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01" r:id="rId1"/>
    <p:sldMasterId id="2147484127" r:id="rId2"/>
    <p:sldMasterId id="2147484649" r:id="rId3"/>
    <p:sldMasterId id="2147484686" r:id="rId4"/>
    <p:sldMasterId id="2147484698" r:id="rId5"/>
    <p:sldMasterId id="2147484710" r:id="rId6"/>
  </p:sldMasterIdLst>
  <p:notesMasterIdLst>
    <p:notesMasterId r:id="rId70"/>
  </p:notesMasterIdLst>
  <p:handoutMasterIdLst>
    <p:handoutMasterId r:id="rId71"/>
  </p:handoutMasterIdLst>
  <p:sldIdLst>
    <p:sldId id="4546" r:id="rId7"/>
    <p:sldId id="4659" r:id="rId8"/>
    <p:sldId id="4662" r:id="rId9"/>
    <p:sldId id="4663" r:id="rId10"/>
    <p:sldId id="9220" r:id="rId11"/>
    <p:sldId id="4664" r:id="rId12"/>
    <p:sldId id="4116" r:id="rId13"/>
    <p:sldId id="9337" r:id="rId14"/>
    <p:sldId id="4700" r:id="rId15"/>
    <p:sldId id="4701" r:id="rId16"/>
    <p:sldId id="9302" r:id="rId17"/>
    <p:sldId id="9296" r:id="rId18"/>
    <p:sldId id="9273" r:id="rId19"/>
    <p:sldId id="9303" r:id="rId20"/>
    <p:sldId id="9304" r:id="rId21"/>
    <p:sldId id="9318" r:id="rId22"/>
    <p:sldId id="9321" r:id="rId23"/>
    <p:sldId id="9322" r:id="rId24"/>
    <p:sldId id="9323" r:id="rId25"/>
    <p:sldId id="4624" r:id="rId26"/>
    <p:sldId id="9305" r:id="rId27"/>
    <p:sldId id="9274" r:id="rId28"/>
    <p:sldId id="9275" r:id="rId29"/>
    <p:sldId id="9333" r:id="rId30"/>
    <p:sldId id="9328" r:id="rId31"/>
    <p:sldId id="4526" r:id="rId32"/>
    <p:sldId id="4379" r:id="rId33"/>
    <p:sldId id="4591" r:id="rId34"/>
    <p:sldId id="4529" r:id="rId35"/>
    <p:sldId id="4530" r:id="rId36"/>
    <p:sldId id="4668" r:id="rId37"/>
    <p:sldId id="4603" r:id="rId38"/>
    <p:sldId id="9336" r:id="rId39"/>
    <p:sldId id="9335" r:id="rId40"/>
    <p:sldId id="4339" r:id="rId41"/>
    <p:sldId id="4531" r:id="rId42"/>
    <p:sldId id="4495" r:id="rId43"/>
    <p:sldId id="4496" r:id="rId44"/>
    <p:sldId id="4681" r:id="rId45"/>
    <p:sldId id="4457" r:id="rId46"/>
    <p:sldId id="4679" r:id="rId47"/>
    <p:sldId id="4543" r:id="rId48"/>
    <p:sldId id="9270" r:id="rId49"/>
    <p:sldId id="9334" r:id="rId50"/>
    <p:sldId id="9306" r:id="rId51"/>
    <p:sldId id="9293" r:id="rId52"/>
    <p:sldId id="9295" r:id="rId53"/>
    <p:sldId id="9338" r:id="rId54"/>
    <p:sldId id="9307" r:id="rId55"/>
    <p:sldId id="9286" r:id="rId56"/>
    <p:sldId id="4505" r:id="rId57"/>
    <p:sldId id="9308" r:id="rId58"/>
    <p:sldId id="9247" r:id="rId59"/>
    <p:sldId id="9329" r:id="rId60"/>
    <p:sldId id="9332" r:id="rId61"/>
    <p:sldId id="9330" r:id="rId62"/>
    <p:sldId id="9252" r:id="rId63"/>
    <p:sldId id="9331" r:id="rId64"/>
    <p:sldId id="9253" r:id="rId65"/>
    <p:sldId id="4670" r:id="rId66"/>
    <p:sldId id="4672" r:id="rId67"/>
    <p:sldId id="4673" r:id="rId68"/>
    <p:sldId id="4675"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CEDC577-44DF-B068-7AB2-101058008E32}" name="Yang, Crystal" initials="CY" userId="S::cyang@law.harvard.edu::a4bd45a3-27da-4076-a7a5-a04920949587" providerId="AD"/>
  <p188:author id="{A80018A0-78F7-2625-D552-377D87167AE8}" name="Rotundo, Nico Anthony" initials="RNA" userId="S::nrotundo@ad.unc.edu::fde1f570-bf64-42bc-9698-713a1ab0069d" providerId="AD"/>
  <p188:author id="{4F3271CD-71BD-11DB-9107-BF098CF934A1}" name="Dobbie, Will" initials="WD" userId="S::will_dobbie@hks.harvard.edu::a01e3763-61a6-44e7-b905-56ad6eac363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B6A3"/>
    <a:srgbClr val="E1E1E1"/>
    <a:srgbClr val="7F7F7F"/>
    <a:srgbClr val="00CC99"/>
    <a:srgbClr val="F2F2F2"/>
    <a:srgbClr val="000000"/>
    <a:srgbClr val="FAA523"/>
    <a:srgbClr val="505050"/>
    <a:srgbClr val="7030A0"/>
    <a:srgbClr val="003A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37" autoAdjust="0"/>
    <p:restoredTop sz="95306" autoAdjust="0"/>
  </p:normalViewPr>
  <p:slideViewPr>
    <p:cSldViewPr snapToGrid="0">
      <p:cViewPr varScale="1">
        <p:scale>
          <a:sx n="122" d="100"/>
          <a:sy n="122" d="100"/>
        </p:scale>
        <p:origin x="568" y="192"/>
      </p:cViewPr>
      <p:guideLst/>
    </p:cSldViewPr>
  </p:slideViewPr>
  <p:outlineViewPr>
    <p:cViewPr>
      <p:scale>
        <a:sx n="33" d="100"/>
        <a:sy n="33" d="100"/>
      </p:scale>
      <p:origin x="0" y="-169064"/>
    </p:cViewPr>
  </p:outlineViewPr>
  <p:notesTextViewPr>
    <p:cViewPr>
      <p:scale>
        <a:sx n="140" d="100"/>
        <a:sy n="140" d="100"/>
      </p:scale>
      <p:origin x="0" y="0"/>
    </p:cViewPr>
  </p:notesTextViewPr>
  <p:sorterViewPr>
    <p:cViewPr>
      <p:scale>
        <a:sx n="66" d="100"/>
        <a:sy n="66" d="100"/>
      </p:scale>
      <p:origin x="0" y="0"/>
    </p:cViewPr>
  </p:sorterViewPr>
  <p:notesViewPr>
    <p:cSldViewPr snapToGrid="0">
      <p:cViewPr varScale="1">
        <p:scale>
          <a:sx n="168" d="100"/>
          <a:sy n="168" d="100"/>
        </p:scale>
        <p:origin x="4520" y="21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microsoft.com/office/2018/10/relationships/authors" Target="authors.xml"/><Relationship Id="rId7" Type="http://schemas.openxmlformats.org/officeDocument/2006/relationships/slide" Target="slides/slide1.xml"/><Relationship Id="rId7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C70FE0D-04B8-364A-A37E-9E8584C7D95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8FDA5D6-725B-8E4E-A14E-7ACB2AC0BED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5943010-3331-AA45-8C03-D7021D2D729D}" type="datetimeFigureOut">
              <a:rPr lang="en-US" smtClean="0"/>
              <a:t>7/25/24</a:t>
            </a:fld>
            <a:endParaRPr lang="en-US"/>
          </a:p>
        </p:txBody>
      </p:sp>
      <p:sp>
        <p:nvSpPr>
          <p:cNvPr id="4" name="Footer Placeholder 3">
            <a:extLst>
              <a:ext uri="{FF2B5EF4-FFF2-40B4-BE49-F238E27FC236}">
                <a16:creationId xmlns:a16="http://schemas.microsoft.com/office/drawing/2014/main" id="{FCA42219-BD2B-5C43-9272-3856BA847E5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A1C1542-0EC9-EC4D-8E2B-DDD4D0F8DF7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9F43E2D-5687-DB4D-A15F-9E054933D9B9}" type="slidenum">
              <a:rPr lang="en-US" smtClean="0"/>
              <a:t>‹#›</a:t>
            </a:fld>
            <a:endParaRPr lang="en-US"/>
          </a:p>
        </p:txBody>
      </p:sp>
    </p:spTree>
    <p:extLst>
      <p:ext uri="{BB962C8B-B14F-4D97-AF65-F5344CB8AC3E}">
        <p14:creationId xmlns:p14="http://schemas.microsoft.com/office/powerpoint/2010/main" val="22308332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4EA1B8-6B1B-4E05-B0FE-FD17D16D7973}" type="datetimeFigureOut">
              <a:rPr lang="en-US" smtClean="0"/>
              <a:t>7/25/24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7BEDED-5931-4A59-A3CA-EE59609E2F4E}" type="slidenum">
              <a:rPr lang="en-US" smtClean="0"/>
              <a:t>‹#›</a:t>
            </a:fld>
            <a:endParaRPr lang="en-US"/>
          </a:p>
        </p:txBody>
      </p:sp>
    </p:spTree>
    <p:extLst>
      <p:ext uri="{BB962C8B-B14F-4D97-AF65-F5344CB8AC3E}">
        <p14:creationId xmlns:p14="http://schemas.microsoft.com/office/powerpoint/2010/main" val="2519303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Rectangle 2"/>
          <p:cNvSpPr>
            <a:spLocks noGrp="1" noRot="1" noChangeAspect="1" noChangeArrowheads="1" noTextEdit="1"/>
          </p:cNvSpPr>
          <p:nvPr>
            <p:ph type="sldImg"/>
          </p:nvPr>
        </p:nvSpPr>
        <p:spPr>
          <a:xfrm>
            <a:off x="460375" y="720725"/>
            <a:ext cx="6396038" cy="3598863"/>
          </a:xfrm>
          <a:ln/>
        </p:spPr>
      </p:sp>
      <p:sp>
        <p:nvSpPr>
          <p:cNvPr id="40141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None/>
            </a:pPr>
            <a:endParaRPr lang="en-CA" strike="noStrike" baseline="0" dirty="0">
              <a:latin typeface="Arial" pitchFamily="34" charset="0"/>
              <a:cs typeface="ＭＳ Ｐゴシック" pitchFamily="34" charset="-128"/>
            </a:endParaRPr>
          </a:p>
        </p:txBody>
      </p:sp>
    </p:spTree>
    <p:extLst>
      <p:ext uri="{BB962C8B-B14F-4D97-AF65-F5344CB8AC3E}">
        <p14:creationId xmlns:p14="http://schemas.microsoft.com/office/powerpoint/2010/main" val="25569106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none" strike="noStrike"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7BEDED-5931-4A59-A3CA-EE59609E2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210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none" strike="noStrike"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7BEDED-5931-4A59-A3CA-EE59609E2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2109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7BEDED-5931-4A59-A3CA-EE59609E2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48018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trike="noStrik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7BEDED-5931-4A59-A3CA-EE59609E2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59040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u="none" strike="sngStrik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7BEDED-5931-4A59-A3CA-EE59609E2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34033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u="none" strike="noStrike" baseline="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7BEDED-5931-4A59-A3CA-EE59609E2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84833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sng" strike="noStrike"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7BEDED-5931-4A59-A3CA-EE59609E2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95751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none" strike="noStrike"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7BEDED-5931-4A59-A3CA-EE59609E2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31290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b="0" u="none" strike="noStrike" baseline="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7BEDED-5931-4A59-A3CA-EE59609E2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0409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u="sng" strike="noStrike"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7BEDED-5931-4A59-A3CA-EE59609E2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765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trike="noStrike" dirty="0"/>
          </a:p>
        </p:txBody>
      </p:sp>
      <p:sp>
        <p:nvSpPr>
          <p:cNvPr id="4" name="Slide Number Placeholder 3"/>
          <p:cNvSpPr>
            <a:spLocks noGrp="1"/>
          </p:cNvSpPr>
          <p:nvPr>
            <p:ph type="sldNum" sz="quarter" idx="10"/>
          </p:nvPr>
        </p:nvSpPr>
        <p:spPr/>
        <p:txBody>
          <a:bodyPr/>
          <a:lstStyle/>
          <a:p>
            <a:pPr marL="0" marR="0" lvl="0" indent="0" algn="r" defTabSz="965200" rtl="0" eaLnBrk="0" fontAlgn="base" latinLnBrk="0" hangingPunct="0">
              <a:lnSpc>
                <a:spcPct val="100000"/>
              </a:lnSpc>
              <a:spcBef>
                <a:spcPct val="0"/>
              </a:spcBef>
              <a:spcAft>
                <a:spcPct val="0"/>
              </a:spcAft>
              <a:buClrTx/>
              <a:buSzTx/>
              <a:buFontTx/>
              <a:buNone/>
              <a:tabLst/>
              <a:defRPr/>
            </a:pPr>
            <a:fld id="{00712CF3-E26A-4AC6-973D-B772AF83308B}" type="slidenum">
              <a:rPr kumimoji="0" lang="en-US" sz="1200" b="0" i="0" u="none" strike="noStrike" kern="1200" cap="none" spc="0" normalizeH="0" baseline="0" noProof="0" smtClean="0">
                <a:ln>
                  <a:noFill/>
                </a:ln>
                <a:solidFill>
                  <a:prstClr val="black"/>
                </a:solidFill>
                <a:effectLst/>
                <a:uLnTx/>
                <a:uFillTx/>
                <a:latin typeface="Lucida Sans" panose="020B0602030504020204" pitchFamily="34" charset="0"/>
                <a:ea typeface="ＭＳ Ｐゴシック" pitchFamily="34" charset="-128"/>
                <a:cs typeface="+mn-cs"/>
              </a:rPr>
              <a:pPr marL="0" marR="0" lvl="0" indent="0" algn="r" defTabSz="965200" rtl="0" eaLnBrk="0" fontAlgn="base" latinLnBrk="0" hangingPunct="0">
                <a:lnSpc>
                  <a:spcPct val="100000"/>
                </a:lnSpc>
                <a:spcBef>
                  <a:spcPct val="0"/>
                </a:spcBef>
                <a:spcAft>
                  <a:spcPct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Lucida Sans" panose="020B0602030504020204" pitchFamily="34" charset="0"/>
              <a:ea typeface="ＭＳ Ｐゴシック" pitchFamily="34" charset="-128"/>
              <a:cs typeface="+mn-cs"/>
            </a:endParaRPr>
          </a:p>
        </p:txBody>
      </p:sp>
    </p:spTree>
    <p:extLst>
      <p:ext uri="{BB962C8B-B14F-4D97-AF65-F5344CB8AC3E}">
        <p14:creationId xmlns:p14="http://schemas.microsoft.com/office/powerpoint/2010/main" val="3297869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C079B-BE9E-A813-D1AB-2E53377745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39EDD9-1BA1-4AD5-5980-3008395900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8A1BA4-D792-4DF4-7691-013768171CAA}"/>
              </a:ext>
            </a:extLst>
          </p:cNvPr>
          <p:cNvSpPr>
            <a:spLocks noGrp="1"/>
          </p:cNvSpPr>
          <p:nvPr>
            <p:ph type="body" idx="1"/>
          </p:nvPr>
        </p:nvSpPr>
        <p:spPr/>
        <p:txBody>
          <a:bodyPr/>
          <a:lstStyle/>
          <a:p>
            <a:pPr marL="171450" indent="-171450">
              <a:buFont typeface="Arial" panose="020B0604020202020204" pitchFamily="34" charset="0"/>
              <a:buChar char="•"/>
            </a:pPr>
            <a:endParaRPr lang="en-US" u="sng" strike="noStrike" baseline="0" dirty="0"/>
          </a:p>
        </p:txBody>
      </p:sp>
      <p:sp>
        <p:nvSpPr>
          <p:cNvPr id="4" name="Slide Number Placeholder 3">
            <a:extLst>
              <a:ext uri="{FF2B5EF4-FFF2-40B4-BE49-F238E27FC236}">
                <a16:creationId xmlns:a16="http://schemas.microsoft.com/office/drawing/2014/main" id="{8DDBBC69-08B1-4FD6-7651-84141C04012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7BEDED-5931-4A59-A3CA-EE59609E2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27730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0" u="none" strike="noStrike" baseline="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7BEDED-5931-4A59-A3CA-EE59609E2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59753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75011-D202-F356-A008-39EB035E01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ECFC70-214F-B55A-76C2-EDD6F0CE1868}"/>
              </a:ext>
            </a:extLst>
          </p:cNvPr>
          <p:cNvSpPr>
            <a:spLocks noGrp="1" noRot="1" noChangeAspect="1"/>
          </p:cNvSpPr>
          <p:nvPr>
            <p:ph type="sldImg"/>
          </p:nvPr>
        </p:nvSpPr>
        <p:spPr>
          <a:xfrm>
            <a:off x="603250" y="1089025"/>
            <a:ext cx="5222875" cy="2938463"/>
          </a:xfrm>
        </p:spPr>
      </p:sp>
      <p:sp>
        <p:nvSpPr>
          <p:cNvPr id="3" name="Notes Placeholder 2">
            <a:extLst>
              <a:ext uri="{FF2B5EF4-FFF2-40B4-BE49-F238E27FC236}">
                <a16:creationId xmlns:a16="http://schemas.microsoft.com/office/drawing/2014/main" id="{DDCC8237-58D4-7FCC-96ED-A4FA65DCF1D0}"/>
              </a:ext>
            </a:extLst>
          </p:cNvPr>
          <p:cNvSpPr>
            <a:spLocks noGrp="1"/>
          </p:cNvSpPr>
          <p:nvPr>
            <p:ph type="body" idx="1"/>
          </p:nvPr>
        </p:nvSpPr>
        <p:spPr/>
        <p:txBody>
          <a:bodyPr/>
          <a:lstStyle/>
          <a:p>
            <a:endParaRPr lang="en-US" sz="1200" b="0" u="none" strike="noStrike" baseline="0" dirty="0">
              <a:solidFill>
                <a:schemeClr val="tx1">
                  <a:lumMod val="85000"/>
                  <a:lumOff val="1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89207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75011-D202-F356-A008-39EB035E01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ECFC70-214F-B55A-76C2-EDD6F0CE1868}"/>
              </a:ext>
            </a:extLst>
          </p:cNvPr>
          <p:cNvSpPr>
            <a:spLocks noGrp="1" noRot="1" noChangeAspect="1"/>
          </p:cNvSpPr>
          <p:nvPr>
            <p:ph type="sldImg"/>
          </p:nvPr>
        </p:nvSpPr>
        <p:spPr>
          <a:xfrm>
            <a:off x="603250" y="1089025"/>
            <a:ext cx="5222875" cy="2938463"/>
          </a:xfrm>
        </p:spPr>
      </p:sp>
      <p:sp>
        <p:nvSpPr>
          <p:cNvPr id="3" name="Notes Placeholder 2">
            <a:extLst>
              <a:ext uri="{FF2B5EF4-FFF2-40B4-BE49-F238E27FC236}">
                <a16:creationId xmlns:a16="http://schemas.microsoft.com/office/drawing/2014/main" id="{DDCC8237-58D4-7FCC-96ED-A4FA65DCF1D0}"/>
              </a:ext>
            </a:extLst>
          </p:cNvPr>
          <p:cNvSpPr>
            <a:spLocks noGrp="1"/>
          </p:cNvSpPr>
          <p:nvPr>
            <p:ph type="body" idx="1"/>
          </p:nvPr>
        </p:nvSpPr>
        <p:spPr/>
        <p:txBody>
          <a:bodyPr/>
          <a:lstStyle/>
          <a:p>
            <a:pPr marL="0" indent="0">
              <a:buFont typeface="Arial" panose="020B0604020202020204" pitchFamily="34" charset="0"/>
              <a:buNone/>
            </a:pPr>
            <a:endParaRPr lang="fr-CH" strike="noStrike" dirty="0"/>
          </a:p>
        </p:txBody>
      </p:sp>
    </p:spTree>
    <p:extLst>
      <p:ext uri="{BB962C8B-B14F-4D97-AF65-F5344CB8AC3E}">
        <p14:creationId xmlns:p14="http://schemas.microsoft.com/office/powerpoint/2010/main" val="31625506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C1C30-EBB6-F48B-A289-7A70C2A49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51308B-D5A8-E1ED-1C3B-1168B15738D3}"/>
              </a:ext>
            </a:extLst>
          </p:cNvPr>
          <p:cNvSpPr>
            <a:spLocks noGrp="1" noRot="1" noChangeAspect="1"/>
          </p:cNvSpPr>
          <p:nvPr>
            <p:ph type="sldImg"/>
          </p:nvPr>
        </p:nvSpPr>
        <p:spPr>
          <a:xfrm>
            <a:off x="603250" y="1089025"/>
            <a:ext cx="5222875" cy="2938463"/>
          </a:xfrm>
        </p:spPr>
      </p:sp>
      <p:sp>
        <p:nvSpPr>
          <p:cNvPr id="3" name="Notes Placeholder 2">
            <a:extLst>
              <a:ext uri="{FF2B5EF4-FFF2-40B4-BE49-F238E27FC236}">
                <a16:creationId xmlns:a16="http://schemas.microsoft.com/office/drawing/2014/main" id="{332792C8-16A3-6765-B024-28669F5C7A6E}"/>
              </a:ext>
            </a:extLst>
          </p:cNvPr>
          <p:cNvSpPr>
            <a:spLocks noGrp="1"/>
          </p:cNvSpPr>
          <p:nvPr>
            <p:ph type="body" idx="1"/>
          </p:nvPr>
        </p:nvSpPr>
        <p:spPr/>
        <p:txBody>
          <a:bodyPr/>
          <a:lstStyle/>
          <a:p>
            <a:pPr marL="0" marR="0" lvl="0" indent="0" algn="l" defTabSz="864931" rtl="0" eaLnBrk="1" fontAlgn="auto" latinLnBrk="0" hangingPunct="1">
              <a:lnSpc>
                <a:spcPct val="100000"/>
              </a:lnSpc>
              <a:spcBef>
                <a:spcPts val="0"/>
              </a:spcBef>
              <a:spcAft>
                <a:spcPts val="0"/>
              </a:spcAft>
              <a:buClrTx/>
              <a:buSzTx/>
              <a:buFontTx/>
              <a:buNone/>
              <a:tabLst/>
              <a:defRPr/>
            </a:pPr>
            <a:endParaRPr lang="fr-CH" strike="noStrike" dirty="0"/>
          </a:p>
        </p:txBody>
      </p:sp>
    </p:spTree>
    <p:extLst>
      <p:ext uri="{BB962C8B-B14F-4D97-AF65-F5344CB8AC3E}">
        <p14:creationId xmlns:p14="http://schemas.microsoft.com/office/powerpoint/2010/main" val="10303884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C1C30-EBB6-F48B-A289-7A70C2A49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51308B-D5A8-E1ED-1C3B-1168B15738D3}"/>
              </a:ext>
            </a:extLst>
          </p:cNvPr>
          <p:cNvSpPr>
            <a:spLocks noGrp="1" noRot="1" noChangeAspect="1"/>
          </p:cNvSpPr>
          <p:nvPr>
            <p:ph type="sldImg"/>
          </p:nvPr>
        </p:nvSpPr>
        <p:spPr>
          <a:xfrm>
            <a:off x="603250" y="1089025"/>
            <a:ext cx="5222875" cy="2938463"/>
          </a:xfrm>
        </p:spPr>
      </p:sp>
      <p:sp>
        <p:nvSpPr>
          <p:cNvPr id="3" name="Notes Placeholder 2">
            <a:extLst>
              <a:ext uri="{FF2B5EF4-FFF2-40B4-BE49-F238E27FC236}">
                <a16:creationId xmlns:a16="http://schemas.microsoft.com/office/drawing/2014/main" id="{332792C8-16A3-6765-B024-28669F5C7A6E}"/>
              </a:ext>
            </a:extLst>
          </p:cNvPr>
          <p:cNvSpPr>
            <a:spLocks noGrp="1"/>
          </p:cNvSpPr>
          <p:nvPr>
            <p:ph type="body" idx="1"/>
          </p:nvPr>
        </p:nvSpPr>
        <p:spPr/>
        <p:txBody>
          <a:bodyPr/>
          <a:lstStyle/>
          <a:p>
            <a:endParaRPr lang="fr-CH" u="none" strike="noStrike" dirty="0"/>
          </a:p>
        </p:txBody>
      </p:sp>
    </p:spTree>
    <p:extLst>
      <p:ext uri="{BB962C8B-B14F-4D97-AF65-F5344CB8AC3E}">
        <p14:creationId xmlns:p14="http://schemas.microsoft.com/office/powerpoint/2010/main" val="31143504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strike="sng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7BEDED-5931-4A59-A3CA-EE59609E2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81260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71450" indent="-171450">
              <a:buFont typeface="Wingdings" pitchFamily="2" charset="2"/>
              <a:buChar char="§"/>
            </a:pPr>
            <a:endParaRPr lang="en-US" strike="noStrike" dirty="0"/>
          </a:p>
        </p:txBody>
      </p:sp>
      <p:sp>
        <p:nvSpPr>
          <p:cNvPr id="4" name="Slide Number Placeholder 3"/>
          <p:cNvSpPr>
            <a:spLocks noGrp="1"/>
          </p:cNvSpPr>
          <p:nvPr>
            <p:ph type="sldNum" sz="quarter" idx="10"/>
          </p:nvPr>
        </p:nvSpPr>
        <p:spPr/>
        <p:txBody>
          <a:bodyPr/>
          <a:lstStyle/>
          <a:p>
            <a:pPr marL="0" marR="0" lvl="0" indent="0" algn="r" defTabSz="965114" rtl="0" eaLnBrk="0" fontAlgn="base" latinLnBrk="0" hangingPunct="0">
              <a:lnSpc>
                <a:spcPct val="100000"/>
              </a:lnSpc>
              <a:spcBef>
                <a:spcPct val="0"/>
              </a:spcBef>
              <a:spcAft>
                <a:spcPct val="0"/>
              </a:spcAft>
              <a:buClrTx/>
              <a:buSzTx/>
              <a:buFontTx/>
              <a:buNone/>
              <a:tabLst/>
              <a:defRPr/>
            </a:pPr>
            <a:fld id="{00712CF3-E26A-4AC6-973D-B772AF83308B}" type="slidenum">
              <a:rPr kumimoji="0" lang="en-US" sz="1200" b="0" i="0" u="none" strike="noStrike" kern="1200" cap="none" spc="0" normalizeH="0" baseline="0" noProof="0">
                <a:ln>
                  <a:noFill/>
                </a:ln>
                <a:solidFill>
                  <a:srgbClr val="000000"/>
                </a:solidFill>
                <a:effectLst/>
                <a:uLnTx/>
                <a:uFillTx/>
                <a:latin typeface="Chalkboard"/>
                <a:ea typeface="ＭＳ Ｐゴシック" pitchFamily="34" charset="-128"/>
                <a:cs typeface="+mn-cs"/>
              </a:rPr>
              <a:pPr marL="0" marR="0" lvl="0" indent="0" algn="r" defTabSz="965114" rtl="0" eaLnBrk="0" fontAlgn="base" latinLnBrk="0" hangingPunct="0">
                <a:lnSpc>
                  <a:spcPct val="100000"/>
                </a:lnSpc>
                <a:spcBef>
                  <a:spcPct val="0"/>
                </a:spcBef>
                <a:spcAft>
                  <a:spcPct val="0"/>
                </a:spcAft>
                <a:buClrTx/>
                <a:buSzTx/>
                <a:buFontTx/>
                <a:buNone/>
                <a:tabLst/>
                <a:defRPr/>
              </a:pPr>
              <a:t>27</a:t>
            </a:fld>
            <a:endParaRPr kumimoji="0" lang="en-US" sz="1200" b="0" i="0" u="none" strike="noStrike" kern="1200" cap="none" spc="0" normalizeH="0" baseline="0" noProof="0" dirty="0">
              <a:ln>
                <a:noFill/>
              </a:ln>
              <a:solidFill>
                <a:srgbClr val="000000"/>
              </a:solidFill>
              <a:effectLst/>
              <a:uLnTx/>
              <a:uFillTx/>
              <a:latin typeface="Chalkboard"/>
              <a:ea typeface="ＭＳ Ｐゴシック" pitchFamily="34" charset="-128"/>
              <a:cs typeface="+mn-cs"/>
            </a:endParaRPr>
          </a:p>
        </p:txBody>
      </p:sp>
    </p:spTree>
    <p:extLst>
      <p:ext uri="{BB962C8B-B14F-4D97-AF65-F5344CB8AC3E}">
        <p14:creationId xmlns:p14="http://schemas.microsoft.com/office/powerpoint/2010/main" val="12046674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sz="1200" b="0" u="none" strike="noStrike" baseline="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65114" rtl="0" eaLnBrk="0" fontAlgn="base" latinLnBrk="0" hangingPunct="0">
              <a:lnSpc>
                <a:spcPct val="100000"/>
              </a:lnSpc>
              <a:spcBef>
                <a:spcPct val="0"/>
              </a:spcBef>
              <a:spcAft>
                <a:spcPct val="0"/>
              </a:spcAft>
              <a:buClrTx/>
              <a:buSzTx/>
              <a:buFontTx/>
              <a:buNone/>
              <a:tabLst/>
              <a:defRPr/>
            </a:pPr>
            <a:fld id="{00712CF3-E26A-4AC6-973D-B772AF83308B}" type="slidenum">
              <a:rPr kumimoji="0" lang="en-US" sz="1200" b="0" i="0" u="none" strike="noStrike" kern="1200" cap="none" spc="0" normalizeH="0" baseline="0" noProof="0">
                <a:ln>
                  <a:noFill/>
                </a:ln>
                <a:solidFill>
                  <a:srgbClr val="000000"/>
                </a:solidFill>
                <a:effectLst/>
                <a:uLnTx/>
                <a:uFillTx/>
                <a:latin typeface="Chalkboard"/>
                <a:ea typeface="ＭＳ Ｐゴシック" pitchFamily="34" charset="-128"/>
                <a:cs typeface="+mn-cs"/>
              </a:rPr>
              <a:pPr marL="0" marR="0" lvl="0" indent="0" algn="r" defTabSz="965114"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dirty="0">
              <a:ln>
                <a:noFill/>
              </a:ln>
              <a:solidFill>
                <a:srgbClr val="000000"/>
              </a:solidFill>
              <a:effectLst/>
              <a:uLnTx/>
              <a:uFillTx/>
              <a:latin typeface="Chalkboard"/>
              <a:ea typeface="ＭＳ Ｐゴシック" pitchFamily="34" charset="-128"/>
              <a:cs typeface="+mn-cs"/>
            </a:endParaRPr>
          </a:p>
        </p:txBody>
      </p:sp>
    </p:spTree>
    <p:extLst>
      <p:ext uri="{BB962C8B-B14F-4D97-AF65-F5344CB8AC3E}">
        <p14:creationId xmlns:p14="http://schemas.microsoft.com/office/powerpoint/2010/main" val="15494863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b="0" u="none" strike="noStrike" baseline="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7BEDED-5931-4A59-A3CA-EE59609E2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7731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trike="noStrike" baseline="0" dirty="0"/>
          </a:p>
        </p:txBody>
      </p:sp>
      <p:sp>
        <p:nvSpPr>
          <p:cNvPr id="4" name="Slide Number Placeholder 3"/>
          <p:cNvSpPr>
            <a:spLocks noGrp="1"/>
          </p:cNvSpPr>
          <p:nvPr>
            <p:ph type="sldNum" sz="quarter" idx="10"/>
          </p:nvPr>
        </p:nvSpPr>
        <p:spPr/>
        <p:txBody>
          <a:bodyPr/>
          <a:lstStyle/>
          <a:p>
            <a:pPr marL="0" marR="0" lvl="0" indent="0" algn="r" defTabSz="965200" rtl="0" eaLnBrk="0" fontAlgn="base" latinLnBrk="0" hangingPunct="0">
              <a:lnSpc>
                <a:spcPct val="100000"/>
              </a:lnSpc>
              <a:spcBef>
                <a:spcPct val="0"/>
              </a:spcBef>
              <a:spcAft>
                <a:spcPct val="0"/>
              </a:spcAft>
              <a:buClrTx/>
              <a:buSzTx/>
              <a:buFontTx/>
              <a:buNone/>
              <a:tabLst/>
              <a:defRPr/>
            </a:pPr>
            <a:fld id="{00712CF3-E26A-4AC6-973D-B772AF83308B}" type="slidenum">
              <a:rPr kumimoji="0" lang="en-US" sz="1200" b="0" i="0" u="none" strike="noStrike" kern="1200" cap="none" spc="0" normalizeH="0" baseline="0" noProof="0" smtClean="0">
                <a:ln>
                  <a:noFill/>
                </a:ln>
                <a:solidFill>
                  <a:prstClr val="black"/>
                </a:solidFill>
                <a:effectLst/>
                <a:uLnTx/>
                <a:uFillTx/>
                <a:latin typeface="Lucida Sans" panose="020B0602030504020204" pitchFamily="34" charset="0"/>
                <a:ea typeface="ＭＳ Ｐゴシック" pitchFamily="34" charset="-128"/>
                <a:cs typeface="+mn-cs"/>
              </a:rPr>
              <a:pPr marL="0" marR="0" lvl="0" indent="0" algn="r" defTabSz="965200" rtl="0" eaLnBrk="0" fontAlgn="base" latinLnBrk="0" hangingPunct="0">
                <a:lnSpc>
                  <a:spcPct val="100000"/>
                </a:lnSpc>
                <a:spcBef>
                  <a:spcPct val="0"/>
                </a:spcBef>
                <a:spcAft>
                  <a:spcPct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Lucida Sans" panose="020B0602030504020204" pitchFamily="34" charset="0"/>
              <a:ea typeface="ＭＳ Ｐゴシック" pitchFamily="34" charset="-128"/>
              <a:cs typeface="+mn-cs"/>
            </a:endParaRPr>
          </a:p>
        </p:txBody>
      </p:sp>
    </p:spTree>
    <p:extLst>
      <p:ext uri="{BB962C8B-B14F-4D97-AF65-F5344CB8AC3E}">
        <p14:creationId xmlns:p14="http://schemas.microsoft.com/office/powerpoint/2010/main" val="39453456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b="0"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7BEDED-5931-4A59-A3CA-EE59609E2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41607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5114" rtl="0" eaLnBrk="0" fontAlgn="base" latinLnBrk="0" hangingPunct="0">
              <a:lnSpc>
                <a:spcPct val="100000"/>
              </a:lnSpc>
              <a:spcBef>
                <a:spcPct val="0"/>
              </a:spcBef>
              <a:spcAft>
                <a:spcPct val="0"/>
              </a:spcAft>
              <a:buClrTx/>
              <a:buSzTx/>
              <a:buFontTx/>
              <a:buNone/>
              <a:tabLst/>
              <a:defRPr/>
            </a:pPr>
            <a:fld id="{00712CF3-E26A-4AC6-973D-B772AF83308B}" type="slidenum">
              <a:rPr kumimoji="0" lang="en-US" sz="1200" b="0" i="0" u="none" strike="noStrike" kern="1200" cap="none" spc="0" normalizeH="0" baseline="0" noProof="0">
                <a:ln>
                  <a:noFill/>
                </a:ln>
                <a:solidFill>
                  <a:srgbClr val="000000"/>
                </a:solidFill>
                <a:effectLst/>
                <a:uLnTx/>
                <a:uFillTx/>
                <a:latin typeface="Chalkboard"/>
                <a:ea typeface="ＭＳ Ｐゴシック" pitchFamily="34" charset="-128"/>
                <a:cs typeface="+mn-cs"/>
              </a:rPr>
              <a:pPr marL="0" marR="0" lvl="0" indent="0" algn="r" defTabSz="965114" rtl="0" eaLnBrk="0" fontAlgn="base" latinLnBrk="0" hangingPunct="0">
                <a:lnSpc>
                  <a:spcPct val="100000"/>
                </a:lnSpc>
                <a:spcBef>
                  <a:spcPct val="0"/>
                </a:spcBef>
                <a:spcAft>
                  <a:spcPct val="0"/>
                </a:spcAft>
                <a:buClrTx/>
                <a:buSzTx/>
                <a:buFontTx/>
                <a:buNone/>
                <a:tabLst/>
                <a:defRPr/>
              </a:pPr>
              <a:t>31</a:t>
            </a:fld>
            <a:endParaRPr kumimoji="0" lang="en-US" sz="1200" b="0" i="0" u="none" strike="noStrike" kern="1200" cap="none" spc="0" normalizeH="0" baseline="0" noProof="0" dirty="0">
              <a:ln>
                <a:noFill/>
              </a:ln>
              <a:solidFill>
                <a:srgbClr val="000000"/>
              </a:solidFill>
              <a:effectLst/>
              <a:uLnTx/>
              <a:uFillTx/>
              <a:latin typeface="Chalkboard"/>
              <a:ea typeface="ＭＳ Ｐゴシック" pitchFamily="34" charset="-128"/>
              <a:cs typeface="+mn-cs"/>
            </a:endParaRPr>
          </a:p>
        </p:txBody>
      </p:sp>
    </p:spTree>
    <p:extLst>
      <p:ext uri="{BB962C8B-B14F-4D97-AF65-F5344CB8AC3E}">
        <p14:creationId xmlns:p14="http://schemas.microsoft.com/office/powerpoint/2010/main" val="110725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sz="1200" b="0" u="none" strike="noStrike" baseline="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65114" rtl="0" eaLnBrk="0" fontAlgn="base" latinLnBrk="0" hangingPunct="0">
              <a:lnSpc>
                <a:spcPct val="100000"/>
              </a:lnSpc>
              <a:spcBef>
                <a:spcPct val="0"/>
              </a:spcBef>
              <a:spcAft>
                <a:spcPct val="0"/>
              </a:spcAft>
              <a:buClrTx/>
              <a:buSzTx/>
              <a:buFontTx/>
              <a:buNone/>
              <a:tabLst/>
              <a:defRPr/>
            </a:pPr>
            <a:fld id="{00712CF3-E26A-4AC6-973D-B772AF83308B}" type="slidenum">
              <a:rPr kumimoji="0" lang="en-US" sz="1200" b="0" i="0" u="none" strike="noStrike" kern="1200" cap="none" spc="0" normalizeH="0" baseline="0" noProof="0">
                <a:ln>
                  <a:noFill/>
                </a:ln>
                <a:solidFill>
                  <a:srgbClr val="000000"/>
                </a:solidFill>
                <a:effectLst/>
                <a:uLnTx/>
                <a:uFillTx/>
                <a:latin typeface="Chalkboard"/>
                <a:ea typeface="ＭＳ Ｐゴシック" pitchFamily="34" charset="-128"/>
                <a:cs typeface="+mn-cs"/>
              </a:rPr>
              <a:pPr marL="0" marR="0" lvl="0" indent="0" algn="r" defTabSz="965114" rtl="0" eaLnBrk="0" fontAlgn="base" latinLnBrk="0" hangingPunct="0">
                <a:lnSpc>
                  <a:spcPct val="100000"/>
                </a:lnSpc>
                <a:spcBef>
                  <a:spcPct val="0"/>
                </a:spcBef>
                <a:spcAft>
                  <a:spcPct val="0"/>
                </a:spcAft>
                <a:buClrTx/>
                <a:buSzTx/>
                <a:buFontTx/>
                <a:buNone/>
                <a:tabLst/>
                <a:defRPr/>
              </a:pPr>
              <a:t>32</a:t>
            </a:fld>
            <a:endParaRPr kumimoji="0" lang="en-US" sz="1200" b="0" i="0" u="none" strike="noStrike" kern="1200" cap="none" spc="0" normalizeH="0" baseline="0" noProof="0" dirty="0">
              <a:ln>
                <a:noFill/>
              </a:ln>
              <a:solidFill>
                <a:srgbClr val="000000"/>
              </a:solidFill>
              <a:effectLst/>
              <a:uLnTx/>
              <a:uFillTx/>
              <a:latin typeface="Chalkboard"/>
              <a:ea typeface="ＭＳ Ｐゴシック" pitchFamily="34" charset="-128"/>
              <a:cs typeface="+mn-cs"/>
            </a:endParaRPr>
          </a:p>
        </p:txBody>
      </p:sp>
    </p:spTree>
    <p:extLst>
      <p:ext uri="{BB962C8B-B14F-4D97-AF65-F5344CB8AC3E}">
        <p14:creationId xmlns:p14="http://schemas.microsoft.com/office/powerpoint/2010/main" val="9310282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7BEDED-5931-4A59-A3CA-EE59609E2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6950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sz="1200" b="0" u="none" strike="noStrike" baseline="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65114" rtl="0" eaLnBrk="0" fontAlgn="base" latinLnBrk="0" hangingPunct="0">
              <a:lnSpc>
                <a:spcPct val="100000"/>
              </a:lnSpc>
              <a:spcBef>
                <a:spcPct val="0"/>
              </a:spcBef>
              <a:spcAft>
                <a:spcPct val="0"/>
              </a:spcAft>
              <a:buClrTx/>
              <a:buSzTx/>
              <a:buFontTx/>
              <a:buNone/>
              <a:tabLst/>
              <a:defRPr/>
            </a:pPr>
            <a:fld id="{00712CF3-E26A-4AC6-973D-B772AF83308B}" type="slidenum">
              <a:rPr kumimoji="0" lang="en-US" sz="1200" b="0" i="0" u="none" strike="noStrike" kern="1200" cap="none" spc="0" normalizeH="0" baseline="0" noProof="0">
                <a:ln>
                  <a:noFill/>
                </a:ln>
                <a:solidFill>
                  <a:srgbClr val="000000"/>
                </a:solidFill>
                <a:effectLst/>
                <a:uLnTx/>
                <a:uFillTx/>
                <a:latin typeface="Chalkboard"/>
                <a:ea typeface="ＭＳ Ｐゴシック" pitchFamily="34" charset="-128"/>
                <a:cs typeface="+mn-cs"/>
              </a:rPr>
              <a:pPr marL="0" marR="0" lvl="0" indent="0" algn="r" defTabSz="965114" rtl="0" eaLnBrk="0" fontAlgn="base" latinLnBrk="0" hangingPunct="0">
                <a:lnSpc>
                  <a:spcPct val="100000"/>
                </a:lnSpc>
                <a:spcBef>
                  <a:spcPct val="0"/>
                </a:spcBef>
                <a:spcAft>
                  <a:spcPct val="0"/>
                </a:spcAft>
                <a:buClrTx/>
                <a:buSzTx/>
                <a:buFontTx/>
                <a:buNone/>
                <a:tabLst/>
                <a:defRPr/>
              </a:pPr>
              <a:t>34</a:t>
            </a:fld>
            <a:endParaRPr kumimoji="0" lang="en-US" sz="1200" b="0" i="0" u="none" strike="noStrike" kern="1200" cap="none" spc="0" normalizeH="0" baseline="0" noProof="0" dirty="0">
              <a:ln>
                <a:noFill/>
              </a:ln>
              <a:solidFill>
                <a:srgbClr val="000000"/>
              </a:solidFill>
              <a:effectLst/>
              <a:uLnTx/>
              <a:uFillTx/>
              <a:latin typeface="Chalkboard"/>
              <a:ea typeface="ＭＳ Ｐゴシック" pitchFamily="34" charset="-128"/>
              <a:cs typeface="+mn-cs"/>
            </a:endParaRPr>
          </a:p>
        </p:txBody>
      </p:sp>
    </p:spTree>
    <p:extLst>
      <p:ext uri="{BB962C8B-B14F-4D97-AF65-F5344CB8AC3E}">
        <p14:creationId xmlns:p14="http://schemas.microsoft.com/office/powerpoint/2010/main" val="12898293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u="none" strike="noStrike" baseline="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7BEDED-5931-4A59-A3CA-EE59609E2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81311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u="sng" strike="noStrike" baseline="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7BEDED-5931-4A59-A3CA-EE59609E2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22379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7BEDED-5931-4A59-A3CA-EE59609E2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43138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7BEDED-5931-4A59-A3CA-EE59609E2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22286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u="sng" strike="noStrike"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7BEDED-5931-4A59-A3CA-EE59609E2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1228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FBBE1-5979-569A-DBE7-5C6FD6D42F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A68184-D83B-11FA-DA17-ADF451BCB9E7}"/>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A870D8E-595F-6A52-A8B6-EB0E03B4E53E}"/>
              </a:ext>
            </a:extLst>
          </p:cNvPr>
          <p:cNvSpPr>
            <a:spLocks noGrp="1"/>
          </p:cNvSpPr>
          <p:nvPr>
            <p:ph type="body" idx="1"/>
          </p:nvPr>
        </p:nvSpPr>
        <p:spPr/>
        <p:txBody>
          <a:bodyPr/>
          <a:lstStyle/>
          <a:p>
            <a:endParaRPr lang="en-US" strike="noStrike" dirty="0"/>
          </a:p>
        </p:txBody>
      </p:sp>
      <p:sp>
        <p:nvSpPr>
          <p:cNvPr id="4" name="Slide Number Placeholder 3">
            <a:extLst>
              <a:ext uri="{FF2B5EF4-FFF2-40B4-BE49-F238E27FC236}">
                <a16:creationId xmlns:a16="http://schemas.microsoft.com/office/drawing/2014/main" id="{31F39A53-1DEA-BDB1-F5BD-A5C812F6C4DF}"/>
              </a:ext>
            </a:extLst>
          </p:cNvPr>
          <p:cNvSpPr>
            <a:spLocks noGrp="1"/>
          </p:cNvSpPr>
          <p:nvPr>
            <p:ph type="sldNum" sz="quarter" idx="10"/>
          </p:nvPr>
        </p:nvSpPr>
        <p:spPr/>
        <p:txBody>
          <a:bodyPr/>
          <a:lstStyle/>
          <a:p>
            <a:pPr marL="0" marR="0" lvl="0" indent="0" algn="r" defTabSz="965200" rtl="0" eaLnBrk="0" fontAlgn="base" latinLnBrk="0" hangingPunct="0">
              <a:lnSpc>
                <a:spcPct val="100000"/>
              </a:lnSpc>
              <a:spcBef>
                <a:spcPct val="0"/>
              </a:spcBef>
              <a:spcAft>
                <a:spcPct val="0"/>
              </a:spcAft>
              <a:buClrTx/>
              <a:buSzTx/>
              <a:buFontTx/>
              <a:buNone/>
              <a:tabLst/>
              <a:defRPr/>
            </a:pPr>
            <a:fld id="{00712CF3-E26A-4AC6-973D-B772AF83308B}" type="slidenum">
              <a:rPr kumimoji="0" lang="en-US" sz="1200" b="0" i="0" u="none" strike="noStrike" kern="1200" cap="none" spc="0" normalizeH="0" baseline="0" noProof="0" smtClean="0">
                <a:ln>
                  <a:noFill/>
                </a:ln>
                <a:solidFill>
                  <a:prstClr val="black"/>
                </a:solidFill>
                <a:effectLst/>
                <a:uLnTx/>
                <a:uFillTx/>
                <a:latin typeface="Lucida Sans" panose="020B0602030504020204" pitchFamily="34" charset="0"/>
                <a:ea typeface="ＭＳ Ｐゴシック" pitchFamily="34" charset="-128"/>
                <a:cs typeface="+mn-cs"/>
              </a:rPr>
              <a:pPr marL="0" marR="0" lvl="0" indent="0" algn="r" defTabSz="9652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Lucida Sans" panose="020B0602030504020204" pitchFamily="34" charset="0"/>
              <a:ea typeface="ＭＳ Ｐゴシック" pitchFamily="34" charset="-128"/>
              <a:cs typeface="+mn-cs"/>
            </a:endParaRPr>
          </a:p>
        </p:txBody>
      </p:sp>
    </p:spTree>
    <p:extLst>
      <p:ext uri="{BB962C8B-B14F-4D97-AF65-F5344CB8AC3E}">
        <p14:creationId xmlns:p14="http://schemas.microsoft.com/office/powerpoint/2010/main" val="12006931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u="sng" strike="noStrike"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7BEDED-5931-4A59-A3CA-EE59609E2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4994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u="sng" strike="noStrike"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7BEDED-5931-4A59-A3CA-EE59609E2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64611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b="1" strike="noStrike" dirty="0"/>
          </a:p>
        </p:txBody>
      </p:sp>
      <p:sp>
        <p:nvSpPr>
          <p:cNvPr id="4" name="Slide Number Placeholder 3"/>
          <p:cNvSpPr>
            <a:spLocks noGrp="1"/>
          </p:cNvSpPr>
          <p:nvPr>
            <p:ph type="sldNum" sz="quarter" idx="10"/>
          </p:nvPr>
        </p:nvSpPr>
        <p:spPr/>
        <p:txBody>
          <a:bodyPr/>
          <a:lstStyle/>
          <a:p>
            <a:pPr marL="0" marR="0" lvl="0" indent="0" algn="r" defTabSz="965114" rtl="0" eaLnBrk="0" fontAlgn="base" latinLnBrk="0" hangingPunct="0">
              <a:lnSpc>
                <a:spcPct val="100000"/>
              </a:lnSpc>
              <a:spcBef>
                <a:spcPct val="0"/>
              </a:spcBef>
              <a:spcAft>
                <a:spcPct val="0"/>
              </a:spcAft>
              <a:buClrTx/>
              <a:buSzTx/>
              <a:buFontTx/>
              <a:buNone/>
              <a:tabLst/>
              <a:defRPr/>
            </a:pPr>
            <a:fld id="{00712CF3-E26A-4AC6-973D-B772AF83308B}" type="slidenum">
              <a:rPr kumimoji="0" lang="en-US" sz="1200" b="0" i="0" u="none" strike="noStrike" kern="1200" cap="none" spc="0" normalizeH="0" baseline="0" noProof="0">
                <a:ln>
                  <a:noFill/>
                </a:ln>
                <a:solidFill>
                  <a:srgbClr val="000000"/>
                </a:solidFill>
                <a:effectLst/>
                <a:uLnTx/>
                <a:uFillTx/>
                <a:latin typeface="Chalkboard"/>
                <a:ea typeface="ＭＳ Ｐゴシック" pitchFamily="34" charset="-128"/>
                <a:cs typeface="+mn-cs"/>
              </a:rPr>
              <a:pPr marL="0" marR="0" lvl="0" indent="0" algn="r" defTabSz="965114" rtl="0" eaLnBrk="0" fontAlgn="base" latinLnBrk="0" hangingPunct="0">
                <a:lnSpc>
                  <a:spcPct val="100000"/>
                </a:lnSpc>
                <a:spcBef>
                  <a:spcPct val="0"/>
                </a:spcBef>
                <a:spcAft>
                  <a:spcPct val="0"/>
                </a:spcAft>
                <a:buClrTx/>
                <a:buSzTx/>
                <a:buFontTx/>
                <a:buNone/>
                <a:tabLst/>
                <a:defRPr/>
              </a:pPr>
              <a:t>42</a:t>
            </a:fld>
            <a:endParaRPr kumimoji="0" lang="en-US" sz="1200" b="0" i="0" u="none" strike="noStrike" kern="1200" cap="none" spc="0" normalizeH="0" baseline="0" noProof="0" dirty="0">
              <a:ln>
                <a:noFill/>
              </a:ln>
              <a:solidFill>
                <a:srgbClr val="000000"/>
              </a:solidFill>
              <a:effectLst/>
              <a:uLnTx/>
              <a:uFillTx/>
              <a:latin typeface="Chalkboard"/>
              <a:ea typeface="ＭＳ Ｐゴシック" pitchFamily="34" charset="-128"/>
              <a:cs typeface="+mn-cs"/>
            </a:endParaRPr>
          </a:p>
        </p:txBody>
      </p:sp>
    </p:spTree>
    <p:extLst>
      <p:ext uri="{BB962C8B-B14F-4D97-AF65-F5344CB8AC3E}">
        <p14:creationId xmlns:p14="http://schemas.microsoft.com/office/powerpoint/2010/main" val="29349756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7112E5-92BC-4241-9D12-5EB645B75C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08506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603BD-1259-E3CD-7422-07012507D3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64794E-BFED-251B-CB99-D2CCC2FADF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A86836-2300-FA7A-445D-EB00FBB4E6F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2D00791-D985-ADDC-161E-7A4ED3B9D42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7BEDED-5931-4A59-A3CA-EE59609E2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73412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603BD-1259-E3CD-7422-07012507D3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64794E-BFED-251B-CB99-D2CCC2FADF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A86836-2300-FA7A-445D-EB00FBB4E6F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2D00791-D985-ADDC-161E-7A4ED3B9D42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7BEDED-5931-4A59-A3CA-EE59609E2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3183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7BEDED-5931-4A59-A3CA-EE59609E2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35179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7BEDED-5931-4A59-A3CA-EE59609E2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94935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7BEDED-5931-4A59-A3CA-EE59609E2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90683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u="none" strike="noStrike" baseline="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7BEDED-5931-4A59-A3CA-EE59609E2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1824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BC8040-01FC-46DF-C497-D4A056F767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4608BB-698B-33B2-F54F-F6192757B596}"/>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87E22648-0366-1982-1DE9-7694A5F6D09D}"/>
              </a:ext>
            </a:extLst>
          </p:cNvPr>
          <p:cNvSpPr>
            <a:spLocks noGrp="1"/>
          </p:cNvSpPr>
          <p:nvPr>
            <p:ph type="body" idx="1"/>
          </p:nvPr>
        </p:nvSpPr>
        <p:spPr/>
        <p:txBody>
          <a:bodyPr/>
          <a:lstStyle/>
          <a:p>
            <a:endParaRPr lang="en-US" strike="noStrike" dirty="0"/>
          </a:p>
        </p:txBody>
      </p:sp>
      <p:sp>
        <p:nvSpPr>
          <p:cNvPr id="4" name="Slide Number Placeholder 3">
            <a:extLst>
              <a:ext uri="{FF2B5EF4-FFF2-40B4-BE49-F238E27FC236}">
                <a16:creationId xmlns:a16="http://schemas.microsoft.com/office/drawing/2014/main" id="{31F634F2-9469-EE2D-DFC4-5AA96C1035DB}"/>
              </a:ext>
            </a:extLst>
          </p:cNvPr>
          <p:cNvSpPr>
            <a:spLocks noGrp="1"/>
          </p:cNvSpPr>
          <p:nvPr>
            <p:ph type="sldNum" sz="quarter" idx="10"/>
          </p:nvPr>
        </p:nvSpPr>
        <p:spPr/>
        <p:txBody>
          <a:bodyPr/>
          <a:lstStyle/>
          <a:p>
            <a:pPr marL="0" marR="0" lvl="0" indent="0" algn="r" defTabSz="965114" rtl="0" eaLnBrk="0" fontAlgn="base" latinLnBrk="0" hangingPunct="0">
              <a:lnSpc>
                <a:spcPct val="100000"/>
              </a:lnSpc>
              <a:spcBef>
                <a:spcPct val="0"/>
              </a:spcBef>
              <a:spcAft>
                <a:spcPct val="0"/>
              </a:spcAft>
              <a:buClrTx/>
              <a:buSzTx/>
              <a:buFontTx/>
              <a:buNone/>
              <a:tabLst/>
              <a:defRPr/>
            </a:pPr>
            <a:fld id="{00712CF3-E26A-4AC6-973D-B772AF83308B}" type="slidenum">
              <a:rPr kumimoji="0" lang="en-US" sz="1200" b="0" i="0" u="none" strike="noStrike" kern="1200" cap="none" spc="0" normalizeH="0" baseline="0" noProof="0">
                <a:ln>
                  <a:noFill/>
                </a:ln>
                <a:solidFill>
                  <a:srgbClr val="000000"/>
                </a:solidFill>
                <a:effectLst/>
                <a:uLnTx/>
                <a:uFillTx/>
                <a:latin typeface="Lucida Sans" panose="020B0602030504020204" pitchFamily="34" charset="0"/>
                <a:ea typeface="ＭＳ Ｐゴシック" pitchFamily="34" charset="-128"/>
                <a:cs typeface="+mn-cs"/>
              </a:rPr>
              <a:pPr marL="0" marR="0" lvl="0" indent="0" algn="r" defTabSz="965114"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srgbClr val="000000"/>
              </a:solidFill>
              <a:effectLst/>
              <a:uLnTx/>
              <a:uFillTx/>
              <a:latin typeface="Lucida Sans" panose="020B0602030504020204" pitchFamily="34" charset="0"/>
              <a:ea typeface="ＭＳ Ｐゴシック" pitchFamily="34" charset="-128"/>
              <a:cs typeface="+mn-cs"/>
            </a:endParaRPr>
          </a:p>
        </p:txBody>
      </p:sp>
    </p:spTree>
    <p:extLst>
      <p:ext uri="{BB962C8B-B14F-4D97-AF65-F5344CB8AC3E}">
        <p14:creationId xmlns:p14="http://schemas.microsoft.com/office/powerpoint/2010/main" val="26097829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noStrik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7BEDED-5931-4A59-A3CA-EE59609E2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05837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strike="noStrike" dirty="0"/>
          </a:p>
        </p:txBody>
      </p:sp>
      <p:sp>
        <p:nvSpPr>
          <p:cNvPr id="4" name="Slide Number Placeholder 3"/>
          <p:cNvSpPr>
            <a:spLocks noGrp="1"/>
          </p:cNvSpPr>
          <p:nvPr>
            <p:ph type="sldNum" sz="quarter" idx="10"/>
          </p:nvPr>
        </p:nvSpPr>
        <p:spPr/>
        <p:txBody>
          <a:bodyPr/>
          <a:lstStyle/>
          <a:p>
            <a:pPr marL="0" marR="0" lvl="0" indent="0" algn="r" defTabSz="965114" rtl="0" eaLnBrk="0" fontAlgn="base" latinLnBrk="0" hangingPunct="0">
              <a:lnSpc>
                <a:spcPct val="100000"/>
              </a:lnSpc>
              <a:spcBef>
                <a:spcPct val="0"/>
              </a:spcBef>
              <a:spcAft>
                <a:spcPct val="0"/>
              </a:spcAft>
              <a:buClrTx/>
              <a:buSzTx/>
              <a:buFontTx/>
              <a:buNone/>
              <a:tabLst/>
              <a:defRPr/>
            </a:pPr>
            <a:fld id="{00712CF3-E26A-4AC6-973D-B772AF83308B}" type="slidenum">
              <a:rPr kumimoji="0" lang="en-US" sz="1200" b="0" i="0" u="none" strike="noStrike" kern="1200" cap="none" spc="0" normalizeH="0" baseline="0" noProof="0">
                <a:ln>
                  <a:noFill/>
                </a:ln>
                <a:solidFill>
                  <a:srgbClr val="000000"/>
                </a:solidFill>
                <a:effectLst/>
                <a:uLnTx/>
                <a:uFillTx/>
                <a:latin typeface="Chalkboard"/>
                <a:ea typeface="ＭＳ Ｐゴシック" pitchFamily="34" charset="-128"/>
                <a:cs typeface="+mn-cs"/>
              </a:rPr>
              <a:pPr marL="0" marR="0" lvl="0" indent="0" algn="r" defTabSz="965114" rtl="0" eaLnBrk="0" fontAlgn="base" latinLnBrk="0" hangingPunct="0">
                <a:lnSpc>
                  <a:spcPct val="100000"/>
                </a:lnSpc>
                <a:spcBef>
                  <a:spcPct val="0"/>
                </a:spcBef>
                <a:spcAft>
                  <a:spcPct val="0"/>
                </a:spcAft>
                <a:buClrTx/>
                <a:buSzTx/>
                <a:buFontTx/>
                <a:buNone/>
                <a:tabLst/>
                <a:defRPr/>
              </a:pPr>
              <a:t>51</a:t>
            </a:fld>
            <a:endParaRPr kumimoji="0" lang="en-US" sz="1200" b="0" i="0" u="none" strike="noStrike" kern="1200" cap="none" spc="0" normalizeH="0" baseline="0" noProof="0" dirty="0">
              <a:ln>
                <a:noFill/>
              </a:ln>
              <a:solidFill>
                <a:srgbClr val="000000"/>
              </a:solidFill>
              <a:effectLst/>
              <a:uLnTx/>
              <a:uFillTx/>
              <a:latin typeface="Chalkboard"/>
              <a:ea typeface="ＭＳ Ｐゴシック" pitchFamily="34" charset="-128"/>
              <a:cs typeface="+mn-cs"/>
            </a:endParaRPr>
          </a:p>
        </p:txBody>
      </p:sp>
    </p:spTree>
    <p:extLst>
      <p:ext uri="{BB962C8B-B14F-4D97-AF65-F5344CB8AC3E}">
        <p14:creationId xmlns:p14="http://schemas.microsoft.com/office/powerpoint/2010/main" val="12713273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7112E5-92BC-4241-9D12-5EB645B75C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77238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noStrik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7BEDED-5931-4A59-A3CA-EE59609E2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37675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noStrik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7BEDED-5931-4A59-A3CA-EE59609E2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0886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5B9D6-71FE-ACF8-F99B-393D907CA9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0C9874-4952-7550-00EF-843B65A880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1ACCD4-306C-79CB-F0EE-CCADCD78BE81}"/>
              </a:ext>
            </a:extLst>
          </p:cNvPr>
          <p:cNvSpPr>
            <a:spLocks noGrp="1"/>
          </p:cNvSpPr>
          <p:nvPr>
            <p:ph type="body" idx="1"/>
          </p:nvPr>
        </p:nvSpPr>
        <p:spPr/>
        <p:txBody>
          <a:bodyPr/>
          <a:lstStyle/>
          <a:p>
            <a:endParaRPr lang="en-US" sz="1200" b="0" i="0" strike="noStrike" kern="1200" baseline="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D03CE1E2-9C57-337E-3984-1B547719802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7BEDED-5931-4A59-A3CA-EE59609E2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99241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5B9D6-71FE-ACF8-F99B-393D907CA9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0C9874-4952-7550-00EF-843B65A880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1ACCD4-306C-79CB-F0EE-CCADCD78BE81}"/>
              </a:ext>
            </a:extLst>
          </p:cNvPr>
          <p:cNvSpPr>
            <a:spLocks noGrp="1"/>
          </p:cNvSpPr>
          <p:nvPr>
            <p:ph type="body" idx="1"/>
          </p:nvPr>
        </p:nvSpPr>
        <p:spPr/>
        <p:txBody>
          <a:bodyPr/>
          <a:lstStyle/>
          <a:p>
            <a:endParaRPr lang="en-US" sz="1200" b="0" i="0" strike="noStrike" kern="1200" baseline="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D03CE1E2-9C57-337E-3984-1B547719802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7BEDED-5931-4A59-A3CA-EE59609E2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35846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5B9D6-71FE-ACF8-F99B-393D907CA9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0C9874-4952-7550-00EF-843B65A880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1ACCD4-306C-79CB-F0EE-CCADCD78BE81}"/>
              </a:ext>
            </a:extLst>
          </p:cNvPr>
          <p:cNvSpPr>
            <a:spLocks noGrp="1"/>
          </p:cNvSpPr>
          <p:nvPr>
            <p:ph type="body" idx="1"/>
          </p:nvPr>
        </p:nvSpPr>
        <p:spPr/>
        <p:txBody>
          <a:bodyPr/>
          <a:lstStyle/>
          <a:p>
            <a:endParaRPr lang="en-US" sz="1200" b="0" i="0" strike="noStrike" kern="1200" baseline="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D03CE1E2-9C57-337E-3984-1B547719802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7BEDED-5931-4A59-A3CA-EE59609E2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58218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5B9D6-71FE-ACF8-F99B-393D907CA9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0C9874-4952-7550-00EF-843B65A880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1ACCD4-306C-79CB-F0EE-CCADCD78BE81}"/>
              </a:ext>
            </a:extLst>
          </p:cNvPr>
          <p:cNvSpPr>
            <a:spLocks noGrp="1"/>
          </p:cNvSpPr>
          <p:nvPr>
            <p:ph type="body" idx="1"/>
          </p:nvPr>
        </p:nvSpPr>
        <p:spPr/>
        <p:txBody>
          <a:bodyPr/>
          <a:lstStyle/>
          <a:p>
            <a:endParaRPr lang="en-US" sz="1200" b="0" i="0" strike="noStrike" kern="1200" baseline="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D03CE1E2-9C57-337E-3984-1B547719802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7BEDED-5931-4A59-A3CA-EE59609E2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81577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5B9D6-71FE-ACF8-F99B-393D907CA9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0C9874-4952-7550-00EF-843B65A880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1ACCD4-306C-79CB-F0EE-CCADCD78BE81}"/>
              </a:ext>
            </a:extLst>
          </p:cNvPr>
          <p:cNvSpPr>
            <a:spLocks noGrp="1"/>
          </p:cNvSpPr>
          <p:nvPr>
            <p:ph type="body" idx="1"/>
          </p:nvPr>
        </p:nvSpPr>
        <p:spPr/>
        <p:txBody>
          <a:bodyPr/>
          <a:lstStyle/>
          <a:p>
            <a:endParaRPr lang="en-US" sz="1200" b="0" i="0" strike="noStrike" kern="1200" baseline="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D03CE1E2-9C57-337E-3984-1B547719802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7BEDED-5931-4A59-A3CA-EE59609E2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9694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u="none" strike="noStrike" dirty="0"/>
          </a:p>
        </p:txBody>
      </p:sp>
      <p:sp>
        <p:nvSpPr>
          <p:cNvPr id="4" name="Slide Number Placeholder 3"/>
          <p:cNvSpPr>
            <a:spLocks noGrp="1"/>
          </p:cNvSpPr>
          <p:nvPr>
            <p:ph type="sldNum" sz="quarter" idx="10"/>
          </p:nvPr>
        </p:nvSpPr>
        <p:spPr/>
        <p:txBody>
          <a:bodyPr/>
          <a:lstStyle/>
          <a:p>
            <a:pPr marL="0" marR="0" lvl="0" indent="0" algn="r" defTabSz="965114" rtl="0" eaLnBrk="0" fontAlgn="base" latinLnBrk="0" hangingPunct="0">
              <a:lnSpc>
                <a:spcPct val="100000"/>
              </a:lnSpc>
              <a:spcBef>
                <a:spcPct val="0"/>
              </a:spcBef>
              <a:spcAft>
                <a:spcPct val="0"/>
              </a:spcAft>
              <a:buClrTx/>
              <a:buSzTx/>
              <a:buFontTx/>
              <a:buNone/>
              <a:tabLst/>
              <a:defRPr/>
            </a:pPr>
            <a:fld id="{00712CF3-E26A-4AC6-973D-B772AF83308B}" type="slidenum">
              <a:rPr kumimoji="0" lang="en-US" sz="1200" b="0" i="0" u="none" strike="noStrike" kern="1200" cap="none" spc="0" normalizeH="0" baseline="0" noProof="0">
                <a:ln>
                  <a:noFill/>
                </a:ln>
                <a:solidFill>
                  <a:srgbClr val="000000"/>
                </a:solidFill>
                <a:effectLst/>
                <a:uLnTx/>
                <a:uFillTx/>
                <a:latin typeface="Chalkboard"/>
                <a:ea typeface="ＭＳ Ｐゴシック" pitchFamily="34" charset="-128"/>
                <a:cs typeface="+mn-cs"/>
              </a:rPr>
              <a:pPr marL="0" marR="0" lvl="0" indent="0" algn="r" defTabSz="965114"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dirty="0">
              <a:ln>
                <a:noFill/>
              </a:ln>
              <a:solidFill>
                <a:srgbClr val="000000"/>
              </a:solidFill>
              <a:effectLst/>
              <a:uLnTx/>
              <a:uFillTx/>
              <a:latin typeface="Chalkboard"/>
              <a:ea typeface="ＭＳ Ｐゴシック" pitchFamily="34" charset="-128"/>
              <a:cs typeface="+mn-cs"/>
            </a:endParaRPr>
          </a:p>
        </p:txBody>
      </p:sp>
    </p:spTree>
    <p:extLst>
      <p:ext uri="{BB962C8B-B14F-4D97-AF65-F5344CB8AC3E}">
        <p14:creationId xmlns:p14="http://schemas.microsoft.com/office/powerpoint/2010/main" val="6971084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strike="noStrike" dirty="0"/>
          </a:p>
        </p:txBody>
      </p:sp>
      <p:sp>
        <p:nvSpPr>
          <p:cNvPr id="4" name="Slide Number Placeholder 3"/>
          <p:cNvSpPr>
            <a:spLocks noGrp="1"/>
          </p:cNvSpPr>
          <p:nvPr>
            <p:ph type="sldNum" sz="quarter" idx="10"/>
          </p:nvPr>
        </p:nvSpPr>
        <p:spPr/>
        <p:txBody>
          <a:bodyPr/>
          <a:lstStyle/>
          <a:p>
            <a:pPr marL="0" marR="0" lvl="0" indent="0" algn="r" defTabSz="965114" rtl="0" eaLnBrk="0" fontAlgn="base" latinLnBrk="0" hangingPunct="0">
              <a:lnSpc>
                <a:spcPct val="100000"/>
              </a:lnSpc>
              <a:spcBef>
                <a:spcPct val="0"/>
              </a:spcBef>
              <a:spcAft>
                <a:spcPct val="0"/>
              </a:spcAft>
              <a:buClrTx/>
              <a:buSzTx/>
              <a:buFontTx/>
              <a:buNone/>
              <a:tabLst/>
              <a:defRPr/>
            </a:pPr>
            <a:fld id="{00712CF3-E26A-4AC6-973D-B772AF83308B}" type="slidenum">
              <a:rPr kumimoji="0" lang="en-US" sz="1200" b="0" i="0" u="none" strike="noStrike" kern="1200" cap="none" spc="0" normalizeH="0" baseline="0" noProof="0">
                <a:ln>
                  <a:noFill/>
                </a:ln>
                <a:solidFill>
                  <a:srgbClr val="000000"/>
                </a:solidFill>
                <a:effectLst/>
                <a:uLnTx/>
                <a:uFillTx/>
                <a:latin typeface="Chalkboard"/>
                <a:ea typeface="ＭＳ Ｐゴシック" pitchFamily="34" charset="-128"/>
                <a:cs typeface="+mn-cs"/>
              </a:rPr>
              <a:pPr marL="0" marR="0" lvl="0" indent="0" algn="r" defTabSz="965114" rtl="0" eaLnBrk="0" fontAlgn="base" latinLnBrk="0" hangingPunct="0">
                <a:lnSpc>
                  <a:spcPct val="100000"/>
                </a:lnSpc>
                <a:spcBef>
                  <a:spcPct val="0"/>
                </a:spcBef>
                <a:spcAft>
                  <a:spcPct val="0"/>
                </a:spcAft>
                <a:buClrTx/>
                <a:buSzTx/>
                <a:buFontTx/>
                <a:buNone/>
                <a:tabLst/>
                <a:defRPr/>
              </a:pPr>
              <a:t>60</a:t>
            </a:fld>
            <a:endParaRPr kumimoji="0" lang="en-US" sz="1200" b="0" i="0" u="none" strike="noStrike" kern="1200" cap="none" spc="0" normalizeH="0" baseline="0" noProof="0" dirty="0">
              <a:ln>
                <a:noFill/>
              </a:ln>
              <a:solidFill>
                <a:srgbClr val="000000"/>
              </a:solidFill>
              <a:effectLst/>
              <a:uLnTx/>
              <a:uFillTx/>
              <a:latin typeface="Chalkboard"/>
              <a:ea typeface="ＭＳ Ｐゴシック" pitchFamily="34" charset="-128"/>
              <a:cs typeface="+mn-cs"/>
            </a:endParaRPr>
          </a:p>
        </p:txBody>
      </p:sp>
    </p:spTree>
    <p:extLst>
      <p:ext uri="{BB962C8B-B14F-4D97-AF65-F5344CB8AC3E}">
        <p14:creationId xmlns:p14="http://schemas.microsoft.com/office/powerpoint/2010/main" val="21958735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5114" rtl="0" eaLnBrk="0" fontAlgn="base" latinLnBrk="0" hangingPunct="0">
              <a:lnSpc>
                <a:spcPct val="100000"/>
              </a:lnSpc>
              <a:spcBef>
                <a:spcPct val="0"/>
              </a:spcBef>
              <a:spcAft>
                <a:spcPct val="0"/>
              </a:spcAft>
              <a:buClrTx/>
              <a:buSzTx/>
              <a:buFontTx/>
              <a:buNone/>
              <a:tabLst/>
              <a:defRPr/>
            </a:pPr>
            <a:fld id="{00712CF3-E26A-4AC6-973D-B772AF83308B}" type="slidenum">
              <a:rPr kumimoji="0" lang="en-US" sz="1200" b="0" i="0" u="none" strike="noStrike" kern="1200" cap="none" spc="0" normalizeH="0" baseline="0" noProof="0">
                <a:ln>
                  <a:noFill/>
                </a:ln>
                <a:solidFill>
                  <a:srgbClr val="000000"/>
                </a:solidFill>
                <a:effectLst/>
                <a:uLnTx/>
                <a:uFillTx/>
                <a:latin typeface="Chalkboard"/>
                <a:ea typeface="ＭＳ Ｐゴシック" pitchFamily="34" charset="-128"/>
                <a:cs typeface="+mn-cs"/>
              </a:rPr>
              <a:pPr marL="0" marR="0" lvl="0" indent="0" algn="r" defTabSz="965114" rtl="0" eaLnBrk="0" fontAlgn="base" latinLnBrk="0" hangingPunct="0">
                <a:lnSpc>
                  <a:spcPct val="100000"/>
                </a:lnSpc>
                <a:spcBef>
                  <a:spcPct val="0"/>
                </a:spcBef>
                <a:spcAft>
                  <a:spcPct val="0"/>
                </a:spcAft>
                <a:buClrTx/>
                <a:buSzTx/>
                <a:buFontTx/>
                <a:buNone/>
                <a:tabLst/>
                <a:defRPr/>
              </a:pPr>
              <a:t>61</a:t>
            </a:fld>
            <a:endParaRPr kumimoji="0" lang="en-US" sz="1200" b="0" i="0" u="none" strike="noStrike" kern="1200" cap="none" spc="0" normalizeH="0" baseline="0" noProof="0" dirty="0">
              <a:ln>
                <a:noFill/>
              </a:ln>
              <a:solidFill>
                <a:srgbClr val="000000"/>
              </a:solidFill>
              <a:effectLst/>
              <a:uLnTx/>
              <a:uFillTx/>
              <a:latin typeface="Chalkboard"/>
              <a:ea typeface="ＭＳ Ｐゴシック" pitchFamily="34" charset="-128"/>
              <a:cs typeface="+mn-cs"/>
            </a:endParaRPr>
          </a:p>
        </p:txBody>
      </p:sp>
    </p:spTree>
    <p:extLst>
      <p:ext uri="{BB962C8B-B14F-4D97-AF65-F5344CB8AC3E}">
        <p14:creationId xmlns:p14="http://schemas.microsoft.com/office/powerpoint/2010/main" val="24427619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12829-5833-410D-E829-3351884873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1E0E90-0AFC-F6DD-EA78-042CE991440D}"/>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F6928269-D96A-734B-026C-A3A81F59FB8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DA448FC-B633-7C8E-F073-92B6AF9B112E}"/>
              </a:ext>
            </a:extLst>
          </p:cNvPr>
          <p:cNvSpPr>
            <a:spLocks noGrp="1"/>
          </p:cNvSpPr>
          <p:nvPr>
            <p:ph type="sldNum" sz="quarter" idx="10"/>
          </p:nvPr>
        </p:nvSpPr>
        <p:spPr/>
        <p:txBody>
          <a:bodyPr/>
          <a:lstStyle/>
          <a:p>
            <a:pPr marL="0" marR="0" lvl="0" indent="0" algn="r" defTabSz="965114" rtl="0" eaLnBrk="0" fontAlgn="base" latinLnBrk="0" hangingPunct="0">
              <a:lnSpc>
                <a:spcPct val="100000"/>
              </a:lnSpc>
              <a:spcBef>
                <a:spcPct val="0"/>
              </a:spcBef>
              <a:spcAft>
                <a:spcPct val="0"/>
              </a:spcAft>
              <a:buClrTx/>
              <a:buSzTx/>
              <a:buFontTx/>
              <a:buNone/>
              <a:tabLst/>
              <a:defRPr/>
            </a:pPr>
            <a:fld id="{00712CF3-E26A-4AC6-973D-B772AF83308B}" type="slidenum">
              <a:rPr kumimoji="0" lang="en-US" sz="1200" b="0" i="0" u="none" strike="noStrike" kern="1200" cap="none" spc="0" normalizeH="0" baseline="0" noProof="0">
                <a:ln>
                  <a:noFill/>
                </a:ln>
                <a:solidFill>
                  <a:srgbClr val="000000"/>
                </a:solidFill>
                <a:effectLst/>
                <a:uLnTx/>
                <a:uFillTx/>
                <a:latin typeface="Chalkboard"/>
                <a:ea typeface="ＭＳ Ｐゴシック" pitchFamily="34" charset="-128"/>
                <a:cs typeface="+mn-cs"/>
              </a:rPr>
              <a:pPr marL="0" marR="0" lvl="0" indent="0" algn="r" defTabSz="965114" rtl="0" eaLnBrk="0" fontAlgn="base" latinLnBrk="0" hangingPunct="0">
                <a:lnSpc>
                  <a:spcPct val="100000"/>
                </a:lnSpc>
                <a:spcBef>
                  <a:spcPct val="0"/>
                </a:spcBef>
                <a:spcAft>
                  <a:spcPct val="0"/>
                </a:spcAft>
                <a:buClrTx/>
                <a:buSzTx/>
                <a:buFontTx/>
                <a:buNone/>
                <a:tabLst/>
                <a:defRPr/>
              </a:pPr>
              <a:t>62</a:t>
            </a:fld>
            <a:endParaRPr kumimoji="0" lang="en-US" sz="1200" b="0" i="0" u="none" strike="noStrike" kern="1200" cap="none" spc="0" normalizeH="0" baseline="0" noProof="0" dirty="0">
              <a:ln>
                <a:noFill/>
              </a:ln>
              <a:solidFill>
                <a:srgbClr val="000000"/>
              </a:solidFill>
              <a:effectLst/>
              <a:uLnTx/>
              <a:uFillTx/>
              <a:latin typeface="Chalkboard"/>
              <a:ea typeface="ＭＳ Ｐゴシック" pitchFamily="34" charset="-128"/>
              <a:cs typeface="+mn-cs"/>
            </a:endParaRPr>
          </a:p>
        </p:txBody>
      </p:sp>
    </p:spTree>
    <p:extLst>
      <p:ext uri="{BB962C8B-B14F-4D97-AF65-F5344CB8AC3E}">
        <p14:creationId xmlns:p14="http://schemas.microsoft.com/office/powerpoint/2010/main" val="2771927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1156D-B949-D9E9-9B03-BF3171C714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5C339D-E020-6F1D-0F8B-1C161F27983F}"/>
              </a:ext>
            </a:extLst>
          </p:cNvPr>
          <p:cNvSpPr>
            <a:spLocks noGrp="1" noRot="1" noChangeAspect="1"/>
          </p:cNvSpPr>
          <p:nvPr>
            <p:ph type="sldImg"/>
          </p:nvPr>
        </p:nvSpPr>
        <p:spPr>
          <a:xfrm>
            <a:off x="603250" y="1089025"/>
            <a:ext cx="5222875" cy="2938463"/>
          </a:xfrm>
        </p:spPr>
      </p:sp>
      <p:sp>
        <p:nvSpPr>
          <p:cNvPr id="3" name="Notes Placeholder 2">
            <a:extLst>
              <a:ext uri="{FF2B5EF4-FFF2-40B4-BE49-F238E27FC236}">
                <a16:creationId xmlns:a16="http://schemas.microsoft.com/office/drawing/2014/main" id="{82FEB153-A8DC-7F63-46A7-382420FA2EC1}"/>
              </a:ext>
            </a:extLst>
          </p:cNvPr>
          <p:cNvSpPr>
            <a:spLocks noGrp="1"/>
          </p:cNvSpPr>
          <p:nvPr>
            <p:ph type="body" idx="1"/>
          </p:nvPr>
        </p:nvSpPr>
        <p:spPr/>
        <p:txBody>
          <a:bodyPr/>
          <a:lstStyle/>
          <a:p>
            <a:endParaRPr lang="fr-CH" strike="noStrike" dirty="0"/>
          </a:p>
        </p:txBody>
      </p:sp>
    </p:spTree>
    <p:extLst>
      <p:ext uri="{BB962C8B-B14F-4D97-AF65-F5344CB8AC3E}">
        <p14:creationId xmlns:p14="http://schemas.microsoft.com/office/powerpoint/2010/main" val="2905053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strike="sngStrike" baseline="0" dirty="0"/>
          </a:p>
        </p:txBody>
      </p:sp>
      <p:sp>
        <p:nvSpPr>
          <p:cNvPr id="4" name="Slide Number Placeholder 3"/>
          <p:cNvSpPr>
            <a:spLocks noGrp="1"/>
          </p:cNvSpPr>
          <p:nvPr>
            <p:ph type="sldNum" sz="quarter" idx="10"/>
          </p:nvPr>
        </p:nvSpPr>
        <p:spPr/>
        <p:txBody>
          <a:bodyPr/>
          <a:lstStyle/>
          <a:p>
            <a:pPr marL="0" marR="0" lvl="0" indent="0" algn="r" defTabSz="965114" rtl="0" eaLnBrk="0" fontAlgn="base" latinLnBrk="0" hangingPunct="0">
              <a:lnSpc>
                <a:spcPct val="100000"/>
              </a:lnSpc>
              <a:spcBef>
                <a:spcPct val="0"/>
              </a:spcBef>
              <a:spcAft>
                <a:spcPct val="0"/>
              </a:spcAft>
              <a:buClrTx/>
              <a:buSzTx/>
              <a:buFontTx/>
              <a:buNone/>
              <a:tabLst/>
              <a:defRPr/>
            </a:pPr>
            <a:fld id="{00712CF3-E26A-4AC6-973D-B772AF83308B}" type="slidenum">
              <a:rPr kumimoji="0" lang="en-US" sz="1200" b="0" i="0" u="none" strike="noStrike" kern="1200" cap="none" spc="0" normalizeH="0" baseline="0" noProof="0">
                <a:ln>
                  <a:noFill/>
                </a:ln>
                <a:solidFill>
                  <a:srgbClr val="000000"/>
                </a:solidFill>
                <a:effectLst/>
                <a:uLnTx/>
                <a:uFillTx/>
                <a:latin typeface="Chalkboard"/>
                <a:ea typeface="ＭＳ Ｐゴシック" pitchFamily="34" charset="-128"/>
                <a:cs typeface="+mn-cs"/>
              </a:rPr>
              <a:pPr marL="0" marR="0" lvl="0" indent="0" algn="r" defTabSz="965114"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0" noProof="0" dirty="0">
              <a:ln>
                <a:noFill/>
              </a:ln>
              <a:solidFill>
                <a:srgbClr val="000000"/>
              </a:solidFill>
              <a:effectLst/>
              <a:uLnTx/>
              <a:uFillTx/>
              <a:latin typeface="Chalkboard"/>
              <a:ea typeface="ＭＳ Ｐゴシック" pitchFamily="34" charset="-128"/>
              <a:cs typeface="+mn-cs"/>
            </a:endParaRPr>
          </a:p>
        </p:txBody>
      </p:sp>
    </p:spTree>
    <p:extLst>
      <p:ext uri="{BB962C8B-B14F-4D97-AF65-F5344CB8AC3E}">
        <p14:creationId xmlns:p14="http://schemas.microsoft.com/office/powerpoint/2010/main" val="1029470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strike="sngStrike" baseline="0" dirty="0"/>
          </a:p>
        </p:txBody>
      </p:sp>
      <p:sp>
        <p:nvSpPr>
          <p:cNvPr id="4" name="Slide Number Placeholder 3"/>
          <p:cNvSpPr>
            <a:spLocks noGrp="1"/>
          </p:cNvSpPr>
          <p:nvPr>
            <p:ph type="sldNum" sz="quarter" idx="10"/>
          </p:nvPr>
        </p:nvSpPr>
        <p:spPr/>
        <p:txBody>
          <a:bodyPr/>
          <a:lstStyle/>
          <a:p>
            <a:pPr marL="0" marR="0" lvl="0" indent="0" algn="r" defTabSz="965114" rtl="0" eaLnBrk="0" fontAlgn="base" latinLnBrk="0" hangingPunct="0">
              <a:lnSpc>
                <a:spcPct val="100000"/>
              </a:lnSpc>
              <a:spcBef>
                <a:spcPct val="0"/>
              </a:spcBef>
              <a:spcAft>
                <a:spcPct val="0"/>
              </a:spcAft>
              <a:buClrTx/>
              <a:buSzTx/>
              <a:buFontTx/>
              <a:buNone/>
              <a:tabLst/>
              <a:defRPr/>
            </a:pPr>
            <a:fld id="{00712CF3-E26A-4AC6-973D-B772AF83308B}" type="slidenum">
              <a:rPr kumimoji="0" lang="en-US" sz="1200" b="0" i="0" u="none" strike="noStrike" kern="1200" cap="none" spc="0" normalizeH="0" baseline="0" noProof="0">
                <a:ln>
                  <a:noFill/>
                </a:ln>
                <a:solidFill>
                  <a:srgbClr val="000000"/>
                </a:solidFill>
                <a:effectLst/>
                <a:uLnTx/>
                <a:uFillTx/>
                <a:latin typeface="Chalkboard"/>
                <a:ea typeface="ＭＳ Ｐゴシック" pitchFamily="34" charset="-128"/>
                <a:cs typeface="+mn-cs"/>
              </a:rPr>
              <a:pPr marL="0" marR="0" lvl="0" indent="0" algn="r" defTabSz="965114"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dirty="0">
              <a:ln>
                <a:noFill/>
              </a:ln>
              <a:solidFill>
                <a:srgbClr val="000000"/>
              </a:solidFill>
              <a:effectLst/>
              <a:uLnTx/>
              <a:uFillTx/>
              <a:latin typeface="Chalkboard"/>
              <a:ea typeface="ＭＳ Ｐゴシック" pitchFamily="34" charset="-128"/>
              <a:cs typeface="+mn-cs"/>
            </a:endParaRPr>
          </a:p>
        </p:txBody>
      </p:sp>
    </p:spTree>
    <p:extLst>
      <p:ext uri="{BB962C8B-B14F-4D97-AF65-F5344CB8AC3E}">
        <p14:creationId xmlns:p14="http://schemas.microsoft.com/office/powerpoint/2010/main" val="4005008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u="none" strike="noStrike"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7BEDED-5931-4A59-A3CA-EE59609E2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7348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7FD0B7D-C0EC-BA4C-A2E3-E0872197502A}" type="datetime1">
              <a:rPr lang="en-US" smtClean="0">
                <a:solidFill>
                  <a:prstClr val="black">
                    <a:tint val="75000"/>
                  </a:prstClr>
                </a:solidFill>
              </a:rPr>
              <a:t>7/25/24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42483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9E2A96-DE89-0C4D-9C3A-AAD6FB7C4948}" type="datetime1">
              <a:rPr lang="en-US" smtClean="0">
                <a:solidFill>
                  <a:prstClr val="black">
                    <a:tint val="75000"/>
                  </a:prstClr>
                </a:solidFill>
              </a:rPr>
              <a:t>7/25/24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82939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D2944E-9984-CB48-8F4C-D3139DBBFD30}" type="datetime1">
              <a:rPr lang="en-US" smtClean="0">
                <a:solidFill>
                  <a:prstClr val="black">
                    <a:tint val="75000"/>
                  </a:prstClr>
                </a:solidFill>
              </a:rPr>
              <a:t>7/25/24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03138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J-PAL Content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lvl1pPr>
              <a:defRPr sz="1100"/>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100"/>
            </a:lvl1pPr>
          </a:lstStyle>
          <a:p>
            <a:fld id="{2ECB1696-1F23-9849-960D-916B9EF0C8D4}" type="slidenum">
              <a:rPr lang="en-US" smtClean="0">
                <a:solidFill>
                  <a:prstClr val="black">
                    <a:tint val="75000"/>
                  </a:prstClr>
                </a:solidFill>
              </a:rPr>
              <a:pPr/>
              <a:t>‹#›</a:t>
            </a:fld>
            <a:endParaRPr lang="en-US" dirty="0">
              <a:solidFill>
                <a:prstClr val="black">
                  <a:tint val="75000"/>
                </a:prstClr>
              </a:solidFill>
            </a:endParaRPr>
          </a:p>
        </p:txBody>
      </p:sp>
      <p:sp>
        <p:nvSpPr>
          <p:cNvPr id="7" name="Title Placeholder 1"/>
          <p:cNvSpPr>
            <a:spLocks noGrp="1"/>
          </p:cNvSpPr>
          <p:nvPr>
            <p:ph type="title" hasCustomPrompt="1"/>
          </p:nvPr>
        </p:nvSpPr>
        <p:spPr>
          <a:xfrm>
            <a:off x="609600" y="201168"/>
            <a:ext cx="10972800" cy="1152144"/>
          </a:xfrm>
          <a:prstGeom prst="rect">
            <a:avLst/>
          </a:prstGeom>
        </p:spPr>
        <p:txBody>
          <a:bodyPr vert="horz" lIns="91440" tIns="45720" rIns="91440" bIns="45720" rtlCol="0" anchor="ctr">
            <a:normAutofit/>
          </a:bodyPr>
          <a:lstStyle>
            <a:lvl1pPr>
              <a:defRPr baseline="0"/>
            </a:lvl1pPr>
          </a:lstStyle>
          <a:p>
            <a:r>
              <a:rPr lang="en-US" dirty="0"/>
              <a:t>Click </a:t>
            </a:r>
            <a:r>
              <a:rPr lang="en-US"/>
              <a:t>to edit </a:t>
            </a:r>
            <a:r>
              <a:rPr lang="en-US" dirty="0"/>
              <a:t>title style</a:t>
            </a:r>
          </a:p>
        </p:txBody>
      </p:sp>
      <p:sp>
        <p:nvSpPr>
          <p:cNvPr id="3" name="Content Placeholder 2"/>
          <p:cNvSpPr>
            <a:spLocks noGrp="1"/>
          </p:cNvSpPr>
          <p:nvPr>
            <p:ph sz="quarter" idx="14"/>
          </p:nvPr>
        </p:nvSpPr>
        <p:spPr>
          <a:xfrm>
            <a:off x="609599" y="1472184"/>
            <a:ext cx="10972800" cy="470921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52286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4A903-7374-4993-AC5B-A38892ECB9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98DB9F-790B-4D53-960E-60BA372469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045A53-6A4C-4C10-81A5-B2E790A1A46C}"/>
              </a:ext>
            </a:extLst>
          </p:cNvPr>
          <p:cNvSpPr>
            <a:spLocks noGrp="1"/>
          </p:cNvSpPr>
          <p:nvPr>
            <p:ph type="dt" sz="half" idx="10"/>
          </p:nvPr>
        </p:nvSpPr>
        <p:spPr/>
        <p:txBody>
          <a:bodyPr/>
          <a:lstStyle/>
          <a:p>
            <a:fld id="{E296C3FC-19BC-E44C-8187-EF2073B00375}" type="datetime1">
              <a:rPr lang="en-US" smtClean="0">
                <a:solidFill>
                  <a:prstClr val="black">
                    <a:tint val="75000"/>
                  </a:prstClr>
                </a:solidFill>
              </a:rPr>
              <a:t>7/25/24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D7B8604-1E9A-4763-B940-D0F4EA65ED4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DCC5987-6B94-43EE-BA23-0154767936D6}"/>
              </a:ext>
            </a:extLst>
          </p:cNvPr>
          <p:cNvSpPr>
            <a:spLocks noGrp="1"/>
          </p:cNvSpPr>
          <p:nvPr>
            <p:ph type="sldNum" sz="quarter" idx="12"/>
          </p:nvPr>
        </p:nvSpPr>
        <p:spPr/>
        <p:txBody>
          <a:bodyPr/>
          <a:lstStyle/>
          <a:p>
            <a:fld id="{C2A3AE05-6223-4D84-9742-9F953FDE6E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91013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BC78E-D1FC-4CEE-857D-B749694F79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921352-6E18-4F9E-817A-75A415249B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5B19E8-137F-47E6-A7DB-42719A27E265}"/>
              </a:ext>
            </a:extLst>
          </p:cNvPr>
          <p:cNvSpPr>
            <a:spLocks noGrp="1"/>
          </p:cNvSpPr>
          <p:nvPr>
            <p:ph type="dt" sz="half" idx="10"/>
          </p:nvPr>
        </p:nvSpPr>
        <p:spPr/>
        <p:txBody>
          <a:bodyPr/>
          <a:lstStyle/>
          <a:p>
            <a:fld id="{B491D83D-D446-F245-87E1-FFF8E8057251}" type="datetime1">
              <a:rPr lang="en-US" smtClean="0">
                <a:solidFill>
                  <a:prstClr val="black">
                    <a:tint val="75000"/>
                  </a:prstClr>
                </a:solidFill>
              </a:rPr>
              <a:t>7/25/24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D1A9D8A-B3AC-4C2C-B08F-390C2253309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F0AD866-E292-415B-ACE5-9DF525AD1B4A}"/>
              </a:ext>
            </a:extLst>
          </p:cNvPr>
          <p:cNvSpPr>
            <a:spLocks noGrp="1"/>
          </p:cNvSpPr>
          <p:nvPr>
            <p:ph type="sldNum" sz="quarter" idx="12"/>
          </p:nvPr>
        </p:nvSpPr>
        <p:spPr/>
        <p:txBody>
          <a:bodyPr/>
          <a:lstStyle/>
          <a:p>
            <a:fld id="{C2A3AE05-6223-4D84-9742-9F953FDE6E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23963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B21E6-83DC-4382-B37B-EC2EE522EB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69CD562-95F7-4D62-A2EC-80F03D0C0F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BF7C6D-5F7F-4E89-8EB9-F50DA6AD9234}"/>
              </a:ext>
            </a:extLst>
          </p:cNvPr>
          <p:cNvSpPr>
            <a:spLocks noGrp="1"/>
          </p:cNvSpPr>
          <p:nvPr>
            <p:ph type="dt" sz="half" idx="10"/>
          </p:nvPr>
        </p:nvSpPr>
        <p:spPr/>
        <p:txBody>
          <a:bodyPr/>
          <a:lstStyle/>
          <a:p>
            <a:fld id="{A1D0F034-031A-2942-A416-020565C80715}" type="datetime1">
              <a:rPr lang="en-US" smtClean="0">
                <a:solidFill>
                  <a:prstClr val="black">
                    <a:tint val="75000"/>
                  </a:prstClr>
                </a:solidFill>
              </a:rPr>
              <a:t>7/25/24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9363B14-6794-4156-908C-364DDABA550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922C113-03AB-4551-AC3A-66BAA4845C8B}"/>
              </a:ext>
            </a:extLst>
          </p:cNvPr>
          <p:cNvSpPr>
            <a:spLocks noGrp="1"/>
          </p:cNvSpPr>
          <p:nvPr>
            <p:ph type="sldNum" sz="quarter" idx="12"/>
          </p:nvPr>
        </p:nvSpPr>
        <p:spPr/>
        <p:txBody>
          <a:bodyPr/>
          <a:lstStyle/>
          <a:p>
            <a:fld id="{C2A3AE05-6223-4D84-9742-9F953FDE6E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58722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4AC83-16A4-4522-9821-3A5C5897C4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93DF54-C274-44BC-A20C-F6F6850F579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A87589-4927-4F16-88F8-18697AF39C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569623-2A5C-4D0D-9458-1B3365CB96BA}"/>
              </a:ext>
            </a:extLst>
          </p:cNvPr>
          <p:cNvSpPr>
            <a:spLocks noGrp="1"/>
          </p:cNvSpPr>
          <p:nvPr>
            <p:ph type="dt" sz="half" idx="10"/>
          </p:nvPr>
        </p:nvSpPr>
        <p:spPr/>
        <p:txBody>
          <a:bodyPr/>
          <a:lstStyle/>
          <a:p>
            <a:fld id="{169598E2-CDCD-A644-8351-2EB491012029}" type="datetime1">
              <a:rPr lang="en-US" smtClean="0">
                <a:solidFill>
                  <a:prstClr val="black">
                    <a:tint val="75000"/>
                  </a:prstClr>
                </a:solidFill>
              </a:rPr>
              <a:t>7/25/24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688838D-B6B4-4EC1-8F42-EF458BB27BE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F93659F-C5D3-44BC-A832-44CF50BEBA55}"/>
              </a:ext>
            </a:extLst>
          </p:cNvPr>
          <p:cNvSpPr>
            <a:spLocks noGrp="1"/>
          </p:cNvSpPr>
          <p:nvPr>
            <p:ph type="sldNum" sz="quarter" idx="12"/>
          </p:nvPr>
        </p:nvSpPr>
        <p:spPr/>
        <p:txBody>
          <a:bodyPr/>
          <a:lstStyle/>
          <a:p>
            <a:fld id="{C2A3AE05-6223-4D84-9742-9F953FDE6E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30483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F3E38-462D-4599-BA4A-2FC2643B0E7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70E781-9486-4CBB-B35D-C5AD9CA661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68C478C-6432-4750-8459-73CE66A3720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A06C5D-FCB0-4680-B365-BC437B0D4A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90FD6A-E1A7-45FC-9172-5339E3FEE68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40F38B9-E2F0-4F7E-9424-F8477AC88892}"/>
              </a:ext>
            </a:extLst>
          </p:cNvPr>
          <p:cNvSpPr>
            <a:spLocks noGrp="1"/>
          </p:cNvSpPr>
          <p:nvPr>
            <p:ph type="dt" sz="half" idx="10"/>
          </p:nvPr>
        </p:nvSpPr>
        <p:spPr/>
        <p:txBody>
          <a:bodyPr/>
          <a:lstStyle/>
          <a:p>
            <a:fld id="{43870B8C-5A29-4840-BBD6-4DA68B1E1F71}" type="datetime1">
              <a:rPr lang="en-US" smtClean="0">
                <a:solidFill>
                  <a:prstClr val="black">
                    <a:tint val="75000"/>
                  </a:prstClr>
                </a:solidFill>
              </a:rPr>
              <a:t>7/25/24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16501367-9FB5-48B5-A269-039C671A41F6}"/>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C0682C3B-4D24-40B7-B702-B07A7D74F554}"/>
              </a:ext>
            </a:extLst>
          </p:cNvPr>
          <p:cNvSpPr>
            <a:spLocks noGrp="1"/>
          </p:cNvSpPr>
          <p:nvPr>
            <p:ph type="sldNum" sz="quarter" idx="12"/>
          </p:nvPr>
        </p:nvSpPr>
        <p:spPr/>
        <p:txBody>
          <a:bodyPr/>
          <a:lstStyle/>
          <a:p>
            <a:fld id="{C2A3AE05-6223-4D84-9742-9F953FDE6E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62044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296A0-9E89-4F00-B07D-2A3F803079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235266-69DD-4437-A53B-568ED89C6BDB}"/>
              </a:ext>
            </a:extLst>
          </p:cNvPr>
          <p:cNvSpPr>
            <a:spLocks noGrp="1"/>
          </p:cNvSpPr>
          <p:nvPr>
            <p:ph type="dt" sz="half" idx="10"/>
          </p:nvPr>
        </p:nvSpPr>
        <p:spPr/>
        <p:txBody>
          <a:bodyPr/>
          <a:lstStyle/>
          <a:p>
            <a:fld id="{00099503-A714-A142-A8A5-0D1A4601EC61}" type="datetime1">
              <a:rPr lang="en-US" smtClean="0">
                <a:solidFill>
                  <a:prstClr val="black">
                    <a:tint val="75000"/>
                  </a:prstClr>
                </a:solidFill>
              </a:rPr>
              <a:t>7/25/24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1308E86-BEB9-42BC-85A8-74A028A6C62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D3ADCE6D-7DBE-4840-92FD-AB647E5AB6FF}"/>
              </a:ext>
            </a:extLst>
          </p:cNvPr>
          <p:cNvSpPr>
            <a:spLocks noGrp="1"/>
          </p:cNvSpPr>
          <p:nvPr>
            <p:ph type="sldNum" sz="quarter" idx="12"/>
          </p:nvPr>
        </p:nvSpPr>
        <p:spPr/>
        <p:txBody>
          <a:bodyPr/>
          <a:lstStyle/>
          <a:p>
            <a:fld id="{C2A3AE05-6223-4D84-9742-9F953FDE6E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18661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7A9393-F852-4EE7-9F39-C4FED10C4966}"/>
              </a:ext>
            </a:extLst>
          </p:cNvPr>
          <p:cNvSpPr>
            <a:spLocks noGrp="1"/>
          </p:cNvSpPr>
          <p:nvPr>
            <p:ph type="dt" sz="half" idx="10"/>
          </p:nvPr>
        </p:nvSpPr>
        <p:spPr/>
        <p:txBody>
          <a:bodyPr/>
          <a:lstStyle/>
          <a:p>
            <a:fld id="{A8565330-D458-7548-9986-9A7FF1C8C885}" type="datetime1">
              <a:rPr lang="en-US" smtClean="0">
                <a:solidFill>
                  <a:prstClr val="black">
                    <a:tint val="75000"/>
                  </a:prstClr>
                </a:solidFill>
              </a:rPr>
              <a:t>7/25/24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4F695B4-A263-4DC3-9083-47098666BD87}"/>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6DFACD43-E7C1-4732-9A6E-8A2A0C18D05C}"/>
              </a:ext>
            </a:extLst>
          </p:cNvPr>
          <p:cNvSpPr>
            <a:spLocks noGrp="1"/>
          </p:cNvSpPr>
          <p:nvPr>
            <p:ph type="sldNum" sz="quarter" idx="12"/>
          </p:nvPr>
        </p:nvSpPr>
        <p:spPr/>
        <p:txBody>
          <a:bodyPr/>
          <a:lstStyle/>
          <a:p>
            <a:fld id="{C2A3AE05-6223-4D84-9742-9F953FDE6E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3968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CC0430-C2B9-8641-A451-E48733419ADD}" type="datetime1">
              <a:rPr lang="en-US" smtClean="0">
                <a:solidFill>
                  <a:prstClr val="black">
                    <a:tint val="75000"/>
                  </a:prstClr>
                </a:solidFill>
              </a:rPr>
              <a:t>7/25/24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930164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86890-6D8F-4A04-A625-D4C8AE1E4A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175BF0-1959-4519-A462-65912337DA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D24094-00D2-479E-AE61-C331F59CDC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1CAD88-9255-4BEB-8DD8-2BB5CDC2DA61}"/>
              </a:ext>
            </a:extLst>
          </p:cNvPr>
          <p:cNvSpPr>
            <a:spLocks noGrp="1"/>
          </p:cNvSpPr>
          <p:nvPr>
            <p:ph type="dt" sz="half" idx="10"/>
          </p:nvPr>
        </p:nvSpPr>
        <p:spPr/>
        <p:txBody>
          <a:bodyPr/>
          <a:lstStyle/>
          <a:p>
            <a:fld id="{DCD59CA9-A1AC-554E-AABF-A310BD416AB8}" type="datetime1">
              <a:rPr lang="en-US" smtClean="0">
                <a:solidFill>
                  <a:prstClr val="black">
                    <a:tint val="75000"/>
                  </a:prstClr>
                </a:solidFill>
              </a:rPr>
              <a:t>7/25/24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423604A-8E4B-474A-804D-2397D3D5364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4778F9B-070B-490C-B0E5-6B37C5AC07F4}"/>
              </a:ext>
            </a:extLst>
          </p:cNvPr>
          <p:cNvSpPr>
            <a:spLocks noGrp="1"/>
          </p:cNvSpPr>
          <p:nvPr>
            <p:ph type="sldNum" sz="quarter" idx="12"/>
          </p:nvPr>
        </p:nvSpPr>
        <p:spPr/>
        <p:txBody>
          <a:bodyPr/>
          <a:lstStyle/>
          <a:p>
            <a:fld id="{C2A3AE05-6223-4D84-9742-9F953FDE6E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81100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2C0D5-9662-4C6F-873D-7BE3621F64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A7975A5-11F7-49D4-BAA9-D5E96E44E9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D9914A-74C7-4705-9CD3-DA292449E6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2E1FB0-99A6-4CDB-8447-D2D4D5050A2E}"/>
              </a:ext>
            </a:extLst>
          </p:cNvPr>
          <p:cNvSpPr>
            <a:spLocks noGrp="1"/>
          </p:cNvSpPr>
          <p:nvPr>
            <p:ph type="dt" sz="half" idx="10"/>
          </p:nvPr>
        </p:nvSpPr>
        <p:spPr/>
        <p:txBody>
          <a:bodyPr/>
          <a:lstStyle/>
          <a:p>
            <a:fld id="{38962EC0-C0AD-6647-A15D-A81C37BF5CCB}" type="datetime1">
              <a:rPr lang="en-US" smtClean="0">
                <a:solidFill>
                  <a:prstClr val="black">
                    <a:tint val="75000"/>
                  </a:prstClr>
                </a:solidFill>
              </a:rPr>
              <a:t>7/25/24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0894B79-BAC2-49DD-B622-4BA39CA2B06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9F025B42-C2BB-4657-8F7B-9D3B1A1ADC01}"/>
              </a:ext>
            </a:extLst>
          </p:cNvPr>
          <p:cNvSpPr>
            <a:spLocks noGrp="1"/>
          </p:cNvSpPr>
          <p:nvPr>
            <p:ph type="sldNum" sz="quarter" idx="12"/>
          </p:nvPr>
        </p:nvSpPr>
        <p:spPr/>
        <p:txBody>
          <a:bodyPr/>
          <a:lstStyle/>
          <a:p>
            <a:fld id="{C2A3AE05-6223-4D84-9742-9F953FDE6E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24295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F46BB-3E88-40C9-A70C-79DA43E92E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E655FA-4957-45FB-9EAB-4556B42ED6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C7FEB-6DD6-46E2-91EC-DA8402BED0B9}"/>
              </a:ext>
            </a:extLst>
          </p:cNvPr>
          <p:cNvSpPr>
            <a:spLocks noGrp="1"/>
          </p:cNvSpPr>
          <p:nvPr>
            <p:ph type="dt" sz="half" idx="10"/>
          </p:nvPr>
        </p:nvSpPr>
        <p:spPr/>
        <p:txBody>
          <a:bodyPr/>
          <a:lstStyle/>
          <a:p>
            <a:fld id="{A084136A-4575-1B40-BBAE-FF705D22A42E}" type="datetime1">
              <a:rPr lang="en-US" smtClean="0">
                <a:solidFill>
                  <a:prstClr val="black">
                    <a:tint val="75000"/>
                  </a:prstClr>
                </a:solidFill>
              </a:rPr>
              <a:t>7/25/24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1302056-7825-44C3-8629-7DB06F02E2D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5B34C03-29F6-4ED8-AA8C-43DDD4D0865A}"/>
              </a:ext>
            </a:extLst>
          </p:cNvPr>
          <p:cNvSpPr>
            <a:spLocks noGrp="1"/>
          </p:cNvSpPr>
          <p:nvPr>
            <p:ph type="sldNum" sz="quarter" idx="12"/>
          </p:nvPr>
        </p:nvSpPr>
        <p:spPr/>
        <p:txBody>
          <a:bodyPr/>
          <a:lstStyle/>
          <a:p>
            <a:fld id="{C2A3AE05-6223-4D84-9742-9F953FDE6E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64169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885C53-F149-4086-BF37-CF469E2F68E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DF3E55-7BE9-4991-B028-125C9EF497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EF9EDA-06BA-45BA-9ED5-7C0968857578}"/>
              </a:ext>
            </a:extLst>
          </p:cNvPr>
          <p:cNvSpPr>
            <a:spLocks noGrp="1"/>
          </p:cNvSpPr>
          <p:nvPr>
            <p:ph type="dt" sz="half" idx="10"/>
          </p:nvPr>
        </p:nvSpPr>
        <p:spPr/>
        <p:txBody>
          <a:bodyPr/>
          <a:lstStyle/>
          <a:p>
            <a:fld id="{3B9C352F-CE84-3F4A-A304-DF9C5834C7A9}" type="datetime1">
              <a:rPr lang="en-US" smtClean="0">
                <a:solidFill>
                  <a:prstClr val="black">
                    <a:tint val="75000"/>
                  </a:prstClr>
                </a:solidFill>
              </a:rPr>
              <a:t>7/25/24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8917596-B6F3-4112-8F8E-5F11CFC1900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1A5ABEF-FC26-4CE5-BFE6-767FB5431015}"/>
              </a:ext>
            </a:extLst>
          </p:cNvPr>
          <p:cNvSpPr>
            <a:spLocks noGrp="1"/>
          </p:cNvSpPr>
          <p:nvPr>
            <p:ph type="sldNum" sz="quarter" idx="12"/>
          </p:nvPr>
        </p:nvSpPr>
        <p:spPr/>
        <p:txBody>
          <a:bodyPr/>
          <a:lstStyle/>
          <a:p>
            <a:fld id="{C2A3AE05-6223-4D84-9742-9F953FDE6E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12351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A48BC-89DA-2C4C-8538-F968957BA2D8}"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7/25/24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B7EEB8-5688-484E-A1FD-86955B08771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52975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9E79D8-1E27-564A-A632-918DA24AE134}"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7/25/24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B7EEB8-5688-484E-A1FD-86955B08771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01468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F5FB182-0D03-DC4A-93A9-574F21166262}"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7/25/24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B7EEB8-5688-484E-A1FD-86955B08771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52517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2CF5CA-D181-9944-9237-7C78B9D18511}"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7/25/24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B7EEB8-5688-484E-A1FD-86955B08771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21231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9C655B-9B0C-F042-86CD-5DDBA96AB4AD}"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7/25/24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B7EEB8-5688-484E-A1FD-86955B08771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59744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0AD06-6363-B64E-8486-E0227B19019D}"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7/25/24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B7EEB8-5688-484E-A1FD-86955B08771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1968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40863C4-3832-784C-9BCF-1E80E3578B5A}" type="datetime1">
              <a:rPr lang="en-US" smtClean="0">
                <a:solidFill>
                  <a:prstClr val="black">
                    <a:tint val="75000"/>
                  </a:prstClr>
                </a:solidFill>
              </a:rPr>
              <a:t>7/25/24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129701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48BCCC-9EF7-BF4E-A419-85B62DED0F6E}"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7/25/24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B7EEB8-5688-484E-A1FD-86955B08771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83559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BAE0A4-7B8A-5C41-89C5-2B63D45B09E3}"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7/25/24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B7EEB8-5688-484E-A1FD-86955B08771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11004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A90E29-23D1-7546-A3A1-DD310D8EE734}"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7/25/24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B7EEB8-5688-484E-A1FD-86955B08771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4435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F749E3-12F8-3842-91C6-49B754B6ED3E}"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7/25/24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B7EEB8-5688-484E-A1FD-86955B08771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29570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A4E9C5-33B8-BA41-A624-9B3103CC49B3}"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7/25/24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B7EEB8-5688-484E-A1FD-86955B08771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02272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4C514D-AD05-0847-98D8-41B3626FD8B2}"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7/25/24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B7EEB8-5688-484E-A1FD-86955B08771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71836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80D80-8714-F142-9006-38EF87C7416C}"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7/25/24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B7EEB8-5688-484E-A1FD-86955B08771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36338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2A2F1B-5C2A-8242-B455-5AEBA44BB53D}"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7/25/24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B7EEB8-5688-484E-A1FD-86955B08771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5396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59B73C-C291-4245-9A2C-A8343380811D}"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7/25/24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B7EEB8-5688-484E-A1FD-86955B08771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94478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FEEF5-6D4F-C54C-A795-738B27753E06}"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7/25/24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B7EEB8-5688-484E-A1FD-86955B08771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0380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0F59D01-819B-D043-925E-FEFC1DC66C5B}" type="datetime1">
              <a:rPr lang="en-US" smtClean="0">
                <a:solidFill>
                  <a:prstClr val="black">
                    <a:tint val="75000"/>
                  </a:prstClr>
                </a:solidFill>
              </a:rPr>
              <a:t>7/25/24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615316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FC9CCC-3FC6-8841-91AF-2A4C23989D3F}"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7/25/24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B7EEB8-5688-484E-A1FD-86955B08771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1984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20A5E8-1AF2-8A42-940C-EEB97A3A6015}"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7/25/24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B7EEB8-5688-484E-A1FD-86955B08771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32008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A9917D4-BB49-4B47-A006-D66C91ACFA09}"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7/25/24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B7EEB8-5688-484E-A1FD-86955B08771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17233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F4DB26-AA26-704C-826B-2AF7A6785BAC}"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7/25/24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B7EEB8-5688-484E-A1FD-86955B08771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75596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3BA9B55-3B97-9F4F-9767-E38683E0913B}"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7/25/24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B7EEB8-5688-484E-A1FD-86955B08771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2321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2F900D-E59C-5843-BB1F-9C73D0378988}"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7/25/24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B7EEB8-5688-484E-A1FD-86955B08771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78817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5DEB2-337B-AEEF-537E-130C9C5287A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87CF1746-5510-965F-5AC2-D5B996D92E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A3A2DEF-20B9-4B6B-EB14-4EE5431F64A6}"/>
              </a:ext>
            </a:extLst>
          </p:cNvPr>
          <p:cNvSpPr>
            <a:spLocks noGrp="1"/>
          </p:cNvSpPr>
          <p:nvPr>
            <p:ph type="dt" sz="half" idx="10"/>
          </p:nvPr>
        </p:nvSpPr>
        <p:spPr/>
        <p:txBody>
          <a:bodyPr/>
          <a:lstStyle/>
          <a:p>
            <a:fld id="{BBC20172-F4E6-7E4F-A4F1-DCB4F0E632B0}" type="datetimeFigureOut">
              <a:rPr lang="en-US" smtClean="0"/>
              <a:t>7/25/24</a:t>
            </a:fld>
            <a:endParaRPr lang="en-US"/>
          </a:p>
        </p:txBody>
      </p:sp>
      <p:sp>
        <p:nvSpPr>
          <p:cNvPr id="5" name="Footer Placeholder 4">
            <a:extLst>
              <a:ext uri="{FF2B5EF4-FFF2-40B4-BE49-F238E27FC236}">
                <a16:creationId xmlns:a16="http://schemas.microsoft.com/office/drawing/2014/main" id="{267F3717-618B-BD3D-DBB8-40B969CD52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63549D-CD88-D54B-4A23-FBAA3CF09832}"/>
              </a:ext>
            </a:extLst>
          </p:cNvPr>
          <p:cNvSpPr>
            <a:spLocks noGrp="1"/>
          </p:cNvSpPr>
          <p:nvPr>
            <p:ph type="sldNum" sz="quarter" idx="12"/>
          </p:nvPr>
        </p:nvSpPr>
        <p:spPr/>
        <p:txBody>
          <a:bodyPr/>
          <a:lstStyle/>
          <a:p>
            <a:fld id="{03E0E112-989C-5F44-9262-48638DEEE20C}" type="slidenum">
              <a:rPr lang="en-US" smtClean="0"/>
              <a:t>‹#›</a:t>
            </a:fld>
            <a:endParaRPr lang="en-US"/>
          </a:p>
        </p:txBody>
      </p:sp>
    </p:spTree>
    <p:extLst>
      <p:ext uri="{BB962C8B-B14F-4D97-AF65-F5344CB8AC3E}">
        <p14:creationId xmlns:p14="http://schemas.microsoft.com/office/powerpoint/2010/main" val="6494770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447CD-7B53-A0C3-806F-29E20CC9BC9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1727754-4546-3201-9B02-2D801D3905C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DA0772B-E884-2288-2FC1-7E2AA65F057D}"/>
              </a:ext>
            </a:extLst>
          </p:cNvPr>
          <p:cNvSpPr>
            <a:spLocks noGrp="1"/>
          </p:cNvSpPr>
          <p:nvPr>
            <p:ph type="dt" sz="half" idx="10"/>
          </p:nvPr>
        </p:nvSpPr>
        <p:spPr/>
        <p:txBody>
          <a:bodyPr/>
          <a:lstStyle/>
          <a:p>
            <a:fld id="{BBC20172-F4E6-7E4F-A4F1-DCB4F0E632B0}" type="datetimeFigureOut">
              <a:rPr lang="en-US" smtClean="0"/>
              <a:t>7/25/24</a:t>
            </a:fld>
            <a:endParaRPr lang="en-US"/>
          </a:p>
        </p:txBody>
      </p:sp>
      <p:sp>
        <p:nvSpPr>
          <p:cNvPr id="5" name="Footer Placeholder 4">
            <a:extLst>
              <a:ext uri="{FF2B5EF4-FFF2-40B4-BE49-F238E27FC236}">
                <a16:creationId xmlns:a16="http://schemas.microsoft.com/office/drawing/2014/main" id="{F0C413CE-EC89-677C-7E9F-4EF9EF625F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B2F91B-C423-3957-5A0C-AFB85EE5458B}"/>
              </a:ext>
            </a:extLst>
          </p:cNvPr>
          <p:cNvSpPr>
            <a:spLocks noGrp="1"/>
          </p:cNvSpPr>
          <p:nvPr>
            <p:ph type="sldNum" sz="quarter" idx="12"/>
          </p:nvPr>
        </p:nvSpPr>
        <p:spPr/>
        <p:txBody>
          <a:bodyPr/>
          <a:lstStyle/>
          <a:p>
            <a:fld id="{03E0E112-989C-5F44-9262-48638DEEE20C}" type="slidenum">
              <a:rPr lang="en-US" smtClean="0"/>
              <a:t>‹#›</a:t>
            </a:fld>
            <a:endParaRPr lang="en-US"/>
          </a:p>
        </p:txBody>
      </p:sp>
    </p:spTree>
    <p:extLst>
      <p:ext uri="{BB962C8B-B14F-4D97-AF65-F5344CB8AC3E}">
        <p14:creationId xmlns:p14="http://schemas.microsoft.com/office/powerpoint/2010/main" val="38016558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F910A-3186-FC2E-F9C5-CE327F2C4BE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89C66367-6CBB-B86A-8D25-D82F3E7F44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29817E3-80C6-5F03-D425-66D9CFCC6B34}"/>
              </a:ext>
            </a:extLst>
          </p:cNvPr>
          <p:cNvSpPr>
            <a:spLocks noGrp="1"/>
          </p:cNvSpPr>
          <p:nvPr>
            <p:ph type="dt" sz="half" idx="10"/>
          </p:nvPr>
        </p:nvSpPr>
        <p:spPr/>
        <p:txBody>
          <a:bodyPr/>
          <a:lstStyle/>
          <a:p>
            <a:fld id="{BBC20172-F4E6-7E4F-A4F1-DCB4F0E632B0}" type="datetimeFigureOut">
              <a:rPr lang="en-US" smtClean="0"/>
              <a:t>7/25/24</a:t>
            </a:fld>
            <a:endParaRPr lang="en-US"/>
          </a:p>
        </p:txBody>
      </p:sp>
      <p:sp>
        <p:nvSpPr>
          <p:cNvPr id="5" name="Footer Placeholder 4">
            <a:extLst>
              <a:ext uri="{FF2B5EF4-FFF2-40B4-BE49-F238E27FC236}">
                <a16:creationId xmlns:a16="http://schemas.microsoft.com/office/drawing/2014/main" id="{7AF11AC1-5F06-7A23-7624-347F433BD7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4AF81E-655B-DEB5-BF2A-DACE8EA0ECFE}"/>
              </a:ext>
            </a:extLst>
          </p:cNvPr>
          <p:cNvSpPr>
            <a:spLocks noGrp="1"/>
          </p:cNvSpPr>
          <p:nvPr>
            <p:ph type="sldNum" sz="quarter" idx="12"/>
          </p:nvPr>
        </p:nvSpPr>
        <p:spPr/>
        <p:txBody>
          <a:bodyPr/>
          <a:lstStyle/>
          <a:p>
            <a:fld id="{03E0E112-989C-5F44-9262-48638DEEE20C}" type="slidenum">
              <a:rPr lang="en-US" smtClean="0"/>
              <a:t>‹#›</a:t>
            </a:fld>
            <a:endParaRPr lang="en-US"/>
          </a:p>
        </p:txBody>
      </p:sp>
    </p:spTree>
    <p:extLst>
      <p:ext uri="{BB962C8B-B14F-4D97-AF65-F5344CB8AC3E}">
        <p14:creationId xmlns:p14="http://schemas.microsoft.com/office/powerpoint/2010/main" val="37177207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5488A-5A38-1E21-8478-6815BB86291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BA1CB85-4771-CC38-3323-FFA5BF017BB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2E0752B4-249C-F5AB-D4AD-4268CCD44E1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40C3C6F-149C-BA3D-1880-50A0039807CD}"/>
              </a:ext>
            </a:extLst>
          </p:cNvPr>
          <p:cNvSpPr>
            <a:spLocks noGrp="1"/>
          </p:cNvSpPr>
          <p:nvPr>
            <p:ph type="dt" sz="half" idx="10"/>
          </p:nvPr>
        </p:nvSpPr>
        <p:spPr/>
        <p:txBody>
          <a:bodyPr/>
          <a:lstStyle/>
          <a:p>
            <a:fld id="{BBC20172-F4E6-7E4F-A4F1-DCB4F0E632B0}" type="datetimeFigureOut">
              <a:rPr lang="en-US" smtClean="0"/>
              <a:t>7/25/24</a:t>
            </a:fld>
            <a:endParaRPr lang="en-US"/>
          </a:p>
        </p:txBody>
      </p:sp>
      <p:sp>
        <p:nvSpPr>
          <p:cNvPr id="6" name="Footer Placeholder 5">
            <a:extLst>
              <a:ext uri="{FF2B5EF4-FFF2-40B4-BE49-F238E27FC236}">
                <a16:creationId xmlns:a16="http://schemas.microsoft.com/office/drawing/2014/main" id="{FD52B80B-8393-E89C-ED9F-2AED0F2066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66B984-7590-AC61-7361-3F77665765ED}"/>
              </a:ext>
            </a:extLst>
          </p:cNvPr>
          <p:cNvSpPr>
            <a:spLocks noGrp="1"/>
          </p:cNvSpPr>
          <p:nvPr>
            <p:ph type="sldNum" sz="quarter" idx="12"/>
          </p:nvPr>
        </p:nvSpPr>
        <p:spPr/>
        <p:txBody>
          <a:bodyPr/>
          <a:lstStyle/>
          <a:p>
            <a:fld id="{03E0E112-989C-5F44-9262-48638DEEE20C}" type="slidenum">
              <a:rPr lang="en-US" smtClean="0"/>
              <a:t>‹#›</a:t>
            </a:fld>
            <a:endParaRPr lang="en-US"/>
          </a:p>
        </p:txBody>
      </p:sp>
    </p:spTree>
    <p:extLst>
      <p:ext uri="{BB962C8B-B14F-4D97-AF65-F5344CB8AC3E}">
        <p14:creationId xmlns:p14="http://schemas.microsoft.com/office/powerpoint/2010/main" val="3776745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11A42E-C0A9-A642-A59B-470B01DC7B92}" type="datetime1">
              <a:rPr lang="en-US" smtClean="0">
                <a:solidFill>
                  <a:prstClr val="black">
                    <a:tint val="75000"/>
                  </a:prstClr>
                </a:solidFill>
              </a:rPr>
              <a:t>7/25/24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909535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539B9-9F61-D081-7778-8C854BC124F4}"/>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B490345-B43B-9419-4901-38D017CBCE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D6B1569-4621-5A27-5822-875D1411474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830AC8B-3C13-09B2-6D4A-82E2A28493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6DD7BC4-2CDE-B816-14A9-A6EC57E9C1F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EE3E872-F834-D428-B040-777FE719D4E2}"/>
              </a:ext>
            </a:extLst>
          </p:cNvPr>
          <p:cNvSpPr>
            <a:spLocks noGrp="1"/>
          </p:cNvSpPr>
          <p:nvPr>
            <p:ph type="dt" sz="half" idx="10"/>
          </p:nvPr>
        </p:nvSpPr>
        <p:spPr/>
        <p:txBody>
          <a:bodyPr/>
          <a:lstStyle/>
          <a:p>
            <a:fld id="{BBC20172-F4E6-7E4F-A4F1-DCB4F0E632B0}" type="datetimeFigureOut">
              <a:rPr lang="en-US" smtClean="0"/>
              <a:t>7/25/24</a:t>
            </a:fld>
            <a:endParaRPr lang="en-US"/>
          </a:p>
        </p:txBody>
      </p:sp>
      <p:sp>
        <p:nvSpPr>
          <p:cNvPr id="8" name="Footer Placeholder 7">
            <a:extLst>
              <a:ext uri="{FF2B5EF4-FFF2-40B4-BE49-F238E27FC236}">
                <a16:creationId xmlns:a16="http://schemas.microsoft.com/office/drawing/2014/main" id="{449F1931-0B30-7836-E929-E92BAD5427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3E5C90-120B-BC9A-5D5A-D90E92ABB648}"/>
              </a:ext>
            </a:extLst>
          </p:cNvPr>
          <p:cNvSpPr>
            <a:spLocks noGrp="1"/>
          </p:cNvSpPr>
          <p:nvPr>
            <p:ph type="sldNum" sz="quarter" idx="12"/>
          </p:nvPr>
        </p:nvSpPr>
        <p:spPr/>
        <p:txBody>
          <a:bodyPr/>
          <a:lstStyle/>
          <a:p>
            <a:fld id="{03E0E112-989C-5F44-9262-48638DEEE20C}" type="slidenum">
              <a:rPr lang="en-US" smtClean="0"/>
              <a:t>‹#›</a:t>
            </a:fld>
            <a:endParaRPr lang="en-US"/>
          </a:p>
        </p:txBody>
      </p:sp>
    </p:spTree>
    <p:extLst>
      <p:ext uri="{BB962C8B-B14F-4D97-AF65-F5344CB8AC3E}">
        <p14:creationId xmlns:p14="http://schemas.microsoft.com/office/powerpoint/2010/main" val="4082147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356CD-9183-97A9-37ED-3D73C0CF4A6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BC35C7F-BBA8-AD47-4D41-A89506A7EC85}"/>
              </a:ext>
            </a:extLst>
          </p:cNvPr>
          <p:cNvSpPr>
            <a:spLocks noGrp="1"/>
          </p:cNvSpPr>
          <p:nvPr>
            <p:ph type="dt" sz="half" idx="10"/>
          </p:nvPr>
        </p:nvSpPr>
        <p:spPr/>
        <p:txBody>
          <a:bodyPr/>
          <a:lstStyle/>
          <a:p>
            <a:fld id="{BBC20172-F4E6-7E4F-A4F1-DCB4F0E632B0}" type="datetimeFigureOut">
              <a:rPr lang="en-US" smtClean="0"/>
              <a:t>7/25/24</a:t>
            </a:fld>
            <a:endParaRPr lang="en-US"/>
          </a:p>
        </p:txBody>
      </p:sp>
      <p:sp>
        <p:nvSpPr>
          <p:cNvPr id="4" name="Footer Placeholder 3">
            <a:extLst>
              <a:ext uri="{FF2B5EF4-FFF2-40B4-BE49-F238E27FC236}">
                <a16:creationId xmlns:a16="http://schemas.microsoft.com/office/drawing/2014/main" id="{675F0E53-9FBC-A2DC-7E8C-06FF2FF359C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E46535-FA59-4CCA-7C87-F4E993275B79}"/>
              </a:ext>
            </a:extLst>
          </p:cNvPr>
          <p:cNvSpPr>
            <a:spLocks noGrp="1"/>
          </p:cNvSpPr>
          <p:nvPr>
            <p:ph type="sldNum" sz="quarter" idx="12"/>
          </p:nvPr>
        </p:nvSpPr>
        <p:spPr/>
        <p:txBody>
          <a:bodyPr/>
          <a:lstStyle/>
          <a:p>
            <a:fld id="{03E0E112-989C-5F44-9262-48638DEEE20C}" type="slidenum">
              <a:rPr lang="en-US" smtClean="0"/>
              <a:t>‹#›</a:t>
            </a:fld>
            <a:endParaRPr lang="en-US"/>
          </a:p>
        </p:txBody>
      </p:sp>
    </p:spTree>
    <p:extLst>
      <p:ext uri="{BB962C8B-B14F-4D97-AF65-F5344CB8AC3E}">
        <p14:creationId xmlns:p14="http://schemas.microsoft.com/office/powerpoint/2010/main" val="32925783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B90792-008E-0223-4FB8-C2008B423A94}"/>
              </a:ext>
            </a:extLst>
          </p:cNvPr>
          <p:cNvSpPr>
            <a:spLocks noGrp="1"/>
          </p:cNvSpPr>
          <p:nvPr>
            <p:ph type="dt" sz="half" idx="10"/>
          </p:nvPr>
        </p:nvSpPr>
        <p:spPr/>
        <p:txBody>
          <a:bodyPr/>
          <a:lstStyle/>
          <a:p>
            <a:fld id="{BBC20172-F4E6-7E4F-A4F1-DCB4F0E632B0}" type="datetimeFigureOut">
              <a:rPr lang="en-US" smtClean="0"/>
              <a:t>7/25/24</a:t>
            </a:fld>
            <a:endParaRPr lang="en-US"/>
          </a:p>
        </p:txBody>
      </p:sp>
      <p:sp>
        <p:nvSpPr>
          <p:cNvPr id="3" name="Footer Placeholder 2">
            <a:extLst>
              <a:ext uri="{FF2B5EF4-FFF2-40B4-BE49-F238E27FC236}">
                <a16:creationId xmlns:a16="http://schemas.microsoft.com/office/drawing/2014/main" id="{40769389-0765-2444-378C-B9D3F42BC2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CF212E6-522C-8E8F-B869-3CEAE540C99B}"/>
              </a:ext>
            </a:extLst>
          </p:cNvPr>
          <p:cNvSpPr>
            <a:spLocks noGrp="1"/>
          </p:cNvSpPr>
          <p:nvPr>
            <p:ph type="sldNum" sz="quarter" idx="12"/>
          </p:nvPr>
        </p:nvSpPr>
        <p:spPr/>
        <p:txBody>
          <a:bodyPr/>
          <a:lstStyle/>
          <a:p>
            <a:fld id="{03E0E112-989C-5F44-9262-48638DEEE20C}" type="slidenum">
              <a:rPr lang="en-US" smtClean="0"/>
              <a:t>‹#›</a:t>
            </a:fld>
            <a:endParaRPr lang="en-US"/>
          </a:p>
        </p:txBody>
      </p:sp>
    </p:spTree>
    <p:extLst>
      <p:ext uri="{BB962C8B-B14F-4D97-AF65-F5344CB8AC3E}">
        <p14:creationId xmlns:p14="http://schemas.microsoft.com/office/powerpoint/2010/main" val="18345149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8F284-B8C7-774E-A22A-F1AE6554F73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B931806-79AD-9775-2CB7-DEB611B7A1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3FD5F1D0-7244-ADCD-D1CC-016FB3F007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47E0C74-4699-89E9-E9EF-BFFB9392F967}"/>
              </a:ext>
            </a:extLst>
          </p:cNvPr>
          <p:cNvSpPr>
            <a:spLocks noGrp="1"/>
          </p:cNvSpPr>
          <p:nvPr>
            <p:ph type="dt" sz="half" idx="10"/>
          </p:nvPr>
        </p:nvSpPr>
        <p:spPr/>
        <p:txBody>
          <a:bodyPr/>
          <a:lstStyle/>
          <a:p>
            <a:fld id="{BBC20172-F4E6-7E4F-A4F1-DCB4F0E632B0}" type="datetimeFigureOut">
              <a:rPr lang="en-US" smtClean="0"/>
              <a:t>7/25/24</a:t>
            </a:fld>
            <a:endParaRPr lang="en-US"/>
          </a:p>
        </p:txBody>
      </p:sp>
      <p:sp>
        <p:nvSpPr>
          <p:cNvPr id="6" name="Footer Placeholder 5">
            <a:extLst>
              <a:ext uri="{FF2B5EF4-FFF2-40B4-BE49-F238E27FC236}">
                <a16:creationId xmlns:a16="http://schemas.microsoft.com/office/drawing/2014/main" id="{4771D100-DFF3-5209-35CD-203263611F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B82507-36F6-6184-13E9-0A62444742D0}"/>
              </a:ext>
            </a:extLst>
          </p:cNvPr>
          <p:cNvSpPr>
            <a:spLocks noGrp="1"/>
          </p:cNvSpPr>
          <p:nvPr>
            <p:ph type="sldNum" sz="quarter" idx="12"/>
          </p:nvPr>
        </p:nvSpPr>
        <p:spPr/>
        <p:txBody>
          <a:bodyPr/>
          <a:lstStyle/>
          <a:p>
            <a:fld id="{03E0E112-989C-5F44-9262-48638DEEE20C}" type="slidenum">
              <a:rPr lang="en-US" smtClean="0"/>
              <a:t>‹#›</a:t>
            </a:fld>
            <a:endParaRPr lang="en-US"/>
          </a:p>
        </p:txBody>
      </p:sp>
    </p:spTree>
    <p:extLst>
      <p:ext uri="{BB962C8B-B14F-4D97-AF65-F5344CB8AC3E}">
        <p14:creationId xmlns:p14="http://schemas.microsoft.com/office/powerpoint/2010/main" val="6601557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7342D-199A-38D1-046B-7CCA5948C5B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30E41A-3130-AE12-C21A-0C9DD36F91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448254E-BD82-875A-48B6-5F2A8B493A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CF16218-1059-7B2D-6DFD-E7555C5C178A}"/>
              </a:ext>
            </a:extLst>
          </p:cNvPr>
          <p:cNvSpPr>
            <a:spLocks noGrp="1"/>
          </p:cNvSpPr>
          <p:nvPr>
            <p:ph type="dt" sz="half" idx="10"/>
          </p:nvPr>
        </p:nvSpPr>
        <p:spPr/>
        <p:txBody>
          <a:bodyPr/>
          <a:lstStyle/>
          <a:p>
            <a:fld id="{BBC20172-F4E6-7E4F-A4F1-DCB4F0E632B0}" type="datetimeFigureOut">
              <a:rPr lang="en-US" smtClean="0"/>
              <a:t>7/25/24</a:t>
            </a:fld>
            <a:endParaRPr lang="en-US"/>
          </a:p>
        </p:txBody>
      </p:sp>
      <p:sp>
        <p:nvSpPr>
          <p:cNvPr id="6" name="Footer Placeholder 5">
            <a:extLst>
              <a:ext uri="{FF2B5EF4-FFF2-40B4-BE49-F238E27FC236}">
                <a16:creationId xmlns:a16="http://schemas.microsoft.com/office/drawing/2014/main" id="{1CD1AAA2-99BE-23D3-0BF3-C2C418AC03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8199C3-D1AD-2A24-D9FB-0585515377E7}"/>
              </a:ext>
            </a:extLst>
          </p:cNvPr>
          <p:cNvSpPr>
            <a:spLocks noGrp="1"/>
          </p:cNvSpPr>
          <p:nvPr>
            <p:ph type="sldNum" sz="quarter" idx="12"/>
          </p:nvPr>
        </p:nvSpPr>
        <p:spPr/>
        <p:txBody>
          <a:bodyPr/>
          <a:lstStyle/>
          <a:p>
            <a:fld id="{03E0E112-989C-5F44-9262-48638DEEE20C}" type="slidenum">
              <a:rPr lang="en-US" smtClean="0"/>
              <a:t>‹#›</a:t>
            </a:fld>
            <a:endParaRPr lang="en-US"/>
          </a:p>
        </p:txBody>
      </p:sp>
    </p:spTree>
    <p:extLst>
      <p:ext uri="{BB962C8B-B14F-4D97-AF65-F5344CB8AC3E}">
        <p14:creationId xmlns:p14="http://schemas.microsoft.com/office/powerpoint/2010/main" val="14312063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273C6-D472-41A4-D3F3-1ADCB371C3A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41B8A86-44B3-FC98-E947-1E216694159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39B1652-99BD-E685-677C-D8E4FD097A48}"/>
              </a:ext>
            </a:extLst>
          </p:cNvPr>
          <p:cNvSpPr>
            <a:spLocks noGrp="1"/>
          </p:cNvSpPr>
          <p:nvPr>
            <p:ph type="dt" sz="half" idx="10"/>
          </p:nvPr>
        </p:nvSpPr>
        <p:spPr/>
        <p:txBody>
          <a:bodyPr/>
          <a:lstStyle/>
          <a:p>
            <a:fld id="{BBC20172-F4E6-7E4F-A4F1-DCB4F0E632B0}" type="datetimeFigureOut">
              <a:rPr lang="en-US" smtClean="0"/>
              <a:t>7/25/24</a:t>
            </a:fld>
            <a:endParaRPr lang="en-US"/>
          </a:p>
        </p:txBody>
      </p:sp>
      <p:sp>
        <p:nvSpPr>
          <p:cNvPr id="5" name="Footer Placeholder 4">
            <a:extLst>
              <a:ext uri="{FF2B5EF4-FFF2-40B4-BE49-F238E27FC236}">
                <a16:creationId xmlns:a16="http://schemas.microsoft.com/office/drawing/2014/main" id="{67E266F8-4538-84CA-756A-7515F095F6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503302-BEBE-EB77-701F-52588C87706C}"/>
              </a:ext>
            </a:extLst>
          </p:cNvPr>
          <p:cNvSpPr>
            <a:spLocks noGrp="1"/>
          </p:cNvSpPr>
          <p:nvPr>
            <p:ph type="sldNum" sz="quarter" idx="12"/>
          </p:nvPr>
        </p:nvSpPr>
        <p:spPr/>
        <p:txBody>
          <a:bodyPr/>
          <a:lstStyle/>
          <a:p>
            <a:fld id="{03E0E112-989C-5F44-9262-48638DEEE20C}" type="slidenum">
              <a:rPr lang="en-US" smtClean="0"/>
              <a:t>‹#›</a:t>
            </a:fld>
            <a:endParaRPr lang="en-US"/>
          </a:p>
        </p:txBody>
      </p:sp>
    </p:spTree>
    <p:extLst>
      <p:ext uri="{BB962C8B-B14F-4D97-AF65-F5344CB8AC3E}">
        <p14:creationId xmlns:p14="http://schemas.microsoft.com/office/powerpoint/2010/main" val="13897751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45955F-7236-6B81-F1F2-DFC0E919BCA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03CCC10-0CFA-95F0-3F53-38F2117819E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F3797A3-F9FA-25DF-03A9-404D976A49E6}"/>
              </a:ext>
            </a:extLst>
          </p:cNvPr>
          <p:cNvSpPr>
            <a:spLocks noGrp="1"/>
          </p:cNvSpPr>
          <p:nvPr>
            <p:ph type="dt" sz="half" idx="10"/>
          </p:nvPr>
        </p:nvSpPr>
        <p:spPr/>
        <p:txBody>
          <a:bodyPr/>
          <a:lstStyle/>
          <a:p>
            <a:fld id="{BBC20172-F4E6-7E4F-A4F1-DCB4F0E632B0}" type="datetimeFigureOut">
              <a:rPr lang="en-US" smtClean="0"/>
              <a:t>7/25/24</a:t>
            </a:fld>
            <a:endParaRPr lang="en-US"/>
          </a:p>
        </p:txBody>
      </p:sp>
      <p:sp>
        <p:nvSpPr>
          <p:cNvPr id="5" name="Footer Placeholder 4">
            <a:extLst>
              <a:ext uri="{FF2B5EF4-FFF2-40B4-BE49-F238E27FC236}">
                <a16:creationId xmlns:a16="http://schemas.microsoft.com/office/drawing/2014/main" id="{4D4C917C-29DB-1890-47DD-807A6DDA9A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029F45-8FF0-031A-9F20-09A634D8C658}"/>
              </a:ext>
            </a:extLst>
          </p:cNvPr>
          <p:cNvSpPr>
            <a:spLocks noGrp="1"/>
          </p:cNvSpPr>
          <p:nvPr>
            <p:ph type="sldNum" sz="quarter" idx="12"/>
          </p:nvPr>
        </p:nvSpPr>
        <p:spPr/>
        <p:txBody>
          <a:bodyPr/>
          <a:lstStyle/>
          <a:p>
            <a:fld id="{03E0E112-989C-5F44-9262-48638DEEE20C}" type="slidenum">
              <a:rPr lang="en-US" smtClean="0"/>
              <a:t>‹#›</a:t>
            </a:fld>
            <a:endParaRPr lang="en-US"/>
          </a:p>
        </p:txBody>
      </p:sp>
    </p:spTree>
    <p:extLst>
      <p:ext uri="{BB962C8B-B14F-4D97-AF65-F5344CB8AC3E}">
        <p14:creationId xmlns:p14="http://schemas.microsoft.com/office/powerpoint/2010/main" val="2062581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AF6D3-7D0E-4A68-98B0-65BED9F5D6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FF28074-3E31-41E1-BF1B-CB8B13E9E8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104DD42-474B-4947-9FBC-9E5EC7E48D3C}"/>
              </a:ext>
            </a:extLst>
          </p:cNvPr>
          <p:cNvSpPr>
            <a:spLocks noGrp="1"/>
          </p:cNvSpPr>
          <p:nvPr>
            <p:ph type="dt" sz="half" idx="10"/>
          </p:nvPr>
        </p:nvSpPr>
        <p:spPr/>
        <p:txBody>
          <a:bodyPr/>
          <a:lstStyle/>
          <a:p>
            <a:fld id="{8C686D32-8C9A-4AE2-A4D6-41187B6D9B8D}" type="datetimeFigureOut">
              <a:rPr lang="en-US" smtClean="0"/>
              <a:t>7/25/24</a:t>
            </a:fld>
            <a:endParaRPr lang="en-US"/>
          </a:p>
        </p:txBody>
      </p:sp>
      <p:sp>
        <p:nvSpPr>
          <p:cNvPr id="5" name="Footer Placeholder 4">
            <a:extLst>
              <a:ext uri="{FF2B5EF4-FFF2-40B4-BE49-F238E27FC236}">
                <a16:creationId xmlns:a16="http://schemas.microsoft.com/office/drawing/2014/main" id="{5DB384DB-DA50-448E-9A38-75D1217FDF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5A7737-D573-443D-BF53-0E575D5123E4}"/>
              </a:ext>
            </a:extLst>
          </p:cNvPr>
          <p:cNvSpPr>
            <a:spLocks noGrp="1"/>
          </p:cNvSpPr>
          <p:nvPr>
            <p:ph type="sldNum" sz="quarter" idx="12"/>
          </p:nvPr>
        </p:nvSpPr>
        <p:spPr/>
        <p:txBody>
          <a:bodyPr/>
          <a:lstStyle/>
          <a:p>
            <a:fld id="{85CB0BE1-5F30-4C32-AD1E-0B9EC02FE670}" type="slidenum">
              <a:rPr lang="en-US" smtClean="0"/>
              <a:t>‹#›</a:t>
            </a:fld>
            <a:endParaRPr lang="en-US"/>
          </a:p>
        </p:txBody>
      </p:sp>
    </p:spTree>
    <p:extLst>
      <p:ext uri="{BB962C8B-B14F-4D97-AF65-F5344CB8AC3E}">
        <p14:creationId xmlns:p14="http://schemas.microsoft.com/office/powerpoint/2010/main" val="29884942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4EFE2-BC21-4635-B1EF-F6A2F7F782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4BB32C-03EC-4CF4-9D26-885CB46CCF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67975E-E740-401E-BEF1-1AC2D8185B4E}"/>
              </a:ext>
            </a:extLst>
          </p:cNvPr>
          <p:cNvSpPr>
            <a:spLocks noGrp="1"/>
          </p:cNvSpPr>
          <p:nvPr>
            <p:ph type="dt" sz="half" idx="10"/>
          </p:nvPr>
        </p:nvSpPr>
        <p:spPr/>
        <p:txBody>
          <a:bodyPr/>
          <a:lstStyle/>
          <a:p>
            <a:fld id="{8C686D32-8C9A-4AE2-A4D6-41187B6D9B8D}" type="datetimeFigureOut">
              <a:rPr lang="en-US" smtClean="0"/>
              <a:t>7/25/24</a:t>
            </a:fld>
            <a:endParaRPr lang="en-US"/>
          </a:p>
        </p:txBody>
      </p:sp>
      <p:sp>
        <p:nvSpPr>
          <p:cNvPr id="5" name="Footer Placeholder 4">
            <a:extLst>
              <a:ext uri="{FF2B5EF4-FFF2-40B4-BE49-F238E27FC236}">
                <a16:creationId xmlns:a16="http://schemas.microsoft.com/office/drawing/2014/main" id="{B389D194-7CFB-450E-B731-E8A9332C13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FFF252-BD93-4461-BA7C-1659BC752760}"/>
              </a:ext>
            </a:extLst>
          </p:cNvPr>
          <p:cNvSpPr>
            <a:spLocks noGrp="1"/>
          </p:cNvSpPr>
          <p:nvPr>
            <p:ph type="sldNum" sz="quarter" idx="12"/>
          </p:nvPr>
        </p:nvSpPr>
        <p:spPr/>
        <p:txBody>
          <a:bodyPr/>
          <a:lstStyle/>
          <a:p>
            <a:fld id="{85CB0BE1-5F30-4C32-AD1E-0B9EC02FE670}" type="slidenum">
              <a:rPr lang="en-US" smtClean="0"/>
              <a:t>‹#›</a:t>
            </a:fld>
            <a:endParaRPr lang="en-US"/>
          </a:p>
        </p:txBody>
      </p:sp>
    </p:spTree>
    <p:extLst>
      <p:ext uri="{BB962C8B-B14F-4D97-AF65-F5344CB8AC3E}">
        <p14:creationId xmlns:p14="http://schemas.microsoft.com/office/powerpoint/2010/main" val="23987663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E207A-1EE0-49F0-BD3B-A7E4274CBBD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6C0306-79EB-4A79-AE37-A8B84CBF456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82606B-9BB0-44E3-9BFA-7282469B3FDB}"/>
              </a:ext>
            </a:extLst>
          </p:cNvPr>
          <p:cNvSpPr>
            <a:spLocks noGrp="1"/>
          </p:cNvSpPr>
          <p:nvPr>
            <p:ph type="dt" sz="half" idx="10"/>
          </p:nvPr>
        </p:nvSpPr>
        <p:spPr/>
        <p:txBody>
          <a:bodyPr/>
          <a:lstStyle/>
          <a:p>
            <a:fld id="{8C686D32-8C9A-4AE2-A4D6-41187B6D9B8D}" type="datetimeFigureOut">
              <a:rPr lang="en-US" smtClean="0"/>
              <a:t>7/25/24</a:t>
            </a:fld>
            <a:endParaRPr lang="en-US"/>
          </a:p>
        </p:txBody>
      </p:sp>
      <p:sp>
        <p:nvSpPr>
          <p:cNvPr id="5" name="Footer Placeholder 4">
            <a:extLst>
              <a:ext uri="{FF2B5EF4-FFF2-40B4-BE49-F238E27FC236}">
                <a16:creationId xmlns:a16="http://schemas.microsoft.com/office/drawing/2014/main" id="{CCCE36CB-863A-491C-BEB2-5FE0CB55F4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BA9CED-89FD-4FA6-98FB-483D64835752}"/>
              </a:ext>
            </a:extLst>
          </p:cNvPr>
          <p:cNvSpPr>
            <a:spLocks noGrp="1"/>
          </p:cNvSpPr>
          <p:nvPr>
            <p:ph type="sldNum" sz="quarter" idx="12"/>
          </p:nvPr>
        </p:nvSpPr>
        <p:spPr/>
        <p:txBody>
          <a:bodyPr/>
          <a:lstStyle/>
          <a:p>
            <a:fld id="{85CB0BE1-5F30-4C32-AD1E-0B9EC02FE670}" type="slidenum">
              <a:rPr lang="en-US" smtClean="0"/>
              <a:t>‹#›</a:t>
            </a:fld>
            <a:endParaRPr lang="en-US"/>
          </a:p>
        </p:txBody>
      </p:sp>
    </p:spTree>
    <p:extLst>
      <p:ext uri="{BB962C8B-B14F-4D97-AF65-F5344CB8AC3E}">
        <p14:creationId xmlns:p14="http://schemas.microsoft.com/office/powerpoint/2010/main" val="4157088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B7EA195-2F2B-0B43-9BD9-D068D88D16FD}" type="datetime1">
              <a:rPr lang="en-US" smtClean="0">
                <a:solidFill>
                  <a:prstClr val="black">
                    <a:tint val="75000"/>
                  </a:prstClr>
                </a:solidFill>
              </a:rPr>
              <a:t>7/25/24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735521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DD076-F43F-4448-9EF2-0EA02A412A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EC0738-8B93-452D-AD04-114F48C6E7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402254-3737-4910-8314-3EB21DCEC8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4F7FC3-F22D-45FC-BA72-15F7B04BFEAB}"/>
              </a:ext>
            </a:extLst>
          </p:cNvPr>
          <p:cNvSpPr>
            <a:spLocks noGrp="1"/>
          </p:cNvSpPr>
          <p:nvPr>
            <p:ph type="dt" sz="half" idx="10"/>
          </p:nvPr>
        </p:nvSpPr>
        <p:spPr/>
        <p:txBody>
          <a:bodyPr/>
          <a:lstStyle/>
          <a:p>
            <a:fld id="{8C686D32-8C9A-4AE2-A4D6-41187B6D9B8D}" type="datetimeFigureOut">
              <a:rPr lang="en-US" smtClean="0"/>
              <a:t>7/25/24</a:t>
            </a:fld>
            <a:endParaRPr lang="en-US"/>
          </a:p>
        </p:txBody>
      </p:sp>
      <p:sp>
        <p:nvSpPr>
          <p:cNvPr id="6" name="Footer Placeholder 5">
            <a:extLst>
              <a:ext uri="{FF2B5EF4-FFF2-40B4-BE49-F238E27FC236}">
                <a16:creationId xmlns:a16="http://schemas.microsoft.com/office/drawing/2014/main" id="{89E5149F-1918-414E-8BB8-9FF0200256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6BFEE1-04C4-42FC-8BED-7A5C6FBE4D13}"/>
              </a:ext>
            </a:extLst>
          </p:cNvPr>
          <p:cNvSpPr>
            <a:spLocks noGrp="1"/>
          </p:cNvSpPr>
          <p:nvPr>
            <p:ph type="sldNum" sz="quarter" idx="12"/>
          </p:nvPr>
        </p:nvSpPr>
        <p:spPr/>
        <p:txBody>
          <a:bodyPr/>
          <a:lstStyle/>
          <a:p>
            <a:fld id="{85CB0BE1-5F30-4C32-AD1E-0B9EC02FE670}" type="slidenum">
              <a:rPr lang="en-US" smtClean="0"/>
              <a:t>‹#›</a:t>
            </a:fld>
            <a:endParaRPr lang="en-US"/>
          </a:p>
        </p:txBody>
      </p:sp>
    </p:spTree>
    <p:extLst>
      <p:ext uri="{BB962C8B-B14F-4D97-AF65-F5344CB8AC3E}">
        <p14:creationId xmlns:p14="http://schemas.microsoft.com/office/powerpoint/2010/main" val="11990531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52044-6566-4AEB-BA16-7971DA9C87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55814C8-CC92-4951-AB55-6155AAA47C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3C3E1D-364E-4EA4-9553-DE177D5906B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BFEA37-9EE2-4AE5-A33B-B7374C5A56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7406E3-D40A-4E78-ACF4-1113227C3B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16524C9-C856-4B34-AC90-E9C8928F1B00}"/>
              </a:ext>
            </a:extLst>
          </p:cNvPr>
          <p:cNvSpPr>
            <a:spLocks noGrp="1"/>
          </p:cNvSpPr>
          <p:nvPr>
            <p:ph type="dt" sz="half" idx="10"/>
          </p:nvPr>
        </p:nvSpPr>
        <p:spPr/>
        <p:txBody>
          <a:bodyPr/>
          <a:lstStyle/>
          <a:p>
            <a:fld id="{8C686D32-8C9A-4AE2-A4D6-41187B6D9B8D}" type="datetimeFigureOut">
              <a:rPr lang="en-US" smtClean="0"/>
              <a:t>7/25/24</a:t>
            </a:fld>
            <a:endParaRPr lang="en-US"/>
          </a:p>
        </p:txBody>
      </p:sp>
      <p:sp>
        <p:nvSpPr>
          <p:cNvPr id="8" name="Footer Placeholder 7">
            <a:extLst>
              <a:ext uri="{FF2B5EF4-FFF2-40B4-BE49-F238E27FC236}">
                <a16:creationId xmlns:a16="http://schemas.microsoft.com/office/drawing/2014/main" id="{2F592B87-4E78-4790-9966-655726ABBC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8900FE2-A9D2-4B96-9351-15AF56C5D399}"/>
              </a:ext>
            </a:extLst>
          </p:cNvPr>
          <p:cNvSpPr>
            <a:spLocks noGrp="1"/>
          </p:cNvSpPr>
          <p:nvPr>
            <p:ph type="sldNum" sz="quarter" idx="12"/>
          </p:nvPr>
        </p:nvSpPr>
        <p:spPr/>
        <p:txBody>
          <a:bodyPr/>
          <a:lstStyle/>
          <a:p>
            <a:fld id="{85CB0BE1-5F30-4C32-AD1E-0B9EC02FE670}" type="slidenum">
              <a:rPr lang="en-US" smtClean="0"/>
              <a:t>‹#›</a:t>
            </a:fld>
            <a:endParaRPr lang="en-US"/>
          </a:p>
        </p:txBody>
      </p:sp>
    </p:spTree>
    <p:extLst>
      <p:ext uri="{BB962C8B-B14F-4D97-AF65-F5344CB8AC3E}">
        <p14:creationId xmlns:p14="http://schemas.microsoft.com/office/powerpoint/2010/main" val="27449294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58C6E-0C95-485C-8775-E3064F6C6F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EB8B9F-9618-4EB9-B4CF-2D0C022A7821}"/>
              </a:ext>
            </a:extLst>
          </p:cNvPr>
          <p:cNvSpPr>
            <a:spLocks noGrp="1"/>
          </p:cNvSpPr>
          <p:nvPr>
            <p:ph type="dt" sz="half" idx="10"/>
          </p:nvPr>
        </p:nvSpPr>
        <p:spPr/>
        <p:txBody>
          <a:bodyPr/>
          <a:lstStyle/>
          <a:p>
            <a:fld id="{8C686D32-8C9A-4AE2-A4D6-41187B6D9B8D}" type="datetimeFigureOut">
              <a:rPr lang="en-US" smtClean="0"/>
              <a:t>7/25/24</a:t>
            </a:fld>
            <a:endParaRPr lang="en-US"/>
          </a:p>
        </p:txBody>
      </p:sp>
      <p:sp>
        <p:nvSpPr>
          <p:cNvPr id="4" name="Footer Placeholder 3">
            <a:extLst>
              <a:ext uri="{FF2B5EF4-FFF2-40B4-BE49-F238E27FC236}">
                <a16:creationId xmlns:a16="http://schemas.microsoft.com/office/drawing/2014/main" id="{BF363F46-17FA-4865-A313-491054B3AE1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5244B9-5B62-40EE-8F6A-2C39A1BCFFC4}"/>
              </a:ext>
            </a:extLst>
          </p:cNvPr>
          <p:cNvSpPr>
            <a:spLocks noGrp="1"/>
          </p:cNvSpPr>
          <p:nvPr>
            <p:ph type="sldNum" sz="quarter" idx="12"/>
          </p:nvPr>
        </p:nvSpPr>
        <p:spPr/>
        <p:txBody>
          <a:bodyPr/>
          <a:lstStyle/>
          <a:p>
            <a:fld id="{85CB0BE1-5F30-4C32-AD1E-0B9EC02FE670}" type="slidenum">
              <a:rPr lang="en-US" smtClean="0"/>
              <a:t>‹#›</a:t>
            </a:fld>
            <a:endParaRPr lang="en-US"/>
          </a:p>
        </p:txBody>
      </p:sp>
    </p:spTree>
    <p:extLst>
      <p:ext uri="{BB962C8B-B14F-4D97-AF65-F5344CB8AC3E}">
        <p14:creationId xmlns:p14="http://schemas.microsoft.com/office/powerpoint/2010/main" val="11952184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4DEE43-57EE-4B8B-8627-B9B2F40E808D}"/>
              </a:ext>
            </a:extLst>
          </p:cNvPr>
          <p:cNvSpPr>
            <a:spLocks noGrp="1"/>
          </p:cNvSpPr>
          <p:nvPr>
            <p:ph type="dt" sz="half" idx="10"/>
          </p:nvPr>
        </p:nvSpPr>
        <p:spPr/>
        <p:txBody>
          <a:bodyPr/>
          <a:lstStyle/>
          <a:p>
            <a:fld id="{8C686D32-8C9A-4AE2-A4D6-41187B6D9B8D}" type="datetimeFigureOut">
              <a:rPr lang="en-US" smtClean="0"/>
              <a:t>7/25/24</a:t>
            </a:fld>
            <a:endParaRPr lang="en-US"/>
          </a:p>
        </p:txBody>
      </p:sp>
      <p:sp>
        <p:nvSpPr>
          <p:cNvPr id="3" name="Footer Placeholder 2">
            <a:extLst>
              <a:ext uri="{FF2B5EF4-FFF2-40B4-BE49-F238E27FC236}">
                <a16:creationId xmlns:a16="http://schemas.microsoft.com/office/drawing/2014/main" id="{F825EB0B-C4F4-4749-8889-440B37442E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08CF6C-6338-4064-BDE5-70A97F363DD7}"/>
              </a:ext>
            </a:extLst>
          </p:cNvPr>
          <p:cNvSpPr>
            <a:spLocks noGrp="1"/>
          </p:cNvSpPr>
          <p:nvPr>
            <p:ph type="sldNum" sz="quarter" idx="12"/>
          </p:nvPr>
        </p:nvSpPr>
        <p:spPr/>
        <p:txBody>
          <a:bodyPr/>
          <a:lstStyle/>
          <a:p>
            <a:fld id="{85CB0BE1-5F30-4C32-AD1E-0B9EC02FE670}" type="slidenum">
              <a:rPr lang="en-US" smtClean="0"/>
              <a:t>‹#›</a:t>
            </a:fld>
            <a:endParaRPr lang="en-US"/>
          </a:p>
        </p:txBody>
      </p:sp>
    </p:spTree>
    <p:extLst>
      <p:ext uri="{BB962C8B-B14F-4D97-AF65-F5344CB8AC3E}">
        <p14:creationId xmlns:p14="http://schemas.microsoft.com/office/powerpoint/2010/main" val="21517571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32849-EE27-47E5-B337-6B4DD494E2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65D6D6-3BEE-4903-8517-55FC164B58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457694-A707-45AD-AD70-0E79A5B195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9C4309-3FE0-44CA-9A2E-0CF0EA90A619}"/>
              </a:ext>
            </a:extLst>
          </p:cNvPr>
          <p:cNvSpPr>
            <a:spLocks noGrp="1"/>
          </p:cNvSpPr>
          <p:nvPr>
            <p:ph type="dt" sz="half" idx="10"/>
          </p:nvPr>
        </p:nvSpPr>
        <p:spPr/>
        <p:txBody>
          <a:bodyPr/>
          <a:lstStyle/>
          <a:p>
            <a:fld id="{8C686D32-8C9A-4AE2-A4D6-41187B6D9B8D}" type="datetimeFigureOut">
              <a:rPr lang="en-US" smtClean="0"/>
              <a:t>7/25/24</a:t>
            </a:fld>
            <a:endParaRPr lang="en-US"/>
          </a:p>
        </p:txBody>
      </p:sp>
      <p:sp>
        <p:nvSpPr>
          <p:cNvPr id="6" name="Footer Placeholder 5">
            <a:extLst>
              <a:ext uri="{FF2B5EF4-FFF2-40B4-BE49-F238E27FC236}">
                <a16:creationId xmlns:a16="http://schemas.microsoft.com/office/drawing/2014/main" id="{AC77CCB4-9B4B-4DBF-A691-0456ADBE16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011948-2ED9-46A1-90C2-00D4F0980D54}"/>
              </a:ext>
            </a:extLst>
          </p:cNvPr>
          <p:cNvSpPr>
            <a:spLocks noGrp="1"/>
          </p:cNvSpPr>
          <p:nvPr>
            <p:ph type="sldNum" sz="quarter" idx="12"/>
          </p:nvPr>
        </p:nvSpPr>
        <p:spPr/>
        <p:txBody>
          <a:bodyPr/>
          <a:lstStyle/>
          <a:p>
            <a:fld id="{85CB0BE1-5F30-4C32-AD1E-0B9EC02FE670}" type="slidenum">
              <a:rPr lang="en-US" smtClean="0"/>
              <a:t>‹#›</a:t>
            </a:fld>
            <a:endParaRPr lang="en-US"/>
          </a:p>
        </p:txBody>
      </p:sp>
    </p:spTree>
    <p:extLst>
      <p:ext uri="{BB962C8B-B14F-4D97-AF65-F5344CB8AC3E}">
        <p14:creationId xmlns:p14="http://schemas.microsoft.com/office/powerpoint/2010/main" val="41140682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ABEEB-1471-4DAC-B055-E3EEACBD22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7287B9-9BF3-4500-94FD-872DC2832F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F74348-2F94-41C9-B7D5-A07ED00F71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7173AC-3B29-482C-B88D-6CC3353EB26D}"/>
              </a:ext>
            </a:extLst>
          </p:cNvPr>
          <p:cNvSpPr>
            <a:spLocks noGrp="1"/>
          </p:cNvSpPr>
          <p:nvPr>
            <p:ph type="dt" sz="half" idx="10"/>
          </p:nvPr>
        </p:nvSpPr>
        <p:spPr/>
        <p:txBody>
          <a:bodyPr/>
          <a:lstStyle/>
          <a:p>
            <a:fld id="{8C686D32-8C9A-4AE2-A4D6-41187B6D9B8D}" type="datetimeFigureOut">
              <a:rPr lang="en-US" smtClean="0"/>
              <a:t>7/25/24</a:t>
            </a:fld>
            <a:endParaRPr lang="en-US"/>
          </a:p>
        </p:txBody>
      </p:sp>
      <p:sp>
        <p:nvSpPr>
          <p:cNvPr id="6" name="Footer Placeholder 5">
            <a:extLst>
              <a:ext uri="{FF2B5EF4-FFF2-40B4-BE49-F238E27FC236}">
                <a16:creationId xmlns:a16="http://schemas.microsoft.com/office/drawing/2014/main" id="{41403C43-18DC-47BD-9494-3D512D4A00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AC0B33-6307-4A31-A5BD-D0A667D9900C}"/>
              </a:ext>
            </a:extLst>
          </p:cNvPr>
          <p:cNvSpPr>
            <a:spLocks noGrp="1"/>
          </p:cNvSpPr>
          <p:nvPr>
            <p:ph type="sldNum" sz="quarter" idx="12"/>
          </p:nvPr>
        </p:nvSpPr>
        <p:spPr/>
        <p:txBody>
          <a:bodyPr/>
          <a:lstStyle/>
          <a:p>
            <a:fld id="{85CB0BE1-5F30-4C32-AD1E-0B9EC02FE670}" type="slidenum">
              <a:rPr lang="en-US" smtClean="0"/>
              <a:t>‹#›</a:t>
            </a:fld>
            <a:endParaRPr lang="en-US"/>
          </a:p>
        </p:txBody>
      </p:sp>
    </p:spTree>
    <p:extLst>
      <p:ext uri="{BB962C8B-B14F-4D97-AF65-F5344CB8AC3E}">
        <p14:creationId xmlns:p14="http://schemas.microsoft.com/office/powerpoint/2010/main" val="22280052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8F604-B5BD-466D-B095-D101F0794F0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3AA32E-37BC-4E4D-9C28-2A1595EF1B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F88FE5-1EA7-4C95-BD8C-A731777D973E}"/>
              </a:ext>
            </a:extLst>
          </p:cNvPr>
          <p:cNvSpPr>
            <a:spLocks noGrp="1"/>
          </p:cNvSpPr>
          <p:nvPr>
            <p:ph type="dt" sz="half" idx="10"/>
          </p:nvPr>
        </p:nvSpPr>
        <p:spPr/>
        <p:txBody>
          <a:bodyPr/>
          <a:lstStyle/>
          <a:p>
            <a:fld id="{8C686D32-8C9A-4AE2-A4D6-41187B6D9B8D}" type="datetimeFigureOut">
              <a:rPr lang="en-US" smtClean="0"/>
              <a:t>7/25/24</a:t>
            </a:fld>
            <a:endParaRPr lang="en-US"/>
          </a:p>
        </p:txBody>
      </p:sp>
      <p:sp>
        <p:nvSpPr>
          <p:cNvPr id="5" name="Footer Placeholder 4">
            <a:extLst>
              <a:ext uri="{FF2B5EF4-FFF2-40B4-BE49-F238E27FC236}">
                <a16:creationId xmlns:a16="http://schemas.microsoft.com/office/drawing/2014/main" id="{B1999888-7668-42E2-B70E-60CF04D9B6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29F0DA-FB85-471C-A900-F12BC8A65B2D}"/>
              </a:ext>
            </a:extLst>
          </p:cNvPr>
          <p:cNvSpPr>
            <a:spLocks noGrp="1"/>
          </p:cNvSpPr>
          <p:nvPr>
            <p:ph type="sldNum" sz="quarter" idx="12"/>
          </p:nvPr>
        </p:nvSpPr>
        <p:spPr/>
        <p:txBody>
          <a:bodyPr/>
          <a:lstStyle/>
          <a:p>
            <a:fld id="{85CB0BE1-5F30-4C32-AD1E-0B9EC02FE670}" type="slidenum">
              <a:rPr lang="en-US" smtClean="0"/>
              <a:t>‹#›</a:t>
            </a:fld>
            <a:endParaRPr lang="en-US"/>
          </a:p>
        </p:txBody>
      </p:sp>
    </p:spTree>
    <p:extLst>
      <p:ext uri="{BB962C8B-B14F-4D97-AF65-F5344CB8AC3E}">
        <p14:creationId xmlns:p14="http://schemas.microsoft.com/office/powerpoint/2010/main" val="24677531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18921F-E2B1-447D-995E-AD4DF5BA2E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54867C-2ED9-4A23-BA24-0E41BCA48B9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8D6A5E-840A-4F02-AD6A-40608B4313DA}"/>
              </a:ext>
            </a:extLst>
          </p:cNvPr>
          <p:cNvSpPr>
            <a:spLocks noGrp="1"/>
          </p:cNvSpPr>
          <p:nvPr>
            <p:ph type="dt" sz="half" idx="10"/>
          </p:nvPr>
        </p:nvSpPr>
        <p:spPr/>
        <p:txBody>
          <a:bodyPr/>
          <a:lstStyle/>
          <a:p>
            <a:fld id="{8C686D32-8C9A-4AE2-A4D6-41187B6D9B8D}" type="datetimeFigureOut">
              <a:rPr lang="en-US" smtClean="0"/>
              <a:t>7/25/24</a:t>
            </a:fld>
            <a:endParaRPr lang="en-US"/>
          </a:p>
        </p:txBody>
      </p:sp>
      <p:sp>
        <p:nvSpPr>
          <p:cNvPr id="5" name="Footer Placeholder 4">
            <a:extLst>
              <a:ext uri="{FF2B5EF4-FFF2-40B4-BE49-F238E27FC236}">
                <a16:creationId xmlns:a16="http://schemas.microsoft.com/office/drawing/2014/main" id="{06AABED6-4426-4CA7-9FCA-BE0EF8D08F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FCA972-96F6-42F1-BC46-C60EE9CE396F}"/>
              </a:ext>
            </a:extLst>
          </p:cNvPr>
          <p:cNvSpPr>
            <a:spLocks noGrp="1"/>
          </p:cNvSpPr>
          <p:nvPr>
            <p:ph type="sldNum" sz="quarter" idx="12"/>
          </p:nvPr>
        </p:nvSpPr>
        <p:spPr/>
        <p:txBody>
          <a:bodyPr/>
          <a:lstStyle/>
          <a:p>
            <a:fld id="{85CB0BE1-5F30-4C32-AD1E-0B9EC02FE670}" type="slidenum">
              <a:rPr lang="en-US" smtClean="0"/>
              <a:t>‹#›</a:t>
            </a:fld>
            <a:endParaRPr lang="en-US"/>
          </a:p>
        </p:txBody>
      </p:sp>
    </p:spTree>
    <p:extLst>
      <p:ext uri="{BB962C8B-B14F-4D97-AF65-F5344CB8AC3E}">
        <p14:creationId xmlns:p14="http://schemas.microsoft.com/office/powerpoint/2010/main" val="3872321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6EC475-7A76-0B46-9D4F-40819D43D0AD}" type="datetime1">
              <a:rPr lang="en-US" smtClean="0">
                <a:solidFill>
                  <a:prstClr val="black">
                    <a:tint val="75000"/>
                  </a:prstClr>
                </a:solidFill>
              </a:rPr>
              <a:t>7/25/24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45325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F0F2489-063B-4644-8E67-3745057462B7}" type="datetime1">
              <a:rPr lang="en-US" smtClean="0">
                <a:solidFill>
                  <a:prstClr val="black">
                    <a:tint val="75000"/>
                  </a:prstClr>
                </a:solidFill>
              </a:rPr>
              <a:t>7/25/24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80697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1FEDFED-24B2-C143-8D57-ED700ED8984B}" type="datetime1">
              <a:rPr lang="en-US" smtClean="0">
                <a:solidFill>
                  <a:prstClr val="black">
                    <a:tint val="75000"/>
                  </a:prstClr>
                </a:solidFill>
              </a:rPr>
              <a:t>7/25/24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0274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5BBCAD-F91E-AB4C-B027-385941A1558A}" type="datetime1">
              <a:rPr lang="en-US" smtClean="0">
                <a:solidFill>
                  <a:prstClr val="black">
                    <a:tint val="75000"/>
                  </a:prstClr>
                </a:solidFill>
              </a:rPr>
              <a:t>7/25/24</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B7BB42-AA4D-47E9-ABEF-70F4FFA49F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69357697"/>
      </p:ext>
    </p:extLst>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 id="2147484106" r:id="rId5"/>
    <p:sldLayoutId id="2147484107" r:id="rId6"/>
    <p:sldLayoutId id="2147484108" r:id="rId7"/>
    <p:sldLayoutId id="2147484109" r:id="rId8"/>
    <p:sldLayoutId id="2147484110" r:id="rId9"/>
    <p:sldLayoutId id="2147484111" r:id="rId10"/>
    <p:sldLayoutId id="2147484112" r:id="rId11"/>
    <p:sldLayoutId id="2147484113"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F7F1BE-51B0-419C-9D3D-7849303939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553340-47A2-48E5-9B44-524FEAA16C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B662CA-4D55-4F32-A12E-20A5553019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BC437C-3732-E241-BF56-4FAB491B6D14}" type="datetime1">
              <a:rPr lang="en-US" smtClean="0">
                <a:solidFill>
                  <a:prstClr val="black">
                    <a:tint val="75000"/>
                  </a:prstClr>
                </a:solidFill>
              </a:rPr>
              <a:t>7/25/24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1DA85EF-3248-49F4-B776-3FE8FE46EC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47850DB-2BF5-4BE0-82AB-9DD52A8889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A3AE05-6223-4D84-9742-9F953FDE6E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8396574"/>
      </p:ext>
    </p:extLst>
  </p:cSld>
  <p:clrMap bg1="lt1" tx1="dk1" bg2="lt2" tx2="dk2" accent1="accent1" accent2="accent2" accent3="accent3" accent4="accent4" accent5="accent5" accent6="accent6" hlink="hlink" folHlink="folHlink"/>
  <p:sldLayoutIdLst>
    <p:sldLayoutId id="2147484128" r:id="rId1"/>
    <p:sldLayoutId id="2147484129" r:id="rId2"/>
    <p:sldLayoutId id="2147484130" r:id="rId3"/>
    <p:sldLayoutId id="2147484131" r:id="rId4"/>
    <p:sldLayoutId id="2147484132" r:id="rId5"/>
    <p:sldLayoutId id="2147484133" r:id="rId6"/>
    <p:sldLayoutId id="2147484134" r:id="rId7"/>
    <p:sldLayoutId id="2147484135" r:id="rId8"/>
    <p:sldLayoutId id="2147484136" r:id="rId9"/>
    <p:sldLayoutId id="2147484137" r:id="rId10"/>
    <p:sldLayoutId id="2147484138"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FC57A09-6B1D-C64A-8EF6-D2B6CCEAE803}"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7/25/24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1B7EEB8-5688-484E-A1FD-86955B08771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2941411"/>
      </p:ext>
    </p:extLst>
  </p:cSld>
  <p:clrMap bg1="lt1" tx1="dk1" bg2="lt2" tx2="dk2" accent1="accent1" accent2="accent2" accent3="accent3" accent4="accent4" accent5="accent5" accent6="accent6" hlink="hlink" folHlink="folHlink"/>
  <p:sldLayoutIdLst>
    <p:sldLayoutId id="2147484650" r:id="rId1"/>
    <p:sldLayoutId id="2147484651" r:id="rId2"/>
    <p:sldLayoutId id="2147484652" r:id="rId3"/>
    <p:sldLayoutId id="2147484653" r:id="rId4"/>
    <p:sldLayoutId id="2147484654" r:id="rId5"/>
    <p:sldLayoutId id="2147484655" r:id="rId6"/>
    <p:sldLayoutId id="2147484656" r:id="rId7"/>
    <p:sldLayoutId id="2147484657" r:id="rId8"/>
    <p:sldLayoutId id="2147484658" r:id="rId9"/>
    <p:sldLayoutId id="2147484659" r:id="rId10"/>
    <p:sldLayoutId id="2147484660"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D4F4731-48F4-7947-9E3F-8509E977D5C0}"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7/25/24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1B7EEB8-5688-484E-A1FD-86955B08771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9055241"/>
      </p:ext>
    </p:extLst>
  </p:cSld>
  <p:clrMap bg1="lt1" tx1="dk1" bg2="lt2" tx2="dk2" accent1="accent1" accent2="accent2" accent3="accent3" accent4="accent4" accent5="accent5" accent6="accent6" hlink="hlink" folHlink="folHlink"/>
  <p:sldLayoutIdLst>
    <p:sldLayoutId id="2147484687" r:id="rId1"/>
    <p:sldLayoutId id="2147484688" r:id="rId2"/>
    <p:sldLayoutId id="2147484689" r:id="rId3"/>
    <p:sldLayoutId id="2147484690" r:id="rId4"/>
    <p:sldLayoutId id="2147484691" r:id="rId5"/>
    <p:sldLayoutId id="2147484692" r:id="rId6"/>
    <p:sldLayoutId id="2147484693" r:id="rId7"/>
    <p:sldLayoutId id="2147484694" r:id="rId8"/>
    <p:sldLayoutId id="2147484695" r:id="rId9"/>
    <p:sldLayoutId id="2147484696" r:id="rId10"/>
    <p:sldLayoutId id="2147484697"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D74909-D901-6649-8365-4C2983B662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C7CB62C-D858-FEEF-6860-0DF7494206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814E5BF-6274-B25D-06CF-FCB5F130A6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C20172-F4E6-7E4F-A4F1-DCB4F0E632B0}" type="datetimeFigureOut">
              <a:rPr lang="en-US" smtClean="0"/>
              <a:t>7/25/24</a:t>
            </a:fld>
            <a:endParaRPr lang="en-US"/>
          </a:p>
        </p:txBody>
      </p:sp>
      <p:sp>
        <p:nvSpPr>
          <p:cNvPr id="5" name="Footer Placeholder 4">
            <a:extLst>
              <a:ext uri="{FF2B5EF4-FFF2-40B4-BE49-F238E27FC236}">
                <a16:creationId xmlns:a16="http://schemas.microsoft.com/office/drawing/2014/main" id="{45B61215-B184-76A7-7A90-51C1FBF53A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DEB5BE-7A1C-2D24-FF76-FB6B507B0E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E0E112-989C-5F44-9262-48638DEEE20C}" type="slidenum">
              <a:rPr lang="en-US" smtClean="0"/>
              <a:t>‹#›</a:t>
            </a:fld>
            <a:endParaRPr lang="en-US"/>
          </a:p>
        </p:txBody>
      </p:sp>
    </p:spTree>
    <p:extLst>
      <p:ext uri="{BB962C8B-B14F-4D97-AF65-F5344CB8AC3E}">
        <p14:creationId xmlns:p14="http://schemas.microsoft.com/office/powerpoint/2010/main" val="1624188860"/>
      </p:ext>
    </p:extLst>
  </p:cSld>
  <p:clrMap bg1="lt1" tx1="dk1" bg2="lt2" tx2="dk2" accent1="accent1" accent2="accent2" accent3="accent3" accent4="accent4" accent5="accent5" accent6="accent6" hlink="hlink" folHlink="folHlink"/>
  <p:sldLayoutIdLst>
    <p:sldLayoutId id="2147484699" r:id="rId1"/>
    <p:sldLayoutId id="2147484700" r:id="rId2"/>
    <p:sldLayoutId id="2147484701" r:id="rId3"/>
    <p:sldLayoutId id="2147484702" r:id="rId4"/>
    <p:sldLayoutId id="2147484703" r:id="rId5"/>
    <p:sldLayoutId id="2147484704" r:id="rId6"/>
    <p:sldLayoutId id="2147484705" r:id="rId7"/>
    <p:sldLayoutId id="2147484706" r:id="rId8"/>
    <p:sldLayoutId id="2147484707" r:id="rId9"/>
    <p:sldLayoutId id="2147484708" r:id="rId10"/>
    <p:sldLayoutId id="2147484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96A5BC-F535-419C-A0AE-7A274B2B37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B0AD9F-B74B-4509-962C-CC6C52033D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A332EA-EEE7-4F3C-AC0C-CBAFCE864A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686D32-8C9A-4AE2-A4D6-41187B6D9B8D}" type="datetimeFigureOut">
              <a:rPr lang="en-US" smtClean="0"/>
              <a:t>7/25/24</a:t>
            </a:fld>
            <a:endParaRPr lang="en-US"/>
          </a:p>
        </p:txBody>
      </p:sp>
      <p:sp>
        <p:nvSpPr>
          <p:cNvPr id="5" name="Footer Placeholder 4">
            <a:extLst>
              <a:ext uri="{FF2B5EF4-FFF2-40B4-BE49-F238E27FC236}">
                <a16:creationId xmlns:a16="http://schemas.microsoft.com/office/drawing/2014/main" id="{4891B51D-E129-4CDB-977F-C2D3C78872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B821231-0FD5-47FC-A18D-CD721AC06F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CB0BE1-5F30-4C32-AD1E-0B9EC02FE670}" type="slidenum">
              <a:rPr lang="en-US" smtClean="0"/>
              <a:t>‹#›</a:t>
            </a:fld>
            <a:endParaRPr lang="en-US"/>
          </a:p>
        </p:txBody>
      </p:sp>
    </p:spTree>
    <p:extLst>
      <p:ext uri="{BB962C8B-B14F-4D97-AF65-F5344CB8AC3E}">
        <p14:creationId xmlns:p14="http://schemas.microsoft.com/office/powerpoint/2010/main" val="3050936124"/>
      </p:ext>
    </p:extLst>
  </p:cSld>
  <p:clrMap bg1="lt1" tx1="dk1" bg2="lt2" tx2="dk2" accent1="accent1" accent2="accent2" accent3="accent3" accent4="accent4" accent5="accent5" accent6="accent6" hlink="hlink" folHlink="folHlink"/>
  <p:sldLayoutIdLst>
    <p:sldLayoutId id="2147484711" r:id="rId1"/>
    <p:sldLayoutId id="2147484712" r:id="rId2"/>
    <p:sldLayoutId id="2147484713" r:id="rId3"/>
    <p:sldLayoutId id="2147484714" r:id="rId4"/>
    <p:sldLayoutId id="2147484715" r:id="rId5"/>
    <p:sldLayoutId id="2147484716" r:id="rId6"/>
    <p:sldLayoutId id="2147484717" r:id="rId7"/>
    <p:sldLayoutId id="2147484718" r:id="rId8"/>
    <p:sldLayoutId id="2147484719" r:id="rId9"/>
    <p:sldLayoutId id="2147484720" r:id="rId10"/>
    <p:sldLayoutId id="2147484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12.sv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14.sv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16.sv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18.sv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20.sv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22.sv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24.sv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24.sv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24.sv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24.sv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3.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9.xml"/><Relationship Id="rId4" Type="http://schemas.openxmlformats.org/officeDocument/2006/relationships/image" Target="../media/image26.sv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9.xml"/><Relationship Id="rId4" Type="http://schemas.openxmlformats.org/officeDocument/2006/relationships/image" Target="../media/image28.sv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30.xml"/><Relationship Id="rId5" Type="http://schemas.openxmlformats.org/officeDocument/2006/relationships/image" Target="../media/image31.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9.xml"/><Relationship Id="rId4" Type="http://schemas.openxmlformats.org/officeDocument/2006/relationships/image" Target="../media/image33.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9.xml"/><Relationship Id="rId5" Type="http://schemas.openxmlformats.org/officeDocument/2006/relationships/image" Target="../media/image47.png"/><Relationship Id="rId4" Type="http://schemas.openxmlformats.org/officeDocument/2006/relationships/image" Target="../media/image35.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3.xml"/><Relationship Id="rId5" Type="http://schemas.openxmlformats.org/officeDocument/2006/relationships/image" Target="../media/image4.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9.xml"/><Relationship Id="rId4" Type="http://schemas.openxmlformats.org/officeDocument/2006/relationships/image" Target="../media/image35.sv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40.xml"/><Relationship Id="rId4" Type="http://schemas.openxmlformats.org/officeDocument/2006/relationships/image" Target="../media/image37.sv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29.xml"/><Relationship Id="rId4" Type="http://schemas.openxmlformats.org/officeDocument/2006/relationships/image" Target="../media/image39.sv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29.xml"/><Relationship Id="rId4" Type="http://schemas.openxmlformats.org/officeDocument/2006/relationships/image" Target="../media/image41.sv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29.xml"/><Relationship Id="rId4" Type="http://schemas.openxmlformats.org/officeDocument/2006/relationships/image" Target="../media/image43.sv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29.xml"/><Relationship Id="rId4" Type="http://schemas.openxmlformats.org/officeDocument/2006/relationships/image" Target="../media/image45.svg"/></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29.xml"/><Relationship Id="rId4" Type="http://schemas.openxmlformats.org/officeDocument/2006/relationships/image" Target="../media/image47.sv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3.xml"/><Relationship Id="rId5" Type="http://schemas.openxmlformats.org/officeDocument/2006/relationships/image" Target="../media/image4.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29.xml"/><Relationship Id="rId4" Type="http://schemas.openxmlformats.org/officeDocument/2006/relationships/image" Target="../media/image49.svg"/></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29.xml"/><Relationship Id="rId4" Type="http://schemas.openxmlformats.org/officeDocument/2006/relationships/image" Target="../media/image51.sv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29.xml"/><Relationship Id="rId4" Type="http://schemas.openxmlformats.org/officeDocument/2006/relationships/image" Target="../media/image53.svg"/></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29.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5.svg"/></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6.xml"/><Relationship Id="rId1" Type="http://schemas.openxmlformats.org/officeDocument/2006/relationships/slideLayout" Target="../slideLayouts/slideLayout29.xml"/><Relationship Id="rId4" Type="http://schemas.openxmlformats.org/officeDocument/2006/relationships/image" Target="../media/image57.svg"/></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29.xml"/><Relationship Id="rId4" Type="http://schemas.openxmlformats.org/officeDocument/2006/relationships/image" Target="../media/image59.svg"/></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8.xml"/><Relationship Id="rId1" Type="http://schemas.openxmlformats.org/officeDocument/2006/relationships/slideLayout" Target="../slideLayouts/slideLayout29.xml"/><Relationship Id="rId4" Type="http://schemas.openxmlformats.org/officeDocument/2006/relationships/image" Target="../media/image61.svg"/></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9.xml"/><Relationship Id="rId1" Type="http://schemas.openxmlformats.org/officeDocument/2006/relationships/slideLayout" Target="../slideLayouts/slideLayout29.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58.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0.xml"/><Relationship Id="rId1" Type="http://schemas.openxmlformats.org/officeDocument/2006/relationships/slideLayout" Target="../slideLayouts/slideLayout29.xml"/><Relationship Id="rId4" Type="http://schemas.openxmlformats.org/officeDocument/2006/relationships/image" Target="../media/image67.sv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3.xml"/><Relationship Id="rId1" Type="http://schemas.openxmlformats.org/officeDocument/2006/relationships/slideLayout" Target="../slideLayouts/slideLayout51.xml"/><Relationship Id="rId4" Type="http://schemas.openxmlformats.org/officeDocument/2006/relationships/image" Target="../media/image69.svg"/></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4.xml"/><Relationship Id="rId1" Type="http://schemas.openxmlformats.org/officeDocument/2006/relationships/slideLayout" Target="../slideLayouts/slideLayout51.xml"/><Relationship Id="rId4" Type="http://schemas.openxmlformats.org/officeDocument/2006/relationships/image" Target="../media/image71.svg"/></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5.xml"/><Relationship Id="rId1" Type="http://schemas.openxmlformats.org/officeDocument/2006/relationships/slideLayout" Target="../slideLayouts/slideLayout51.xml"/><Relationship Id="rId4" Type="http://schemas.openxmlformats.org/officeDocument/2006/relationships/image" Target="../media/image73.svg"/></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6.xml"/><Relationship Id="rId1" Type="http://schemas.openxmlformats.org/officeDocument/2006/relationships/slideLayout" Target="../slideLayouts/slideLayout51.xml"/><Relationship Id="rId4" Type="http://schemas.openxmlformats.org/officeDocument/2006/relationships/image" Target="../media/image73.svg"/></Relationships>
</file>

<file path=ppt/slides/_rels/slide5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7.xml"/><Relationship Id="rId1" Type="http://schemas.openxmlformats.org/officeDocument/2006/relationships/slideLayout" Target="../slideLayouts/slideLayout51.xml"/><Relationship Id="rId4" Type="http://schemas.openxmlformats.org/officeDocument/2006/relationships/image" Target="../media/image73.svg"/></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8.xml"/><Relationship Id="rId1" Type="http://schemas.openxmlformats.org/officeDocument/2006/relationships/slideLayout" Target="../slideLayouts/slideLayout51.xml"/><Relationship Id="rId4" Type="http://schemas.openxmlformats.org/officeDocument/2006/relationships/image" Target="../media/image75.svg"/></Relationships>
</file>

<file path=ppt/slides/_rels/slide5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9.xml"/><Relationship Id="rId1" Type="http://schemas.openxmlformats.org/officeDocument/2006/relationships/slideLayout" Target="../slideLayouts/slideLayout51.xml"/><Relationship Id="rId4" Type="http://schemas.openxmlformats.org/officeDocument/2006/relationships/image" Target="../media/image75.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3" Type="http://schemas.openxmlformats.org/officeDocument/2006/relationships/hyperlink" Target="http://www.opportunityatlas.org/" TargetMode="External"/><Relationship Id="rId2" Type="http://schemas.openxmlformats.org/officeDocument/2006/relationships/notesSlide" Target="../notesSlides/notesSlide62.xml"/><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3.xml"/><Relationship Id="rId1" Type="http://schemas.openxmlformats.org/officeDocument/2006/relationships/slideLayout" Target="../slideLayouts/slideLayout30.xml"/><Relationship Id="rId5" Type="http://schemas.openxmlformats.org/officeDocument/2006/relationships/image" Target="../media/image77.png"/><Relationship Id="rId4" Type="http://schemas.openxmlformats.org/officeDocument/2006/relationships/image" Target="../media/image7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8.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99681"/>
            <a:ext cx="12192000" cy="6247864"/>
          </a:xfrm>
          <a:prstGeom prst="rect">
            <a:avLst/>
          </a:prstGeom>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Lucida Bright" panose="02040602050505020304" pitchFamily="18" charset="77"/>
                <a:ea typeface="ＭＳ Ｐゴシック" pitchFamily="34" charset="-128"/>
                <a:cs typeface="Arial" panose="020B0604020202020204" pitchFamily="34" charset="0"/>
              </a:rPr>
              <a:t>Changing Opportunity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prstClr val="black"/>
                </a:solidFill>
                <a:effectLst/>
                <a:uLnTx/>
                <a:uFillTx/>
                <a:latin typeface="Lucida Bright" panose="02040602050505020304" pitchFamily="18" charset="77"/>
                <a:ea typeface="ＭＳ Ｐゴシック" pitchFamily="34" charset="-128"/>
                <a:cs typeface="Arial" panose="020B0604020202020204" pitchFamily="34" charset="0"/>
              </a:rPr>
              <a:t>Sociological Mechanisms Underlying Growing Class Gaps </a:t>
            </a:r>
            <a:br>
              <a:rPr kumimoji="0" lang="en-US" sz="2200" i="0" u="none" strike="noStrike" kern="1200" cap="none" spc="0" normalizeH="0" baseline="0" noProof="0" dirty="0">
                <a:ln>
                  <a:noFill/>
                </a:ln>
                <a:solidFill>
                  <a:prstClr val="black"/>
                </a:solidFill>
                <a:effectLst/>
                <a:uLnTx/>
                <a:uFillTx/>
                <a:latin typeface="Lucida Bright" panose="02040602050505020304" pitchFamily="18" charset="77"/>
                <a:ea typeface="ＭＳ Ｐゴシック" pitchFamily="34" charset="-128"/>
                <a:cs typeface="Arial" panose="020B0604020202020204" pitchFamily="34" charset="0"/>
              </a:rPr>
            </a:br>
            <a:r>
              <a:rPr kumimoji="0" lang="en-US" sz="2200" i="0" u="none" strike="noStrike" kern="1200" cap="none" spc="0" normalizeH="0" baseline="0" noProof="0" dirty="0">
                <a:ln>
                  <a:noFill/>
                </a:ln>
                <a:solidFill>
                  <a:prstClr val="black"/>
                </a:solidFill>
                <a:effectLst/>
                <a:uLnTx/>
                <a:uFillTx/>
                <a:latin typeface="Lucida Bright" panose="02040602050505020304" pitchFamily="18" charset="77"/>
                <a:ea typeface="ＭＳ Ｐゴシック" pitchFamily="34" charset="-128"/>
                <a:cs typeface="Arial" panose="020B0604020202020204" pitchFamily="34" charset="0"/>
              </a:rPr>
              <a:t>and Shrinking Race Gaps in Economic Mobility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Lucida Bright" panose="02040602050505020304" pitchFamily="18" charset="77"/>
              <a:ea typeface="ＭＳ Ｐゴシック" pitchFamily="34" charset="-128"/>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lumMod val="75000"/>
                    <a:lumOff val="25000"/>
                  </a:prstClr>
                </a:solidFill>
                <a:effectLst/>
                <a:uLnTx/>
                <a:uFillTx/>
                <a:latin typeface="Lucida Sans" panose="020B0602030504020204" pitchFamily="34" charset="77"/>
                <a:ea typeface="ＭＳ Ｐゴシック" pitchFamily="34" charset="-128"/>
                <a:cs typeface="Arial" panose="020B0604020202020204" pitchFamily="34" charset="0"/>
              </a:rPr>
              <a:t>Raj Chetty, Harvard and Opportunity Insights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lumMod val="75000"/>
                    <a:lumOff val="25000"/>
                  </a:prstClr>
                </a:solidFill>
                <a:effectLst/>
                <a:uLnTx/>
                <a:uFillTx/>
                <a:latin typeface="Lucida Sans" panose="020B0602030504020204" pitchFamily="34" charset="77"/>
                <a:ea typeface="ＭＳ Ｐゴシック" pitchFamily="34" charset="-128"/>
                <a:cs typeface="Arial" panose="020B0604020202020204" pitchFamily="34" charset="0"/>
              </a:rPr>
              <a:t>Will Dobbie, Harvard and Opportunity Insights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lumMod val="75000"/>
                    <a:lumOff val="25000"/>
                  </a:prstClr>
                </a:solidFill>
                <a:effectLst/>
                <a:uLnTx/>
                <a:uFillTx/>
                <a:latin typeface="Lucida Sans" panose="020B0602030504020204" pitchFamily="34" charset="77"/>
                <a:ea typeface="ＭＳ Ｐゴシック" pitchFamily="34" charset="-128"/>
                <a:cs typeface="Arial" panose="020B0604020202020204" pitchFamily="34" charset="0"/>
              </a:rPr>
              <a:t>Benjamin Goldman, Cornell and Opportunity Insights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lumMod val="75000"/>
                    <a:lumOff val="25000"/>
                  </a:prstClr>
                </a:solidFill>
                <a:effectLst/>
                <a:uLnTx/>
                <a:uFillTx/>
                <a:latin typeface="Lucida Sans" panose="020B0602030504020204" pitchFamily="34" charset="77"/>
                <a:ea typeface="ＭＳ Ｐゴシック" pitchFamily="34" charset="-128"/>
                <a:cs typeface="Arial" panose="020B0604020202020204" pitchFamily="34" charset="0"/>
              </a:rPr>
              <a:t>Sonya R. Porter, U.S. Census Bureau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lumMod val="75000"/>
                    <a:lumOff val="25000"/>
                  </a:prstClr>
                </a:solidFill>
                <a:effectLst/>
                <a:uLnTx/>
                <a:uFillTx/>
                <a:latin typeface="Lucida Sans" panose="020B0602030504020204" pitchFamily="34" charset="77"/>
                <a:ea typeface="ＭＳ Ｐゴシック" pitchFamily="34" charset="-128"/>
                <a:cs typeface="Arial" panose="020B0604020202020204" pitchFamily="34" charset="0"/>
              </a:rPr>
              <a:t>Crystal Yang, Harvard and Opportunity Insights</a:t>
            </a: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lumMod val="65000"/>
                    <a:lumOff val="35000"/>
                  </a:prstClr>
                </a:solidFill>
                <a:effectLst/>
                <a:uLnTx/>
                <a:uFillTx/>
                <a:latin typeface="Lucida Sans" panose="020B0602030504020204" pitchFamily="34" charset="77"/>
                <a:ea typeface="ＭＳ Ｐゴシック" pitchFamily="34" charset="-128"/>
                <a:cs typeface="Arial" panose="020B0604020202020204" pitchFamily="34" charset="0"/>
              </a:rPr>
            </a:br>
            <a:endParaRPr kumimoji="0" lang="en-US" sz="2000" b="0" i="0" u="none" strike="noStrike" kern="1200" cap="none" spc="0" normalizeH="0" baseline="0" noProof="0" dirty="0">
              <a:ln>
                <a:noFill/>
              </a:ln>
              <a:solidFill>
                <a:prstClr val="black"/>
              </a:solidFill>
              <a:effectLst/>
              <a:uLnTx/>
              <a:uFillTx/>
              <a:latin typeface="Lucida Sans" panose="020B0602030504020204" pitchFamily="34" charset="77"/>
              <a:ea typeface="ＭＳ Ｐゴシック" pitchFamily="34" charset="-128"/>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Lucida Sans" panose="020B0602030504020204" pitchFamily="34" charset="77"/>
                <a:ea typeface="ＭＳ Ｐゴシック" pitchFamily="34" charset="-128"/>
                <a:cs typeface="Arial" panose="020B0604020202020204" pitchFamily="34" charset="0"/>
              </a:rPr>
              <a:t>July 2024</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solidFill>
                <a:prstClr val="black">
                  <a:lumMod val="75000"/>
                  <a:lumOff val="25000"/>
                </a:prstClr>
              </a:solidFill>
              <a:latin typeface="Lucida Sans" panose="020B0602030504020204" pitchFamily="34" charset="77"/>
              <a:ea typeface="ＭＳ Ｐゴシック" pitchFamily="34" charset="-128"/>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lumMod val="75000"/>
                  <a:lumOff val="25000"/>
                </a:prstClr>
              </a:solidFill>
              <a:effectLst/>
              <a:uLnTx/>
              <a:uFillTx/>
              <a:latin typeface="Lucida Sans" panose="020B0602030504020204" pitchFamily="34" charset="77"/>
              <a:ea typeface="ＭＳ Ｐゴシック" pitchFamily="34" charset="-128"/>
              <a:cs typeface="Arial" panose="020B0604020202020204" pitchFamily="34" charset="0"/>
            </a:endParaRPr>
          </a:p>
          <a:p>
            <a:pPr algn="just">
              <a:defRPr/>
            </a:pPr>
            <a:br>
              <a:rPr kumimoji="0" lang="en-US" sz="1400" b="0" i="0" u="none" strike="noStrike" kern="1200" cap="none" spc="0" normalizeH="0" baseline="0" noProof="0" dirty="0">
                <a:ln>
                  <a:noFill/>
                </a:ln>
                <a:solidFill>
                  <a:prstClr val="black">
                    <a:lumMod val="75000"/>
                    <a:lumOff val="25000"/>
                  </a:prstClr>
                </a:solidFill>
                <a:effectLst/>
                <a:uLnTx/>
                <a:uFillTx/>
                <a:latin typeface="Lucida Sans" panose="020B0602030504020204" pitchFamily="34" charset="77"/>
                <a:cs typeface="Arial" panose="020B0604020202020204" pitchFamily="34" charset="0"/>
              </a:rPr>
            </a:br>
            <a:r>
              <a:rPr kumimoji="0" lang="en-US" sz="1400" b="0" i="0" u="none" strike="noStrike" kern="1200" cap="none" spc="0" normalizeH="0" baseline="0" noProof="0" dirty="0">
                <a:ln>
                  <a:noFill/>
                </a:ln>
                <a:solidFill>
                  <a:prstClr val="black">
                    <a:lumMod val="75000"/>
                    <a:lumOff val="25000"/>
                  </a:prstClr>
                </a:solidFill>
                <a:effectLst/>
                <a:uLnTx/>
                <a:uFillTx/>
                <a:latin typeface="Lucida Sans" panose="020B0602030504020204" pitchFamily="34" charset="77"/>
                <a:cs typeface="Arial" panose="020B0604020202020204" pitchFamily="34" charset="0"/>
              </a:rPr>
              <a:t>We are very grateful to Dhruv Gaur, Shipra Karan, Nico Rotundo, Austin Zheng, and other Opportunity Insights predoctoral fellows for outstanding research assistance. Any opinions and conclusions expressed herein are those of the authors and do not represent the views of the U.S. Census Bureau. The Census Bureau has ensured appropriate access and use of confidential data and has reviewed these results for disclosure avoidance protection (Project 7519874:CBDRB-FY2022-CES010-004, CBDRB-FY2023-CES005-025, CBDRB‑FY23‑0375, CBDRB-FY24-0007, CBDRB-FY24-0143, CBDRB‑FY24‑0359). For simplicity, we use “race” to refer to race and ethnicity; “White” to refer to non-Hispanic white</a:t>
            </a:r>
            <a:r>
              <a:rPr kumimoji="0" lang="en-US" sz="1400" b="0" i="0" u="none" strike="noStrike" kern="1200" cap="none" spc="0" normalizeH="0" noProof="0" dirty="0">
                <a:ln>
                  <a:noFill/>
                </a:ln>
                <a:solidFill>
                  <a:prstClr val="black">
                    <a:lumMod val="75000"/>
                    <a:lumOff val="25000"/>
                  </a:prstClr>
                </a:solidFill>
                <a:effectLst/>
                <a:uLnTx/>
                <a:uFillTx/>
                <a:latin typeface="Lucida Sans" panose="020B0602030504020204" pitchFamily="34" charset="77"/>
                <a:cs typeface="Arial" panose="020B0604020202020204" pitchFamily="34" charset="0"/>
              </a:rPr>
              <a:t> individuals</a:t>
            </a:r>
            <a:r>
              <a:rPr kumimoji="0" lang="en-US" sz="1400" b="0" i="0" u="none" strike="noStrike" kern="1200" cap="none" spc="0" normalizeH="0" baseline="0" noProof="0" dirty="0">
                <a:ln>
                  <a:noFill/>
                </a:ln>
                <a:solidFill>
                  <a:prstClr val="black">
                    <a:lumMod val="75000"/>
                    <a:lumOff val="25000"/>
                  </a:prstClr>
                </a:solidFill>
                <a:effectLst/>
                <a:uLnTx/>
                <a:uFillTx/>
                <a:latin typeface="Lucida Sans" panose="020B0602030504020204" pitchFamily="34" charset="77"/>
                <a:cs typeface="Arial" panose="020B0604020202020204" pitchFamily="34" charset="0"/>
              </a:rPr>
              <a:t>, “Black” to refer to non-Hispanic Black</a:t>
            </a:r>
            <a:r>
              <a:rPr kumimoji="0" lang="en-US" sz="1400" b="0" i="0" u="none" strike="noStrike" kern="1200" cap="none" spc="0" normalizeH="0" noProof="0" dirty="0">
                <a:ln>
                  <a:noFill/>
                </a:ln>
                <a:solidFill>
                  <a:prstClr val="black">
                    <a:lumMod val="75000"/>
                    <a:lumOff val="25000"/>
                  </a:prstClr>
                </a:solidFill>
                <a:effectLst/>
                <a:uLnTx/>
                <a:uFillTx/>
                <a:latin typeface="Lucida Sans" panose="020B0602030504020204" pitchFamily="34" charset="77"/>
                <a:cs typeface="Arial" panose="020B0604020202020204" pitchFamily="34" charset="0"/>
              </a:rPr>
              <a:t> individuals</a:t>
            </a:r>
            <a:r>
              <a:rPr kumimoji="0" lang="en-US" sz="1400" b="0" i="0" u="none" strike="noStrike" kern="1200" cap="none" spc="0" normalizeH="0" baseline="0" noProof="0" dirty="0">
                <a:ln>
                  <a:noFill/>
                </a:ln>
                <a:solidFill>
                  <a:prstClr val="black">
                    <a:lumMod val="75000"/>
                    <a:lumOff val="25000"/>
                  </a:prstClr>
                </a:solidFill>
                <a:effectLst/>
                <a:uLnTx/>
                <a:uFillTx/>
                <a:latin typeface="Lucida Sans" panose="020B0602030504020204" pitchFamily="34" charset="77"/>
                <a:cs typeface="Arial" panose="020B0604020202020204" pitchFamily="34" charset="0"/>
              </a:rPr>
              <a:t>, and so on.</a:t>
            </a:r>
          </a:p>
        </p:txBody>
      </p:sp>
      <p:pic>
        <p:nvPicPr>
          <p:cNvPr id="3" name="Picture 2" descr="Chetty, Friedman, and Hendren Launch Opportunity Insights | Opportunity  Insights">
            <a:extLst>
              <a:ext uri="{FF2B5EF4-FFF2-40B4-BE49-F238E27FC236}">
                <a16:creationId xmlns:a16="http://schemas.microsoft.com/office/drawing/2014/main" id="{9997BC60-0C07-6146-AD9C-C70EC3237E3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172292" y="6458319"/>
            <a:ext cx="1968338" cy="342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15396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C9FC96EC-31AA-D2CD-7258-42FC0AFE3A8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08791" y="-506"/>
            <a:ext cx="10974417" cy="6859010"/>
          </a:xfrm>
          <a:prstGeom prst="rect">
            <a:avLst/>
          </a:prstGeom>
        </p:spPr>
      </p:pic>
      <p:sp>
        <p:nvSpPr>
          <p:cNvPr id="5" name="TextBox 4">
            <a:extLst>
              <a:ext uri="{FF2B5EF4-FFF2-40B4-BE49-F238E27FC236}">
                <a16:creationId xmlns:a16="http://schemas.microsoft.com/office/drawing/2014/main" id="{B48D5616-8DFA-2F32-00F7-F8088888B645}"/>
              </a:ext>
            </a:extLst>
          </p:cNvPr>
          <p:cNvSpPr txBox="1"/>
          <p:nvPr/>
        </p:nvSpPr>
        <p:spPr>
          <a:xfrm>
            <a:off x="9011654" y="4666704"/>
            <a:ext cx="2332208" cy="687335"/>
          </a:xfrm>
          <a:prstGeom prst="rect">
            <a:avLst/>
          </a:prstGeom>
          <a:solidFill>
            <a:schemeClr val="bg1"/>
          </a:solidFill>
        </p:spPr>
        <p:txBody>
          <a:bodyPr wrap="square" rtlCol="0">
            <a:spAutoFit/>
          </a:bodyPr>
          <a:lstStyle/>
          <a:p>
            <a:endParaRPr lang="en-US" dirty="0">
              <a:noFill/>
            </a:endParaRPr>
          </a:p>
        </p:txBody>
      </p:sp>
      <p:sp>
        <p:nvSpPr>
          <p:cNvPr id="4" name="Rectangle 3">
            <a:extLst>
              <a:ext uri="{FF2B5EF4-FFF2-40B4-BE49-F238E27FC236}">
                <a16:creationId xmlns:a16="http://schemas.microsoft.com/office/drawing/2014/main" id="{CB9EBBE6-B725-A464-D8DE-D70E272E792A}"/>
              </a:ext>
            </a:extLst>
          </p:cNvPr>
          <p:cNvSpPr>
            <a:spLocks noChangeArrowheads="1"/>
          </p:cNvSpPr>
          <p:nvPr/>
        </p:nvSpPr>
        <p:spPr bwMode="auto">
          <a:xfrm>
            <a:off x="168605" y="117651"/>
            <a:ext cx="1182617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121914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prstClr val="black">
                    <a:lumMod val="85000"/>
                    <a:lumOff val="15000"/>
                  </a:prstClr>
                </a:solidFill>
                <a:effectLst/>
                <a:uLnTx/>
                <a:uFillTx/>
                <a:latin typeface="Lucida Bright" panose="02040602050505020304" pitchFamily="18" charset="77"/>
                <a:cs typeface="Arial" panose="020B0604020202020204" pitchFamily="34" charset="0"/>
              </a:rPr>
              <a:t>Intergenerational Mobility for the 1978 vs. 1992 Birth Cohorts, by Race and Class</a:t>
            </a:r>
          </a:p>
          <a:p>
            <a:pPr lvl="0" defTabSz="1219140" fontAlgn="base">
              <a:spcBef>
                <a:spcPct val="0"/>
              </a:spcBef>
              <a:spcAft>
                <a:spcPct val="0"/>
              </a:spcAft>
              <a:defRPr/>
            </a:pPr>
            <a:r>
              <a:rPr lang="en-US" sz="1600" dirty="0">
                <a:solidFill>
                  <a:prstClr val="black">
                    <a:lumMod val="85000"/>
                    <a:lumOff val="15000"/>
                  </a:prstClr>
                </a:solidFill>
                <a:latin typeface="Lucida Sans" panose="020B0602030504020204" pitchFamily="34" charset="77"/>
                <a:cs typeface="Arial" panose="020B0604020202020204" pitchFamily="34" charset="0"/>
              </a:rPr>
              <a:t>Mean Child Household Income Percentile at Age 27 vs. Parent Household Income Percentile</a:t>
            </a:r>
          </a:p>
        </p:txBody>
      </p:sp>
    </p:spTree>
    <p:extLst>
      <p:ext uri="{BB962C8B-B14F-4D97-AF65-F5344CB8AC3E}">
        <p14:creationId xmlns:p14="http://schemas.microsoft.com/office/powerpoint/2010/main" val="37112130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C9FC96EC-31AA-D2CD-7258-42FC0AFE3A8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08791" y="-506"/>
            <a:ext cx="10974416" cy="6859010"/>
          </a:xfrm>
          <a:prstGeom prst="rect">
            <a:avLst/>
          </a:prstGeom>
        </p:spPr>
      </p:pic>
      <p:sp>
        <p:nvSpPr>
          <p:cNvPr id="5" name="TextBox 4">
            <a:extLst>
              <a:ext uri="{FF2B5EF4-FFF2-40B4-BE49-F238E27FC236}">
                <a16:creationId xmlns:a16="http://schemas.microsoft.com/office/drawing/2014/main" id="{B48D5616-8DFA-2F32-00F7-F8088888B645}"/>
              </a:ext>
            </a:extLst>
          </p:cNvPr>
          <p:cNvSpPr txBox="1"/>
          <p:nvPr/>
        </p:nvSpPr>
        <p:spPr>
          <a:xfrm>
            <a:off x="9158177" y="4713768"/>
            <a:ext cx="2185685" cy="640272"/>
          </a:xfrm>
          <a:prstGeom prst="rect">
            <a:avLst/>
          </a:prstGeom>
          <a:solidFill>
            <a:schemeClr val="bg1"/>
          </a:solidFill>
        </p:spPr>
        <p:txBody>
          <a:bodyPr wrap="square" rtlCol="0">
            <a:spAutoFit/>
          </a:bodyPr>
          <a:lstStyle/>
          <a:p>
            <a:pPr marL="0" marR="0" lvl="0" indent="0" algn="l" defTabSz="914173"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no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43A729B7-AF86-4C3F-C802-4311386A9AE3}"/>
              </a:ext>
            </a:extLst>
          </p:cNvPr>
          <p:cNvSpPr>
            <a:spLocks noChangeArrowheads="1"/>
          </p:cNvSpPr>
          <p:nvPr/>
        </p:nvSpPr>
        <p:spPr bwMode="auto">
          <a:xfrm>
            <a:off x="168605" y="117651"/>
            <a:ext cx="1182617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121914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prstClr val="black">
                    <a:lumMod val="85000"/>
                    <a:lumOff val="15000"/>
                  </a:prstClr>
                </a:solidFill>
                <a:effectLst/>
                <a:uLnTx/>
                <a:uFillTx/>
                <a:latin typeface="Lucida Bright" panose="02040602050505020304" pitchFamily="18" charset="77"/>
                <a:cs typeface="Arial" panose="020B0604020202020204" pitchFamily="34" charset="0"/>
              </a:rPr>
              <a:t>Intergenerational Mobility for the 1978 vs. 1992 Birth Cohorts, by Race and Class</a:t>
            </a:r>
          </a:p>
          <a:p>
            <a:pPr lvl="0" defTabSz="1219140" fontAlgn="base">
              <a:spcBef>
                <a:spcPct val="0"/>
              </a:spcBef>
              <a:spcAft>
                <a:spcPct val="0"/>
              </a:spcAft>
              <a:defRPr/>
            </a:pPr>
            <a:r>
              <a:rPr lang="en-US" sz="1600" dirty="0">
                <a:solidFill>
                  <a:prstClr val="black">
                    <a:lumMod val="85000"/>
                    <a:lumOff val="15000"/>
                  </a:prstClr>
                </a:solidFill>
                <a:latin typeface="Lucida Sans" panose="020B0602030504020204" pitchFamily="34" charset="77"/>
                <a:cs typeface="Arial" panose="020B0604020202020204" pitchFamily="34" charset="0"/>
              </a:rPr>
              <a:t>Mean Child Household Income Percentile at Age 27 vs. Parent Household Income Percentile</a:t>
            </a:r>
          </a:p>
        </p:txBody>
      </p:sp>
    </p:spTree>
    <p:extLst>
      <p:ext uri="{BB962C8B-B14F-4D97-AF65-F5344CB8AC3E}">
        <p14:creationId xmlns:p14="http://schemas.microsoft.com/office/powerpoint/2010/main" val="5224500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BFE88C8C-A069-BCEA-AAB4-168F0C0D2D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08792" y="-505"/>
            <a:ext cx="10974416" cy="6859010"/>
          </a:xfrm>
          <a:prstGeom prst="rect">
            <a:avLst/>
          </a:prstGeom>
        </p:spPr>
      </p:pic>
      <p:sp>
        <p:nvSpPr>
          <p:cNvPr id="3" name="Rectangle 2">
            <a:extLst>
              <a:ext uri="{FF2B5EF4-FFF2-40B4-BE49-F238E27FC236}">
                <a16:creationId xmlns:a16="http://schemas.microsoft.com/office/drawing/2014/main" id="{B3565FC8-1FC6-9A18-560D-E2AD73EF7683}"/>
              </a:ext>
            </a:extLst>
          </p:cNvPr>
          <p:cNvSpPr>
            <a:spLocks noChangeArrowheads="1"/>
          </p:cNvSpPr>
          <p:nvPr/>
        </p:nvSpPr>
        <p:spPr bwMode="auto">
          <a:xfrm>
            <a:off x="168605" y="117651"/>
            <a:ext cx="1182617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defTabSz="1219140" fontAlgn="base">
              <a:spcBef>
                <a:spcPct val="0"/>
              </a:spcBef>
              <a:spcAft>
                <a:spcPct val="0"/>
              </a:spcAft>
              <a:defRPr/>
            </a:pPr>
            <a:r>
              <a:rPr lang="en-US" sz="2200" b="1" dirty="0">
                <a:solidFill>
                  <a:prstClr val="black">
                    <a:lumMod val="85000"/>
                    <a:lumOff val="15000"/>
                  </a:prstClr>
                </a:solidFill>
                <a:latin typeface="Lucida Bright" panose="02040602050505020304" pitchFamily="18" charset="77"/>
                <a:cs typeface="Arial" panose="020B0604020202020204" pitchFamily="34" charset="0"/>
              </a:rPr>
              <a:t>White Class Gap for Children with High vs. Low-Income Parents, by Birth Cohort</a:t>
            </a:r>
          </a:p>
        </p:txBody>
      </p:sp>
      <p:sp>
        <p:nvSpPr>
          <p:cNvPr id="4" name="TextBox 3">
            <a:extLst>
              <a:ext uri="{FF2B5EF4-FFF2-40B4-BE49-F238E27FC236}">
                <a16:creationId xmlns:a16="http://schemas.microsoft.com/office/drawing/2014/main" id="{E180D7E4-83D2-87A4-EF83-C8EA7E083131}"/>
              </a:ext>
            </a:extLst>
          </p:cNvPr>
          <p:cNvSpPr txBox="1"/>
          <p:nvPr/>
        </p:nvSpPr>
        <p:spPr>
          <a:xfrm>
            <a:off x="6096000" y="3627623"/>
            <a:ext cx="5301057" cy="121825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8091021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CF18286-6A51-85D8-9E69-155BFC416B6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08791" y="-506"/>
            <a:ext cx="10974416" cy="6859010"/>
          </a:xfrm>
          <a:prstGeom prst="rect">
            <a:avLst/>
          </a:prstGeom>
        </p:spPr>
      </p:pic>
      <p:sp>
        <p:nvSpPr>
          <p:cNvPr id="2" name="TextBox 1">
            <a:extLst>
              <a:ext uri="{FF2B5EF4-FFF2-40B4-BE49-F238E27FC236}">
                <a16:creationId xmlns:a16="http://schemas.microsoft.com/office/drawing/2014/main" id="{E777BF9D-90CC-C46C-B7C5-4D3C967D92B0}"/>
              </a:ext>
            </a:extLst>
          </p:cNvPr>
          <p:cNvSpPr txBox="1"/>
          <p:nvPr/>
        </p:nvSpPr>
        <p:spPr>
          <a:xfrm>
            <a:off x="9192126" y="5035988"/>
            <a:ext cx="2151735" cy="318051"/>
          </a:xfrm>
          <a:prstGeom prst="rect">
            <a:avLst/>
          </a:prstGeom>
          <a:solidFill>
            <a:schemeClr val="bg1"/>
          </a:solidFill>
        </p:spPr>
        <p:txBody>
          <a:bodyPr wrap="square" rtlCol="0">
            <a:spAutoFit/>
          </a:bodyPr>
          <a:lstStyle/>
          <a:p>
            <a:endParaRPr lang="en-US" dirty="0">
              <a:noFill/>
            </a:endParaRPr>
          </a:p>
        </p:txBody>
      </p:sp>
      <p:sp>
        <p:nvSpPr>
          <p:cNvPr id="5" name="Rectangle 4">
            <a:extLst>
              <a:ext uri="{FF2B5EF4-FFF2-40B4-BE49-F238E27FC236}">
                <a16:creationId xmlns:a16="http://schemas.microsoft.com/office/drawing/2014/main" id="{24D435FC-713E-1031-1DBA-8EA4FBAC95D0}"/>
              </a:ext>
            </a:extLst>
          </p:cNvPr>
          <p:cNvSpPr>
            <a:spLocks noChangeArrowheads="1"/>
          </p:cNvSpPr>
          <p:nvPr/>
        </p:nvSpPr>
        <p:spPr bwMode="auto">
          <a:xfrm>
            <a:off x="168605" y="117651"/>
            <a:ext cx="1182617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121914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prstClr val="black">
                    <a:lumMod val="85000"/>
                    <a:lumOff val="15000"/>
                  </a:prstClr>
                </a:solidFill>
                <a:effectLst/>
                <a:uLnTx/>
                <a:uFillTx/>
                <a:latin typeface="Lucida Bright" panose="02040602050505020304" pitchFamily="18" charset="77"/>
                <a:cs typeface="Arial" panose="020B0604020202020204" pitchFamily="34" charset="0"/>
              </a:rPr>
              <a:t>Intergenerational Mobility for the 1978 vs. 1992 Birth Cohorts, by Race and Class</a:t>
            </a:r>
          </a:p>
          <a:p>
            <a:pPr lvl="0" defTabSz="1219140" fontAlgn="base">
              <a:spcBef>
                <a:spcPct val="0"/>
              </a:spcBef>
              <a:spcAft>
                <a:spcPct val="0"/>
              </a:spcAft>
              <a:defRPr/>
            </a:pPr>
            <a:r>
              <a:rPr lang="en-US" sz="1600" dirty="0">
                <a:solidFill>
                  <a:prstClr val="black">
                    <a:lumMod val="85000"/>
                    <a:lumOff val="15000"/>
                  </a:prstClr>
                </a:solidFill>
                <a:latin typeface="Lucida Sans" panose="020B0602030504020204" pitchFamily="34" charset="77"/>
                <a:cs typeface="Arial" panose="020B0604020202020204" pitchFamily="34" charset="0"/>
              </a:rPr>
              <a:t>Mean Child Household Income Percentile at Age 27 vs. Parent Household Income Percentile</a:t>
            </a:r>
          </a:p>
        </p:txBody>
      </p:sp>
    </p:spTree>
    <p:extLst>
      <p:ext uri="{BB962C8B-B14F-4D97-AF65-F5344CB8AC3E}">
        <p14:creationId xmlns:p14="http://schemas.microsoft.com/office/powerpoint/2010/main" val="25032644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CF18286-6A51-85D8-9E69-155BFC416B6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08791" y="-506"/>
            <a:ext cx="10974416" cy="6859010"/>
          </a:xfrm>
          <a:prstGeom prst="rect">
            <a:avLst/>
          </a:prstGeom>
        </p:spPr>
      </p:pic>
      <p:sp>
        <p:nvSpPr>
          <p:cNvPr id="2" name="Rectangle 1">
            <a:extLst>
              <a:ext uri="{FF2B5EF4-FFF2-40B4-BE49-F238E27FC236}">
                <a16:creationId xmlns:a16="http://schemas.microsoft.com/office/drawing/2014/main" id="{7064A811-85F8-CBAC-BD2F-36A611C529AD}"/>
              </a:ext>
            </a:extLst>
          </p:cNvPr>
          <p:cNvSpPr>
            <a:spLocks noChangeArrowheads="1"/>
          </p:cNvSpPr>
          <p:nvPr/>
        </p:nvSpPr>
        <p:spPr bwMode="auto">
          <a:xfrm>
            <a:off x="168605" y="117651"/>
            <a:ext cx="1182617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121914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prstClr val="black">
                    <a:lumMod val="85000"/>
                    <a:lumOff val="15000"/>
                  </a:prstClr>
                </a:solidFill>
                <a:effectLst/>
                <a:uLnTx/>
                <a:uFillTx/>
                <a:latin typeface="Lucida Bright" panose="02040602050505020304" pitchFamily="18" charset="77"/>
                <a:cs typeface="Arial" panose="020B0604020202020204" pitchFamily="34" charset="0"/>
              </a:rPr>
              <a:t>Intergenerational Mobility for the 1978 vs. 1992 Birth Cohorts, by Race and Class</a:t>
            </a:r>
          </a:p>
          <a:p>
            <a:pPr lvl="0" defTabSz="1219140" fontAlgn="base">
              <a:spcBef>
                <a:spcPct val="0"/>
              </a:spcBef>
              <a:spcAft>
                <a:spcPct val="0"/>
              </a:spcAft>
              <a:defRPr/>
            </a:pPr>
            <a:r>
              <a:rPr lang="en-US" sz="1600" dirty="0">
                <a:solidFill>
                  <a:prstClr val="black">
                    <a:lumMod val="85000"/>
                    <a:lumOff val="15000"/>
                  </a:prstClr>
                </a:solidFill>
                <a:latin typeface="Lucida Sans" panose="020B0602030504020204" pitchFamily="34" charset="77"/>
                <a:cs typeface="Arial" panose="020B0604020202020204" pitchFamily="34" charset="0"/>
              </a:rPr>
              <a:t>Mean Child Household Income Percentile at Age 27 vs. Parent Household Income Percentile</a:t>
            </a:r>
          </a:p>
        </p:txBody>
      </p:sp>
    </p:spTree>
    <p:extLst>
      <p:ext uri="{BB962C8B-B14F-4D97-AF65-F5344CB8AC3E}">
        <p14:creationId xmlns:p14="http://schemas.microsoft.com/office/powerpoint/2010/main" val="31803098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899D3D09-952D-7D76-CD67-0F8B6219DD8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08792" y="-505"/>
            <a:ext cx="10974416" cy="6859010"/>
          </a:xfrm>
          <a:prstGeom prst="rect">
            <a:avLst/>
          </a:prstGeom>
        </p:spPr>
      </p:pic>
      <p:sp>
        <p:nvSpPr>
          <p:cNvPr id="3" name="Rectangle 2">
            <a:extLst>
              <a:ext uri="{FF2B5EF4-FFF2-40B4-BE49-F238E27FC236}">
                <a16:creationId xmlns:a16="http://schemas.microsoft.com/office/drawing/2014/main" id="{BC380AE5-FB50-1A15-9848-7625BC3837EC}"/>
              </a:ext>
            </a:extLst>
          </p:cNvPr>
          <p:cNvSpPr>
            <a:spLocks noChangeArrowheads="1"/>
          </p:cNvSpPr>
          <p:nvPr/>
        </p:nvSpPr>
        <p:spPr bwMode="auto">
          <a:xfrm>
            <a:off x="168605" y="117651"/>
            <a:ext cx="1182617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defTabSz="1219140" fontAlgn="base">
              <a:spcBef>
                <a:spcPct val="0"/>
              </a:spcBef>
              <a:spcAft>
                <a:spcPct val="0"/>
              </a:spcAft>
              <a:defRPr/>
            </a:pPr>
            <a:r>
              <a:rPr lang="en-US" sz="2200" b="1" dirty="0">
                <a:solidFill>
                  <a:prstClr val="black">
                    <a:lumMod val="85000"/>
                    <a:lumOff val="15000"/>
                  </a:prstClr>
                </a:solidFill>
                <a:latin typeface="Lucida Bright" panose="02040602050505020304" pitchFamily="18" charset="77"/>
                <a:cs typeface="Arial" panose="020B0604020202020204" pitchFamily="34" charset="0"/>
              </a:rPr>
              <a:t>Growing Class Gaps, Shrinking Race Gaps</a:t>
            </a:r>
          </a:p>
          <a:p>
            <a:pPr defTabSz="1219140" fontAlgn="base">
              <a:spcBef>
                <a:spcPct val="0"/>
              </a:spcBef>
              <a:spcAft>
                <a:spcPct val="0"/>
              </a:spcAft>
              <a:defRPr/>
            </a:pPr>
            <a:r>
              <a:rPr lang="en-US" sz="1600" dirty="0">
                <a:solidFill>
                  <a:prstClr val="black">
                    <a:lumMod val="85000"/>
                    <a:lumOff val="15000"/>
                  </a:prstClr>
                </a:solidFill>
                <a:latin typeface="Lucida Sans" panose="020B0602030504020204" pitchFamily="34" charset="77"/>
                <a:cs typeface="Arial" panose="020B0604020202020204" pitchFamily="34" charset="0"/>
              </a:rPr>
              <a:t>White-Black Gap for Children with Low-Income Parents vs. White Class Gap, by Birth Cohort</a:t>
            </a:r>
          </a:p>
        </p:txBody>
      </p:sp>
    </p:spTree>
    <p:extLst>
      <p:ext uri="{BB962C8B-B14F-4D97-AF65-F5344CB8AC3E}">
        <p14:creationId xmlns:p14="http://schemas.microsoft.com/office/powerpoint/2010/main" val="33077358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879DC7C4-6CC9-6646-7078-8A7450ED9A7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08792" y="-505"/>
            <a:ext cx="10974416" cy="6859010"/>
          </a:xfrm>
          <a:prstGeom prst="rect">
            <a:avLst/>
          </a:prstGeom>
        </p:spPr>
      </p:pic>
      <p:sp>
        <p:nvSpPr>
          <p:cNvPr id="2" name="Rectangle 1">
            <a:extLst>
              <a:ext uri="{FF2B5EF4-FFF2-40B4-BE49-F238E27FC236}">
                <a16:creationId xmlns:a16="http://schemas.microsoft.com/office/drawing/2014/main" id="{6463E5A6-8EAB-F8E3-1D50-9F65936ED2A7}"/>
              </a:ext>
            </a:extLst>
          </p:cNvPr>
          <p:cNvSpPr>
            <a:spLocks noChangeArrowheads="1"/>
          </p:cNvSpPr>
          <p:nvPr/>
        </p:nvSpPr>
        <p:spPr bwMode="auto">
          <a:xfrm>
            <a:off x="168605" y="117651"/>
            <a:ext cx="11826171"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defTabSz="1219140" fontAlgn="base">
              <a:spcBef>
                <a:spcPct val="0"/>
              </a:spcBef>
              <a:spcAft>
                <a:spcPct val="0"/>
              </a:spcAft>
              <a:defRPr/>
            </a:pPr>
            <a:r>
              <a:rPr lang="en-US" sz="2200" b="1" i="0" dirty="0">
                <a:effectLst/>
                <a:latin typeface="Lucida Bright" panose="02040602050505020304" pitchFamily="18" charset="77"/>
                <a:cs typeface="Arial" panose="020B0604020202020204" pitchFamily="34" charset="0"/>
              </a:rPr>
              <a:t>Race Gaps in Intergenerational Persistence of Poverty vs. Upper-Tail Mobility</a:t>
            </a:r>
          </a:p>
          <a:p>
            <a:pPr lvl="0" defTabSz="1219140" fontAlgn="base">
              <a:spcBef>
                <a:spcPct val="0"/>
              </a:spcBef>
              <a:spcAft>
                <a:spcPct val="0"/>
              </a:spcAft>
              <a:defRPr/>
            </a:pPr>
            <a:r>
              <a:rPr lang="en-US" sz="1600" b="0" i="0" dirty="0">
                <a:effectLst/>
                <a:latin typeface="Lucida Sans" panose="020B0602030504020204" pitchFamily="34" charset="77"/>
                <a:cs typeface="Arial" panose="020B0604020202020204" pitchFamily="34" charset="0"/>
              </a:rPr>
              <a:t>Quintile Transition Probabilities for Children with Parents in Bottom Income Quintile</a:t>
            </a:r>
            <a:endParaRPr lang="en-US" sz="1600" i="0" dirty="0">
              <a:effectLst/>
              <a:latin typeface="Lucida Sans" panose="020B0602030504020204" pitchFamily="34" charset="77"/>
              <a:cs typeface="Arial" panose="020B0604020202020204" pitchFamily="34" charset="0"/>
            </a:endParaRPr>
          </a:p>
          <a:p>
            <a:pPr lvl="0" defTabSz="1219140" fontAlgn="base">
              <a:spcBef>
                <a:spcPct val="0"/>
              </a:spcBef>
              <a:spcAft>
                <a:spcPct val="0"/>
              </a:spcAft>
              <a:defRPr/>
            </a:pPr>
            <a:endParaRPr lang="en-US" b="1" i="0" dirty="0">
              <a:effectLst/>
              <a:latin typeface="Arial" panose="020B0604020202020204" pitchFamily="34" charset="0"/>
              <a:cs typeface="Arial" panose="020B0604020202020204" pitchFamily="34" charset="0"/>
            </a:endParaRPr>
          </a:p>
        </p:txBody>
      </p:sp>
      <p:sp>
        <p:nvSpPr>
          <p:cNvPr id="14" name="Right Brace 13">
            <a:extLst>
              <a:ext uri="{FF2B5EF4-FFF2-40B4-BE49-F238E27FC236}">
                <a16:creationId xmlns:a16="http://schemas.microsoft.com/office/drawing/2014/main" id="{CD7DEB7D-F149-DD1B-B805-AF92D052AD20}"/>
              </a:ext>
            </a:extLst>
          </p:cNvPr>
          <p:cNvSpPr/>
          <p:nvPr/>
        </p:nvSpPr>
        <p:spPr>
          <a:xfrm rot="16200000">
            <a:off x="4959179" y="1894820"/>
            <a:ext cx="157100" cy="689960"/>
          </a:xfrm>
          <a:prstGeom prst="rightBrace">
            <a:avLst>
              <a:gd name="adj1" fmla="val 71387"/>
              <a:gd name="adj2" fmla="val 50000"/>
            </a:avLst>
          </a:prstGeom>
          <a:noFill/>
          <a:ln>
            <a:solidFill>
              <a:schemeClr val="tx1"/>
            </a:solidFill>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dirty="0"/>
          </a:p>
        </p:txBody>
      </p:sp>
      <p:sp>
        <p:nvSpPr>
          <p:cNvPr id="15" name="Right Brace 14">
            <a:extLst>
              <a:ext uri="{FF2B5EF4-FFF2-40B4-BE49-F238E27FC236}">
                <a16:creationId xmlns:a16="http://schemas.microsoft.com/office/drawing/2014/main" id="{5ED4DF22-DD5D-5F46-C7C7-BD62238020DF}"/>
              </a:ext>
            </a:extLst>
          </p:cNvPr>
          <p:cNvSpPr/>
          <p:nvPr/>
        </p:nvSpPr>
        <p:spPr>
          <a:xfrm rot="16200000">
            <a:off x="2673595" y="1895589"/>
            <a:ext cx="157100" cy="681471"/>
          </a:xfrm>
          <a:prstGeom prst="rightBrace">
            <a:avLst>
              <a:gd name="adj1" fmla="val 71387"/>
              <a:gd name="adj2" fmla="val 50000"/>
            </a:avLst>
          </a:prstGeom>
          <a:noFill/>
          <a:ln>
            <a:solidFill>
              <a:schemeClr val="tx1"/>
            </a:solidFill>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dirty="0"/>
          </a:p>
        </p:txBody>
      </p:sp>
      <p:sp>
        <p:nvSpPr>
          <p:cNvPr id="16" name="Right Brace 15">
            <a:extLst>
              <a:ext uri="{FF2B5EF4-FFF2-40B4-BE49-F238E27FC236}">
                <a16:creationId xmlns:a16="http://schemas.microsoft.com/office/drawing/2014/main" id="{15F14D0B-D3FE-0BE2-5DBD-35556A32CDAE}"/>
              </a:ext>
            </a:extLst>
          </p:cNvPr>
          <p:cNvSpPr/>
          <p:nvPr/>
        </p:nvSpPr>
        <p:spPr>
          <a:xfrm rot="16200000">
            <a:off x="7075723" y="1891345"/>
            <a:ext cx="157100" cy="689960"/>
          </a:xfrm>
          <a:prstGeom prst="rightBrace">
            <a:avLst>
              <a:gd name="adj1" fmla="val 71387"/>
              <a:gd name="adj2" fmla="val 50000"/>
            </a:avLst>
          </a:prstGeom>
          <a:noFill/>
          <a:ln>
            <a:solidFill>
              <a:schemeClr val="tx1"/>
            </a:solidFill>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dirty="0"/>
          </a:p>
        </p:txBody>
      </p:sp>
      <p:sp>
        <p:nvSpPr>
          <p:cNvPr id="17" name="Right Brace 16">
            <a:extLst>
              <a:ext uri="{FF2B5EF4-FFF2-40B4-BE49-F238E27FC236}">
                <a16:creationId xmlns:a16="http://schemas.microsoft.com/office/drawing/2014/main" id="{E78F5F28-D6B3-7231-D1D4-0261FA063B39}"/>
              </a:ext>
            </a:extLst>
          </p:cNvPr>
          <p:cNvSpPr/>
          <p:nvPr/>
        </p:nvSpPr>
        <p:spPr>
          <a:xfrm rot="16200000">
            <a:off x="9357061" y="1891345"/>
            <a:ext cx="157100" cy="689960"/>
          </a:xfrm>
          <a:prstGeom prst="rightBrace">
            <a:avLst>
              <a:gd name="adj1" fmla="val 71387"/>
              <a:gd name="adj2" fmla="val 50000"/>
            </a:avLst>
          </a:prstGeom>
          <a:noFill/>
          <a:ln>
            <a:solidFill>
              <a:schemeClr val="tx1"/>
            </a:solidFill>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dirty="0"/>
          </a:p>
        </p:txBody>
      </p:sp>
      <p:sp>
        <p:nvSpPr>
          <p:cNvPr id="3" name="TextBox 2">
            <a:extLst>
              <a:ext uri="{FF2B5EF4-FFF2-40B4-BE49-F238E27FC236}">
                <a16:creationId xmlns:a16="http://schemas.microsoft.com/office/drawing/2014/main" id="{DCED3030-F6EF-AB61-8379-95246F4C24FA}"/>
              </a:ext>
            </a:extLst>
          </p:cNvPr>
          <p:cNvSpPr txBox="1"/>
          <p:nvPr/>
        </p:nvSpPr>
        <p:spPr>
          <a:xfrm>
            <a:off x="4305993" y="1866439"/>
            <a:ext cx="1588621" cy="3739243"/>
          </a:xfrm>
          <a:prstGeom prst="rect">
            <a:avLst/>
          </a:prstGeom>
          <a:solidFill>
            <a:schemeClr val="bg1"/>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877F30E5-DEAE-2884-4804-C19FBA631124}"/>
              </a:ext>
            </a:extLst>
          </p:cNvPr>
          <p:cNvSpPr txBox="1"/>
          <p:nvPr/>
        </p:nvSpPr>
        <p:spPr>
          <a:xfrm>
            <a:off x="2150381" y="1808390"/>
            <a:ext cx="1240934" cy="535062"/>
          </a:xfrm>
          <a:prstGeom prst="rect">
            <a:avLst/>
          </a:prstGeom>
          <a:solidFill>
            <a:schemeClr val="bg1"/>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F2202A75-8771-7DF5-B662-D320F92998AE}"/>
              </a:ext>
            </a:extLst>
          </p:cNvPr>
          <p:cNvSpPr txBox="1"/>
          <p:nvPr/>
        </p:nvSpPr>
        <p:spPr>
          <a:xfrm>
            <a:off x="6487606" y="1861926"/>
            <a:ext cx="1588621" cy="3739243"/>
          </a:xfrm>
          <a:prstGeom prst="rect">
            <a:avLst/>
          </a:prstGeom>
          <a:solidFill>
            <a:schemeClr val="bg1"/>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EB5923AB-1228-8D39-62BD-C5D1DBF70574}"/>
              </a:ext>
            </a:extLst>
          </p:cNvPr>
          <p:cNvSpPr txBox="1"/>
          <p:nvPr/>
        </p:nvSpPr>
        <p:spPr>
          <a:xfrm>
            <a:off x="6640006" y="1823426"/>
            <a:ext cx="3889882" cy="3695631"/>
          </a:xfrm>
          <a:prstGeom prst="rect">
            <a:avLst/>
          </a:prstGeom>
          <a:solidFill>
            <a:schemeClr val="bg1"/>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09D0EEE9-D7B1-D995-E68B-7F024557F8A0}"/>
              </a:ext>
            </a:extLst>
          </p:cNvPr>
          <p:cNvSpPr txBox="1"/>
          <p:nvPr/>
        </p:nvSpPr>
        <p:spPr>
          <a:xfrm>
            <a:off x="6792405" y="1234235"/>
            <a:ext cx="4469117" cy="4477174"/>
          </a:xfrm>
          <a:prstGeom prst="rect">
            <a:avLst/>
          </a:prstGeom>
          <a:solidFill>
            <a:schemeClr val="bg1"/>
          </a:solidFill>
        </p:spPr>
        <p:txBody>
          <a:bodyPr wrap="square" rtlCol="0">
            <a:spAutoFit/>
          </a:bodyPr>
          <a:lstStyle/>
          <a:p>
            <a:endParaRPr lang="en-US" dirty="0"/>
          </a:p>
        </p:txBody>
      </p:sp>
      <p:sp>
        <p:nvSpPr>
          <p:cNvPr id="8" name="TextBox 7">
            <a:extLst>
              <a:ext uri="{FF2B5EF4-FFF2-40B4-BE49-F238E27FC236}">
                <a16:creationId xmlns:a16="http://schemas.microsoft.com/office/drawing/2014/main" id="{D179CEE7-F0D2-4D4B-6D0E-FFC4FE22F462}"/>
              </a:ext>
            </a:extLst>
          </p:cNvPr>
          <p:cNvSpPr txBox="1"/>
          <p:nvPr/>
        </p:nvSpPr>
        <p:spPr>
          <a:xfrm>
            <a:off x="11069029" y="1584251"/>
            <a:ext cx="900935" cy="4659387"/>
          </a:xfrm>
          <a:prstGeom prst="rect">
            <a:avLst/>
          </a:prstGeom>
          <a:solidFill>
            <a:schemeClr val="bg1"/>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8EB999F8-E04D-B295-EE46-4E30C3635773}"/>
              </a:ext>
            </a:extLst>
          </p:cNvPr>
          <p:cNvSpPr txBox="1"/>
          <p:nvPr/>
        </p:nvSpPr>
        <p:spPr>
          <a:xfrm>
            <a:off x="4186990" y="5752566"/>
            <a:ext cx="6395036" cy="293191"/>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1456534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045EF3DF-A54B-3DDB-B39F-4921FCCFFF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08792" y="-505"/>
            <a:ext cx="10974416" cy="6859010"/>
          </a:xfrm>
          <a:prstGeom prst="rect">
            <a:avLst/>
          </a:prstGeom>
        </p:spPr>
      </p:pic>
      <p:sp>
        <p:nvSpPr>
          <p:cNvPr id="14" name="Right Brace 13">
            <a:extLst>
              <a:ext uri="{FF2B5EF4-FFF2-40B4-BE49-F238E27FC236}">
                <a16:creationId xmlns:a16="http://schemas.microsoft.com/office/drawing/2014/main" id="{CD7DEB7D-F149-DD1B-B805-AF92D052AD20}"/>
              </a:ext>
            </a:extLst>
          </p:cNvPr>
          <p:cNvSpPr/>
          <p:nvPr/>
        </p:nvSpPr>
        <p:spPr>
          <a:xfrm rot="16200000">
            <a:off x="4959179" y="1894820"/>
            <a:ext cx="157100" cy="689960"/>
          </a:xfrm>
          <a:prstGeom prst="rightBrace">
            <a:avLst>
              <a:gd name="adj1" fmla="val 71387"/>
              <a:gd name="adj2" fmla="val 50000"/>
            </a:avLst>
          </a:prstGeom>
          <a:noFill/>
          <a:ln>
            <a:solidFill>
              <a:schemeClr val="tx1"/>
            </a:solidFill>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dirty="0"/>
          </a:p>
        </p:txBody>
      </p:sp>
      <p:sp>
        <p:nvSpPr>
          <p:cNvPr id="15" name="Right Brace 14">
            <a:extLst>
              <a:ext uri="{FF2B5EF4-FFF2-40B4-BE49-F238E27FC236}">
                <a16:creationId xmlns:a16="http://schemas.microsoft.com/office/drawing/2014/main" id="{5ED4DF22-DD5D-5F46-C7C7-BD62238020DF}"/>
              </a:ext>
            </a:extLst>
          </p:cNvPr>
          <p:cNvSpPr/>
          <p:nvPr/>
        </p:nvSpPr>
        <p:spPr>
          <a:xfrm rot="16200000">
            <a:off x="2673595" y="1895589"/>
            <a:ext cx="157100" cy="681471"/>
          </a:xfrm>
          <a:prstGeom prst="rightBrace">
            <a:avLst>
              <a:gd name="adj1" fmla="val 71387"/>
              <a:gd name="adj2" fmla="val 50000"/>
            </a:avLst>
          </a:prstGeom>
          <a:noFill/>
          <a:ln>
            <a:solidFill>
              <a:schemeClr val="tx1"/>
            </a:solidFill>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dirty="0"/>
          </a:p>
        </p:txBody>
      </p:sp>
      <p:sp>
        <p:nvSpPr>
          <p:cNvPr id="16" name="Right Brace 15">
            <a:extLst>
              <a:ext uri="{FF2B5EF4-FFF2-40B4-BE49-F238E27FC236}">
                <a16:creationId xmlns:a16="http://schemas.microsoft.com/office/drawing/2014/main" id="{15F14D0B-D3FE-0BE2-5DBD-35556A32CDAE}"/>
              </a:ext>
            </a:extLst>
          </p:cNvPr>
          <p:cNvSpPr/>
          <p:nvPr/>
        </p:nvSpPr>
        <p:spPr>
          <a:xfrm rot="16200000">
            <a:off x="7075723" y="1891345"/>
            <a:ext cx="157100" cy="689960"/>
          </a:xfrm>
          <a:prstGeom prst="rightBrace">
            <a:avLst>
              <a:gd name="adj1" fmla="val 71387"/>
              <a:gd name="adj2" fmla="val 50000"/>
            </a:avLst>
          </a:prstGeom>
          <a:noFill/>
          <a:ln>
            <a:solidFill>
              <a:schemeClr val="tx1"/>
            </a:solidFill>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dirty="0"/>
          </a:p>
        </p:txBody>
      </p:sp>
      <p:sp>
        <p:nvSpPr>
          <p:cNvPr id="17" name="Right Brace 16">
            <a:extLst>
              <a:ext uri="{FF2B5EF4-FFF2-40B4-BE49-F238E27FC236}">
                <a16:creationId xmlns:a16="http://schemas.microsoft.com/office/drawing/2014/main" id="{E78F5F28-D6B3-7231-D1D4-0261FA063B39}"/>
              </a:ext>
            </a:extLst>
          </p:cNvPr>
          <p:cNvSpPr/>
          <p:nvPr/>
        </p:nvSpPr>
        <p:spPr>
          <a:xfrm rot="16200000">
            <a:off x="9357061" y="1891345"/>
            <a:ext cx="157100" cy="689960"/>
          </a:xfrm>
          <a:prstGeom prst="rightBrace">
            <a:avLst>
              <a:gd name="adj1" fmla="val 71387"/>
              <a:gd name="adj2" fmla="val 50000"/>
            </a:avLst>
          </a:prstGeom>
          <a:noFill/>
          <a:ln>
            <a:solidFill>
              <a:schemeClr val="tx1"/>
            </a:solidFill>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dirty="0"/>
          </a:p>
        </p:txBody>
      </p:sp>
      <p:sp>
        <p:nvSpPr>
          <p:cNvPr id="3" name="TextBox 2">
            <a:extLst>
              <a:ext uri="{FF2B5EF4-FFF2-40B4-BE49-F238E27FC236}">
                <a16:creationId xmlns:a16="http://schemas.microsoft.com/office/drawing/2014/main" id="{DCED3030-F6EF-AB61-8379-95246F4C24FA}"/>
              </a:ext>
            </a:extLst>
          </p:cNvPr>
          <p:cNvSpPr txBox="1"/>
          <p:nvPr/>
        </p:nvSpPr>
        <p:spPr>
          <a:xfrm>
            <a:off x="4305993" y="1866439"/>
            <a:ext cx="1588621" cy="3739243"/>
          </a:xfrm>
          <a:prstGeom prst="rect">
            <a:avLst/>
          </a:prstGeom>
          <a:solidFill>
            <a:schemeClr val="bg1"/>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F2202A75-8771-7DF5-B662-D320F92998AE}"/>
              </a:ext>
            </a:extLst>
          </p:cNvPr>
          <p:cNvSpPr txBox="1"/>
          <p:nvPr/>
        </p:nvSpPr>
        <p:spPr>
          <a:xfrm>
            <a:off x="6487606" y="1861926"/>
            <a:ext cx="1588621" cy="3739243"/>
          </a:xfrm>
          <a:prstGeom prst="rect">
            <a:avLst/>
          </a:prstGeom>
          <a:solidFill>
            <a:schemeClr val="bg1"/>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EB5923AB-1228-8D39-62BD-C5D1DBF70574}"/>
              </a:ext>
            </a:extLst>
          </p:cNvPr>
          <p:cNvSpPr txBox="1"/>
          <p:nvPr/>
        </p:nvSpPr>
        <p:spPr>
          <a:xfrm>
            <a:off x="6640006" y="1823426"/>
            <a:ext cx="3889882" cy="3695631"/>
          </a:xfrm>
          <a:prstGeom prst="rect">
            <a:avLst/>
          </a:prstGeom>
          <a:solidFill>
            <a:schemeClr val="bg1"/>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09D0EEE9-D7B1-D995-E68B-7F024557F8A0}"/>
              </a:ext>
            </a:extLst>
          </p:cNvPr>
          <p:cNvSpPr txBox="1"/>
          <p:nvPr/>
        </p:nvSpPr>
        <p:spPr>
          <a:xfrm>
            <a:off x="6792405" y="1234235"/>
            <a:ext cx="4469117" cy="4477174"/>
          </a:xfrm>
          <a:prstGeom prst="rect">
            <a:avLst/>
          </a:prstGeom>
          <a:solidFill>
            <a:schemeClr val="bg1"/>
          </a:solidFill>
        </p:spPr>
        <p:txBody>
          <a:bodyPr wrap="square" rtlCol="0">
            <a:spAutoFit/>
          </a:bodyPr>
          <a:lstStyle/>
          <a:p>
            <a:endParaRPr lang="en-US" dirty="0"/>
          </a:p>
        </p:txBody>
      </p:sp>
      <p:sp>
        <p:nvSpPr>
          <p:cNvPr id="8" name="TextBox 7">
            <a:extLst>
              <a:ext uri="{FF2B5EF4-FFF2-40B4-BE49-F238E27FC236}">
                <a16:creationId xmlns:a16="http://schemas.microsoft.com/office/drawing/2014/main" id="{D179CEE7-F0D2-4D4B-6D0E-FFC4FE22F462}"/>
              </a:ext>
            </a:extLst>
          </p:cNvPr>
          <p:cNvSpPr txBox="1"/>
          <p:nvPr/>
        </p:nvSpPr>
        <p:spPr>
          <a:xfrm>
            <a:off x="11069029" y="1584251"/>
            <a:ext cx="900935" cy="4659387"/>
          </a:xfrm>
          <a:prstGeom prst="rect">
            <a:avLst/>
          </a:prstGeom>
          <a:solidFill>
            <a:schemeClr val="bg1"/>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8EB999F8-E04D-B295-EE46-4E30C3635773}"/>
              </a:ext>
            </a:extLst>
          </p:cNvPr>
          <p:cNvSpPr txBox="1"/>
          <p:nvPr/>
        </p:nvSpPr>
        <p:spPr>
          <a:xfrm>
            <a:off x="4305994" y="5752567"/>
            <a:ext cx="6276032" cy="253652"/>
          </a:xfrm>
          <a:prstGeom prst="rect">
            <a:avLst/>
          </a:prstGeom>
          <a:solidFill>
            <a:schemeClr val="bg1"/>
          </a:solidFill>
        </p:spPr>
        <p:txBody>
          <a:bodyPr wrap="square" rtlCol="0">
            <a:spAutoFit/>
          </a:bodyPr>
          <a:lstStyle/>
          <a:p>
            <a:endParaRPr lang="en-US" dirty="0"/>
          </a:p>
        </p:txBody>
      </p:sp>
      <p:sp>
        <p:nvSpPr>
          <p:cNvPr id="4" name="Rectangle 3">
            <a:extLst>
              <a:ext uri="{FF2B5EF4-FFF2-40B4-BE49-F238E27FC236}">
                <a16:creationId xmlns:a16="http://schemas.microsoft.com/office/drawing/2014/main" id="{9BC79DD1-926C-00CD-2BA9-B7B3D5235AF2}"/>
              </a:ext>
            </a:extLst>
          </p:cNvPr>
          <p:cNvSpPr>
            <a:spLocks noChangeArrowheads="1"/>
          </p:cNvSpPr>
          <p:nvPr/>
        </p:nvSpPr>
        <p:spPr bwMode="auto">
          <a:xfrm>
            <a:off x="168605" y="117651"/>
            <a:ext cx="11826171"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defTabSz="1219140" fontAlgn="base">
              <a:spcBef>
                <a:spcPct val="0"/>
              </a:spcBef>
              <a:spcAft>
                <a:spcPct val="0"/>
              </a:spcAft>
              <a:defRPr/>
            </a:pPr>
            <a:r>
              <a:rPr lang="en-US" sz="2200" b="1" i="0" dirty="0">
                <a:effectLst/>
                <a:latin typeface="Lucida Bright" panose="02040602050505020304" pitchFamily="18" charset="77"/>
                <a:cs typeface="Arial" panose="020B0604020202020204" pitchFamily="34" charset="0"/>
              </a:rPr>
              <a:t>Race Gaps in Intergenerational Persistence of Poverty vs. Upper-Tail Mobility</a:t>
            </a:r>
          </a:p>
          <a:p>
            <a:pPr lvl="0" defTabSz="1219140" fontAlgn="base">
              <a:spcBef>
                <a:spcPct val="0"/>
              </a:spcBef>
              <a:spcAft>
                <a:spcPct val="0"/>
              </a:spcAft>
              <a:defRPr/>
            </a:pPr>
            <a:r>
              <a:rPr lang="en-US" sz="1600" b="0" i="0" dirty="0">
                <a:effectLst/>
                <a:latin typeface="Lucida Sans" panose="020B0602030504020204" pitchFamily="34" charset="77"/>
                <a:cs typeface="Arial" panose="020B0604020202020204" pitchFamily="34" charset="0"/>
              </a:rPr>
              <a:t>Quintile Transition Probabilities for Children with Parents in Bottom Income Quintile</a:t>
            </a:r>
            <a:endParaRPr lang="en-US" sz="1600" i="0" dirty="0">
              <a:effectLst/>
              <a:latin typeface="Lucida Sans" panose="020B0602030504020204" pitchFamily="34" charset="77"/>
              <a:cs typeface="Arial" panose="020B0604020202020204" pitchFamily="34" charset="0"/>
            </a:endParaRPr>
          </a:p>
          <a:p>
            <a:pPr lvl="0" defTabSz="1219140" fontAlgn="base">
              <a:spcBef>
                <a:spcPct val="0"/>
              </a:spcBef>
              <a:spcAft>
                <a:spcPct val="0"/>
              </a:spcAft>
              <a:defRPr/>
            </a:pPr>
            <a:endParaRPr lang="en-US" b="1" i="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83184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1DFB8383-8347-0469-B1D4-BBB38056528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08792" y="-505"/>
            <a:ext cx="10974416" cy="6859010"/>
          </a:xfrm>
          <a:prstGeom prst="rect">
            <a:avLst/>
          </a:prstGeom>
        </p:spPr>
      </p:pic>
      <p:sp>
        <p:nvSpPr>
          <p:cNvPr id="14" name="Right Brace 13">
            <a:extLst>
              <a:ext uri="{FF2B5EF4-FFF2-40B4-BE49-F238E27FC236}">
                <a16:creationId xmlns:a16="http://schemas.microsoft.com/office/drawing/2014/main" id="{CD7DEB7D-F149-DD1B-B805-AF92D052AD20}"/>
              </a:ext>
            </a:extLst>
          </p:cNvPr>
          <p:cNvSpPr/>
          <p:nvPr/>
        </p:nvSpPr>
        <p:spPr>
          <a:xfrm rot="16200000">
            <a:off x="4959179" y="1894820"/>
            <a:ext cx="157100" cy="689960"/>
          </a:xfrm>
          <a:prstGeom prst="rightBrace">
            <a:avLst>
              <a:gd name="adj1" fmla="val 71387"/>
              <a:gd name="adj2" fmla="val 50000"/>
            </a:avLst>
          </a:prstGeom>
          <a:noFill/>
          <a:ln>
            <a:solidFill>
              <a:schemeClr val="tx1"/>
            </a:solidFill>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dirty="0"/>
          </a:p>
        </p:txBody>
      </p:sp>
      <p:sp>
        <p:nvSpPr>
          <p:cNvPr id="15" name="Right Brace 14">
            <a:extLst>
              <a:ext uri="{FF2B5EF4-FFF2-40B4-BE49-F238E27FC236}">
                <a16:creationId xmlns:a16="http://schemas.microsoft.com/office/drawing/2014/main" id="{5ED4DF22-DD5D-5F46-C7C7-BD62238020DF}"/>
              </a:ext>
            </a:extLst>
          </p:cNvPr>
          <p:cNvSpPr/>
          <p:nvPr/>
        </p:nvSpPr>
        <p:spPr>
          <a:xfrm rot="16200000">
            <a:off x="2673595" y="1895589"/>
            <a:ext cx="157100" cy="681471"/>
          </a:xfrm>
          <a:prstGeom prst="rightBrace">
            <a:avLst>
              <a:gd name="adj1" fmla="val 71387"/>
              <a:gd name="adj2" fmla="val 50000"/>
            </a:avLst>
          </a:prstGeom>
          <a:noFill/>
          <a:ln>
            <a:solidFill>
              <a:schemeClr val="tx1"/>
            </a:solidFill>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dirty="0"/>
          </a:p>
        </p:txBody>
      </p:sp>
      <p:sp>
        <p:nvSpPr>
          <p:cNvPr id="16" name="Right Brace 15">
            <a:extLst>
              <a:ext uri="{FF2B5EF4-FFF2-40B4-BE49-F238E27FC236}">
                <a16:creationId xmlns:a16="http://schemas.microsoft.com/office/drawing/2014/main" id="{15F14D0B-D3FE-0BE2-5DBD-35556A32CDAE}"/>
              </a:ext>
            </a:extLst>
          </p:cNvPr>
          <p:cNvSpPr/>
          <p:nvPr/>
        </p:nvSpPr>
        <p:spPr>
          <a:xfrm rot="16200000">
            <a:off x="7075723" y="1891345"/>
            <a:ext cx="157100" cy="689960"/>
          </a:xfrm>
          <a:prstGeom prst="rightBrace">
            <a:avLst>
              <a:gd name="adj1" fmla="val 71387"/>
              <a:gd name="adj2" fmla="val 50000"/>
            </a:avLst>
          </a:prstGeom>
          <a:noFill/>
          <a:ln>
            <a:solidFill>
              <a:schemeClr val="tx1"/>
            </a:solidFill>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dirty="0"/>
          </a:p>
        </p:txBody>
      </p:sp>
      <p:sp>
        <p:nvSpPr>
          <p:cNvPr id="17" name="Right Brace 16">
            <a:extLst>
              <a:ext uri="{FF2B5EF4-FFF2-40B4-BE49-F238E27FC236}">
                <a16:creationId xmlns:a16="http://schemas.microsoft.com/office/drawing/2014/main" id="{E78F5F28-D6B3-7231-D1D4-0261FA063B39}"/>
              </a:ext>
            </a:extLst>
          </p:cNvPr>
          <p:cNvSpPr/>
          <p:nvPr/>
        </p:nvSpPr>
        <p:spPr>
          <a:xfrm rot="16200000">
            <a:off x="9357061" y="1891345"/>
            <a:ext cx="157100" cy="689960"/>
          </a:xfrm>
          <a:prstGeom prst="rightBrace">
            <a:avLst>
              <a:gd name="adj1" fmla="val 71387"/>
              <a:gd name="adj2" fmla="val 50000"/>
            </a:avLst>
          </a:prstGeom>
          <a:noFill/>
          <a:ln>
            <a:solidFill>
              <a:schemeClr val="tx1"/>
            </a:solidFill>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dirty="0"/>
          </a:p>
        </p:txBody>
      </p:sp>
      <p:sp>
        <p:nvSpPr>
          <p:cNvPr id="5" name="TextBox 4">
            <a:extLst>
              <a:ext uri="{FF2B5EF4-FFF2-40B4-BE49-F238E27FC236}">
                <a16:creationId xmlns:a16="http://schemas.microsoft.com/office/drawing/2014/main" id="{F2202A75-8771-7DF5-B662-D320F92998AE}"/>
              </a:ext>
            </a:extLst>
          </p:cNvPr>
          <p:cNvSpPr txBox="1"/>
          <p:nvPr/>
        </p:nvSpPr>
        <p:spPr>
          <a:xfrm>
            <a:off x="6487606" y="1861926"/>
            <a:ext cx="1588621" cy="3739243"/>
          </a:xfrm>
          <a:prstGeom prst="rect">
            <a:avLst/>
          </a:prstGeom>
          <a:solidFill>
            <a:schemeClr val="bg1"/>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EB5923AB-1228-8D39-62BD-C5D1DBF70574}"/>
              </a:ext>
            </a:extLst>
          </p:cNvPr>
          <p:cNvSpPr txBox="1"/>
          <p:nvPr/>
        </p:nvSpPr>
        <p:spPr>
          <a:xfrm>
            <a:off x="6640006" y="1823426"/>
            <a:ext cx="3889882" cy="3695631"/>
          </a:xfrm>
          <a:prstGeom prst="rect">
            <a:avLst/>
          </a:prstGeom>
          <a:solidFill>
            <a:schemeClr val="bg1"/>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09D0EEE9-D7B1-D995-E68B-7F024557F8A0}"/>
              </a:ext>
            </a:extLst>
          </p:cNvPr>
          <p:cNvSpPr txBox="1"/>
          <p:nvPr/>
        </p:nvSpPr>
        <p:spPr>
          <a:xfrm>
            <a:off x="6792405" y="1234235"/>
            <a:ext cx="4469117" cy="4477174"/>
          </a:xfrm>
          <a:prstGeom prst="rect">
            <a:avLst/>
          </a:prstGeom>
          <a:solidFill>
            <a:schemeClr val="bg1"/>
          </a:solidFill>
        </p:spPr>
        <p:txBody>
          <a:bodyPr wrap="square" rtlCol="0">
            <a:spAutoFit/>
          </a:bodyPr>
          <a:lstStyle/>
          <a:p>
            <a:endParaRPr lang="en-US" dirty="0"/>
          </a:p>
        </p:txBody>
      </p:sp>
      <p:sp>
        <p:nvSpPr>
          <p:cNvPr id="8" name="TextBox 7">
            <a:extLst>
              <a:ext uri="{FF2B5EF4-FFF2-40B4-BE49-F238E27FC236}">
                <a16:creationId xmlns:a16="http://schemas.microsoft.com/office/drawing/2014/main" id="{D179CEE7-F0D2-4D4B-6D0E-FFC4FE22F462}"/>
              </a:ext>
            </a:extLst>
          </p:cNvPr>
          <p:cNvSpPr txBox="1"/>
          <p:nvPr/>
        </p:nvSpPr>
        <p:spPr>
          <a:xfrm>
            <a:off x="11069029" y="1584251"/>
            <a:ext cx="900935" cy="4659387"/>
          </a:xfrm>
          <a:prstGeom prst="rect">
            <a:avLst/>
          </a:prstGeom>
          <a:solidFill>
            <a:schemeClr val="bg1"/>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8EB999F8-E04D-B295-EE46-4E30C3635773}"/>
              </a:ext>
            </a:extLst>
          </p:cNvPr>
          <p:cNvSpPr txBox="1"/>
          <p:nvPr/>
        </p:nvSpPr>
        <p:spPr>
          <a:xfrm>
            <a:off x="6112908" y="5752567"/>
            <a:ext cx="4469117" cy="182874"/>
          </a:xfrm>
          <a:prstGeom prst="rect">
            <a:avLst/>
          </a:prstGeom>
          <a:solidFill>
            <a:schemeClr val="bg1"/>
          </a:solidFill>
        </p:spPr>
        <p:txBody>
          <a:bodyPr wrap="square" rtlCol="0">
            <a:spAutoFit/>
          </a:bodyPr>
          <a:lstStyle/>
          <a:p>
            <a:endParaRPr lang="en-US" dirty="0"/>
          </a:p>
        </p:txBody>
      </p:sp>
      <p:sp>
        <p:nvSpPr>
          <p:cNvPr id="3" name="Rectangle 2">
            <a:extLst>
              <a:ext uri="{FF2B5EF4-FFF2-40B4-BE49-F238E27FC236}">
                <a16:creationId xmlns:a16="http://schemas.microsoft.com/office/drawing/2014/main" id="{01921C68-0A5A-3F5B-5C79-0C5F463AED17}"/>
              </a:ext>
            </a:extLst>
          </p:cNvPr>
          <p:cNvSpPr>
            <a:spLocks noChangeArrowheads="1"/>
          </p:cNvSpPr>
          <p:nvPr/>
        </p:nvSpPr>
        <p:spPr bwMode="auto">
          <a:xfrm>
            <a:off x="168605" y="117651"/>
            <a:ext cx="11826171"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defTabSz="1219140" fontAlgn="base">
              <a:spcBef>
                <a:spcPct val="0"/>
              </a:spcBef>
              <a:spcAft>
                <a:spcPct val="0"/>
              </a:spcAft>
              <a:defRPr/>
            </a:pPr>
            <a:r>
              <a:rPr lang="en-US" sz="2200" b="1" i="0" dirty="0">
                <a:effectLst/>
                <a:latin typeface="Lucida Bright" panose="02040602050505020304" pitchFamily="18" charset="77"/>
                <a:cs typeface="Arial" panose="020B0604020202020204" pitchFamily="34" charset="0"/>
              </a:rPr>
              <a:t>Race Gaps in Intergenerational Persistence of Poverty vs. Upper-Tail Mobility</a:t>
            </a:r>
          </a:p>
          <a:p>
            <a:pPr lvl="0" defTabSz="1219140" fontAlgn="base">
              <a:spcBef>
                <a:spcPct val="0"/>
              </a:spcBef>
              <a:spcAft>
                <a:spcPct val="0"/>
              </a:spcAft>
              <a:defRPr/>
            </a:pPr>
            <a:r>
              <a:rPr lang="en-US" sz="1600" b="0" i="0" dirty="0">
                <a:effectLst/>
                <a:latin typeface="Lucida Sans" panose="020B0602030504020204" pitchFamily="34" charset="77"/>
                <a:cs typeface="Arial" panose="020B0604020202020204" pitchFamily="34" charset="0"/>
              </a:rPr>
              <a:t>Quintile Transition Probabilities for Children with Parents in Bottom Income Quintile</a:t>
            </a:r>
            <a:endParaRPr lang="en-US" sz="1600" i="0" dirty="0">
              <a:effectLst/>
              <a:latin typeface="Lucida Sans" panose="020B0602030504020204" pitchFamily="34" charset="77"/>
              <a:cs typeface="Arial" panose="020B0604020202020204" pitchFamily="34" charset="0"/>
            </a:endParaRPr>
          </a:p>
          <a:p>
            <a:pPr lvl="0" defTabSz="1219140" fontAlgn="base">
              <a:spcBef>
                <a:spcPct val="0"/>
              </a:spcBef>
              <a:spcAft>
                <a:spcPct val="0"/>
              </a:spcAft>
              <a:defRPr/>
            </a:pPr>
            <a:endParaRPr lang="en-US" b="1" i="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77036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5996A3F-CABA-E220-0ACF-41E521A802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08792" y="-505"/>
            <a:ext cx="10974416" cy="6859010"/>
          </a:xfrm>
          <a:prstGeom prst="rect">
            <a:avLst/>
          </a:prstGeom>
        </p:spPr>
      </p:pic>
      <p:sp>
        <p:nvSpPr>
          <p:cNvPr id="14" name="Right Brace 13">
            <a:extLst>
              <a:ext uri="{FF2B5EF4-FFF2-40B4-BE49-F238E27FC236}">
                <a16:creationId xmlns:a16="http://schemas.microsoft.com/office/drawing/2014/main" id="{CD7DEB7D-F149-DD1B-B805-AF92D052AD20}"/>
              </a:ext>
            </a:extLst>
          </p:cNvPr>
          <p:cNvSpPr/>
          <p:nvPr/>
        </p:nvSpPr>
        <p:spPr>
          <a:xfrm rot="16200000">
            <a:off x="4959179" y="1894820"/>
            <a:ext cx="157100" cy="689960"/>
          </a:xfrm>
          <a:prstGeom prst="rightBrace">
            <a:avLst>
              <a:gd name="adj1" fmla="val 71387"/>
              <a:gd name="adj2" fmla="val 50000"/>
            </a:avLst>
          </a:prstGeom>
          <a:noFill/>
          <a:ln>
            <a:solidFill>
              <a:schemeClr val="tx1"/>
            </a:solidFill>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dirty="0"/>
          </a:p>
        </p:txBody>
      </p:sp>
      <p:sp>
        <p:nvSpPr>
          <p:cNvPr id="15" name="Right Brace 14">
            <a:extLst>
              <a:ext uri="{FF2B5EF4-FFF2-40B4-BE49-F238E27FC236}">
                <a16:creationId xmlns:a16="http://schemas.microsoft.com/office/drawing/2014/main" id="{5ED4DF22-DD5D-5F46-C7C7-BD62238020DF}"/>
              </a:ext>
            </a:extLst>
          </p:cNvPr>
          <p:cNvSpPr/>
          <p:nvPr/>
        </p:nvSpPr>
        <p:spPr>
          <a:xfrm rot="16200000">
            <a:off x="2673595" y="1895589"/>
            <a:ext cx="157100" cy="681471"/>
          </a:xfrm>
          <a:prstGeom prst="rightBrace">
            <a:avLst>
              <a:gd name="adj1" fmla="val 71387"/>
              <a:gd name="adj2" fmla="val 50000"/>
            </a:avLst>
          </a:prstGeom>
          <a:noFill/>
          <a:ln>
            <a:solidFill>
              <a:schemeClr val="tx1"/>
            </a:solidFill>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dirty="0"/>
          </a:p>
        </p:txBody>
      </p:sp>
      <p:sp>
        <p:nvSpPr>
          <p:cNvPr id="16" name="Right Brace 15">
            <a:extLst>
              <a:ext uri="{FF2B5EF4-FFF2-40B4-BE49-F238E27FC236}">
                <a16:creationId xmlns:a16="http://schemas.microsoft.com/office/drawing/2014/main" id="{15F14D0B-D3FE-0BE2-5DBD-35556A32CDAE}"/>
              </a:ext>
            </a:extLst>
          </p:cNvPr>
          <p:cNvSpPr/>
          <p:nvPr/>
        </p:nvSpPr>
        <p:spPr>
          <a:xfrm rot="16200000">
            <a:off x="7075723" y="1891345"/>
            <a:ext cx="157100" cy="689960"/>
          </a:xfrm>
          <a:prstGeom prst="rightBrace">
            <a:avLst>
              <a:gd name="adj1" fmla="val 71387"/>
              <a:gd name="adj2" fmla="val 50000"/>
            </a:avLst>
          </a:prstGeom>
          <a:noFill/>
          <a:ln>
            <a:solidFill>
              <a:schemeClr val="tx1"/>
            </a:solidFill>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dirty="0"/>
          </a:p>
        </p:txBody>
      </p:sp>
      <p:sp>
        <p:nvSpPr>
          <p:cNvPr id="17" name="Right Brace 16">
            <a:extLst>
              <a:ext uri="{FF2B5EF4-FFF2-40B4-BE49-F238E27FC236}">
                <a16:creationId xmlns:a16="http://schemas.microsoft.com/office/drawing/2014/main" id="{E78F5F28-D6B3-7231-D1D4-0261FA063B39}"/>
              </a:ext>
            </a:extLst>
          </p:cNvPr>
          <p:cNvSpPr/>
          <p:nvPr/>
        </p:nvSpPr>
        <p:spPr>
          <a:xfrm rot="16200000">
            <a:off x="9357061" y="1891345"/>
            <a:ext cx="157100" cy="689960"/>
          </a:xfrm>
          <a:prstGeom prst="rightBrace">
            <a:avLst>
              <a:gd name="adj1" fmla="val 71387"/>
              <a:gd name="adj2" fmla="val 50000"/>
            </a:avLst>
          </a:prstGeom>
          <a:noFill/>
          <a:ln>
            <a:solidFill>
              <a:schemeClr val="tx1"/>
            </a:solidFill>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dirty="0"/>
          </a:p>
        </p:txBody>
      </p:sp>
      <p:sp>
        <p:nvSpPr>
          <p:cNvPr id="3" name="Rectangle 2">
            <a:extLst>
              <a:ext uri="{FF2B5EF4-FFF2-40B4-BE49-F238E27FC236}">
                <a16:creationId xmlns:a16="http://schemas.microsoft.com/office/drawing/2014/main" id="{72A34B33-23CC-4676-4EE2-771FDD6E1C99}"/>
              </a:ext>
            </a:extLst>
          </p:cNvPr>
          <p:cNvSpPr>
            <a:spLocks noChangeArrowheads="1"/>
          </p:cNvSpPr>
          <p:nvPr/>
        </p:nvSpPr>
        <p:spPr bwMode="auto">
          <a:xfrm>
            <a:off x="168605" y="117651"/>
            <a:ext cx="11826171"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defTabSz="1219140" fontAlgn="base">
              <a:spcBef>
                <a:spcPct val="0"/>
              </a:spcBef>
              <a:spcAft>
                <a:spcPct val="0"/>
              </a:spcAft>
              <a:defRPr/>
            </a:pPr>
            <a:r>
              <a:rPr lang="en-US" sz="2200" b="1" i="0" dirty="0">
                <a:effectLst/>
                <a:latin typeface="Lucida Bright" panose="02040602050505020304" pitchFamily="18" charset="77"/>
                <a:cs typeface="Arial" panose="020B0604020202020204" pitchFamily="34" charset="0"/>
              </a:rPr>
              <a:t>Race Gaps in Intergenerational Persistence of Poverty vs. Upper-Tail Mobility</a:t>
            </a:r>
          </a:p>
          <a:p>
            <a:pPr lvl="0" defTabSz="1219140" fontAlgn="base">
              <a:spcBef>
                <a:spcPct val="0"/>
              </a:spcBef>
              <a:spcAft>
                <a:spcPct val="0"/>
              </a:spcAft>
              <a:defRPr/>
            </a:pPr>
            <a:r>
              <a:rPr lang="en-US" sz="1600" b="0" i="0" dirty="0">
                <a:effectLst/>
                <a:latin typeface="Lucida Sans" panose="020B0602030504020204" pitchFamily="34" charset="77"/>
                <a:cs typeface="Arial" panose="020B0604020202020204" pitchFamily="34" charset="0"/>
              </a:rPr>
              <a:t>Quintile Transition Probabilities for Children with Parents in Bottom Income Quintile</a:t>
            </a:r>
            <a:endParaRPr lang="en-US" sz="1600" i="0" dirty="0">
              <a:effectLst/>
              <a:latin typeface="Lucida Sans" panose="020B0602030504020204" pitchFamily="34" charset="77"/>
              <a:cs typeface="Arial" panose="020B0604020202020204" pitchFamily="34" charset="0"/>
            </a:endParaRPr>
          </a:p>
          <a:p>
            <a:pPr lvl="0" defTabSz="1219140" fontAlgn="base">
              <a:spcBef>
                <a:spcPct val="0"/>
              </a:spcBef>
              <a:spcAft>
                <a:spcPct val="0"/>
              </a:spcAft>
              <a:defRPr/>
            </a:pPr>
            <a:endParaRPr lang="en-US" b="1" i="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35392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94"/>
          <p:cNvSpPr>
            <a:spLocks noChangeAspect="1" noChangeArrowheads="1" noTextEdit="1"/>
          </p:cNvSpPr>
          <p:nvPr/>
        </p:nvSpPr>
        <p:spPr bwMode="auto">
          <a:xfrm>
            <a:off x="1524057" y="277836"/>
            <a:ext cx="9144001" cy="665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52" tIns="45718" rIns="91152" bIns="45718" numCol="1"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83" name="Rectangle 183"/>
          <p:cNvSpPr>
            <a:spLocks noChangeArrowheads="1"/>
          </p:cNvSpPr>
          <p:nvPr/>
        </p:nvSpPr>
        <p:spPr bwMode="auto">
          <a:xfrm>
            <a:off x="6462351" y="598576"/>
            <a:ext cx="100990"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40" rtl="0" eaLnBrk="0" fontAlgn="base" latinLnBrk="0" hangingPunct="0">
              <a:lnSpc>
                <a:spcPct val="100000"/>
              </a:lnSpc>
              <a:spcBef>
                <a:spcPct val="0"/>
              </a:spcBef>
              <a:spcAft>
                <a:spcPct val="0"/>
              </a:spcAft>
              <a:buClrTx/>
              <a:buSzTx/>
              <a:buFontTx/>
              <a:buNone/>
              <a:tabLst/>
              <a:defRPr/>
            </a:pPr>
            <a:r>
              <a:rPr kumimoji="0" lang="en-US" altLang="en-US" sz="2500" b="0" i="0" u="none" strike="noStrike" kern="1200" cap="none" spc="0" normalizeH="0" baseline="0" noProof="0">
                <a:ln>
                  <a:noFill/>
                </a:ln>
                <a:solidFill>
                  <a:prstClr val="black"/>
                </a:solidFill>
                <a:effectLst/>
                <a:uLnTx/>
                <a:uFillTx/>
                <a:latin typeface="Lucida Sans" panose="020B0602030504020204" pitchFamily="34" charset="0"/>
                <a:ea typeface="+mn-ea"/>
                <a:cs typeface="Arial" pitchFamily="34" charset="0"/>
              </a:rPr>
              <a:t> </a:t>
            </a:r>
            <a:endParaRPr kumimoji="0" lang="en-US" altLang="en-US" sz="1900" b="0" i="0" u="none" strike="noStrike" kern="1200" cap="none" spc="0" normalizeH="0" baseline="0" noProof="0">
              <a:ln>
                <a:noFill/>
              </a:ln>
              <a:solidFill>
                <a:prstClr val="black"/>
              </a:solidFill>
              <a:effectLst/>
              <a:uLnTx/>
              <a:uFillTx/>
              <a:latin typeface="Lucida Sans" panose="020B0602030504020204" pitchFamily="34" charset="0"/>
              <a:ea typeface="+mn-ea"/>
              <a:cs typeface="Arial" pitchFamily="34" charset="0"/>
            </a:endParaRPr>
          </a:p>
        </p:txBody>
      </p:sp>
      <p:sp>
        <p:nvSpPr>
          <p:cNvPr id="87" name="Rectangle 86">
            <a:extLst>
              <a:ext uri="{FF2B5EF4-FFF2-40B4-BE49-F238E27FC236}">
                <a16:creationId xmlns:a16="http://schemas.microsoft.com/office/drawing/2014/main" id="{C144076C-FAF2-46A8-B1E5-4D9973586C5B}"/>
              </a:ext>
            </a:extLst>
          </p:cNvPr>
          <p:cNvSpPr>
            <a:spLocks noChangeArrowheads="1"/>
          </p:cNvSpPr>
          <p:nvPr/>
        </p:nvSpPr>
        <p:spPr bwMode="auto">
          <a:xfrm>
            <a:off x="168609" y="68916"/>
            <a:ext cx="10499449"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Lucida Bright" panose="02040602050505020304" pitchFamily="18" charset="77"/>
                <a:cs typeface="Arial" panose="020B0604020202020204" pitchFamily="34" charset="0"/>
              </a:rPr>
              <a:t>The Geography of Upward Mobility in the United States</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626365"/>
                </a:solidFill>
                <a:effectLst/>
                <a:uLnTx/>
                <a:uFillTx/>
                <a:latin typeface="Lucida Bright" panose="02040602050505020304" pitchFamily="18" charset="77"/>
                <a:cs typeface="Arial" panose="020B0604020202020204" pitchFamily="34" charset="0"/>
              </a:rPr>
              <a:t>Average Household Income at Age 35 for Children born in 1980 whose Parents Earned $27K</a:t>
            </a:r>
          </a:p>
        </p:txBody>
      </p:sp>
      <p:sp>
        <p:nvSpPr>
          <p:cNvPr id="7" name="TextBox 6">
            <a:extLst>
              <a:ext uri="{FF2B5EF4-FFF2-40B4-BE49-F238E27FC236}">
                <a16:creationId xmlns:a16="http://schemas.microsoft.com/office/drawing/2014/main" id="{E6DEBC73-9B1B-8751-69C9-AA305EB2761E}"/>
              </a:ext>
            </a:extLst>
          </p:cNvPr>
          <p:cNvSpPr txBox="1"/>
          <p:nvPr/>
        </p:nvSpPr>
        <p:spPr>
          <a:xfrm>
            <a:off x="568592" y="6483107"/>
            <a:ext cx="8839200" cy="307756"/>
          </a:xfrm>
          <a:prstGeom prst="rect">
            <a:avLst/>
          </a:prstGeom>
          <a:noFill/>
        </p:spPr>
        <p:txBody>
          <a:bodyPr wrap="square" lIns="91034" tIns="45710" rIns="91034" bIns="45710" rtlCol="0">
            <a:spAutoFit/>
          </a:bodyPr>
          <a:lstStyle/>
          <a:p>
            <a:pPr marL="0" marR="0" lvl="0" indent="0" algn="l" defTabSz="121779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ucida Sans" panose="020B0602030504020204" pitchFamily="34" charset="0"/>
                <a:ea typeface="Lato" panose="020F0502020204030203" pitchFamily="34" charset="0"/>
                <a:cs typeface="Arial" pitchFamily="34" charset="0"/>
              </a:rPr>
              <a:t>Source: </a:t>
            </a:r>
            <a:r>
              <a:rPr kumimoji="0" lang="nb-NO" sz="1400" b="0" i="0" u="none" strike="noStrike" kern="1200" cap="none" spc="0" normalizeH="0" baseline="0" noProof="0" dirty="0">
                <a:ln>
                  <a:noFill/>
                </a:ln>
                <a:solidFill>
                  <a:prstClr val="black"/>
                </a:solidFill>
                <a:effectLst/>
                <a:uLnTx/>
                <a:uFillTx/>
                <a:latin typeface="Lucida Sans" panose="020B0602030504020204" pitchFamily="34" charset="0"/>
                <a:ea typeface="Lato" panose="020F0502020204030203" pitchFamily="34" charset="0"/>
                <a:cs typeface="Arial" pitchFamily="34" charset="0"/>
              </a:rPr>
              <a:t>Chetty, Hendren, Kline, Saez (QJE 2014)</a:t>
            </a:r>
            <a:endParaRPr kumimoji="0" lang="en-US" sz="1400" b="0" i="0" u="none" strike="noStrike" kern="1200" cap="none" spc="0" normalizeH="0" baseline="0" noProof="0" dirty="0">
              <a:ln>
                <a:noFill/>
              </a:ln>
              <a:solidFill>
                <a:prstClr val="black"/>
              </a:solidFill>
              <a:effectLst/>
              <a:uLnTx/>
              <a:uFillTx/>
              <a:latin typeface="Lucida Sans" panose="020B0602030504020204" pitchFamily="34" charset="0"/>
              <a:ea typeface="Lato" panose="020F0502020204030203" pitchFamily="34" charset="0"/>
              <a:cs typeface="Arial" pitchFamily="34" charset="0"/>
            </a:endParaRPr>
          </a:p>
        </p:txBody>
      </p:sp>
      <p:pic>
        <p:nvPicPr>
          <p:cNvPr id="9" name="Picture 8">
            <a:extLst>
              <a:ext uri="{FF2B5EF4-FFF2-40B4-BE49-F238E27FC236}">
                <a16:creationId xmlns:a16="http://schemas.microsoft.com/office/drawing/2014/main" id="{1568C462-9588-158B-E3DE-994CA0FEF789}"/>
              </a:ext>
            </a:extLst>
          </p:cNvPr>
          <p:cNvPicPr>
            <a:picLocks noChangeAspect="1"/>
          </p:cNvPicPr>
          <p:nvPr/>
        </p:nvPicPr>
        <p:blipFill>
          <a:blip r:embed="rId3"/>
          <a:stretch>
            <a:fillRect/>
          </a:stretch>
        </p:blipFill>
        <p:spPr>
          <a:xfrm>
            <a:off x="1562930" y="1331622"/>
            <a:ext cx="8198424" cy="5058447"/>
          </a:xfrm>
          <a:prstGeom prst="rect">
            <a:avLst/>
          </a:prstGeom>
        </p:spPr>
      </p:pic>
      <p:sp>
        <p:nvSpPr>
          <p:cNvPr id="58" name="Oval 57">
            <a:extLst>
              <a:ext uri="{FF2B5EF4-FFF2-40B4-BE49-F238E27FC236}">
                <a16:creationId xmlns:a16="http://schemas.microsoft.com/office/drawing/2014/main" id="{441F60DA-139F-8C05-253F-D11B87680009}"/>
              </a:ext>
            </a:extLst>
          </p:cNvPr>
          <p:cNvSpPr>
            <a:spLocks noChangeAspect="1"/>
          </p:cNvSpPr>
          <p:nvPr/>
        </p:nvSpPr>
        <p:spPr>
          <a:xfrm>
            <a:off x="8492591" y="3371078"/>
            <a:ext cx="106521" cy="102737"/>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91034" tIns="45710" rIns="91034" bIns="45710" rtlCol="0" anchor="ctr"/>
          <a:lstStyle/>
          <a:p>
            <a:pPr marL="0" marR="0" lvl="0" indent="0" algn="ctr" defTabSz="121869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Lucida Sans" panose="020B0602030504020204" pitchFamily="34" charset="0"/>
              <a:ea typeface="+mn-ea"/>
              <a:cs typeface="Arial" panose="020B0604020202020204" pitchFamily="34" charset="0"/>
            </a:endParaRPr>
          </a:p>
        </p:txBody>
      </p:sp>
      <p:sp>
        <p:nvSpPr>
          <p:cNvPr id="88" name="Oval 87">
            <a:extLst>
              <a:ext uri="{FF2B5EF4-FFF2-40B4-BE49-F238E27FC236}">
                <a16:creationId xmlns:a16="http://schemas.microsoft.com/office/drawing/2014/main" id="{D6A93572-C3AE-A494-BCCD-74E9DA4F6C08}"/>
              </a:ext>
            </a:extLst>
          </p:cNvPr>
          <p:cNvSpPr>
            <a:spLocks noChangeAspect="1"/>
          </p:cNvSpPr>
          <p:nvPr/>
        </p:nvSpPr>
        <p:spPr>
          <a:xfrm>
            <a:off x="8128627" y="4155262"/>
            <a:ext cx="106521" cy="102737"/>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91034" tIns="45710" rIns="91034" bIns="45710" rtlCol="0" anchor="ctr"/>
          <a:lstStyle/>
          <a:p>
            <a:pPr marL="0" marR="0" lvl="0" indent="0" algn="ctr" defTabSz="121869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Lucida Sans" panose="020B0602030504020204" pitchFamily="34" charset="0"/>
              <a:ea typeface="+mn-ea"/>
              <a:cs typeface="Arial" panose="020B0604020202020204" pitchFamily="34" charset="0"/>
            </a:endParaRPr>
          </a:p>
        </p:txBody>
      </p:sp>
      <p:sp>
        <p:nvSpPr>
          <p:cNvPr id="89" name="Oval 88">
            <a:extLst>
              <a:ext uri="{FF2B5EF4-FFF2-40B4-BE49-F238E27FC236}">
                <a16:creationId xmlns:a16="http://schemas.microsoft.com/office/drawing/2014/main" id="{238DF9FB-3D4D-2E6B-DFEA-6F48C28136A4}"/>
              </a:ext>
            </a:extLst>
          </p:cNvPr>
          <p:cNvSpPr>
            <a:spLocks noChangeAspect="1"/>
          </p:cNvSpPr>
          <p:nvPr/>
        </p:nvSpPr>
        <p:spPr>
          <a:xfrm>
            <a:off x="3744772" y="3065023"/>
            <a:ext cx="106521" cy="102737"/>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91034" tIns="45710" rIns="91034" bIns="45710" rtlCol="0" anchor="ctr"/>
          <a:lstStyle/>
          <a:p>
            <a:pPr marL="0" marR="0" lvl="0" indent="0" algn="ctr" defTabSz="121869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Lucida Sans" panose="020B0602030504020204" pitchFamily="34" charset="0"/>
              <a:ea typeface="+mn-ea"/>
              <a:cs typeface="Arial" panose="020B0604020202020204" pitchFamily="34" charset="0"/>
            </a:endParaRPr>
          </a:p>
        </p:txBody>
      </p:sp>
      <p:sp>
        <p:nvSpPr>
          <p:cNvPr id="90" name="Oval 89">
            <a:extLst>
              <a:ext uri="{FF2B5EF4-FFF2-40B4-BE49-F238E27FC236}">
                <a16:creationId xmlns:a16="http://schemas.microsoft.com/office/drawing/2014/main" id="{797A96CC-7F63-4580-B7E4-70C88024006D}"/>
              </a:ext>
            </a:extLst>
          </p:cNvPr>
          <p:cNvSpPr>
            <a:spLocks noChangeAspect="1"/>
          </p:cNvSpPr>
          <p:nvPr/>
        </p:nvSpPr>
        <p:spPr>
          <a:xfrm>
            <a:off x="2744957" y="1532516"/>
            <a:ext cx="106521" cy="102737"/>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91034" tIns="45710" rIns="91034" bIns="45710" rtlCol="0" anchor="ctr"/>
          <a:lstStyle/>
          <a:p>
            <a:pPr marL="0" marR="0" lvl="0" indent="0" algn="ctr" defTabSz="121869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Lucida Sans" panose="020B0602030504020204" pitchFamily="34" charset="0"/>
              <a:ea typeface="+mn-ea"/>
              <a:cs typeface="Arial" panose="020B0604020202020204" pitchFamily="34" charset="0"/>
            </a:endParaRPr>
          </a:p>
        </p:txBody>
      </p:sp>
      <p:sp>
        <p:nvSpPr>
          <p:cNvPr id="91" name="Oval 90">
            <a:extLst>
              <a:ext uri="{FF2B5EF4-FFF2-40B4-BE49-F238E27FC236}">
                <a16:creationId xmlns:a16="http://schemas.microsoft.com/office/drawing/2014/main" id="{A9E2D8F0-C5F1-B011-D8FD-85A88F9435B8}"/>
              </a:ext>
            </a:extLst>
          </p:cNvPr>
          <p:cNvSpPr>
            <a:spLocks noChangeAspect="1"/>
          </p:cNvSpPr>
          <p:nvPr/>
        </p:nvSpPr>
        <p:spPr>
          <a:xfrm>
            <a:off x="2224565" y="3379648"/>
            <a:ext cx="106521" cy="102737"/>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91034" tIns="45710" rIns="91034" bIns="45710" rtlCol="0" anchor="ctr"/>
          <a:lstStyle/>
          <a:p>
            <a:pPr marL="0" marR="0" lvl="0" indent="0" algn="ctr" defTabSz="121869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Lucida Sans" panose="020B0602030504020204" pitchFamily="34" charset="0"/>
              <a:ea typeface="+mn-ea"/>
              <a:cs typeface="Arial" panose="020B0604020202020204" pitchFamily="34" charset="0"/>
            </a:endParaRPr>
          </a:p>
        </p:txBody>
      </p:sp>
      <p:sp>
        <p:nvSpPr>
          <p:cNvPr id="93" name="Oval 92">
            <a:extLst>
              <a:ext uri="{FF2B5EF4-FFF2-40B4-BE49-F238E27FC236}">
                <a16:creationId xmlns:a16="http://schemas.microsoft.com/office/drawing/2014/main" id="{6C47F2A4-23AF-C20F-AB88-C64418A53C8A}"/>
              </a:ext>
            </a:extLst>
          </p:cNvPr>
          <p:cNvSpPr>
            <a:spLocks noChangeAspect="1"/>
          </p:cNvSpPr>
          <p:nvPr/>
        </p:nvSpPr>
        <p:spPr>
          <a:xfrm>
            <a:off x="7717397" y="3098563"/>
            <a:ext cx="106521" cy="102737"/>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91044" tIns="45710" rIns="91044" bIns="45710" rtlCol="0" anchor="ctr"/>
          <a:lstStyle/>
          <a:p>
            <a:pPr marL="0" marR="0" lvl="0" indent="0" algn="ctr" defTabSz="121869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Lucida Sans" panose="020B0602030504020204" pitchFamily="34" charset="0"/>
              <a:ea typeface="+mn-ea"/>
              <a:cs typeface="Arial" panose="020B0604020202020204" pitchFamily="34" charset="0"/>
            </a:endParaRPr>
          </a:p>
        </p:txBody>
      </p:sp>
      <p:sp>
        <p:nvSpPr>
          <p:cNvPr id="95" name="Oval 94">
            <a:extLst>
              <a:ext uri="{FF2B5EF4-FFF2-40B4-BE49-F238E27FC236}">
                <a16:creationId xmlns:a16="http://schemas.microsoft.com/office/drawing/2014/main" id="{DDED5C1A-F5E7-6E5B-5C30-7D646205DE47}"/>
              </a:ext>
            </a:extLst>
          </p:cNvPr>
          <p:cNvSpPr>
            <a:spLocks noChangeAspect="1"/>
          </p:cNvSpPr>
          <p:nvPr/>
        </p:nvSpPr>
        <p:spPr>
          <a:xfrm>
            <a:off x="2637589" y="4172456"/>
            <a:ext cx="106521" cy="102737"/>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91034" tIns="45710" rIns="91034" bIns="45710" rtlCol="0" anchor="ctr"/>
          <a:lstStyle/>
          <a:p>
            <a:pPr marL="0" marR="0" lvl="0" indent="0" algn="ctr" defTabSz="121869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Lucida Sans" panose="020B0602030504020204" pitchFamily="34" charset="0"/>
              <a:ea typeface="+mn-ea"/>
              <a:cs typeface="Arial" panose="020B0604020202020204" pitchFamily="34" charset="0"/>
            </a:endParaRPr>
          </a:p>
        </p:txBody>
      </p:sp>
      <p:sp>
        <p:nvSpPr>
          <p:cNvPr id="96" name="Oval 95">
            <a:extLst>
              <a:ext uri="{FF2B5EF4-FFF2-40B4-BE49-F238E27FC236}">
                <a16:creationId xmlns:a16="http://schemas.microsoft.com/office/drawing/2014/main" id="{41D3BA3C-412F-E23D-3227-8C764A6EECFA}"/>
              </a:ext>
            </a:extLst>
          </p:cNvPr>
          <p:cNvSpPr>
            <a:spLocks noChangeAspect="1"/>
          </p:cNvSpPr>
          <p:nvPr/>
        </p:nvSpPr>
        <p:spPr>
          <a:xfrm>
            <a:off x="8834055" y="2916930"/>
            <a:ext cx="106521" cy="102737"/>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91044" tIns="45710" rIns="91044" bIns="45710" rtlCol="0" anchor="ctr"/>
          <a:lstStyle/>
          <a:p>
            <a:pPr marL="0" marR="0" lvl="0" indent="0" algn="ctr" defTabSz="121869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Lucida Sans" panose="020B0602030504020204" pitchFamily="34" charset="0"/>
              <a:ea typeface="+mn-ea"/>
              <a:cs typeface="Arial" panose="020B0604020202020204" pitchFamily="34" charset="0"/>
            </a:endParaRPr>
          </a:p>
        </p:txBody>
      </p:sp>
      <p:sp>
        <p:nvSpPr>
          <p:cNvPr id="97" name="Oval 96">
            <a:extLst>
              <a:ext uri="{FF2B5EF4-FFF2-40B4-BE49-F238E27FC236}">
                <a16:creationId xmlns:a16="http://schemas.microsoft.com/office/drawing/2014/main" id="{5C33559E-09EA-D79E-40DB-DE98A084E9A7}"/>
              </a:ext>
            </a:extLst>
          </p:cNvPr>
          <p:cNvSpPr>
            <a:spLocks noChangeAspect="1"/>
          </p:cNvSpPr>
          <p:nvPr/>
        </p:nvSpPr>
        <p:spPr>
          <a:xfrm>
            <a:off x="6544222" y="2986064"/>
            <a:ext cx="106521" cy="102737"/>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91034" tIns="45710" rIns="91034" bIns="45710" rtlCol="0" anchor="ctr"/>
          <a:lstStyle/>
          <a:p>
            <a:pPr marL="0" marR="0" lvl="0" indent="0" algn="ctr" defTabSz="121869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Lucida Sans" panose="020B0602030504020204" pitchFamily="34" charset="0"/>
              <a:ea typeface="+mn-ea"/>
              <a:cs typeface="Arial" panose="020B0604020202020204" pitchFamily="34" charset="0"/>
            </a:endParaRPr>
          </a:p>
        </p:txBody>
      </p:sp>
      <p:sp>
        <p:nvSpPr>
          <p:cNvPr id="100" name="Oval 99">
            <a:extLst>
              <a:ext uri="{FF2B5EF4-FFF2-40B4-BE49-F238E27FC236}">
                <a16:creationId xmlns:a16="http://schemas.microsoft.com/office/drawing/2014/main" id="{74F1B81C-97D0-DEFD-EF29-C85F310A6056}"/>
              </a:ext>
            </a:extLst>
          </p:cNvPr>
          <p:cNvSpPr>
            <a:spLocks noChangeAspect="1"/>
          </p:cNvSpPr>
          <p:nvPr/>
        </p:nvSpPr>
        <p:spPr>
          <a:xfrm>
            <a:off x="9131657" y="2604816"/>
            <a:ext cx="106521" cy="102737"/>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91044" tIns="45710" rIns="91044" bIns="45710" rtlCol="0" anchor="ctr"/>
          <a:lstStyle/>
          <a:p>
            <a:pPr marL="0" marR="0" lvl="0" indent="0" algn="ctr" defTabSz="121869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Lucida Sans" panose="020B0602030504020204" pitchFamily="34" charset="0"/>
              <a:ea typeface="+mn-ea"/>
              <a:cs typeface="Arial" panose="020B0604020202020204" pitchFamily="34" charset="0"/>
            </a:endParaRPr>
          </a:p>
        </p:txBody>
      </p:sp>
      <p:sp>
        <p:nvSpPr>
          <p:cNvPr id="101" name="Oval 100">
            <a:extLst>
              <a:ext uri="{FF2B5EF4-FFF2-40B4-BE49-F238E27FC236}">
                <a16:creationId xmlns:a16="http://schemas.microsoft.com/office/drawing/2014/main" id="{B9DA8D13-0E77-BFF2-7477-B7F3238E38BE}"/>
              </a:ext>
            </a:extLst>
          </p:cNvPr>
          <p:cNvSpPr>
            <a:spLocks noChangeAspect="1"/>
          </p:cNvSpPr>
          <p:nvPr/>
        </p:nvSpPr>
        <p:spPr>
          <a:xfrm>
            <a:off x="7480179" y="3442947"/>
            <a:ext cx="106521" cy="102737"/>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91044" tIns="45710" rIns="91044" bIns="45710" rtlCol="0" anchor="ctr"/>
          <a:lstStyle/>
          <a:p>
            <a:pPr marL="0" marR="0" lvl="0" indent="0" algn="ctr" defTabSz="121869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Lucida Sans" panose="020B0602030504020204" pitchFamily="34" charset="0"/>
              <a:ea typeface="+mn-ea"/>
              <a:cs typeface="Arial" panose="020B0604020202020204" pitchFamily="34" charset="0"/>
            </a:endParaRPr>
          </a:p>
        </p:txBody>
      </p:sp>
      <p:sp>
        <p:nvSpPr>
          <p:cNvPr id="103" name="TextBox 102">
            <a:extLst>
              <a:ext uri="{FF2B5EF4-FFF2-40B4-BE49-F238E27FC236}">
                <a16:creationId xmlns:a16="http://schemas.microsoft.com/office/drawing/2014/main" id="{09EC11F6-FB26-FBB8-627F-DD94AC67EDCD}"/>
              </a:ext>
            </a:extLst>
          </p:cNvPr>
          <p:cNvSpPr txBox="1"/>
          <p:nvPr/>
        </p:nvSpPr>
        <p:spPr>
          <a:xfrm>
            <a:off x="8656441" y="4563583"/>
            <a:ext cx="2050490" cy="587839"/>
          </a:xfrm>
          <a:prstGeom prst="rect">
            <a:avLst/>
          </a:prstGeom>
          <a:noFill/>
        </p:spPr>
        <p:txBody>
          <a:bodyPr wrap="square" lIns="91034" tIns="45710" rIns="91034" bIns="45710" rtlCol="0">
            <a:spAutoFit/>
          </a:bodyPr>
          <a:lstStyle/>
          <a:p>
            <a:pPr marL="0" marR="0" lvl="0" indent="0" algn="l" defTabSz="121869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Lucida Sans"/>
                <a:ea typeface="+mn-ea"/>
                <a:cs typeface="Arial" pitchFamily="34" charset="0"/>
              </a:rPr>
              <a:t>Charlotte </a:t>
            </a:r>
            <a:br>
              <a:rPr kumimoji="0" lang="en-US" sz="1400" b="0" i="0" u="none" strike="noStrike" kern="1200" cap="none" spc="0" normalizeH="0" baseline="0" noProof="0" dirty="0">
                <a:ln>
                  <a:noFill/>
                </a:ln>
                <a:solidFill>
                  <a:prstClr val="black"/>
                </a:solidFill>
                <a:effectLst/>
                <a:uLnTx/>
                <a:uFillTx/>
                <a:latin typeface="Lucida Sans"/>
                <a:ea typeface="+mn-ea"/>
                <a:cs typeface="Arial" pitchFamily="34" charset="0"/>
              </a:rPr>
            </a:br>
            <a:r>
              <a:rPr kumimoji="0" lang="en-US" sz="1400" b="1" i="0" u="none" strike="noStrike" kern="1200" cap="none" spc="0" normalizeH="0" baseline="0" noProof="0" dirty="0">
                <a:ln>
                  <a:noFill/>
                </a:ln>
                <a:solidFill>
                  <a:prstClr val="black"/>
                </a:solidFill>
                <a:effectLst/>
                <a:uLnTx/>
                <a:uFillTx/>
                <a:latin typeface="Lucida Sans"/>
                <a:ea typeface="+mn-ea"/>
                <a:cs typeface="Arial" pitchFamily="34" charset="0"/>
              </a:rPr>
              <a:t>$26.3K</a:t>
            </a:r>
          </a:p>
        </p:txBody>
      </p:sp>
      <p:sp>
        <p:nvSpPr>
          <p:cNvPr id="104" name="TextBox 103">
            <a:extLst>
              <a:ext uri="{FF2B5EF4-FFF2-40B4-BE49-F238E27FC236}">
                <a16:creationId xmlns:a16="http://schemas.microsoft.com/office/drawing/2014/main" id="{8E0ED2AF-DE3D-5EBD-CC87-3EB865F3CBCA}"/>
              </a:ext>
            </a:extLst>
          </p:cNvPr>
          <p:cNvSpPr txBox="1"/>
          <p:nvPr/>
        </p:nvSpPr>
        <p:spPr>
          <a:xfrm>
            <a:off x="8834055" y="3514338"/>
            <a:ext cx="2118153" cy="587839"/>
          </a:xfrm>
          <a:prstGeom prst="rect">
            <a:avLst/>
          </a:prstGeom>
          <a:noFill/>
        </p:spPr>
        <p:txBody>
          <a:bodyPr wrap="square" lIns="91034" tIns="45710" rIns="91034" bIns="45710" rtlCol="0">
            <a:spAutoFit/>
          </a:bodyPr>
          <a:lstStyle/>
          <a:p>
            <a:pPr marL="0" marR="0" lvl="0" indent="0" algn="l" defTabSz="121869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Lucida Sans"/>
                <a:ea typeface="+mn-ea"/>
                <a:cs typeface="Arial" pitchFamily="34" charset="0"/>
              </a:rPr>
              <a:t> Washington DC </a:t>
            </a:r>
            <a:br>
              <a:rPr kumimoji="0" lang="en-US" sz="1400" b="0" i="0" u="none" strike="noStrike" kern="1200" cap="none" spc="0" normalizeH="0" baseline="0" noProof="0" dirty="0">
                <a:ln>
                  <a:noFill/>
                </a:ln>
                <a:solidFill>
                  <a:prstClr val="black"/>
                </a:solidFill>
                <a:effectLst/>
                <a:uLnTx/>
                <a:uFillTx/>
                <a:latin typeface="Lucida Sans"/>
                <a:ea typeface="+mn-ea"/>
                <a:cs typeface="Arial" pitchFamily="34" charset="0"/>
              </a:rPr>
            </a:br>
            <a:r>
              <a:rPr kumimoji="0" lang="en-US" sz="1400" b="1" i="0" u="none" strike="noStrike" kern="1200" cap="none" spc="0" normalizeH="0" baseline="0" noProof="0" dirty="0">
                <a:ln>
                  <a:noFill/>
                </a:ln>
                <a:solidFill>
                  <a:prstClr val="black"/>
                </a:solidFill>
                <a:effectLst/>
                <a:uLnTx/>
                <a:uFillTx/>
                <a:latin typeface="Lucida Sans"/>
                <a:ea typeface="+mn-ea"/>
                <a:cs typeface="Arial" pitchFamily="34" charset="0"/>
              </a:rPr>
              <a:t>$33.9K</a:t>
            </a:r>
          </a:p>
        </p:txBody>
      </p:sp>
      <p:sp>
        <p:nvSpPr>
          <p:cNvPr id="105" name="Rectangle 104">
            <a:extLst>
              <a:ext uri="{FF2B5EF4-FFF2-40B4-BE49-F238E27FC236}">
                <a16:creationId xmlns:a16="http://schemas.microsoft.com/office/drawing/2014/main" id="{2056F224-0D83-78F0-CFF4-5152FA1D56A6}"/>
              </a:ext>
            </a:extLst>
          </p:cNvPr>
          <p:cNvSpPr/>
          <p:nvPr/>
        </p:nvSpPr>
        <p:spPr>
          <a:xfrm>
            <a:off x="881920" y="3239792"/>
            <a:ext cx="1645145" cy="829918"/>
          </a:xfrm>
          <a:prstGeom prst="rect">
            <a:avLst/>
          </a:prstGeom>
        </p:spPr>
        <p:txBody>
          <a:bodyPr wrap="square" lIns="91054" tIns="45718" rIns="91054" bIns="45718">
            <a:spAutoFit/>
          </a:bodyPr>
          <a:lstStyle/>
          <a:p>
            <a:pPr marL="0" marR="0" lvl="0" indent="0" algn="l" defTabSz="121869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Lucida Sans"/>
                <a:ea typeface="+mn-ea"/>
                <a:cs typeface="Arial" pitchFamily="34" charset="0"/>
              </a:rPr>
              <a:t>San Francisco Bay Area</a:t>
            </a:r>
          </a:p>
          <a:p>
            <a:pPr marL="0" marR="0" lvl="0" indent="0" algn="l" defTabSz="121869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ucida Sans"/>
                <a:ea typeface="+mn-ea"/>
                <a:cs typeface="Arial" pitchFamily="34" charset="0"/>
              </a:rPr>
              <a:t>$37.2K</a:t>
            </a:r>
          </a:p>
        </p:txBody>
      </p:sp>
      <p:sp>
        <p:nvSpPr>
          <p:cNvPr id="106" name="TextBox 105">
            <a:extLst>
              <a:ext uri="{FF2B5EF4-FFF2-40B4-BE49-F238E27FC236}">
                <a16:creationId xmlns:a16="http://schemas.microsoft.com/office/drawing/2014/main" id="{027945D3-E890-20F9-CC72-14BC314A0193}"/>
              </a:ext>
            </a:extLst>
          </p:cNvPr>
          <p:cNvSpPr txBox="1"/>
          <p:nvPr/>
        </p:nvSpPr>
        <p:spPr>
          <a:xfrm>
            <a:off x="1525332" y="1348972"/>
            <a:ext cx="1014737" cy="587839"/>
          </a:xfrm>
          <a:prstGeom prst="rect">
            <a:avLst/>
          </a:prstGeom>
          <a:noFill/>
        </p:spPr>
        <p:txBody>
          <a:bodyPr wrap="square" lIns="91034" tIns="45710" rIns="91034" bIns="45710" rtlCol="0">
            <a:spAutoFit/>
          </a:bodyPr>
          <a:lstStyle/>
          <a:p>
            <a:pPr marL="0" marR="0" lvl="0" indent="0" algn="l" defTabSz="121869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Lucida Sans"/>
                <a:ea typeface="+mn-ea"/>
                <a:cs typeface="Arial" pitchFamily="34" charset="0"/>
              </a:rPr>
              <a:t>Seattle </a:t>
            </a:r>
            <a:br>
              <a:rPr kumimoji="0" lang="en-US" sz="1400" b="0" i="0" u="none" strike="noStrike" kern="1200" cap="none" spc="0" normalizeH="0" baseline="0" noProof="0" dirty="0">
                <a:ln>
                  <a:noFill/>
                </a:ln>
                <a:solidFill>
                  <a:prstClr val="black"/>
                </a:solidFill>
                <a:effectLst/>
                <a:uLnTx/>
                <a:uFillTx/>
                <a:latin typeface="Lucida Sans"/>
                <a:ea typeface="+mn-ea"/>
                <a:cs typeface="Arial" pitchFamily="34" charset="0"/>
              </a:rPr>
            </a:br>
            <a:r>
              <a:rPr kumimoji="0" lang="en-US" sz="1400" b="1" i="0" u="none" strike="noStrike" kern="1200" cap="none" spc="0" normalizeH="0" baseline="0" noProof="0" dirty="0">
                <a:ln>
                  <a:noFill/>
                </a:ln>
                <a:solidFill>
                  <a:prstClr val="black"/>
                </a:solidFill>
                <a:effectLst/>
                <a:uLnTx/>
                <a:uFillTx/>
                <a:latin typeface="Lucida Sans"/>
                <a:ea typeface="+mn-ea"/>
                <a:cs typeface="Arial" pitchFamily="34" charset="0"/>
              </a:rPr>
              <a:t>$35.2K</a:t>
            </a:r>
          </a:p>
        </p:txBody>
      </p:sp>
      <p:sp>
        <p:nvSpPr>
          <p:cNvPr id="107" name="TextBox 106">
            <a:extLst>
              <a:ext uri="{FF2B5EF4-FFF2-40B4-BE49-F238E27FC236}">
                <a16:creationId xmlns:a16="http://schemas.microsoft.com/office/drawing/2014/main" id="{762AFBC1-3488-BB2B-F745-F9D957688D69}"/>
              </a:ext>
            </a:extLst>
          </p:cNvPr>
          <p:cNvSpPr txBox="1"/>
          <p:nvPr/>
        </p:nvSpPr>
        <p:spPr>
          <a:xfrm>
            <a:off x="4217195" y="1161006"/>
            <a:ext cx="1713674" cy="587839"/>
          </a:xfrm>
          <a:prstGeom prst="rect">
            <a:avLst/>
          </a:prstGeom>
          <a:noFill/>
        </p:spPr>
        <p:txBody>
          <a:bodyPr wrap="square" lIns="91034" tIns="45710" rIns="91034" bIns="45710" rtlCol="0">
            <a:spAutoFit/>
          </a:bodyPr>
          <a:lstStyle/>
          <a:p>
            <a:pPr marL="0" marR="0" lvl="0" indent="0" algn="l" defTabSz="121869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Lucida Sans"/>
                <a:ea typeface="+mn-ea"/>
                <a:cs typeface="Arial" pitchFamily="34" charset="0"/>
              </a:rPr>
              <a:t>Salt Lake City </a:t>
            </a:r>
          </a:p>
          <a:p>
            <a:pPr marL="0" marR="0" lvl="0" indent="0" algn="l" defTabSz="121869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ucida Sans"/>
                <a:ea typeface="+mn-ea"/>
                <a:cs typeface="Arial" pitchFamily="34" charset="0"/>
              </a:rPr>
              <a:t>$37.2K</a:t>
            </a:r>
          </a:p>
        </p:txBody>
      </p:sp>
      <p:sp>
        <p:nvSpPr>
          <p:cNvPr id="108" name="TextBox 107">
            <a:extLst>
              <a:ext uri="{FF2B5EF4-FFF2-40B4-BE49-F238E27FC236}">
                <a16:creationId xmlns:a16="http://schemas.microsoft.com/office/drawing/2014/main" id="{3C24C06C-9EFE-8561-DBCC-0E3C5F777A22}"/>
              </a:ext>
            </a:extLst>
          </p:cNvPr>
          <p:cNvSpPr txBox="1"/>
          <p:nvPr/>
        </p:nvSpPr>
        <p:spPr>
          <a:xfrm>
            <a:off x="1461620" y="4222143"/>
            <a:ext cx="1380440" cy="587839"/>
          </a:xfrm>
          <a:prstGeom prst="rect">
            <a:avLst/>
          </a:prstGeom>
          <a:noFill/>
        </p:spPr>
        <p:txBody>
          <a:bodyPr wrap="square" lIns="91034" tIns="45710" rIns="91034" bIns="45710" rtlCol="0">
            <a:spAutoFit/>
          </a:bodyPr>
          <a:lstStyle/>
          <a:p>
            <a:pPr marL="0" marR="0" lvl="0" indent="0" algn="l" defTabSz="121869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Lucida Sans"/>
                <a:ea typeface="+mn-ea"/>
                <a:cs typeface="Arial" pitchFamily="34" charset="0"/>
              </a:rPr>
              <a:t>Los Angeles </a:t>
            </a:r>
            <a:br>
              <a:rPr kumimoji="0" lang="en-US" sz="1400" b="0" i="0" u="none" strike="noStrike" kern="1200" cap="none" spc="0" normalizeH="0" baseline="0" noProof="0" dirty="0">
                <a:ln>
                  <a:noFill/>
                </a:ln>
                <a:solidFill>
                  <a:prstClr val="black"/>
                </a:solidFill>
                <a:effectLst/>
                <a:uLnTx/>
                <a:uFillTx/>
                <a:latin typeface="Lucida Sans"/>
                <a:ea typeface="+mn-ea"/>
                <a:cs typeface="Arial" pitchFamily="34" charset="0"/>
              </a:rPr>
            </a:br>
            <a:r>
              <a:rPr kumimoji="0" lang="en-US" sz="1400" b="1" i="0" u="none" strike="noStrike" kern="1200" cap="none" spc="0" normalizeH="0" baseline="0" noProof="0" dirty="0">
                <a:ln>
                  <a:noFill/>
                </a:ln>
                <a:solidFill>
                  <a:prstClr val="black"/>
                </a:solidFill>
                <a:effectLst/>
                <a:uLnTx/>
                <a:uFillTx/>
                <a:latin typeface="Lucida Sans"/>
                <a:ea typeface="+mn-ea"/>
                <a:cs typeface="Arial" pitchFamily="34" charset="0"/>
              </a:rPr>
              <a:t>$34.3K</a:t>
            </a:r>
          </a:p>
        </p:txBody>
      </p:sp>
      <p:sp>
        <p:nvSpPr>
          <p:cNvPr id="109" name="TextBox 108">
            <a:extLst>
              <a:ext uri="{FF2B5EF4-FFF2-40B4-BE49-F238E27FC236}">
                <a16:creationId xmlns:a16="http://schemas.microsoft.com/office/drawing/2014/main" id="{884EB56A-80DE-E226-E14E-9B69F89579B1}"/>
              </a:ext>
            </a:extLst>
          </p:cNvPr>
          <p:cNvSpPr txBox="1"/>
          <p:nvPr/>
        </p:nvSpPr>
        <p:spPr>
          <a:xfrm>
            <a:off x="7973050" y="1338484"/>
            <a:ext cx="1219842" cy="523200"/>
          </a:xfrm>
          <a:prstGeom prst="rect">
            <a:avLst/>
          </a:prstGeom>
          <a:noFill/>
        </p:spPr>
        <p:txBody>
          <a:bodyPr wrap="square" lIns="91034" tIns="45710" rIns="91034" bIns="45710" rtlCol="0">
            <a:spAutoFit/>
          </a:bodyPr>
          <a:lstStyle/>
          <a:p>
            <a:pPr marL="0" marR="0" lvl="0" indent="0" algn="l" defTabSz="121869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Lucida Sans"/>
                <a:ea typeface="+mn-ea"/>
                <a:cs typeface="Arial" pitchFamily="34" charset="0"/>
              </a:rPr>
              <a:t>Cincinnati </a:t>
            </a:r>
            <a:br>
              <a:rPr kumimoji="0" lang="en-US" sz="1400" b="0" i="0" u="none" strike="noStrike" kern="1200" cap="none" spc="0" normalizeH="0" baseline="0" noProof="0" dirty="0">
                <a:ln>
                  <a:noFill/>
                </a:ln>
                <a:solidFill>
                  <a:prstClr val="black"/>
                </a:solidFill>
                <a:effectLst/>
                <a:uLnTx/>
                <a:uFillTx/>
                <a:latin typeface="Lucida Sans"/>
                <a:ea typeface="+mn-ea"/>
                <a:cs typeface="Arial" pitchFamily="34" charset="0"/>
              </a:rPr>
            </a:br>
            <a:r>
              <a:rPr kumimoji="0" lang="en-US" sz="1400" b="1" i="0" u="none" strike="noStrike" kern="1200" cap="none" spc="0" normalizeH="0" baseline="0" noProof="0" dirty="0">
                <a:ln>
                  <a:noFill/>
                </a:ln>
                <a:solidFill>
                  <a:prstClr val="black"/>
                </a:solidFill>
                <a:effectLst/>
                <a:uLnTx/>
                <a:uFillTx/>
                <a:latin typeface="Lucida Sans"/>
                <a:ea typeface="+mn-ea"/>
                <a:cs typeface="Arial" pitchFamily="34" charset="0"/>
              </a:rPr>
              <a:t>$28.3K</a:t>
            </a:r>
          </a:p>
        </p:txBody>
      </p:sp>
      <p:sp>
        <p:nvSpPr>
          <p:cNvPr id="110" name="Rectangle 109">
            <a:extLst>
              <a:ext uri="{FF2B5EF4-FFF2-40B4-BE49-F238E27FC236}">
                <a16:creationId xmlns:a16="http://schemas.microsoft.com/office/drawing/2014/main" id="{A96A210E-945C-31AC-68E3-71CD31FF0732}"/>
              </a:ext>
            </a:extLst>
          </p:cNvPr>
          <p:cNvSpPr/>
          <p:nvPr/>
        </p:nvSpPr>
        <p:spPr>
          <a:xfrm>
            <a:off x="6837573" y="1513334"/>
            <a:ext cx="1285212" cy="622238"/>
          </a:xfrm>
          <a:prstGeom prst="rect">
            <a:avLst/>
          </a:prstGeom>
        </p:spPr>
        <p:txBody>
          <a:bodyPr wrap="square" lIns="121741" tIns="60870" rIns="121741" bIns="60870">
            <a:spAutoFit/>
          </a:bodyPr>
          <a:lstStyle/>
          <a:p>
            <a:pPr marL="0" marR="0" lvl="0" indent="0" algn="l" defTabSz="121869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Lucida Sans"/>
                <a:ea typeface="+mn-ea"/>
                <a:cs typeface="Arial" pitchFamily="34" charset="0"/>
              </a:rPr>
              <a:t>Dubuque</a:t>
            </a:r>
            <a:br>
              <a:rPr kumimoji="0" lang="en-US" sz="1400" b="0" i="0" u="none" strike="noStrike" kern="1200" cap="none" spc="0" normalizeH="0" baseline="0" noProof="0" dirty="0">
                <a:ln>
                  <a:noFill/>
                </a:ln>
                <a:solidFill>
                  <a:prstClr val="black"/>
                </a:solidFill>
                <a:effectLst/>
                <a:uLnTx/>
                <a:uFillTx/>
                <a:latin typeface="Lucida Sans"/>
                <a:ea typeface="+mn-ea"/>
                <a:cs typeface="Arial" pitchFamily="34" charset="0"/>
              </a:rPr>
            </a:br>
            <a:r>
              <a:rPr kumimoji="0" lang="en-US" sz="1400" b="1" i="0" u="none" strike="noStrike" kern="1200" cap="none" spc="0" normalizeH="0" baseline="0" noProof="0" dirty="0">
                <a:ln>
                  <a:noFill/>
                </a:ln>
                <a:solidFill>
                  <a:prstClr val="black"/>
                </a:solidFill>
                <a:effectLst/>
                <a:uLnTx/>
                <a:uFillTx/>
                <a:latin typeface="Lucida Sans"/>
                <a:ea typeface="+mn-ea"/>
                <a:cs typeface="Arial" pitchFamily="34" charset="0"/>
              </a:rPr>
              <a:t>$45.5K</a:t>
            </a:r>
          </a:p>
        </p:txBody>
      </p:sp>
      <p:sp>
        <p:nvSpPr>
          <p:cNvPr id="111" name="TextBox 110">
            <a:extLst>
              <a:ext uri="{FF2B5EF4-FFF2-40B4-BE49-F238E27FC236}">
                <a16:creationId xmlns:a16="http://schemas.microsoft.com/office/drawing/2014/main" id="{0133FF93-018B-FF7E-3EF9-42C8C9C3E42C}"/>
              </a:ext>
            </a:extLst>
          </p:cNvPr>
          <p:cNvSpPr txBox="1"/>
          <p:nvPr/>
        </p:nvSpPr>
        <p:spPr>
          <a:xfrm>
            <a:off x="7973050" y="1846279"/>
            <a:ext cx="1154872" cy="587839"/>
          </a:xfrm>
          <a:prstGeom prst="rect">
            <a:avLst/>
          </a:prstGeom>
          <a:noFill/>
        </p:spPr>
        <p:txBody>
          <a:bodyPr wrap="square" lIns="91034" tIns="45710" rIns="91034" bIns="45710" rtlCol="0">
            <a:spAutoFit/>
          </a:bodyPr>
          <a:lstStyle/>
          <a:p>
            <a:pPr marL="0" marR="0" lvl="0" indent="0" algn="l" defTabSz="121869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Lucida Sans" panose="020B0602030504020204" pitchFamily="34" charset="0"/>
                <a:ea typeface="+mn-ea"/>
                <a:cs typeface="Arial" pitchFamily="34" charset="0"/>
              </a:rPr>
              <a:t>Cleveland </a:t>
            </a:r>
            <a:br>
              <a:rPr kumimoji="0" lang="en-US" sz="1400" b="0" i="0" u="none" strike="noStrike" kern="1200" cap="none" spc="0" normalizeH="0" baseline="0" noProof="0" dirty="0">
                <a:ln>
                  <a:noFill/>
                </a:ln>
                <a:solidFill>
                  <a:prstClr val="black"/>
                </a:solidFill>
                <a:effectLst/>
                <a:uLnTx/>
                <a:uFillTx/>
                <a:latin typeface="Lucida Sans" panose="020B0602030504020204" pitchFamily="34" charset="0"/>
                <a:ea typeface="+mn-ea"/>
                <a:cs typeface="Arial" pitchFamily="34" charset="0"/>
              </a:rPr>
            </a:br>
            <a:r>
              <a:rPr kumimoji="0" lang="en-US" sz="1400" b="1" i="0" u="none" strike="noStrike" kern="1200" cap="none" spc="0" normalizeH="0" baseline="0" noProof="0" dirty="0">
                <a:ln>
                  <a:noFill/>
                </a:ln>
                <a:solidFill>
                  <a:prstClr val="black"/>
                </a:solidFill>
                <a:effectLst/>
                <a:uLnTx/>
                <a:uFillTx/>
                <a:latin typeface="Lucida Sans" panose="020B0602030504020204" pitchFamily="34" charset="0"/>
                <a:ea typeface="+mn-ea"/>
                <a:cs typeface="Arial" pitchFamily="34" charset="0"/>
              </a:rPr>
              <a:t>$29.4K</a:t>
            </a:r>
          </a:p>
        </p:txBody>
      </p:sp>
      <p:sp>
        <p:nvSpPr>
          <p:cNvPr id="112" name="Rectangle 111">
            <a:extLst>
              <a:ext uri="{FF2B5EF4-FFF2-40B4-BE49-F238E27FC236}">
                <a16:creationId xmlns:a16="http://schemas.microsoft.com/office/drawing/2014/main" id="{B9E9A0FA-FCD3-FDAE-E176-4EEEF6CAA56B}"/>
              </a:ext>
            </a:extLst>
          </p:cNvPr>
          <p:cNvSpPr/>
          <p:nvPr/>
        </p:nvSpPr>
        <p:spPr>
          <a:xfrm>
            <a:off x="8887251" y="2928673"/>
            <a:ext cx="1813323" cy="622238"/>
          </a:xfrm>
          <a:prstGeom prst="rect">
            <a:avLst/>
          </a:prstGeom>
        </p:spPr>
        <p:txBody>
          <a:bodyPr wrap="square" lIns="121741" tIns="60870" rIns="121741" bIns="60870">
            <a:spAutoFit/>
          </a:bodyPr>
          <a:lstStyle/>
          <a:p>
            <a:pPr marL="0" marR="0" lvl="0" indent="0" algn="l" defTabSz="121869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Lucida Sans"/>
                <a:ea typeface="+mn-ea"/>
                <a:cs typeface="Arial" pitchFamily="34" charset="0"/>
              </a:rPr>
              <a:t>New York City </a:t>
            </a:r>
          </a:p>
          <a:p>
            <a:pPr marL="0" marR="0" lvl="0" indent="0" algn="l" defTabSz="121869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ucida Sans"/>
                <a:ea typeface="+mn-ea"/>
                <a:cs typeface="Arial" pitchFamily="34" charset="0"/>
              </a:rPr>
              <a:t>$35.4K</a:t>
            </a:r>
          </a:p>
        </p:txBody>
      </p:sp>
      <p:sp>
        <p:nvSpPr>
          <p:cNvPr id="113" name="Rectangle 112">
            <a:extLst>
              <a:ext uri="{FF2B5EF4-FFF2-40B4-BE49-F238E27FC236}">
                <a16:creationId xmlns:a16="http://schemas.microsoft.com/office/drawing/2014/main" id="{06415AC4-BB04-8C17-BE1A-F13D7A967205}"/>
              </a:ext>
            </a:extLst>
          </p:cNvPr>
          <p:cNvSpPr/>
          <p:nvPr/>
        </p:nvSpPr>
        <p:spPr>
          <a:xfrm>
            <a:off x="9268199" y="2303479"/>
            <a:ext cx="2634589" cy="622238"/>
          </a:xfrm>
          <a:prstGeom prst="rect">
            <a:avLst/>
          </a:prstGeom>
        </p:spPr>
        <p:txBody>
          <a:bodyPr wrap="square" lIns="121741" tIns="60870" rIns="121741" bIns="60870">
            <a:spAutoFit/>
          </a:bodyPr>
          <a:lstStyle/>
          <a:p>
            <a:pPr marL="0" marR="0" lvl="0" indent="0" algn="l" defTabSz="121869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Lucida Sans"/>
                <a:ea typeface="+mn-ea"/>
                <a:cs typeface="Arial" pitchFamily="34" charset="0"/>
              </a:rPr>
              <a:t>Boston</a:t>
            </a:r>
          </a:p>
          <a:p>
            <a:pPr marL="0" marR="0" lvl="0" indent="0" algn="l" defTabSz="121869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ucida Sans"/>
                <a:ea typeface="+mn-ea"/>
                <a:cs typeface="Arial" pitchFamily="34" charset="0"/>
              </a:rPr>
              <a:t>$36.8K</a:t>
            </a:r>
          </a:p>
        </p:txBody>
      </p:sp>
      <p:cxnSp>
        <p:nvCxnSpPr>
          <p:cNvPr id="134" name="Straight Connector 133">
            <a:extLst>
              <a:ext uri="{FF2B5EF4-FFF2-40B4-BE49-F238E27FC236}">
                <a16:creationId xmlns:a16="http://schemas.microsoft.com/office/drawing/2014/main" id="{87CDD407-0145-515C-C277-02333636C6FD}"/>
              </a:ext>
            </a:extLst>
          </p:cNvPr>
          <p:cNvCxnSpPr>
            <a:cxnSpLocks/>
          </p:cNvCxnSpPr>
          <p:nvPr/>
        </p:nvCxnSpPr>
        <p:spPr>
          <a:xfrm flipV="1">
            <a:off x="7525938" y="1715399"/>
            <a:ext cx="503108" cy="17518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AC79FBDC-BD16-556D-E1BC-8BE420DCA1C7}"/>
              </a:ext>
            </a:extLst>
          </p:cNvPr>
          <p:cNvCxnSpPr>
            <a:cxnSpLocks/>
          </p:cNvCxnSpPr>
          <p:nvPr/>
        </p:nvCxnSpPr>
        <p:spPr>
          <a:xfrm flipV="1">
            <a:off x="7773359" y="2181913"/>
            <a:ext cx="263927" cy="9189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333CDF42-6C7F-718F-B1DA-908866DD2988}"/>
              </a:ext>
            </a:extLst>
          </p:cNvPr>
          <p:cNvCxnSpPr>
            <a:cxnSpLocks/>
          </p:cNvCxnSpPr>
          <p:nvPr/>
        </p:nvCxnSpPr>
        <p:spPr>
          <a:xfrm flipV="1">
            <a:off x="6610566" y="1936010"/>
            <a:ext cx="299273" cy="10420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C9545CF7-A511-E3D9-2676-5377BF019F0D}"/>
              </a:ext>
            </a:extLst>
          </p:cNvPr>
          <p:cNvCxnSpPr>
            <a:cxnSpLocks/>
          </p:cNvCxnSpPr>
          <p:nvPr/>
        </p:nvCxnSpPr>
        <p:spPr>
          <a:xfrm flipV="1">
            <a:off x="3814902" y="1556442"/>
            <a:ext cx="439750" cy="15312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D0043042-EE8D-7939-938E-2E7CA1EEA52C}"/>
              </a:ext>
            </a:extLst>
          </p:cNvPr>
          <p:cNvCxnSpPr>
            <a:cxnSpLocks/>
            <a:stCxn id="103" idx="1"/>
          </p:cNvCxnSpPr>
          <p:nvPr/>
        </p:nvCxnSpPr>
        <p:spPr>
          <a:xfrm flipH="1" flipV="1">
            <a:off x="8195365" y="4230467"/>
            <a:ext cx="461076" cy="6270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1CBB5280-5A05-F4FA-322C-0ADABBFB1A2B}"/>
              </a:ext>
            </a:extLst>
          </p:cNvPr>
          <p:cNvCxnSpPr>
            <a:cxnSpLocks/>
          </p:cNvCxnSpPr>
          <p:nvPr/>
        </p:nvCxnSpPr>
        <p:spPr>
          <a:xfrm>
            <a:off x="620980" y="6483107"/>
            <a:ext cx="109536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29F3958B-05F3-508A-8C5E-303BBB907BC6}"/>
              </a:ext>
            </a:extLst>
          </p:cNvPr>
          <p:cNvGrpSpPr/>
          <p:nvPr/>
        </p:nvGrpSpPr>
        <p:grpSpPr>
          <a:xfrm>
            <a:off x="9066709" y="5345334"/>
            <a:ext cx="2665827" cy="489506"/>
            <a:chOff x="7718179" y="5175151"/>
            <a:chExt cx="4598889" cy="844461"/>
          </a:xfrm>
        </p:grpSpPr>
        <p:pic>
          <p:nvPicPr>
            <p:cNvPr id="15" name="Picture 14">
              <a:extLst>
                <a:ext uri="{FF2B5EF4-FFF2-40B4-BE49-F238E27FC236}">
                  <a16:creationId xmlns:a16="http://schemas.microsoft.com/office/drawing/2014/main" id="{5A49D82E-C645-DEBB-010A-3894BE5A3BF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5400000" flipH="1">
              <a:off x="9750578" y="4033264"/>
              <a:ext cx="414041" cy="3558656"/>
            </a:xfrm>
            <a:prstGeom prst="rect">
              <a:avLst/>
            </a:prstGeom>
          </p:spPr>
        </p:pic>
        <p:sp>
          <p:nvSpPr>
            <p:cNvPr id="16" name="TextBox 15">
              <a:extLst>
                <a:ext uri="{FF2B5EF4-FFF2-40B4-BE49-F238E27FC236}">
                  <a16:creationId xmlns:a16="http://schemas.microsoft.com/office/drawing/2014/main" id="{98CEB3E5-95F3-DB59-7DFC-CEE9292CEF2E}"/>
                </a:ext>
              </a:extLst>
            </p:cNvPr>
            <p:cNvSpPr txBox="1"/>
            <p:nvPr/>
          </p:nvSpPr>
          <p:spPr>
            <a:xfrm>
              <a:off x="10870346" y="5186875"/>
              <a:ext cx="1446722" cy="530919"/>
            </a:xfrm>
            <a:prstGeom prst="rect">
              <a:avLst/>
            </a:prstGeom>
            <a:noFill/>
          </p:spPr>
          <p:txBody>
            <a:bodyPr wrap="square" lIns="91034" tIns="45710" rIns="91034" bIns="45710" rtlCol="0">
              <a:spAutoFit/>
            </a:bodyPr>
            <a:lstStyle/>
            <a:p>
              <a:pPr marL="0" marR="0" lvl="0" indent="0" algn="ctr" defTabSz="121869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Lucida Sans" panose="020B0602030504020204" pitchFamily="34" charset="0"/>
                  <a:ea typeface="Lato" panose="020F0502020204030203" pitchFamily="34" charset="0"/>
                  <a:cs typeface="Arial" pitchFamily="34" charset="0"/>
                </a:rPr>
                <a:t>&gt;$55k</a:t>
              </a:r>
            </a:p>
          </p:txBody>
        </p:sp>
        <p:sp>
          <p:nvSpPr>
            <p:cNvPr id="17" name="TextBox 16">
              <a:extLst>
                <a:ext uri="{FF2B5EF4-FFF2-40B4-BE49-F238E27FC236}">
                  <a16:creationId xmlns:a16="http://schemas.microsoft.com/office/drawing/2014/main" id="{EDA6351C-CF1F-0700-703B-E06F3B9F9E36}"/>
                </a:ext>
              </a:extLst>
            </p:cNvPr>
            <p:cNvSpPr txBox="1"/>
            <p:nvPr/>
          </p:nvSpPr>
          <p:spPr>
            <a:xfrm>
              <a:off x="9306167" y="5186877"/>
              <a:ext cx="1230636" cy="530919"/>
            </a:xfrm>
            <a:prstGeom prst="rect">
              <a:avLst/>
            </a:prstGeom>
            <a:noFill/>
          </p:spPr>
          <p:txBody>
            <a:bodyPr wrap="square" lIns="91034" tIns="45710" rIns="91034" bIns="45710" rtlCol="0">
              <a:spAutoFit/>
            </a:bodyPr>
            <a:lstStyle/>
            <a:p>
              <a:pPr marL="0" marR="0" lvl="0" indent="0" algn="ctr" defTabSz="121869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Lucida Sans" panose="020B0602030504020204" pitchFamily="34" charset="0"/>
                  <a:ea typeface="Lato" panose="020F0502020204030203" pitchFamily="34" charset="0"/>
                  <a:cs typeface="Arial" pitchFamily="34" charset="0"/>
                </a:rPr>
                <a:t>$33k</a:t>
              </a:r>
            </a:p>
          </p:txBody>
        </p:sp>
        <p:sp>
          <p:nvSpPr>
            <p:cNvPr id="18" name="TextBox 17">
              <a:extLst>
                <a:ext uri="{FF2B5EF4-FFF2-40B4-BE49-F238E27FC236}">
                  <a16:creationId xmlns:a16="http://schemas.microsoft.com/office/drawing/2014/main" id="{C5575710-45BC-EAAD-17A0-DD0CA16BB4F0}"/>
                </a:ext>
              </a:extLst>
            </p:cNvPr>
            <p:cNvSpPr txBox="1"/>
            <p:nvPr/>
          </p:nvSpPr>
          <p:spPr>
            <a:xfrm>
              <a:off x="7718179" y="5175151"/>
              <a:ext cx="1301391" cy="530919"/>
            </a:xfrm>
            <a:prstGeom prst="rect">
              <a:avLst/>
            </a:prstGeom>
            <a:noFill/>
          </p:spPr>
          <p:txBody>
            <a:bodyPr wrap="square" lIns="91034" tIns="45710" rIns="91034" bIns="45710" rtlCol="0">
              <a:spAutoFit/>
            </a:bodyPr>
            <a:lstStyle/>
            <a:p>
              <a:pPr marL="0" marR="0" lvl="0" indent="0" algn="ctr" defTabSz="121869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Lucida Sans" panose="020B0602030504020204" pitchFamily="34" charset="0"/>
                  <a:ea typeface="Lato" panose="020F0502020204030203" pitchFamily="34" charset="0"/>
                  <a:cs typeface="Arial" pitchFamily="34" charset="0"/>
                </a:rPr>
                <a:t>&lt;$20k</a:t>
              </a:r>
            </a:p>
          </p:txBody>
        </p:sp>
      </p:grpSp>
      <p:sp>
        <p:nvSpPr>
          <p:cNvPr id="19" name="TextBox 18">
            <a:extLst>
              <a:ext uri="{FF2B5EF4-FFF2-40B4-BE49-F238E27FC236}">
                <a16:creationId xmlns:a16="http://schemas.microsoft.com/office/drawing/2014/main" id="{5DDC18B9-059F-F3C5-CAF2-E33BC764AA71}"/>
              </a:ext>
            </a:extLst>
          </p:cNvPr>
          <p:cNvSpPr txBox="1"/>
          <p:nvPr/>
        </p:nvSpPr>
        <p:spPr>
          <a:xfrm>
            <a:off x="9054241" y="5885257"/>
            <a:ext cx="3062504" cy="523220"/>
          </a:xfrm>
          <a:prstGeom prst="rect">
            <a:avLst/>
          </a:prstGeom>
          <a:noFill/>
        </p:spPr>
        <p:txBody>
          <a:bodyPr wrap="square">
            <a:spAutoFit/>
          </a:bodyPr>
          <a:lstStyle/>
          <a:p>
            <a:pPr marL="0" marR="0" lvl="0" indent="0" algn="l" defTabSz="121779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Lucida Sans" panose="020B0602030504020204" pitchFamily="34" charset="0"/>
                <a:ea typeface="Lato" panose="020F0502020204030203" pitchFamily="34" charset="0"/>
                <a:cs typeface="Arial" pitchFamily="34" charset="0"/>
              </a:rPr>
              <a:t>Blue = More Upward Mobility</a:t>
            </a:r>
          </a:p>
          <a:p>
            <a:pPr marL="0" marR="0" lvl="0" indent="0" algn="l" defTabSz="121779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Lucida Sans" panose="020B0602030504020204" pitchFamily="34" charset="0"/>
                <a:ea typeface="Lato" panose="020F0502020204030203" pitchFamily="34" charset="0"/>
                <a:cs typeface="Arial" pitchFamily="34" charset="0"/>
              </a:rPr>
              <a:t>Red = Less Upward Mobility</a:t>
            </a:r>
          </a:p>
        </p:txBody>
      </p:sp>
      <p:pic>
        <p:nvPicPr>
          <p:cNvPr id="3" name="Picture 2" descr="A black and grey text&#10;&#10;Description automatically generated">
            <a:extLst>
              <a:ext uri="{FF2B5EF4-FFF2-40B4-BE49-F238E27FC236}">
                <a16:creationId xmlns:a16="http://schemas.microsoft.com/office/drawing/2014/main" id="{C8F058A7-70D4-0D04-01E9-46E6BAF3B22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81947"/>
          <a:stretch/>
        </p:blipFill>
        <p:spPr>
          <a:xfrm>
            <a:off x="11835183" y="6480880"/>
            <a:ext cx="315482" cy="304226"/>
          </a:xfrm>
          <a:prstGeom prst="rect">
            <a:avLst/>
          </a:prstGeom>
        </p:spPr>
      </p:pic>
    </p:spTree>
    <p:extLst>
      <p:ext uri="{BB962C8B-B14F-4D97-AF65-F5344CB8AC3E}">
        <p14:creationId xmlns:p14="http://schemas.microsoft.com/office/powerpoint/2010/main" val="8219430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C289D-5E75-E982-C56F-CFD26B930145}"/>
            </a:ext>
          </a:extLst>
        </p:cNvPr>
        <p:cNvGrpSpPr/>
        <p:nvPr/>
      </p:nvGrpSpPr>
      <p:grpSpPr>
        <a:xfrm>
          <a:off x="0" y="0"/>
          <a:ext cx="0" cy="0"/>
          <a:chOff x="0" y="0"/>
          <a:chExt cx="0" cy="0"/>
        </a:xfrm>
      </p:grpSpPr>
      <p:pic>
        <p:nvPicPr>
          <p:cNvPr id="1473" name="Graphic 1472">
            <a:extLst>
              <a:ext uri="{FF2B5EF4-FFF2-40B4-BE49-F238E27FC236}">
                <a16:creationId xmlns:a16="http://schemas.microsoft.com/office/drawing/2014/main" id="{D853311C-689F-E9D4-3BEF-6722659248F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08792" y="-1011"/>
            <a:ext cx="10974416" cy="6859010"/>
          </a:xfrm>
          <a:prstGeom prst="rect">
            <a:avLst/>
          </a:prstGeom>
        </p:spPr>
      </p:pic>
      <p:sp>
        <p:nvSpPr>
          <p:cNvPr id="2" name="Rectangle 1">
            <a:extLst>
              <a:ext uri="{FF2B5EF4-FFF2-40B4-BE49-F238E27FC236}">
                <a16:creationId xmlns:a16="http://schemas.microsoft.com/office/drawing/2014/main" id="{F770331D-D033-07A1-D773-125BE40AAB4F}"/>
              </a:ext>
            </a:extLst>
          </p:cNvPr>
          <p:cNvSpPr>
            <a:spLocks noChangeArrowheads="1"/>
          </p:cNvSpPr>
          <p:nvPr/>
        </p:nvSpPr>
        <p:spPr bwMode="auto">
          <a:xfrm>
            <a:off x="168605" y="117651"/>
            <a:ext cx="1182617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121914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prstClr val="black">
                    <a:lumMod val="85000"/>
                    <a:lumOff val="15000"/>
                  </a:prstClr>
                </a:solidFill>
                <a:effectLst/>
                <a:uLnTx/>
                <a:uFillTx/>
                <a:latin typeface="Lucida Bright" panose="02040602050505020304" pitchFamily="18" charset="77"/>
                <a:cs typeface="Arial" panose="020B0604020202020204" pitchFamily="34" charset="0"/>
              </a:rPr>
              <a:t>Growing Class Gaps, Shrinking Race Gaps in Mortality Rates between Ages 24-27</a:t>
            </a:r>
          </a:p>
          <a:p>
            <a:pPr marL="0" marR="0" lvl="0" indent="0" algn="l" defTabSz="121914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lumMod val="85000"/>
                    <a:lumOff val="15000"/>
                  </a:prstClr>
                </a:solidFill>
                <a:effectLst/>
                <a:uLnTx/>
                <a:uFillTx/>
                <a:latin typeface="Lucida Sans" panose="020B0602030504020204" pitchFamily="34" charset="77"/>
                <a:cs typeface="Arial" panose="020B0604020202020204" pitchFamily="34" charset="0"/>
              </a:rPr>
              <a:t>White-Black Gap for Children with Low-Income Parents vs. White Class Gap, by Birth Cohort</a:t>
            </a:r>
          </a:p>
        </p:txBody>
      </p:sp>
    </p:spTree>
    <p:extLst>
      <p:ext uri="{BB962C8B-B14F-4D97-AF65-F5344CB8AC3E}">
        <p14:creationId xmlns:p14="http://schemas.microsoft.com/office/powerpoint/2010/main" val="14774306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5943C6F0-0CB8-6757-E826-8C07E6FEB5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08792" y="-1011"/>
            <a:ext cx="10974416" cy="6859010"/>
          </a:xfrm>
          <a:prstGeom prst="rect">
            <a:avLst/>
          </a:prstGeom>
        </p:spPr>
      </p:pic>
      <p:sp>
        <p:nvSpPr>
          <p:cNvPr id="2" name="Rectangle 1">
            <a:extLst>
              <a:ext uri="{FF2B5EF4-FFF2-40B4-BE49-F238E27FC236}">
                <a16:creationId xmlns:a16="http://schemas.microsoft.com/office/drawing/2014/main" id="{A9A4E8AF-763F-8019-F4A7-3D67D388D00F}"/>
              </a:ext>
            </a:extLst>
          </p:cNvPr>
          <p:cNvSpPr>
            <a:spLocks noChangeArrowheads="1"/>
          </p:cNvSpPr>
          <p:nvPr/>
        </p:nvSpPr>
        <p:spPr bwMode="auto">
          <a:xfrm>
            <a:off x="168605" y="117651"/>
            <a:ext cx="1182617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121914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prstClr val="black">
                    <a:lumMod val="85000"/>
                    <a:lumOff val="15000"/>
                  </a:prstClr>
                </a:solidFill>
                <a:effectLst/>
                <a:uLnTx/>
                <a:uFillTx/>
                <a:latin typeface="Lucida Bright" panose="02040602050505020304" pitchFamily="18" charset="77"/>
                <a:cs typeface="Arial" panose="020B0604020202020204" pitchFamily="34" charset="0"/>
              </a:rPr>
              <a:t>Growing Class Gaps, Shrinking Race Gaps in Educational Attainment at Age 27</a:t>
            </a:r>
          </a:p>
          <a:p>
            <a:pPr marL="0" marR="0" lvl="0" indent="0" algn="l" defTabSz="121914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lumMod val="85000"/>
                    <a:lumOff val="15000"/>
                  </a:prstClr>
                </a:solidFill>
                <a:effectLst/>
                <a:uLnTx/>
                <a:uFillTx/>
                <a:latin typeface="Lucida Sans" panose="020B0602030504020204" pitchFamily="34" charset="77"/>
                <a:cs typeface="Arial" panose="020B0604020202020204" pitchFamily="34" charset="0"/>
              </a:rPr>
              <a:t>White-Black Gap for Children with Low-Income Parents vs. White Class Gap, by Birth Cohort</a:t>
            </a:r>
          </a:p>
        </p:txBody>
      </p:sp>
    </p:spTree>
    <p:extLst>
      <p:ext uri="{BB962C8B-B14F-4D97-AF65-F5344CB8AC3E}">
        <p14:creationId xmlns:p14="http://schemas.microsoft.com/office/powerpoint/2010/main" val="8467199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74F85-A906-5E61-2BE2-5B9F9CEFEEE6}"/>
            </a:ext>
          </a:extLst>
        </p:cNvPr>
        <p:cNvGrpSpPr/>
        <p:nvPr/>
      </p:nvGrpSpPr>
      <p:grpSpPr>
        <a:xfrm>
          <a:off x="0" y="0"/>
          <a:ext cx="0" cy="0"/>
          <a:chOff x="0" y="0"/>
          <a:chExt cx="0" cy="0"/>
        </a:xfrm>
      </p:grpSpPr>
      <p:pic>
        <p:nvPicPr>
          <p:cNvPr id="4" name="Picture 3" descr="A map of the united states&#10;&#10;Description automatically generated">
            <a:extLst>
              <a:ext uri="{FF2B5EF4-FFF2-40B4-BE49-F238E27FC236}">
                <a16:creationId xmlns:a16="http://schemas.microsoft.com/office/drawing/2014/main" id="{6577E0C0-E6DF-D265-8A36-1EDF343C55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3242"/>
            <a:ext cx="12192000" cy="5000373"/>
          </a:xfrm>
          <a:prstGeom prst="rect">
            <a:avLst/>
          </a:prstGeom>
        </p:spPr>
      </p:pic>
      <p:sp>
        <p:nvSpPr>
          <p:cNvPr id="28" name="Rectangle 27">
            <a:extLst>
              <a:ext uri="{FF2B5EF4-FFF2-40B4-BE49-F238E27FC236}">
                <a16:creationId xmlns:a16="http://schemas.microsoft.com/office/drawing/2014/main" id="{129D328C-7B4F-D965-5C3D-43E18E898A01}"/>
              </a:ext>
            </a:extLst>
          </p:cNvPr>
          <p:cNvSpPr/>
          <p:nvPr/>
        </p:nvSpPr>
        <p:spPr>
          <a:xfrm>
            <a:off x="7452491" y="5318107"/>
            <a:ext cx="184731" cy="338554"/>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869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endParaRPr>
          </a:p>
        </p:txBody>
      </p:sp>
      <p:sp>
        <p:nvSpPr>
          <p:cNvPr id="29" name="Rectangle 28">
            <a:extLst>
              <a:ext uri="{FF2B5EF4-FFF2-40B4-BE49-F238E27FC236}">
                <a16:creationId xmlns:a16="http://schemas.microsoft.com/office/drawing/2014/main" id="{4F7473E5-2608-5A1D-2AEA-263345EFF757}"/>
              </a:ext>
            </a:extLst>
          </p:cNvPr>
          <p:cNvSpPr/>
          <p:nvPr/>
        </p:nvSpPr>
        <p:spPr>
          <a:xfrm>
            <a:off x="7474915" y="5337258"/>
            <a:ext cx="184731" cy="338554"/>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869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endParaRPr>
          </a:p>
        </p:txBody>
      </p:sp>
      <p:sp>
        <p:nvSpPr>
          <p:cNvPr id="2" name="Rectangle 1">
            <a:extLst>
              <a:ext uri="{FF2B5EF4-FFF2-40B4-BE49-F238E27FC236}">
                <a16:creationId xmlns:a16="http://schemas.microsoft.com/office/drawing/2014/main" id="{40F2E3FE-8D72-E01D-18CF-BAC524282911}"/>
              </a:ext>
            </a:extLst>
          </p:cNvPr>
          <p:cNvSpPr>
            <a:spLocks noChangeArrowheads="1"/>
          </p:cNvSpPr>
          <p:nvPr/>
        </p:nvSpPr>
        <p:spPr bwMode="auto">
          <a:xfrm>
            <a:off x="168605" y="117651"/>
            <a:ext cx="1182617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defTabSz="1219140" fontAlgn="base">
              <a:spcBef>
                <a:spcPct val="0"/>
              </a:spcBef>
              <a:spcAft>
                <a:spcPct val="0"/>
              </a:spcAft>
              <a:defRPr/>
            </a:pPr>
            <a:r>
              <a:rPr lang="en-US" sz="2200" b="1" dirty="0">
                <a:solidFill>
                  <a:prstClr val="black">
                    <a:lumMod val="85000"/>
                    <a:lumOff val="15000"/>
                  </a:prstClr>
                </a:solidFill>
                <a:latin typeface="Lucida Bright" panose="02040602050505020304" pitchFamily="18" charset="77"/>
                <a:cs typeface="Arial" panose="020B0604020202020204" pitchFamily="34" charset="0"/>
              </a:rPr>
              <a:t>Changes in Economic Mobility for White Americans</a:t>
            </a:r>
          </a:p>
          <a:p>
            <a:pPr lvl="0" defTabSz="1219140" fontAlgn="base">
              <a:spcBef>
                <a:spcPct val="0"/>
              </a:spcBef>
              <a:spcAft>
                <a:spcPct val="0"/>
              </a:spcAft>
              <a:defRPr/>
            </a:pPr>
            <a:r>
              <a:rPr lang="en-US" sz="1600" dirty="0">
                <a:solidFill>
                  <a:prstClr val="black">
                    <a:lumMod val="85000"/>
                    <a:lumOff val="15000"/>
                  </a:prstClr>
                </a:solidFill>
                <a:latin typeface="Lucida Sans" panose="020B0602030504020204" pitchFamily="34" charset="77"/>
                <a:cs typeface="Arial" panose="020B0604020202020204" pitchFamily="34" charset="0"/>
              </a:rPr>
              <a:t>White Children with Low-Income Parents</a:t>
            </a:r>
          </a:p>
        </p:txBody>
      </p:sp>
      <p:sp>
        <p:nvSpPr>
          <p:cNvPr id="6" name="TextBox 5">
            <a:extLst>
              <a:ext uri="{FF2B5EF4-FFF2-40B4-BE49-F238E27FC236}">
                <a16:creationId xmlns:a16="http://schemas.microsoft.com/office/drawing/2014/main" id="{5068A46F-A4EE-58B9-4C67-7280410646C9}"/>
              </a:ext>
            </a:extLst>
          </p:cNvPr>
          <p:cNvSpPr txBox="1"/>
          <p:nvPr/>
        </p:nvSpPr>
        <p:spPr>
          <a:xfrm>
            <a:off x="6096001" y="1234235"/>
            <a:ext cx="6096000" cy="4100523"/>
          </a:xfrm>
          <a:prstGeom prst="rect">
            <a:avLst/>
          </a:prstGeom>
          <a:solidFill>
            <a:schemeClr val="bg1"/>
          </a:solidFill>
        </p:spPr>
        <p:txBody>
          <a:bodyPr wrap="square" rtlCol="0">
            <a:spAutoFit/>
          </a:bodyPr>
          <a:lstStyle/>
          <a:p>
            <a:endParaRPr lang="en-US" dirty="0"/>
          </a:p>
        </p:txBody>
      </p:sp>
      <p:sp>
        <p:nvSpPr>
          <p:cNvPr id="3" name="Text Placeholder 9">
            <a:extLst>
              <a:ext uri="{FF2B5EF4-FFF2-40B4-BE49-F238E27FC236}">
                <a16:creationId xmlns:a16="http://schemas.microsoft.com/office/drawing/2014/main" id="{6EBA2716-CD01-EFCF-23EF-BC912D5A5970}"/>
              </a:ext>
            </a:extLst>
          </p:cNvPr>
          <p:cNvSpPr txBox="1">
            <a:spLocks/>
          </p:cNvSpPr>
          <p:nvPr/>
        </p:nvSpPr>
        <p:spPr>
          <a:xfrm>
            <a:off x="2038861" y="1114384"/>
            <a:ext cx="3064982" cy="4088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262626"/>
                </a:solidFill>
                <a:effectLst/>
                <a:uLnTx/>
                <a:uFillTx/>
                <a:latin typeface="Lucida Bright" panose="02040602050505020304" pitchFamily="18" charset="0"/>
                <a:ea typeface="+mn-ea"/>
                <a:cs typeface="+mn-cs"/>
              </a:rPr>
              <a:t>1978 Birth Cohort</a:t>
            </a:r>
          </a:p>
        </p:txBody>
      </p:sp>
      <p:sp>
        <p:nvSpPr>
          <p:cNvPr id="7" name="TextBox 6">
            <a:extLst>
              <a:ext uri="{FF2B5EF4-FFF2-40B4-BE49-F238E27FC236}">
                <a16:creationId xmlns:a16="http://schemas.microsoft.com/office/drawing/2014/main" id="{130A2026-AEC0-36FB-2F6A-220AA0943E90}"/>
              </a:ext>
            </a:extLst>
          </p:cNvPr>
          <p:cNvSpPr txBox="1"/>
          <p:nvPr/>
        </p:nvSpPr>
        <p:spPr>
          <a:xfrm>
            <a:off x="2175641" y="1523242"/>
            <a:ext cx="2385848" cy="289007"/>
          </a:xfrm>
          <a:prstGeom prst="rect">
            <a:avLst/>
          </a:prstGeom>
          <a:solidFill>
            <a:schemeClr val="bg1"/>
          </a:solidFill>
        </p:spPr>
        <p:txBody>
          <a:bodyPr wrap="square" rtlCol="0">
            <a:spAutoFit/>
          </a:bodyPr>
          <a:lstStyle/>
          <a:p>
            <a:endParaRPr lang="en-US" dirty="0"/>
          </a:p>
        </p:txBody>
      </p:sp>
      <p:sp>
        <p:nvSpPr>
          <p:cNvPr id="8" name="TextBox 7">
            <a:extLst>
              <a:ext uri="{FF2B5EF4-FFF2-40B4-BE49-F238E27FC236}">
                <a16:creationId xmlns:a16="http://schemas.microsoft.com/office/drawing/2014/main" id="{89ABB606-480C-1252-CF2A-F3F886A146DB}"/>
              </a:ext>
            </a:extLst>
          </p:cNvPr>
          <p:cNvSpPr txBox="1"/>
          <p:nvPr/>
        </p:nvSpPr>
        <p:spPr>
          <a:xfrm>
            <a:off x="8234854" y="1523241"/>
            <a:ext cx="2385848" cy="289007"/>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1350849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74F85-A906-5E61-2BE2-5B9F9CEFEEE6}"/>
            </a:ext>
          </a:extLst>
        </p:cNvPr>
        <p:cNvGrpSpPr/>
        <p:nvPr/>
      </p:nvGrpSpPr>
      <p:grpSpPr>
        <a:xfrm>
          <a:off x="0" y="0"/>
          <a:ext cx="0" cy="0"/>
          <a:chOff x="0" y="0"/>
          <a:chExt cx="0" cy="0"/>
        </a:xfrm>
      </p:grpSpPr>
      <p:pic>
        <p:nvPicPr>
          <p:cNvPr id="4" name="Picture 3" descr="A map of the united states&#10;&#10;Description automatically generated">
            <a:extLst>
              <a:ext uri="{FF2B5EF4-FFF2-40B4-BE49-F238E27FC236}">
                <a16:creationId xmlns:a16="http://schemas.microsoft.com/office/drawing/2014/main" id="{84C501F5-0BAC-04FF-ECF4-C7DC4468A5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3242"/>
            <a:ext cx="12192000" cy="5000373"/>
          </a:xfrm>
          <a:prstGeom prst="rect">
            <a:avLst/>
          </a:prstGeom>
        </p:spPr>
      </p:pic>
      <p:sp>
        <p:nvSpPr>
          <p:cNvPr id="5" name="Rectangle 4">
            <a:extLst>
              <a:ext uri="{FF2B5EF4-FFF2-40B4-BE49-F238E27FC236}">
                <a16:creationId xmlns:a16="http://schemas.microsoft.com/office/drawing/2014/main" id="{3C5BE555-84EA-3824-2969-60FDAA709DD1}"/>
              </a:ext>
            </a:extLst>
          </p:cNvPr>
          <p:cNvSpPr>
            <a:spLocks noChangeArrowheads="1"/>
          </p:cNvSpPr>
          <p:nvPr/>
        </p:nvSpPr>
        <p:spPr bwMode="auto">
          <a:xfrm>
            <a:off x="168605" y="117651"/>
            <a:ext cx="1182617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defTabSz="1219140" fontAlgn="base">
              <a:spcBef>
                <a:spcPct val="0"/>
              </a:spcBef>
              <a:spcAft>
                <a:spcPct val="0"/>
              </a:spcAft>
              <a:defRPr/>
            </a:pPr>
            <a:r>
              <a:rPr lang="en-US" sz="2200" b="1" dirty="0">
                <a:solidFill>
                  <a:prstClr val="black">
                    <a:lumMod val="85000"/>
                    <a:lumOff val="15000"/>
                  </a:prstClr>
                </a:solidFill>
                <a:latin typeface="Lucida Bright" panose="02040602050505020304" pitchFamily="18" charset="77"/>
                <a:cs typeface="Arial" panose="020B0604020202020204" pitchFamily="34" charset="0"/>
              </a:rPr>
              <a:t>Changes in Economic Mobility for White Americans</a:t>
            </a:r>
          </a:p>
          <a:p>
            <a:pPr lvl="0" defTabSz="1219140" fontAlgn="base">
              <a:spcBef>
                <a:spcPct val="0"/>
              </a:spcBef>
              <a:spcAft>
                <a:spcPct val="0"/>
              </a:spcAft>
              <a:defRPr/>
            </a:pPr>
            <a:r>
              <a:rPr lang="en-US" sz="1600" dirty="0">
                <a:solidFill>
                  <a:prstClr val="black">
                    <a:lumMod val="85000"/>
                    <a:lumOff val="15000"/>
                  </a:prstClr>
                </a:solidFill>
                <a:latin typeface="Lucida Sans" panose="020B0602030504020204" pitchFamily="34" charset="77"/>
                <a:cs typeface="Arial" panose="020B0604020202020204" pitchFamily="34" charset="0"/>
              </a:rPr>
              <a:t>White Children with Low-Income Parents</a:t>
            </a:r>
          </a:p>
        </p:txBody>
      </p:sp>
      <p:sp>
        <p:nvSpPr>
          <p:cNvPr id="2" name="Text Placeholder 9">
            <a:extLst>
              <a:ext uri="{FF2B5EF4-FFF2-40B4-BE49-F238E27FC236}">
                <a16:creationId xmlns:a16="http://schemas.microsoft.com/office/drawing/2014/main" id="{4E1A35E3-D543-95C8-89BF-79BC96AFDDD1}"/>
              </a:ext>
            </a:extLst>
          </p:cNvPr>
          <p:cNvSpPr txBox="1">
            <a:spLocks/>
          </p:cNvSpPr>
          <p:nvPr/>
        </p:nvSpPr>
        <p:spPr>
          <a:xfrm>
            <a:off x="2038861" y="1114384"/>
            <a:ext cx="3064982" cy="4088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262626"/>
                </a:solidFill>
                <a:effectLst/>
                <a:uLnTx/>
                <a:uFillTx/>
                <a:latin typeface="Lucida Bright" panose="02040602050505020304" pitchFamily="18" charset="0"/>
                <a:ea typeface="+mn-ea"/>
                <a:cs typeface="+mn-cs"/>
              </a:rPr>
              <a:t>1978 Birth Cohort</a:t>
            </a:r>
          </a:p>
        </p:txBody>
      </p:sp>
      <p:sp>
        <p:nvSpPr>
          <p:cNvPr id="3" name="Text Placeholder 9">
            <a:extLst>
              <a:ext uri="{FF2B5EF4-FFF2-40B4-BE49-F238E27FC236}">
                <a16:creationId xmlns:a16="http://schemas.microsoft.com/office/drawing/2014/main" id="{E8BE24DA-CDC1-E44E-85E7-4948753A292F}"/>
              </a:ext>
            </a:extLst>
          </p:cNvPr>
          <p:cNvSpPr txBox="1">
            <a:spLocks/>
          </p:cNvSpPr>
          <p:nvPr/>
        </p:nvSpPr>
        <p:spPr>
          <a:xfrm>
            <a:off x="8205244" y="1111284"/>
            <a:ext cx="3133492" cy="4088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262626"/>
                </a:solidFill>
                <a:effectLst/>
                <a:uLnTx/>
                <a:uFillTx/>
                <a:latin typeface="Lucida Bright" panose="02040602050505020304" pitchFamily="18" charset="0"/>
                <a:ea typeface="+mn-ea"/>
                <a:cs typeface="+mn-cs"/>
              </a:rPr>
              <a:t>1992 Birth Cohort</a:t>
            </a:r>
            <a:endParaRPr kumimoji="0" lang="en-US" sz="1600" b="0" i="0" u="none" strike="noStrike" kern="1200" cap="none" spc="0" normalizeH="0" baseline="0" noProof="0" dirty="0">
              <a:ln>
                <a:noFill/>
              </a:ln>
              <a:solidFill>
                <a:srgbClr val="262626"/>
              </a:solidFill>
              <a:effectLst/>
              <a:uLnTx/>
              <a:uFillTx/>
              <a:latin typeface="Lucida Sans" panose="020B0602030504020204" pitchFamily="34" charset="0"/>
              <a:ea typeface="+mn-ea"/>
              <a:cs typeface="+mn-cs"/>
            </a:endParaRPr>
          </a:p>
        </p:txBody>
      </p:sp>
      <p:sp>
        <p:nvSpPr>
          <p:cNvPr id="6" name="TextBox 5">
            <a:extLst>
              <a:ext uri="{FF2B5EF4-FFF2-40B4-BE49-F238E27FC236}">
                <a16:creationId xmlns:a16="http://schemas.microsoft.com/office/drawing/2014/main" id="{EF2DE2A2-D621-18C9-0556-58584393991F}"/>
              </a:ext>
            </a:extLst>
          </p:cNvPr>
          <p:cNvSpPr txBox="1"/>
          <p:nvPr/>
        </p:nvSpPr>
        <p:spPr>
          <a:xfrm>
            <a:off x="2175641" y="1523242"/>
            <a:ext cx="2385848" cy="289007"/>
          </a:xfrm>
          <a:prstGeom prst="rect">
            <a:avLst/>
          </a:prstGeom>
          <a:solidFill>
            <a:schemeClr val="bg1"/>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93935900-5C1A-8851-1AE7-626808ED183F}"/>
              </a:ext>
            </a:extLst>
          </p:cNvPr>
          <p:cNvSpPr txBox="1"/>
          <p:nvPr/>
        </p:nvSpPr>
        <p:spPr>
          <a:xfrm>
            <a:off x="8234854" y="1523241"/>
            <a:ext cx="2385848" cy="289007"/>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369669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DB782-C055-0214-0C5A-1C3E160F0DB5}"/>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36E8CB0A-8ACC-6671-31E1-E5E42D024958}"/>
              </a:ext>
            </a:extLst>
          </p:cNvPr>
          <p:cNvSpPr>
            <a:spLocks noChangeArrowheads="1"/>
          </p:cNvSpPr>
          <p:nvPr/>
        </p:nvSpPr>
        <p:spPr bwMode="auto">
          <a:xfrm>
            <a:off x="168605" y="117651"/>
            <a:ext cx="1182617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defTabSz="1219140" fontAlgn="base">
              <a:spcBef>
                <a:spcPct val="0"/>
              </a:spcBef>
              <a:spcAft>
                <a:spcPct val="0"/>
              </a:spcAft>
              <a:defRPr/>
            </a:pPr>
            <a:r>
              <a:rPr lang="en-US" sz="2200" b="1" dirty="0">
                <a:solidFill>
                  <a:prstClr val="black">
                    <a:lumMod val="85000"/>
                    <a:lumOff val="15000"/>
                  </a:prstClr>
                </a:solidFill>
                <a:latin typeface="Lucida Bright" panose="02040602050505020304" pitchFamily="18" charset="77"/>
                <a:cs typeface="Arial" panose="020B0604020202020204" pitchFamily="34" charset="0"/>
              </a:rPr>
              <a:t>Changes in Economic Mobility for Black Americans</a:t>
            </a:r>
          </a:p>
          <a:p>
            <a:pPr lvl="0" defTabSz="1219140" fontAlgn="base">
              <a:spcBef>
                <a:spcPct val="0"/>
              </a:spcBef>
              <a:spcAft>
                <a:spcPct val="0"/>
              </a:spcAft>
              <a:defRPr/>
            </a:pPr>
            <a:r>
              <a:rPr lang="en-US" sz="1600" dirty="0">
                <a:solidFill>
                  <a:prstClr val="black">
                    <a:lumMod val="85000"/>
                    <a:lumOff val="15000"/>
                  </a:prstClr>
                </a:solidFill>
                <a:latin typeface="Lucida Sans" panose="020B0602030504020204" pitchFamily="34" charset="77"/>
                <a:cs typeface="Arial" panose="020B0604020202020204" pitchFamily="34" charset="0"/>
              </a:rPr>
              <a:t>Black Children with Low-Income Parents</a:t>
            </a:r>
          </a:p>
        </p:txBody>
      </p:sp>
      <p:pic>
        <p:nvPicPr>
          <p:cNvPr id="9" name="Picture 8">
            <a:extLst>
              <a:ext uri="{FF2B5EF4-FFF2-40B4-BE49-F238E27FC236}">
                <a16:creationId xmlns:a16="http://schemas.microsoft.com/office/drawing/2014/main" id="{5E608CB3-869A-E07B-62A4-3FC45E5BC0C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1523242"/>
            <a:ext cx="12191997" cy="5000373"/>
          </a:xfrm>
          <a:prstGeom prst="rect">
            <a:avLst/>
          </a:prstGeom>
        </p:spPr>
      </p:pic>
      <p:sp>
        <p:nvSpPr>
          <p:cNvPr id="2" name="Text Placeholder 9">
            <a:extLst>
              <a:ext uri="{FF2B5EF4-FFF2-40B4-BE49-F238E27FC236}">
                <a16:creationId xmlns:a16="http://schemas.microsoft.com/office/drawing/2014/main" id="{8B3EC71F-1E33-E36E-A8F5-896F4E26C340}"/>
              </a:ext>
            </a:extLst>
          </p:cNvPr>
          <p:cNvSpPr txBox="1">
            <a:spLocks/>
          </p:cNvSpPr>
          <p:nvPr/>
        </p:nvSpPr>
        <p:spPr>
          <a:xfrm>
            <a:off x="2038861" y="1114384"/>
            <a:ext cx="3064982" cy="4088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262626"/>
                </a:solidFill>
                <a:effectLst/>
                <a:uLnTx/>
                <a:uFillTx/>
                <a:latin typeface="Lucida Bright" panose="02040602050505020304" pitchFamily="18" charset="0"/>
                <a:ea typeface="+mn-ea"/>
                <a:cs typeface="+mn-cs"/>
              </a:rPr>
              <a:t>1978 Birth Cohort</a:t>
            </a:r>
          </a:p>
        </p:txBody>
      </p:sp>
      <p:sp>
        <p:nvSpPr>
          <p:cNvPr id="3" name="Text Placeholder 9">
            <a:extLst>
              <a:ext uri="{FF2B5EF4-FFF2-40B4-BE49-F238E27FC236}">
                <a16:creationId xmlns:a16="http://schemas.microsoft.com/office/drawing/2014/main" id="{48054E55-5CF7-89BD-23CD-7D9ADF4A59B2}"/>
              </a:ext>
            </a:extLst>
          </p:cNvPr>
          <p:cNvSpPr txBox="1">
            <a:spLocks/>
          </p:cNvSpPr>
          <p:nvPr/>
        </p:nvSpPr>
        <p:spPr>
          <a:xfrm>
            <a:off x="8205244" y="1111284"/>
            <a:ext cx="3133492" cy="4088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262626"/>
                </a:solidFill>
                <a:effectLst/>
                <a:uLnTx/>
                <a:uFillTx/>
                <a:latin typeface="Lucida Bright" panose="02040602050505020304" pitchFamily="18" charset="0"/>
                <a:ea typeface="+mn-ea"/>
                <a:cs typeface="+mn-cs"/>
              </a:rPr>
              <a:t>1992 Birth Cohort</a:t>
            </a:r>
            <a:endParaRPr kumimoji="0" lang="en-US" sz="1600" b="0" i="0" u="none" strike="noStrike" kern="1200" cap="none" spc="0" normalizeH="0" baseline="0" noProof="0" dirty="0">
              <a:ln>
                <a:noFill/>
              </a:ln>
              <a:solidFill>
                <a:srgbClr val="262626"/>
              </a:solidFill>
              <a:effectLst/>
              <a:uLnTx/>
              <a:uFillTx/>
              <a:latin typeface="Lucida Sans" panose="020B0602030504020204" pitchFamily="34" charset="0"/>
              <a:ea typeface="+mn-ea"/>
              <a:cs typeface="+mn-cs"/>
            </a:endParaRPr>
          </a:p>
        </p:txBody>
      </p:sp>
      <p:sp>
        <p:nvSpPr>
          <p:cNvPr id="4" name="TextBox 3">
            <a:extLst>
              <a:ext uri="{FF2B5EF4-FFF2-40B4-BE49-F238E27FC236}">
                <a16:creationId xmlns:a16="http://schemas.microsoft.com/office/drawing/2014/main" id="{FA6AFF24-DB3F-B34D-FB11-1F523CF9887D}"/>
              </a:ext>
            </a:extLst>
          </p:cNvPr>
          <p:cNvSpPr txBox="1"/>
          <p:nvPr/>
        </p:nvSpPr>
        <p:spPr>
          <a:xfrm>
            <a:off x="2175641" y="1523242"/>
            <a:ext cx="2385848" cy="289007"/>
          </a:xfrm>
          <a:prstGeom prst="rect">
            <a:avLst/>
          </a:prstGeom>
          <a:solidFill>
            <a:schemeClr val="bg1"/>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5F060A18-EE68-95F7-5632-5D6A29071A71}"/>
              </a:ext>
            </a:extLst>
          </p:cNvPr>
          <p:cNvSpPr txBox="1"/>
          <p:nvPr/>
        </p:nvSpPr>
        <p:spPr>
          <a:xfrm>
            <a:off x="8234854" y="1523241"/>
            <a:ext cx="2385848" cy="289007"/>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66885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DB782-C055-0214-0C5A-1C3E160F0DB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17FF4B3-5BEF-1644-ACD8-0632265378F4}"/>
              </a:ext>
            </a:extLst>
          </p:cNvPr>
          <p:cNvSpPr>
            <a:spLocks noChangeArrowheads="1"/>
          </p:cNvSpPr>
          <p:nvPr/>
        </p:nvSpPr>
        <p:spPr bwMode="auto">
          <a:xfrm>
            <a:off x="168605" y="117651"/>
            <a:ext cx="11826171"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Lucida Bright" panose="02040602050505020304" pitchFamily="18" charset="0"/>
                <a:ea typeface="+mn-ea"/>
                <a:cs typeface="Arial" pitchFamily="34" charset="0"/>
              </a:rPr>
              <a:t>Economic Mobility for Black vs. White Children Born in 1992</a:t>
            </a:r>
          </a:p>
          <a:p>
            <a:pPr lvl="0" defTabSz="1219140" fontAlgn="base">
              <a:spcBef>
                <a:spcPct val="0"/>
              </a:spcBef>
              <a:spcAft>
                <a:spcPct val="0"/>
              </a:spcAft>
              <a:defRPr/>
            </a:pPr>
            <a:endParaRPr lang="en-US" sz="1600" dirty="0">
              <a:solidFill>
                <a:prstClr val="black">
                  <a:lumMod val="85000"/>
                  <a:lumOff val="15000"/>
                </a:prstClr>
              </a:solidFill>
              <a:latin typeface="Lucida Sans" panose="020B0602030504020204" pitchFamily="34" charset="77"/>
              <a:cs typeface="Arial" panose="020B0604020202020204" pitchFamily="34" charset="0"/>
            </a:endParaRPr>
          </a:p>
        </p:txBody>
      </p:sp>
      <p:pic>
        <p:nvPicPr>
          <p:cNvPr id="9" name="Picture 8">
            <a:extLst>
              <a:ext uri="{FF2B5EF4-FFF2-40B4-BE49-F238E27FC236}">
                <a16:creationId xmlns:a16="http://schemas.microsoft.com/office/drawing/2014/main" id="{E134E5AF-2B58-354C-79B5-B12330077B89}"/>
              </a:ext>
            </a:extLst>
          </p:cNvPr>
          <p:cNvPicPr>
            <a:picLocks noChangeAspect="1"/>
          </p:cNvPicPr>
          <p:nvPr/>
        </p:nvPicPr>
        <p:blipFill rotWithShape="1">
          <a:blip r:embed="rId3">
            <a:extLst>
              <a:ext uri="{28A0092B-C50C-407E-A947-70E740481C1C}">
                <a14:useLocalDpi xmlns:a14="http://schemas.microsoft.com/office/drawing/2010/main" val="0"/>
              </a:ext>
            </a:extLst>
          </a:blip>
          <a:srcRect l="29800" t="82427" r="29800" b="1725"/>
          <a:stretch/>
        </p:blipFill>
        <p:spPr>
          <a:xfrm>
            <a:off x="168605" y="5632703"/>
            <a:ext cx="4925568" cy="792481"/>
          </a:xfrm>
          <a:prstGeom prst="rect">
            <a:avLst/>
          </a:prstGeom>
        </p:spPr>
      </p:pic>
      <p:pic>
        <p:nvPicPr>
          <p:cNvPr id="12" name="Picture 11" descr="A map of the united states&#10;&#10;Description automatically generated">
            <a:extLst>
              <a:ext uri="{FF2B5EF4-FFF2-40B4-BE49-F238E27FC236}">
                <a16:creationId xmlns:a16="http://schemas.microsoft.com/office/drawing/2014/main" id="{D0CB4A45-FFDA-6D7E-C34E-2C1F18851E00}"/>
              </a:ext>
            </a:extLst>
          </p:cNvPr>
          <p:cNvPicPr>
            <a:picLocks noChangeAspect="1"/>
          </p:cNvPicPr>
          <p:nvPr/>
        </p:nvPicPr>
        <p:blipFill rotWithShape="1">
          <a:blip r:embed="rId4">
            <a:extLst>
              <a:ext uri="{28A0092B-C50C-407E-A947-70E740481C1C}">
                <a14:useLocalDpi xmlns:a14="http://schemas.microsoft.com/office/drawing/2010/main" val="0"/>
              </a:ext>
            </a:extLst>
          </a:blip>
          <a:srcRect l="29800" t="82183" r="29800"/>
          <a:stretch/>
        </p:blipFill>
        <p:spPr>
          <a:xfrm>
            <a:off x="7069208" y="5632703"/>
            <a:ext cx="4925568" cy="890912"/>
          </a:xfrm>
          <a:prstGeom prst="rect">
            <a:avLst/>
          </a:prstGeom>
        </p:spPr>
      </p:pic>
      <p:sp>
        <p:nvSpPr>
          <p:cNvPr id="18" name="TextBox 17">
            <a:extLst>
              <a:ext uri="{FF2B5EF4-FFF2-40B4-BE49-F238E27FC236}">
                <a16:creationId xmlns:a16="http://schemas.microsoft.com/office/drawing/2014/main" id="{4081FA53-6586-03C6-5850-4CF7A2E3CCF7}"/>
              </a:ext>
            </a:extLst>
          </p:cNvPr>
          <p:cNvSpPr txBox="1"/>
          <p:nvPr/>
        </p:nvSpPr>
        <p:spPr>
          <a:xfrm>
            <a:off x="5092021" y="5632703"/>
            <a:ext cx="1977187" cy="890912"/>
          </a:xfrm>
          <a:prstGeom prst="rect">
            <a:avLst/>
          </a:prstGeom>
          <a:solidFill>
            <a:schemeClr val="bg1"/>
          </a:solidFill>
        </p:spPr>
        <p:txBody>
          <a:bodyPr wrap="square" rtlCol="0">
            <a:spAutoFit/>
          </a:bodyPr>
          <a:lstStyle/>
          <a:p>
            <a:endParaRPr lang="en-US" dirty="0"/>
          </a:p>
        </p:txBody>
      </p:sp>
      <p:pic>
        <p:nvPicPr>
          <p:cNvPr id="3" name="Picture 2">
            <a:extLst>
              <a:ext uri="{FF2B5EF4-FFF2-40B4-BE49-F238E27FC236}">
                <a16:creationId xmlns:a16="http://schemas.microsoft.com/office/drawing/2014/main" id="{C17A95C5-346A-67BE-E723-C082EDDA3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039091"/>
            <a:ext cx="12192000" cy="4495182"/>
          </a:xfrm>
          <a:prstGeom prst="rect">
            <a:avLst/>
          </a:prstGeom>
        </p:spPr>
      </p:pic>
      <p:sp>
        <p:nvSpPr>
          <p:cNvPr id="7" name="Text Placeholder 9">
            <a:extLst>
              <a:ext uri="{FF2B5EF4-FFF2-40B4-BE49-F238E27FC236}">
                <a16:creationId xmlns:a16="http://schemas.microsoft.com/office/drawing/2014/main" id="{9A45B616-9553-8318-B724-073A025A04A8}"/>
              </a:ext>
            </a:extLst>
          </p:cNvPr>
          <p:cNvSpPr txBox="1">
            <a:spLocks/>
          </p:cNvSpPr>
          <p:nvPr/>
        </p:nvSpPr>
        <p:spPr>
          <a:xfrm>
            <a:off x="2238558" y="857426"/>
            <a:ext cx="3064982" cy="4088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262626"/>
                </a:solidFill>
                <a:effectLst/>
                <a:uLnTx/>
                <a:uFillTx/>
                <a:latin typeface="Lucida Bright" panose="02040602050505020304" pitchFamily="18" charset="0"/>
                <a:ea typeface="+mn-ea"/>
                <a:cs typeface="+mn-cs"/>
              </a:rPr>
              <a:t>Black Children</a:t>
            </a:r>
          </a:p>
        </p:txBody>
      </p:sp>
      <p:sp>
        <p:nvSpPr>
          <p:cNvPr id="8" name="Text Placeholder 9">
            <a:extLst>
              <a:ext uri="{FF2B5EF4-FFF2-40B4-BE49-F238E27FC236}">
                <a16:creationId xmlns:a16="http://schemas.microsoft.com/office/drawing/2014/main" id="{1E868799-43DD-A5A7-4696-72A3E7376296}"/>
              </a:ext>
            </a:extLst>
          </p:cNvPr>
          <p:cNvSpPr txBox="1">
            <a:spLocks/>
          </p:cNvSpPr>
          <p:nvPr/>
        </p:nvSpPr>
        <p:spPr>
          <a:xfrm>
            <a:off x="8250330" y="857426"/>
            <a:ext cx="3133492" cy="4088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262626"/>
                </a:solidFill>
                <a:effectLst/>
                <a:uLnTx/>
                <a:uFillTx/>
                <a:latin typeface="Lucida Bright" panose="02040602050505020304" pitchFamily="18" charset="0"/>
                <a:ea typeface="+mn-ea"/>
                <a:cs typeface="+mn-cs"/>
              </a:rPr>
              <a:t>White Children</a:t>
            </a:r>
            <a:endParaRPr kumimoji="0" lang="en-US" sz="1600" b="0" i="0" u="none" strike="noStrike" kern="1200" cap="none" spc="0" normalizeH="0" baseline="0" noProof="0" dirty="0">
              <a:ln>
                <a:noFill/>
              </a:ln>
              <a:solidFill>
                <a:srgbClr val="262626"/>
              </a:solidFill>
              <a:effectLst/>
              <a:uLnTx/>
              <a:uFillTx/>
              <a:latin typeface="Lucida Sans" panose="020B0602030504020204" pitchFamily="34" charset="0"/>
              <a:ea typeface="+mn-ea"/>
              <a:cs typeface="+mn-cs"/>
            </a:endParaRPr>
          </a:p>
        </p:txBody>
      </p:sp>
    </p:spTree>
    <p:extLst>
      <p:ext uri="{BB962C8B-B14F-4D97-AF65-F5344CB8AC3E}">
        <p14:creationId xmlns:p14="http://schemas.microsoft.com/office/powerpoint/2010/main" val="4718020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95A88735-0D82-5C49-7463-5FD37208BD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08792" y="-505"/>
            <a:ext cx="10974416" cy="6859010"/>
          </a:xfrm>
          <a:prstGeom prst="rect">
            <a:avLst/>
          </a:prstGeom>
        </p:spPr>
      </p:pic>
      <p:sp>
        <p:nvSpPr>
          <p:cNvPr id="2" name="Rectangle 1">
            <a:extLst>
              <a:ext uri="{FF2B5EF4-FFF2-40B4-BE49-F238E27FC236}">
                <a16:creationId xmlns:a16="http://schemas.microsoft.com/office/drawing/2014/main" id="{D039B5FC-A45C-EFFA-284F-35B9944D1B85}"/>
              </a:ext>
            </a:extLst>
          </p:cNvPr>
          <p:cNvSpPr>
            <a:spLocks noChangeArrowheads="1"/>
          </p:cNvSpPr>
          <p:nvPr/>
        </p:nvSpPr>
        <p:spPr bwMode="auto">
          <a:xfrm>
            <a:off x="168605" y="117651"/>
            <a:ext cx="11826171"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defTabSz="1219140" fontAlgn="base">
              <a:spcBef>
                <a:spcPct val="0"/>
              </a:spcBef>
              <a:spcAft>
                <a:spcPct val="0"/>
              </a:spcAft>
              <a:defRPr/>
            </a:pPr>
            <a:r>
              <a:rPr lang="en-US" sz="2200" b="1" dirty="0">
                <a:solidFill>
                  <a:prstClr val="black">
                    <a:lumMod val="85000"/>
                    <a:lumOff val="15000"/>
                  </a:prstClr>
                </a:solidFill>
                <a:latin typeface="Lucida Bright" panose="02040602050505020304" pitchFamily="18" charset="77"/>
                <a:cs typeface="Arial" panose="020B0604020202020204" pitchFamily="34" charset="0"/>
              </a:rPr>
              <a:t>Change in Mean Child Household Income Percentile by Race and Class</a:t>
            </a:r>
            <a:endParaRPr lang="en-US" sz="2200" b="1" u="sng" dirty="0">
              <a:solidFill>
                <a:prstClr val="black">
                  <a:lumMod val="85000"/>
                  <a:lumOff val="15000"/>
                </a:prstClr>
              </a:solidFill>
              <a:latin typeface="Lucida Bright" panose="02040602050505020304" pitchFamily="18" charset="77"/>
              <a:cs typeface="Arial" panose="020B0604020202020204" pitchFamily="34" charset="0"/>
            </a:endParaRPr>
          </a:p>
          <a:p>
            <a:pPr defTabSz="1219140" fontAlgn="base">
              <a:spcBef>
                <a:spcPct val="0"/>
              </a:spcBef>
              <a:spcAft>
                <a:spcPct val="0"/>
              </a:spcAft>
              <a:defRPr/>
            </a:pPr>
            <a:r>
              <a:rPr lang="en-US" dirty="0">
                <a:solidFill>
                  <a:prstClr val="black">
                    <a:lumMod val="85000"/>
                    <a:lumOff val="15000"/>
                  </a:prstClr>
                </a:solidFill>
                <a:latin typeface="Lucida Sans" panose="020B0602030504020204" pitchFamily="34" charset="77"/>
                <a:cs typeface="Arial" panose="020B0604020202020204" pitchFamily="34" charset="0"/>
              </a:rPr>
              <a:t>Household Income Percentile at Age 27, 1992-1978 Cohort Difference </a:t>
            </a:r>
          </a:p>
        </p:txBody>
      </p:sp>
    </p:spTree>
    <p:extLst>
      <p:ext uri="{BB962C8B-B14F-4D97-AF65-F5344CB8AC3E}">
        <p14:creationId xmlns:p14="http://schemas.microsoft.com/office/powerpoint/2010/main" val="9722455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D7E9AF24-7BC6-4B8E-930F-F82A71EAC4EB}"/>
              </a:ext>
            </a:extLst>
          </p:cNvPr>
          <p:cNvGrpSpPr/>
          <p:nvPr/>
        </p:nvGrpSpPr>
        <p:grpSpPr>
          <a:xfrm>
            <a:off x="0" y="4111308"/>
            <a:ext cx="10630545" cy="1693586"/>
            <a:chOff x="0" y="3593054"/>
            <a:chExt cx="10693101" cy="2201595"/>
          </a:xfrm>
        </p:grpSpPr>
        <p:sp>
          <p:nvSpPr>
            <p:cNvPr id="14" name="Rectangle 13">
              <a:extLst>
                <a:ext uri="{FF2B5EF4-FFF2-40B4-BE49-F238E27FC236}">
                  <a16:creationId xmlns:a16="http://schemas.microsoft.com/office/drawing/2014/main" id="{08AB1136-6F51-48AC-8287-A87E231D6148}"/>
                </a:ext>
              </a:extLst>
            </p:cNvPr>
            <p:cNvSpPr/>
            <p:nvPr/>
          </p:nvSpPr>
          <p:spPr>
            <a:xfrm>
              <a:off x="0" y="3863693"/>
              <a:ext cx="10553475" cy="1930956"/>
            </a:xfrm>
            <a:prstGeom prst="rect">
              <a:avLst/>
            </a:prstGeom>
            <a:solidFill>
              <a:srgbClr val="28B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Isosceles Triangle 14">
              <a:extLst>
                <a:ext uri="{FF2B5EF4-FFF2-40B4-BE49-F238E27FC236}">
                  <a16:creationId xmlns:a16="http://schemas.microsoft.com/office/drawing/2014/main" id="{EA179EF8-161F-416F-97AF-8751A774A7C5}"/>
                </a:ext>
              </a:extLst>
            </p:cNvPr>
            <p:cNvSpPr/>
            <p:nvPr/>
          </p:nvSpPr>
          <p:spPr>
            <a:xfrm>
              <a:off x="8380207" y="3593054"/>
              <a:ext cx="2312894" cy="2201595"/>
            </a:xfrm>
            <a:prstGeom prst="triangle">
              <a:avLst>
                <a:gd name="adj" fmla="val 9544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 name="Content Placeholder 2">
            <a:extLst>
              <a:ext uri="{FF2B5EF4-FFF2-40B4-BE49-F238E27FC236}">
                <a16:creationId xmlns:a16="http://schemas.microsoft.com/office/drawing/2014/main" id="{07060544-589F-4FB4-9051-00EBABA3600C}"/>
              </a:ext>
            </a:extLst>
          </p:cNvPr>
          <p:cNvSpPr txBox="1">
            <a:spLocks/>
          </p:cNvSpPr>
          <p:nvPr/>
        </p:nvSpPr>
        <p:spPr>
          <a:xfrm>
            <a:off x="249162" y="4449683"/>
            <a:ext cx="8363209" cy="14392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1F497D"/>
              </a:buClr>
              <a:buSzTx/>
              <a:buFont typeface="Arial" panose="020B0604020202020204" pitchFamily="34" charset="0"/>
              <a:buNone/>
              <a:tabLst/>
              <a:defRPr/>
            </a:pPr>
            <a:r>
              <a:rPr kumimoji="0" lang="en-US" sz="4000" b="1" i="0" u="none" strike="noStrike" kern="1200" cap="none" spc="0" normalizeH="0" baseline="0" noProof="0" dirty="0">
                <a:ln>
                  <a:noFill/>
                </a:ln>
                <a:solidFill>
                  <a:prstClr val="white"/>
                </a:solidFill>
                <a:effectLst/>
                <a:uLnTx/>
                <a:uFillTx/>
                <a:latin typeface="Lucida Sans" panose="020B0602030504020204" pitchFamily="34" charset="0"/>
                <a:ea typeface="+mn-ea"/>
                <a:cs typeface="Arial" panose="020B0604020202020204" pitchFamily="34" charset="0"/>
              </a:rPr>
              <a:t>Mechanisms Underlying Trends in Mobility</a:t>
            </a:r>
          </a:p>
        </p:txBody>
      </p:sp>
    </p:spTree>
    <p:extLst>
      <p:ext uri="{BB962C8B-B14F-4D97-AF65-F5344CB8AC3E}">
        <p14:creationId xmlns:p14="http://schemas.microsoft.com/office/powerpoint/2010/main" val="37315978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43D0AC1-35E4-FC44-812F-FDEB8DA0B8A0}"/>
              </a:ext>
            </a:extLst>
          </p:cNvPr>
          <p:cNvSpPr txBox="1"/>
          <p:nvPr/>
        </p:nvSpPr>
        <p:spPr>
          <a:xfrm>
            <a:off x="-1" y="79904"/>
            <a:ext cx="119686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Lucida Bright" panose="02040602050505020304" pitchFamily="18" charset="77"/>
                <a:cs typeface="Arial" panose="020B0604020202020204" pitchFamily="34" charset="0"/>
              </a:rPr>
              <a:t>Potential Explanations for Growing Class Gaps and Shrinking Race Gaps</a:t>
            </a:r>
          </a:p>
        </p:txBody>
      </p:sp>
      <p:sp>
        <p:nvSpPr>
          <p:cNvPr id="5" name="Content Placeholder 2">
            <a:extLst>
              <a:ext uri="{FF2B5EF4-FFF2-40B4-BE49-F238E27FC236}">
                <a16:creationId xmlns:a16="http://schemas.microsoft.com/office/drawing/2014/main" id="{2DF83969-CC9E-22E1-F301-3FFA0D7C8D1C}"/>
              </a:ext>
            </a:extLst>
          </p:cNvPr>
          <p:cNvSpPr txBox="1">
            <a:spLocks/>
          </p:cNvSpPr>
          <p:nvPr/>
        </p:nvSpPr>
        <p:spPr>
          <a:xfrm>
            <a:off x="928576" y="916684"/>
            <a:ext cx="10889351" cy="59413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ct val="20000"/>
              </a:spcBef>
              <a:buClr>
                <a:srgbClr val="27B6A3"/>
              </a:buClr>
              <a:buFont typeface="Wingdings" panose="05000000000000000000" pitchFamily="2" charset="2"/>
              <a:buChar char="§"/>
            </a:pPr>
            <a:r>
              <a:rPr lang="en-US" sz="2200" dirty="0">
                <a:latin typeface="Lucida Sans" panose="020B0602030504020204" pitchFamily="34" charset="77"/>
                <a:cs typeface="Arial" panose="020B0604020202020204" pitchFamily="34" charset="0"/>
              </a:rPr>
              <a:t>Begin by considering two natural explanations for changes in intergenerational mobility by race and class:</a:t>
            </a:r>
          </a:p>
          <a:p>
            <a:pPr marL="0" indent="0">
              <a:lnSpc>
                <a:spcPct val="100000"/>
              </a:lnSpc>
              <a:spcBef>
                <a:spcPct val="20000"/>
              </a:spcBef>
              <a:buClr>
                <a:srgbClr val="00CC99"/>
              </a:buClr>
              <a:buNone/>
            </a:pPr>
            <a:endParaRPr lang="en-US" sz="2000" dirty="0">
              <a:latin typeface="Lucida Sans" panose="020B0602030504020204" pitchFamily="34" charset="77"/>
              <a:cs typeface="Arial" panose="020B0604020202020204" pitchFamily="34" charset="0"/>
            </a:endParaRPr>
          </a:p>
          <a:p>
            <a:pPr marL="914400" lvl="1" indent="-457200">
              <a:lnSpc>
                <a:spcPct val="100000"/>
              </a:lnSpc>
              <a:spcBef>
                <a:spcPct val="20000"/>
              </a:spcBef>
              <a:buClr>
                <a:srgbClr val="27B6A3"/>
              </a:buClr>
              <a:buFont typeface="+mj-lt"/>
              <a:buAutoNum type="arabicPeriod"/>
            </a:pPr>
            <a:r>
              <a:rPr lang="en-US" sz="2000" dirty="0">
                <a:latin typeface="Lucida Sans" panose="020B0602030504020204" pitchFamily="34" charset="77"/>
                <a:cs typeface="Arial" panose="020B0604020202020204" pitchFamily="34" charset="0"/>
              </a:rPr>
              <a:t>Changes in family-level characteristics (e.g., education, marriage, wealth, occupation)</a:t>
            </a:r>
          </a:p>
          <a:p>
            <a:pPr marL="914400" lvl="1" indent="-457200">
              <a:lnSpc>
                <a:spcPct val="100000"/>
              </a:lnSpc>
              <a:spcBef>
                <a:spcPct val="20000"/>
              </a:spcBef>
              <a:buClr>
                <a:srgbClr val="27B6A3"/>
              </a:buClr>
              <a:buFont typeface="+mj-lt"/>
              <a:buAutoNum type="arabicPeriod"/>
            </a:pPr>
            <a:endParaRPr lang="en-US" sz="2000" dirty="0">
              <a:latin typeface="Lucida Sans" panose="020B0602030504020204" pitchFamily="34" charset="77"/>
              <a:cs typeface="Arial" panose="020B0604020202020204" pitchFamily="34" charset="0"/>
            </a:endParaRPr>
          </a:p>
          <a:p>
            <a:pPr marL="914400" lvl="1" indent="-457200">
              <a:lnSpc>
                <a:spcPct val="100000"/>
              </a:lnSpc>
              <a:spcBef>
                <a:spcPct val="20000"/>
              </a:spcBef>
              <a:buClr>
                <a:srgbClr val="27B6A3"/>
              </a:buClr>
              <a:buFont typeface="+mj-lt"/>
              <a:buAutoNum type="arabicPeriod"/>
            </a:pPr>
            <a:r>
              <a:rPr lang="en-US" sz="2000" dirty="0">
                <a:latin typeface="Lucida Sans" panose="020B0602030504020204" pitchFamily="34" charset="77"/>
                <a:cs typeface="Arial" panose="020B0604020202020204" pitchFamily="34" charset="0"/>
              </a:rPr>
              <a:t>Differential shocks across areas (e.g., predominantly Black vs. White areas)</a:t>
            </a:r>
          </a:p>
          <a:p>
            <a:pPr marL="914400" lvl="1" indent="-457200">
              <a:lnSpc>
                <a:spcPct val="100000"/>
              </a:lnSpc>
              <a:spcBef>
                <a:spcPct val="20000"/>
              </a:spcBef>
              <a:buClr>
                <a:srgbClr val="27B6A3"/>
              </a:buClr>
              <a:buFont typeface="+mj-lt"/>
              <a:buAutoNum type="arabicPeriod"/>
            </a:pP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48544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F92569-5766-0EC0-A0F0-61250349BBB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08792" y="-1011"/>
            <a:ext cx="10974416" cy="6859010"/>
          </a:xfrm>
          <a:prstGeom prst="rect">
            <a:avLst/>
          </a:prstGeom>
        </p:spPr>
      </p:pic>
      <p:sp>
        <p:nvSpPr>
          <p:cNvPr id="11" name="TextBox 10">
            <a:extLst>
              <a:ext uri="{FF2B5EF4-FFF2-40B4-BE49-F238E27FC236}">
                <a16:creationId xmlns:a16="http://schemas.microsoft.com/office/drawing/2014/main" id="{5DBD6740-8F9A-F0E7-06ED-D7D9F31FA92C}"/>
              </a:ext>
            </a:extLst>
          </p:cNvPr>
          <p:cNvSpPr txBox="1"/>
          <p:nvPr/>
        </p:nvSpPr>
        <p:spPr>
          <a:xfrm>
            <a:off x="3200400" y="1541885"/>
            <a:ext cx="1075038" cy="1935068"/>
          </a:xfrm>
          <a:prstGeom prst="rect">
            <a:avLst/>
          </a:prstGeom>
          <a:solidFill>
            <a:schemeClr val="bg1"/>
          </a:solidFill>
        </p:spPr>
        <p:txBody>
          <a:bodyPr wrap="square" rtlCol="0">
            <a:spAutoFit/>
          </a:bodyPr>
          <a:lstStyle/>
          <a:p>
            <a:endParaRPr lang="en-US" dirty="0"/>
          </a:p>
        </p:txBody>
      </p:sp>
      <p:sp>
        <p:nvSpPr>
          <p:cNvPr id="15" name="TextBox 14">
            <a:extLst>
              <a:ext uri="{FF2B5EF4-FFF2-40B4-BE49-F238E27FC236}">
                <a16:creationId xmlns:a16="http://schemas.microsoft.com/office/drawing/2014/main" id="{C40D1BAB-0090-CF30-17E2-1A4DC29A5C0D}"/>
              </a:ext>
            </a:extLst>
          </p:cNvPr>
          <p:cNvSpPr txBox="1"/>
          <p:nvPr/>
        </p:nvSpPr>
        <p:spPr>
          <a:xfrm>
            <a:off x="5259977" y="1108746"/>
            <a:ext cx="2673533" cy="615552"/>
          </a:xfrm>
          <a:prstGeom prst="rect">
            <a:avLst/>
          </a:prstGeom>
          <a:solidFill>
            <a:schemeClr val="bg1"/>
          </a:solidFill>
        </p:spPr>
        <p:txBody>
          <a:bodyPr wrap="square" rtlCol="0">
            <a:spAutoFit/>
          </a:bodyPr>
          <a:lstStyle/>
          <a:p>
            <a:endParaRPr lang="en-US" dirty="0"/>
          </a:p>
        </p:txBody>
      </p:sp>
      <p:sp>
        <p:nvSpPr>
          <p:cNvPr id="16" name="TextBox 15">
            <a:extLst>
              <a:ext uri="{FF2B5EF4-FFF2-40B4-BE49-F238E27FC236}">
                <a16:creationId xmlns:a16="http://schemas.microsoft.com/office/drawing/2014/main" id="{B6280367-17B0-EE80-C664-8FFC2106018D}"/>
              </a:ext>
            </a:extLst>
          </p:cNvPr>
          <p:cNvSpPr txBox="1"/>
          <p:nvPr/>
        </p:nvSpPr>
        <p:spPr>
          <a:xfrm>
            <a:off x="6557553" y="1573427"/>
            <a:ext cx="1276631" cy="3560277"/>
          </a:xfrm>
          <a:prstGeom prst="rect">
            <a:avLst/>
          </a:prstGeom>
          <a:solidFill>
            <a:schemeClr val="bg1"/>
          </a:solidFill>
        </p:spPr>
        <p:txBody>
          <a:bodyPr wrap="square" rtlCol="0">
            <a:spAutoFit/>
          </a:bodyPr>
          <a:lstStyle/>
          <a:p>
            <a:endParaRPr lang="en-US" dirty="0"/>
          </a:p>
        </p:txBody>
      </p:sp>
      <p:sp>
        <p:nvSpPr>
          <p:cNvPr id="17" name="TextBox 16">
            <a:extLst>
              <a:ext uri="{FF2B5EF4-FFF2-40B4-BE49-F238E27FC236}">
                <a16:creationId xmlns:a16="http://schemas.microsoft.com/office/drawing/2014/main" id="{D6663FBA-0DFE-590A-419B-0BE2C3F56077}"/>
              </a:ext>
            </a:extLst>
          </p:cNvPr>
          <p:cNvSpPr txBox="1"/>
          <p:nvPr/>
        </p:nvSpPr>
        <p:spPr>
          <a:xfrm>
            <a:off x="9941640" y="1367481"/>
            <a:ext cx="1375957" cy="3661720"/>
          </a:xfrm>
          <a:prstGeom prst="rect">
            <a:avLst/>
          </a:prstGeom>
          <a:solidFill>
            <a:schemeClr val="bg1"/>
          </a:solidFill>
        </p:spPr>
        <p:txBody>
          <a:bodyPr wrap="square" rtlCol="0">
            <a:spAutoFit/>
          </a:bodyPr>
          <a:lstStyle/>
          <a:p>
            <a:endParaRPr lang="en-US"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F27787E-32AD-91B0-DE25-B289195E7D2D}"/>
                  </a:ext>
                </a:extLst>
              </p:cNvPr>
              <p:cNvSpPr txBox="1"/>
              <p:nvPr/>
            </p:nvSpPr>
            <p:spPr>
              <a:xfrm>
                <a:off x="1962150" y="6225624"/>
                <a:ext cx="8267700" cy="369332"/>
              </a:xfrm>
              <a:prstGeom prst="rect">
                <a:avLst/>
              </a:prstGeom>
              <a:noFill/>
            </p:spPr>
            <p:txBody>
              <a:bodyPr wrap="square">
                <a:spAutoFit/>
              </a:bodyPr>
              <a:lstStyle/>
              <a:p>
                <a:pPr lvl="2">
                  <a:lnSpc>
                    <a:spcPct val="100000"/>
                  </a:lnSpc>
                  <a:spcBef>
                    <a:spcPct val="20000"/>
                  </a:spcBef>
                  <a:buClr>
                    <a:srgbClr val="27B6A3"/>
                  </a:buClr>
                </a:pPr>
                <a14:m>
                  <m:oMathPara xmlns:m="http://schemas.openxmlformats.org/officeDocument/2006/math">
                    <m:oMathParaPr>
                      <m:jc m:val="center"/>
                    </m:oMathParaPr>
                    <m:oMath xmlns:m="http://schemas.openxmlformats.org/officeDocument/2006/math">
                      <m:r>
                        <a:rPr lang="en-US" b="0" i="1" smtClean="0">
                          <a:latin typeface="Cambria Math" panose="02040503050406030204" pitchFamily="18" charset="0"/>
                          <a:cs typeface="Arial" panose="020B0604020202020204" pitchFamily="34" charset="0"/>
                        </a:rPr>
                        <m:t>𝑌</m:t>
                      </m:r>
                      <m:r>
                        <a:rPr lang="en-US" b="0" i="1" smtClean="0">
                          <a:latin typeface="Cambria Math" panose="02040503050406030204" pitchFamily="18" charset="0"/>
                          <a:cs typeface="Arial" panose="020B0604020202020204" pitchFamily="34" charset="0"/>
                        </a:rPr>
                        <m:t>=</m:t>
                      </m:r>
                      <m:sSub>
                        <m:sSubPr>
                          <m:ctrlPr>
                            <a:rPr lang="en-US" b="0" i="1" smtClean="0">
                              <a:latin typeface="Cambria Math" panose="02040503050406030204" pitchFamily="18" charset="0"/>
                              <a:cs typeface="Arial" panose="020B0604020202020204" pitchFamily="34" charset="0"/>
                            </a:rPr>
                          </m:ctrlPr>
                        </m:sSubPr>
                        <m:e>
                          <m:r>
                            <a:rPr lang="en-US" b="0" i="1" smtClean="0">
                              <a:latin typeface="Cambria Math" panose="02040503050406030204" pitchFamily="18" charset="0"/>
                              <a:cs typeface="Arial" panose="020B0604020202020204" pitchFamily="34" charset="0"/>
                            </a:rPr>
                            <m:t>𝛽</m:t>
                          </m:r>
                        </m:e>
                        <m:sub>
                          <m:r>
                            <a:rPr lang="en-US" b="0" i="1" smtClean="0">
                              <a:latin typeface="Cambria Math" panose="02040503050406030204" pitchFamily="18" charset="0"/>
                              <a:cs typeface="Arial" panose="020B0604020202020204" pitchFamily="34" charset="0"/>
                            </a:rPr>
                            <m:t>1</m:t>
                          </m:r>
                        </m:sub>
                      </m:sSub>
                      <m:r>
                        <a:rPr lang="en-US" b="0" i="1" smtClean="0">
                          <a:latin typeface="Cambria Math" panose="02040503050406030204" pitchFamily="18" charset="0"/>
                          <a:cs typeface="Arial" panose="020B0604020202020204" pitchFamily="34" charset="0"/>
                        </a:rPr>
                        <m:t>𝑊h𝑖𝑡𝑒</m:t>
                      </m:r>
                      <m:r>
                        <a:rPr lang="en-US" b="0" i="1" smtClean="0">
                          <a:latin typeface="Cambria Math" panose="02040503050406030204" pitchFamily="18" charset="0"/>
                          <a:cs typeface="Arial" panose="020B0604020202020204" pitchFamily="34" charset="0"/>
                        </a:rPr>
                        <m:t>+</m:t>
                      </m:r>
                      <m:sSub>
                        <m:sSubPr>
                          <m:ctrlPr>
                            <a:rPr lang="en-US" b="0" i="1" smtClean="0">
                              <a:latin typeface="Cambria Math" panose="02040503050406030204" pitchFamily="18" charset="0"/>
                              <a:cs typeface="Arial" panose="020B0604020202020204" pitchFamily="34" charset="0"/>
                            </a:rPr>
                          </m:ctrlPr>
                        </m:sSubPr>
                        <m:e>
                          <m:r>
                            <a:rPr lang="en-US" b="0" i="1" smtClean="0">
                              <a:latin typeface="Cambria Math" panose="02040503050406030204" pitchFamily="18" charset="0"/>
                              <a:cs typeface="Arial" panose="020B0604020202020204" pitchFamily="34" charset="0"/>
                            </a:rPr>
                            <m:t>𝛽</m:t>
                          </m:r>
                        </m:e>
                        <m:sub>
                          <m:r>
                            <a:rPr lang="en-US" b="0" i="1" smtClean="0">
                              <a:latin typeface="Cambria Math" panose="02040503050406030204" pitchFamily="18" charset="0"/>
                              <a:cs typeface="Arial" panose="020B0604020202020204" pitchFamily="34" charset="0"/>
                            </a:rPr>
                            <m:t>2</m:t>
                          </m:r>
                        </m:sub>
                      </m:sSub>
                      <m:r>
                        <a:rPr lang="en-US" b="0" i="1" smtClean="0">
                          <a:latin typeface="Cambria Math" panose="02040503050406030204" pitchFamily="18" charset="0"/>
                          <a:cs typeface="Arial" panose="020B0604020202020204" pitchFamily="34" charset="0"/>
                        </a:rPr>
                        <m:t>𝐶𝑜h𝑜𝑟𝑡</m:t>
                      </m:r>
                      <m:r>
                        <a:rPr lang="en-US" b="0" i="1" smtClean="0">
                          <a:latin typeface="Cambria Math" panose="02040503050406030204" pitchFamily="18" charset="0"/>
                          <a:cs typeface="Arial" panose="020B0604020202020204" pitchFamily="34" charset="0"/>
                        </a:rPr>
                        <m:t>+</m:t>
                      </m:r>
                      <m:sSub>
                        <m:sSubPr>
                          <m:ctrlPr>
                            <a:rPr lang="en-US" b="0" i="1" smtClean="0">
                              <a:latin typeface="Cambria Math" panose="02040503050406030204" pitchFamily="18" charset="0"/>
                              <a:cs typeface="Arial" panose="020B0604020202020204" pitchFamily="34" charset="0"/>
                            </a:rPr>
                          </m:ctrlPr>
                        </m:sSubPr>
                        <m:e>
                          <m:r>
                            <a:rPr lang="en-US" b="0" i="1" smtClean="0">
                              <a:latin typeface="Cambria Math" panose="02040503050406030204" pitchFamily="18" charset="0"/>
                              <a:cs typeface="Arial" panose="020B0604020202020204" pitchFamily="34" charset="0"/>
                            </a:rPr>
                            <m:t>𝛽</m:t>
                          </m:r>
                        </m:e>
                        <m:sub>
                          <m:r>
                            <a:rPr lang="en-US" b="0" i="1" smtClean="0">
                              <a:latin typeface="Cambria Math" panose="02040503050406030204" pitchFamily="18" charset="0"/>
                              <a:cs typeface="Arial" panose="020B0604020202020204" pitchFamily="34" charset="0"/>
                            </a:rPr>
                            <m:t>3</m:t>
                          </m:r>
                        </m:sub>
                      </m:sSub>
                      <m:r>
                        <a:rPr lang="en-US" b="0" i="1" smtClean="0">
                          <a:latin typeface="Cambria Math" panose="02040503050406030204" pitchFamily="18" charset="0"/>
                          <a:cs typeface="Arial" panose="020B0604020202020204" pitchFamily="34" charset="0"/>
                        </a:rPr>
                        <m:t>𝑊h𝑖𝑡𝑒</m:t>
                      </m:r>
                      <m:r>
                        <a:rPr lang="en-US" b="0" i="1" smtClean="0">
                          <a:latin typeface="Cambria Math" panose="02040503050406030204" pitchFamily="18" charset="0"/>
                          <a:cs typeface="Arial" panose="020B0604020202020204" pitchFamily="34" charset="0"/>
                        </a:rPr>
                        <m:t>×</m:t>
                      </m:r>
                      <m:r>
                        <a:rPr lang="en-US" b="0" i="1" smtClean="0">
                          <a:latin typeface="Cambria Math" panose="02040503050406030204" pitchFamily="18" charset="0"/>
                          <a:cs typeface="Arial" panose="020B0604020202020204" pitchFamily="34" charset="0"/>
                        </a:rPr>
                        <m:t>𝐶𝑜h𝑜𝑟𝑡</m:t>
                      </m:r>
                      <m:r>
                        <a:rPr lang="en-US" b="0" i="1" smtClean="0">
                          <a:latin typeface="Cambria Math" panose="02040503050406030204" pitchFamily="18" charset="0"/>
                          <a:cs typeface="Arial" panose="020B0604020202020204" pitchFamily="34" charset="0"/>
                        </a:rPr>
                        <m:t>+</m:t>
                      </m:r>
                      <m:sSub>
                        <m:sSubPr>
                          <m:ctrlPr>
                            <a:rPr lang="en-US" b="0" i="1" smtClean="0">
                              <a:latin typeface="Cambria Math" panose="02040503050406030204" pitchFamily="18" charset="0"/>
                              <a:cs typeface="Arial" panose="020B0604020202020204" pitchFamily="34" charset="0"/>
                            </a:rPr>
                          </m:ctrlPr>
                        </m:sSubPr>
                        <m:e>
                          <m:r>
                            <a:rPr lang="en-US" b="0" i="1" smtClean="0">
                              <a:latin typeface="Cambria Math" panose="02040503050406030204" pitchFamily="18" charset="0"/>
                              <a:cs typeface="Arial" panose="020B0604020202020204" pitchFamily="34" charset="0"/>
                            </a:rPr>
                            <m:t>𝛼</m:t>
                          </m:r>
                        </m:e>
                        <m:sub>
                          <m:r>
                            <a:rPr lang="en-US" b="0" i="1" smtClean="0">
                              <a:latin typeface="Cambria Math" panose="02040503050406030204" pitchFamily="18" charset="0"/>
                              <a:cs typeface="Arial" panose="020B0604020202020204" pitchFamily="34" charset="0"/>
                            </a:rPr>
                            <m:t>𝑛𝑤</m:t>
                          </m:r>
                        </m:sub>
                      </m:sSub>
                      <m:r>
                        <a:rPr lang="en-US" b="0" i="1" smtClean="0">
                          <a:latin typeface="Cambria Math" panose="02040503050406030204" pitchFamily="18" charset="0"/>
                          <a:cs typeface="Arial" panose="020B0604020202020204" pitchFamily="34" charset="0"/>
                        </a:rPr>
                        <m:t>+</m:t>
                      </m:r>
                      <m:sSub>
                        <m:sSubPr>
                          <m:ctrlPr>
                            <a:rPr lang="en-US" b="0" i="1" smtClean="0">
                              <a:latin typeface="Cambria Math" panose="02040503050406030204" pitchFamily="18" charset="0"/>
                              <a:cs typeface="Arial" panose="020B0604020202020204" pitchFamily="34" charset="0"/>
                            </a:rPr>
                          </m:ctrlPr>
                        </m:sSubPr>
                        <m:e>
                          <m:r>
                            <a:rPr lang="en-US" b="0" i="1" smtClean="0">
                              <a:latin typeface="Cambria Math" panose="02040503050406030204" pitchFamily="18" charset="0"/>
                              <a:cs typeface="Arial" panose="020B0604020202020204" pitchFamily="34" charset="0"/>
                            </a:rPr>
                            <m:t>𝛼</m:t>
                          </m:r>
                        </m:e>
                        <m:sub>
                          <m:r>
                            <a:rPr lang="en-US" b="0" i="1" smtClean="0">
                              <a:latin typeface="Cambria Math" panose="02040503050406030204" pitchFamily="18" charset="0"/>
                              <a:cs typeface="Arial" panose="020B0604020202020204" pitchFamily="34" charset="0"/>
                            </a:rPr>
                            <m:t>𝑛𝑐</m:t>
                          </m:r>
                        </m:sub>
                      </m:sSub>
                      <m:r>
                        <a:rPr lang="en-US" b="0" i="1" smtClean="0">
                          <a:latin typeface="Cambria Math" panose="02040503050406030204" pitchFamily="18" charset="0"/>
                          <a:cs typeface="Arial" panose="020B0604020202020204" pitchFamily="34" charset="0"/>
                        </a:rPr>
                        <m:t>+</m:t>
                      </m:r>
                      <m:r>
                        <a:rPr lang="en-US" b="0" i="1" smtClean="0">
                          <a:latin typeface="Cambria Math" panose="02040503050406030204" pitchFamily="18" charset="0"/>
                          <a:cs typeface="Arial" panose="020B0604020202020204" pitchFamily="34" charset="0"/>
                        </a:rPr>
                        <m:t>𝜀</m:t>
                      </m:r>
                    </m:oMath>
                  </m:oMathPara>
                </a14:m>
                <a:endParaRPr lang="en-US" dirty="0">
                  <a:latin typeface="Arial" panose="020B0604020202020204" pitchFamily="34" charset="0"/>
                  <a:cs typeface="Arial" panose="020B0604020202020204" pitchFamily="34" charset="0"/>
                </a:endParaRPr>
              </a:p>
            </p:txBody>
          </p:sp>
        </mc:Choice>
        <mc:Fallback xmlns="">
          <p:sp>
            <p:nvSpPr>
              <p:cNvPr id="6" name="TextBox 5">
                <a:extLst>
                  <a:ext uri="{FF2B5EF4-FFF2-40B4-BE49-F238E27FC236}">
                    <a16:creationId xmlns:a16="http://schemas.microsoft.com/office/drawing/2014/main" id="{4F27787E-32AD-91B0-DE25-B289195E7D2D}"/>
                  </a:ext>
                </a:extLst>
              </p:cNvPr>
              <p:cNvSpPr txBox="1">
                <a:spLocks noRot="1" noChangeAspect="1" noMove="1" noResize="1" noEditPoints="1" noAdjustHandles="1" noChangeArrowheads="1" noChangeShapeType="1" noTextEdit="1"/>
              </p:cNvSpPr>
              <p:nvPr/>
            </p:nvSpPr>
            <p:spPr>
              <a:xfrm>
                <a:off x="1962150" y="6225624"/>
                <a:ext cx="8267700" cy="369332"/>
              </a:xfrm>
              <a:prstGeom prst="rect">
                <a:avLst/>
              </a:prstGeom>
              <a:blipFill>
                <a:blip r:embed="rId5"/>
                <a:stretch>
                  <a:fillRect b="-16667"/>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97B5CB79-6E2B-51EC-0674-164390CB6606}"/>
              </a:ext>
            </a:extLst>
          </p:cNvPr>
          <p:cNvSpPr>
            <a:spLocks noChangeArrowheads="1"/>
          </p:cNvSpPr>
          <p:nvPr/>
        </p:nvSpPr>
        <p:spPr bwMode="auto">
          <a:xfrm>
            <a:off x="168605" y="117651"/>
            <a:ext cx="120233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defTabSz="1219140" fontAlgn="base">
              <a:spcBef>
                <a:spcPct val="0"/>
              </a:spcBef>
              <a:spcAft>
                <a:spcPct val="0"/>
              </a:spcAft>
              <a:defRPr/>
            </a:pPr>
            <a:r>
              <a:rPr lang="en-US" sz="2200" b="1" i="0" dirty="0">
                <a:effectLst/>
                <a:latin typeface="Lucida Bright" panose="02040602050505020304" pitchFamily="18" charset="77"/>
              </a:rPr>
              <a:t>Can Family Characteristics or Neighborhoods Explain Changes in Gaps?</a:t>
            </a:r>
          </a:p>
          <a:p>
            <a:pPr defTabSz="1219140" fontAlgn="base">
              <a:spcBef>
                <a:spcPct val="0"/>
              </a:spcBef>
              <a:spcAft>
                <a:spcPct val="0"/>
              </a:spcAft>
              <a:defRPr/>
            </a:pPr>
            <a:r>
              <a:rPr lang="en-US" sz="1600" dirty="0">
                <a:solidFill>
                  <a:prstClr val="black">
                    <a:lumMod val="85000"/>
                    <a:lumOff val="15000"/>
                  </a:prstClr>
                </a:solidFill>
                <a:latin typeface="Lucida Sans" panose="020B0602030504020204" pitchFamily="34" charset="77"/>
                <a:cs typeface="Arial" panose="020B0604020202020204" pitchFamily="34" charset="0"/>
              </a:rPr>
              <a:t>Household Income Percentile at Age 27, 1992-1978 Cohort Difference </a:t>
            </a:r>
          </a:p>
        </p:txBody>
      </p:sp>
    </p:spTree>
    <p:extLst>
      <p:ext uri="{BB962C8B-B14F-4D97-AF65-F5344CB8AC3E}">
        <p14:creationId xmlns:p14="http://schemas.microsoft.com/office/powerpoint/2010/main" val="2022901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94"/>
          <p:cNvSpPr>
            <a:spLocks noChangeAspect="1" noChangeArrowheads="1" noTextEdit="1"/>
          </p:cNvSpPr>
          <p:nvPr/>
        </p:nvSpPr>
        <p:spPr bwMode="auto">
          <a:xfrm>
            <a:off x="1524057" y="277836"/>
            <a:ext cx="9144001" cy="665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52" tIns="45718" rIns="91152" bIns="45718" numCol="1"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cxnSp>
        <p:nvCxnSpPr>
          <p:cNvPr id="29" name="Straight Connector 28">
            <a:extLst>
              <a:ext uri="{FF2B5EF4-FFF2-40B4-BE49-F238E27FC236}">
                <a16:creationId xmlns:a16="http://schemas.microsoft.com/office/drawing/2014/main" id="{BAC2E068-2F67-66FB-A9F9-751EFEBF3028}"/>
              </a:ext>
            </a:extLst>
          </p:cNvPr>
          <p:cNvCxnSpPr>
            <a:cxnSpLocks/>
          </p:cNvCxnSpPr>
          <p:nvPr/>
        </p:nvCxnSpPr>
        <p:spPr>
          <a:xfrm>
            <a:off x="620980" y="6483107"/>
            <a:ext cx="109536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F37B61D7-3899-DEA7-671F-696428F2166A}"/>
              </a:ext>
            </a:extLst>
          </p:cNvPr>
          <p:cNvSpPr>
            <a:spLocks noChangeArrowheads="1"/>
          </p:cNvSpPr>
          <p:nvPr/>
        </p:nvSpPr>
        <p:spPr bwMode="auto">
          <a:xfrm>
            <a:off x="119110" y="64229"/>
            <a:ext cx="104994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Lucida Bright" panose="02040602050505020304" pitchFamily="18" charset="77"/>
                <a:cs typeface="Arial" panose="020B0604020202020204" pitchFamily="34" charset="0"/>
              </a:rPr>
              <a:t>Rates of Slavery in the 1860s vs. Present-Day Upward Mobility</a:t>
            </a:r>
          </a:p>
        </p:txBody>
      </p:sp>
      <p:sp>
        <p:nvSpPr>
          <p:cNvPr id="9" name="Text Placeholder 9">
            <a:extLst>
              <a:ext uri="{FF2B5EF4-FFF2-40B4-BE49-F238E27FC236}">
                <a16:creationId xmlns:a16="http://schemas.microsoft.com/office/drawing/2014/main" id="{D1D31904-31EC-7976-7C92-0C81598F994D}"/>
              </a:ext>
            </a:extLst>
          </p:cNvPr>
          <p:cNvSpPr txBox="1">
            <a:spLocks/>
          </p:cNvSpPr>
          <p:nvPr/>
        </p:nvSpPr>
        <p:spPr>
          <a:xfrm>
            <a:off x="1687589" y="1280931"/>
            <a:ext cx="2616054" cy="4088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black"/>
                </a:solidFill>
                <a:effectLst/>
                <a:uLnTx/>
                <a:uFillTx/>
                <a:latin typeface="Lucida Bright" panose="02040602050505020304" pitchFamily="18" charset="77"/>
              </a:rPr>
              <a:t>Rates of Slavery (1860)</a:t>
            </a:r>
            <a:endParaRPr kumimoji="0" lang="en-US" sz="1600" b="0" i="0" u="none" strike="noStrike" kern="1200" cap="none" spc="0" normalizeH="0" baseline="0" noProof="0" dirty="0">
              <a:ln>
                <a:noFill/>
              </a:ln>
              <a:solidFill>
                <a:prstClr val="black"/>
              </a:solidFill>
              <a:effectLst/>
              <a:uLnTx/>
              <a:uFillTx/>
              <a:latin typeface="Lucida Bright" panose="02040602050505020304" pitchFamily="18" charset="77"/>
            </a:endParaRPr>
          </a:p>
        </p:txBody>
      </p:sp>
      <p:sp>
        <p:nvSpPr>
          <p:cNvPr id="13" name="Text Placeholder 9">
            <a:extLst>
              <a:ext uri="{FF2B5EF4-FFF2-40B4-BE49-F238E27FC236}">
                <a16:creationId xmlns:a16="http://schemas.microsoft.com/office/drawing/2014/main" id="{AFF9F7C9-8B9B-E1E7-7CE5-470684C936FD}"/>
              </a:ext>
            </a:extLst>
          </p:cNvPr>
          <p:cNvSpPr txBox="1">
            <a:spLocks/>
          </p:cNvSpPr>
          <p:nvPr/>
        </p:nvSpPr>
        <p:spPr>
          <a:xfrm>
            <a:off x="7743912" y="1280931"/>
            <a:ext cx="1914731" cy="4088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black"/>
                </a:solidFill>
                <a:effectLst/>
                <a:uLnTx/>
                <a:uFillTx/>
                <a:latin typeface="Lucida Bright" panose="02040602050505020304" pitchFamily="18" charset="77"/>
              </a:rPr>
              <a:t>Upward Mobility</a:t>
            </a:r>
            <a:endParaRPr kumimoji="0" lang="en-US" sz="1600" b="0" i="0" u="none" strike="noStrike" kern="1200" cap="none" spc="0" normalizeH="0" baseline="0" noProof="0" dirty="0">
              <a:ln>
                <a:noFill/>
              </a:ln>
              <a:solidFill>
                <a:prstClr val="black"/>
              </a:solidFill>
              <a:effectLst/>
              <a:uLnTx/>
              <a:uFillTx/>
              <a:latin typeface="Lucida Bright" panose="02040602050505020304" pitchFamily="18" charset="77"/>
            </a:endParaRPr>
          </a:p>
        </p:txBody>
      </p:sp>
      <p:sp>
        <p:nvSpPr>
          <p:cNvPr id="6" name="TextBox 5">
            <a:extLst>
              <a:ext uri="{FF2B5EF4-FFF2-40B4-BE49-F238E27FC236}">
                <a16:creationId xmlns:a16="http://schemas.microsoft.com/office/drawing/2014/main" id="{71334A48-9680-6E96-6FDB-00433456A127}"/>
              </a:ext>
            </a:extLst>
          </p:cNvPr>
          <p:cNvSpPr txBox="1"/>
          <p:nvPr/>
        </p:nvSpPr>
        <p:spPr>
          <a:xfrm>
            <a:off x="568592" y="6483107"/>
            <a:ext cx="8839200" cy="307756"/>
          </a:xfrm>
          <a:prstGeom prst="rect">
            <a:avLst/>
          </a:prstGeom>
          <a:noFill/>
        </p:spPr>
        <p:txBody>
          <a:bodyPr wrap="square" lIns="91034" tIns="45710" rIns="91034" bIns="45710" rtlCol="0">
            <a:spAutoFit/>
          </a:bodyPr>
          <a:lstStyle/>
          <a:p>
            <a:pPr marL="0" marR="0" lvl="0" indent="0" algn="l" defTabSz="121779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ucida Sans" panose="020B0602030504020204" pitchFamily="34" charset="77"/>
                <a:ea typeface="Lato" panose="020F0502020204030203" pitchFamily="34" charset="0"/>
                <a:cs typeface="Arial" pitchFamily="34" charset="0"/>
              </a:rPr>
              <a:t>Source: </a:t>
            </a:r>
            <a:r>
              <a:rPr kumimoji="0" lang="nb-NO" sz="1400" b="0" i="0" u="none" strike="noStrike" kern="1200" cap="none" spc="0" normalizeH="0" baseline="0" noProof="0" dirty="0">
                <a:ln>
                  <a:noFill/>
                </a:ln>
                <a:solidFill>
                  <a:prstClr val="black"/>
                </a:solidFill>
                <a:effectLst/>
                <a:uLnTx/>
                <a:uFillTx/>
                <a:latin typeface="Lucida Sans" panose="020B0602030504020204" pitchFamily="34" charset="77"/>
                <a:ea typeface="Lato" panose="020F0502020204030203" pitchFamily="34" charset="0"/>
                <a:cs typeface="Arial" pitchFamily="34" charset="0"/>
              </a:rPr>
              <a:t>Berger (2018); Chetty, Hendren, Kline, Saez (2014)</a:t>
            </a:r>
            <a:endParaRPr kumimoji="0" lang="en-US" sz="1400" b="0" i="0" u="none" strike="noStrike" kern="1200" cap="none" spc="0" normalizeH="0" baseline="0" noProof="0" dirty="0">
              <a:ln>
                <a:noFill/>
              </a:ln>
              <a:solidFill>
                <a:prstClr val="black"/>
              </a:solidFill>
              <a:effectLst/>
              <a:uLnTx/>
              <a:uFillTx/>
              <a:latin typeface="Lucida Sans" panose="020B0602030504020204" pitchFamily="34" charset="77"/>
              <a:ea typeface="Lato" panose="020F0502020204030203" pitchFamily="34" charset="0"/>
              <a:cs typeface="Arial" pitchFamily="34" charset="0"/>
            </a:endParaRPr>
          </a:p>
        </p:txBody>
      </p:sp>
      <p:pic>
        <p:nvPicPr>
          <p:cNvPr id="7" name="Picture 6">
            <a:extLst>
              <a:ext uri="{FF2B5EF4-FFF2-40B4-BE49-F238E27FC236}">
                <a16:creationId xmlns:a16="http://schemas.microsoft.com/office/drawing/2014/main" id="{65CE5B14-AE2E-44C2-FDCA-4C3E09B3AB9C}"/>
              </a:ext>
            </a:extLst>
          </p:cNvPr>
          <p:cNvPicPr>
            <a:picLocks noChangeAspect="1"/>
          </p:cNvPicPr>
          <p:nvPr/>
        </p:nvPicPr>
        <p:blipFill rotWithShape="1">
          <a:blip r:embed="rId3"/>
          <a:srcRect l="3214" t="6692" r="4774" b="1171"/>
          <a:stretch/>
        </p:blipFill>
        <p:spPr>
          <a:xfrm>
            <a:off x="622397" y="2267366"/>
            <a:ext cx="4746438" cy="2890332"/>
          </a:xfrm>
          <a:prstGeom prst="rect">
            <a:avLst/>
          </a:prstGeom>
        </p:spPr>
      </p:pic>
      <p:sp>
        <p:nvSpPr>
          <p:cNvPr id="12" name="TextBox 11">
            <a:extLst>
              <a:ext uri="{FF2B5EF4-FFF2-40B4-BE49-F238E27FC236}">
                <a16:creationId xmlns:a16="http://schemas.microsoft.com/office/drawing/2014/main" id="{2D396F29-D0CB-D51D-9F59-E9E0EB8102CA}"/>
              </a:ext>
            </a:extLst>
          </p:cNvPr>
          <p:cNvSpPr txBox="1"/>
          <p:nvPr/>
        </p:nvSpPr>
        <p:spPr>
          <a:xfrm>
            <a:off x="846192" y="1587425"/>
            <a:ext cx="4298849" cy="480131"/>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Lucida Sans" panose="020B0602030504020204" pitchFamily="34" charset="77"/>
                <a:cs typeface="Arial" pitchFamily="34" charset="0"/>
              </a:rPr>
              <a:t>Share of the Population that Were Enumerated as Slaves in the 1860 Census </a:t>
            </a:r>
          </a:p>
        </p:txBody>
      </p:sp>
      <p:sp>
        <p:nvSpPr>
          <p:cNvPr id="14" name="TextBox 13">
            <a:extLst>
              <a:ext uri="{FF2B5EF4-FFF2-40B4-BE49-F238E27FC236}">
                <a16:creationId xmlns:a16="http://schemas.microsoft.com/office/drawing/2014/main" id="{DB6F1E18-A7AC-5148-A1A5-F38C07C0C383}"/>
              </a:ext>
            </a:extLst>
          </p:cNvPr>
          <p:cNvSpPr txBox="1"/>
          <p:nvPr/>
        </p:nvSpPr>
        <p:spPr>
          <a:xfrm>
            <a:off x="1524648" y="5404275"/>
            <a:ext cx="2941936" cy="523220"/>
          </a:xfrm>
          <a:prstGeom prst="rect">
            <a:avLst/>
          </a:prstGeom>
          <a:noFill/>
        </p:spPr>
        <p:txBody>
          <a:bodyPr wrap="square">
            <a:spAutoFit/>
          </a:bodyPr>
          <a:lstStyle/>
          <a:p>
            <a:pPr marL="0" marR="0" lvl="0" indent="0" algn="l" defTabSz="121779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Lucida Sans" panose="020B0602030504020204" pitchFamily="34" charset="77"/>
                <a:ea typeface="Lato" panose="020F0502020204030203" pitchFamily="34" charset="0"/>
                <a:cs typeface="Arial" pitchFamily="34" charset="0"/>
              </a:rPr>
              <a:t>Yellow = Lower Share of Slaves</a:t>
            </a:r>
          </a:p>
          <a:p>
            <a:pPr marL="0" marR="0" lvl="0" indent="0" algn="l" defTabSz="121779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Lucida Sans" panose="020B0602030504020204" pitchFamily="34" charset="77"/>
                <a:ea typeface="Lato" panose="020F0502020204030203" pitchFamily="34" charset="0"/>
                <a:cs typeface="Arial" pitchFamily="34" charset="0"/>
              </a:rPr>
              <a:t>Brown = Higher Share of Slaves</a:t>
            </a:r>
          </a:p>
        </p:txBody>
      </p:sp>
      <p:pic>
        <p:nvPicPr>
          <p:cNvPr id="15" name="Picture 14">
            <a:extLst>
              <a:ext uri="{FF2B5EF4-FFF2-40B4-BE49-F238E27FC236}">
                <a16:creationId xmlns:a16="http://schemas.microsoft.com/office/drawing/2014/main" id="{BB0E93B3-6627-2ABC-1E70-064CB2D6B74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97090" y="2137109"/>
            <a:ext cx="5008375" cy="3090178"/>
          </a:xfrm>
          <a:prstGeom prst="rect">
            <a:avLst/>
          </a:prstGeom>
        </p:spPr>
      </p:pic>
      <p:sp>
        <p:nvSpPr>
          <p:cNvPr id="16" name="TextBox 15">
            <a:extLst>
              <a:ext uri="{FF2B5EF4-FFF2-40B4-BE49-F238E27FC236}">
                <a16:creationId xmlns:a16="http://schemas.microsoft.com/office/drawing/2014/main" id="{D01AFEA5-4674-B1BD-2DDA-75A32856E809}"/>
              </a:ext>
            </a:extLst>
          </p:cNvPr>
          <p:cNvSpPr txBox="1"/>
          <p:nvPr/>
        </p:nvSpPr>
        <p:spPr>
          <a:xfrm>
            <a:off x="7345079" y="5404275"/>
            <a:ext cx="2712397" cy="523220"/>
          </a:xfrm>
          <a:prstGeom prst="rect">
            <a:avLst/>
          </a:prstGeom>
          <a:noFill/>
        </p:spPr>
        <p:txBody>
          <a:bodyPr wrap="square">
            <a:spAutoFit/>
          </a:bodyPr>
          <a:lstStyle/>
          <a:p>
            <a:pPr marL="0" marR="0" lvl="0" indent="0" algn="l" defTabSz="121779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Lucida Sans" panose="020B0602030504020204" pitchFamily="34" charset="77"/>
                <a:ea typeface="Lato" panose="020F0502020204030203" pitchFamily="34" charset="0"/>
                <a:cs typeface="Arial" pitchFamily="34" charset="0"/>
              </a:rPr>
              <a:t>Blue = More Upward Mobility</a:t>
            </a:r>
          </a:p>
          <a:p>
            <a:pPr marL="0" marR="0" lvl="0" indent="0" algn="l" defTabSz="121779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Lucida Sans" panose="020B0602030504020204" pitchFamily="34" charset="77"/>
                <a:ea typeface="Lato" panose="020F0502020204030203" pitchFamily="34" charset="0"/>
                <a:cs typeface="Arial" pitchFamily="34" charset="0"/>
              </a:rPr>
              <a:t>Red = Less Upward Mobility</a:t>
            </a:r>
          </a:p>
        </p:txBody>
      </p:sp>
      <p:sp>
        <p:nvSpPr>
          <p:cNvPr id="17" name="TextBox 16">
            <a:extLst>
              <a:ext uri="{FF2B5EF4-FFF2-40B4-BE49-F238E27FC236}">
                <a16:creationId xmlns:a16="http://schemas.microsoft.com/office/drawing/2014/main" id="{F7564C78-E663-2AF7-05A9-9EF5006B79B1}"/>
              </a:ext>
            </a:extLst>
          </p:cNvPr>
          <p:cNvSpPr txBox="1"/>
          <p:nvPr/>
        </p:nvSpPr>
        <p:spPr>
          <a:xfrm>
            <a:off x="6333274" y="1587425"/>
            <a:ext cx="4736007" cy="480131"/>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Lucida Sans" panose="020B0602030504020204" pitchFamily="34" charset="77"/>
                <a:cs typeface="Arial" pitchFamily="34" charset="0"/>
              </a:rPr>
              <a:t>Average Household Income at Age 35 for Children whose Parents Earned $27k (25</a:t>
            </a:r>
            <a:r>
              <a:rPr kumimoji="0" lang="en-US" sz="1400" b="0" i="0" u="none" strike="noStrike" kern="1200" cap="none" spc="0" normalizeH="0" baseline="30000" noProof="0" dirty="0">
                <a:ln>
                  <a:noFill/>
                </a:ln>
                <a:solidFill>
                  <a:prstClr val="black"/>
                </a:solidFill>
                <a:effectLst/>
                <a:uLnTx/>
                <a:uFillTx/>
                <a:latin typeface="Lucida Sans" panose="020B0602030504020204" pitchFamily="34" charset="77"/>
                <a:cs typeface="Arial" pitchFamily="34" charset="0"/>
              </a:rPr>
              <a:t>th</a:t>
            </a:r>
            <a:r>
              <a:rPr kumimoji="0" lang="en-US" sz="1400" b="0" i="0" u="none" strike="noStrike" kern="1200" cap="none" spc="0" normalizeH="0" baseline="0" noProof="0" dirty="0">
                <a:ln>
                  <a:noFill/>
                </a:ln>
                <a:solidFill>
                  <a:prstClr val="black"/>
                </a:solidFill>
                <a:effectLst/>
                <a:uLnTx/>
                <a:uFillTx/>
                <a:latin typeface="Lucida Sans" panose="020B0602030504020204" pitchFamily="34" charset="77"/>
                <a:cs typeface="Arial" pitchFamily="34" charset="0"/>
              </a:rPr>
              <a:t> percentile)</a:t>
            </a:r>
          </a:p>
        </p:txBody>
      </p:sp>
      <p:cxnSp>
        <p:nvCxnSpPr>
          <p:cNvPr id="5" name="Straight Connector 4">
            <a:extLst>
              <a:ext uri="{FF2B5EF4-FFF2-40B4-BE49-F238E27FC236}">
                <a16:creationId xmlns:a16="http://schemas.microsoft.com/office/drawing/2014/main" id="{E0D06E55-4DD4-4A43-7D9E-67003B143E05}"/>
              </a:ext>
            </a:extLst>
          </p:cNvPr>
          <p:cNvCxnSpPr>
            <a:cxnSpLocks/>
          </p:cNvCxnSpPr>
          <p:nvPr/>
        </p:nvCxnSpPr>
        <p:spPr>
          <a:xfrm flipV="1">
            <a:off x="5704171" y="1730498"/>
            <a:ext cx="0" cy="33583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descr="A black and grey text&#10;&#10;Description automatically generated">
            <a:extLst>
              <a:ext uri="{FF2B5EF4-FFF2-40B4-BE49-F238E27FC236}">
                <a16:creationId xmlns:a16="http://schemas.microsoft.com/office/drawing/2014/main" id="{C1B24074-C3D3-379C-B921-D65FFEF67678}"/>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81947"/>
          <a:stretch/>
        </p:blipFill>
        <p:spPr>
          <a:xfrm>
            <a:off x="11835183" y="6480880"/>
            <a:ext cx="315482" cy="304226"/>
          </a:xfrm>
          <a:prstGeom prst="rect">
            <a:avLst/>
          </a:prstGeom>
        </p:spPr>
      </p:pic>
    </p:spTree>
    <p:extLst>
      <p:ext uri="{BB962C8B-B14F-4D97-AF65-F5344CB8AC3E}">
        <p14:creationId xmlns:p14="http://schemas.microsoft.com/office/powerpoint/2010/main" val="33413137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2B34A73-F2A9-91D7-575F-45EE7559B4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08792" y="-1011"/>
            <a:ext cx="10974416" cy="6859010"/>
          </a:xfrm>
          <a:prstGeom prst="rect">
            <a:avLst/>
          </a:prstGeom>
        </p:spPr>
      </p:pic>
      <p:sp>
        <p:nvSpPr>
          <p:cNvPr id="4" name="Rectangle 3">
            <a:extLst>
              <a:ext uri="{FF2B5EF4-FFF2-40B4-BE49-F238E27FC236}">
                <a16:creationId xmlns:a16="http://schemas.microsoft.com/office/drawing/2014/main" id="{30640EE7-A07C-6A82-5476-7FAF1F079722}"/>
              </a:ext>
            </a:extLst>
          </p:cNvPr>
          <p:cNvSpPr>
            <a:spLocks noChangeArrowheads="1"/>
          </p:cNvSpPr>
          <p:nvPr/>
        </p:nvSpPr>
        <p:spPr bwMode="auto">
          <a:xfrm>
            <a:off x="168605" y="117651"/>
            <a:ext cx="120233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defTabSz="1219140" fontAlgn="base">
              <a:spcBef>
                <a:spcPct val="0"/>
              </a:spcBef>
              <a:spcAft>
                <a:spcPct val="0"/>
              </a:spcAft>
              <a:defRPr/>
            </a:pPr>
            <a:r>
              <a:rPr lang="en-US" sz="2200" b="1" i="0" dirty="0">
                <a:effectLst/>
                <a:latin typeface="Lucida Bright" panose="02040602050505020304" pitchFamily="18" charset="77"/>
              </a:rPr>
              <a:t>Can Family Characteristics or Neighborhoods Explain Changes in Gaps?</a:t>
            </a:r>
          </a:p>
          <a:p>
            <a:pPr defTabSz="1219140" fontAlgn="base">
              <a:spcBef>
                <a:spcPct val="0"/>
              </a:spcBef>
              <a:spcAft>
                <a:spcPct val="0"/>
              </a:spcAft>
              <a:defRPr/>
            </a:pPr>
            <a:r>
              <a:rPr lang="en-US" sz="1600" dirty="0">
                <a:solidFill>
                  <a:prstClr val="black">
                    <a:lumMod val="85000"/>
                    <a:lumOff val="15000"/>
                  </a:prstClr>
                </a:solidFill>
                <a:latin typeface="Lucida Sans" panose="020B0602030504020204" pitchFamily="34" charset="77"/>
                <a:cs typeface="Arial" panose="020B0604020202020204" pitchFamily="34" charset="0"/>
              </a:rPr>
              <a:t>Household Income Percentile at Age 27, 1992-1978 Cohort Difference </a:t>
            </a:r>
          </a:p>
        </p:txBody>
      </p:sp>
    </p:spTree>
    <p:extLst>
      <p:ext uri="{BB962C8B-B14F-4D97-AF65-F5344CB8AC3E}">
        <p14:creationId xmlns:p14="http://schemas.microsoft.com/office/powerpoint/2010/main" val="29201381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A00B276-0102-4ABB-3438-290C7B8EF5E5}"/>
              </a:ext>
            </a:extLst>
          </p:cNvPr>
          <p:cNvSpPr txBox="1">
            <a:spLocks/>
          </p:cNvSpPr>
          <p:nvPr/>
        </p:nvSpPr>
        <p:spPr>
          <a:xfrm>
            <a:off x="483408" y="1639068"/>
            <a:ext cx="5280416" cy="46374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
                <a:srgbClr val="27B6A3"/>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Lucida Sans" panose="020B0602030504020204" pitchFamily="34" charset="0"/>
                <a:ea typeface="+mn-ea"/>
                <a:cs typeface="Arial" panose="020B0604020202020204" pitchFamily="34" charset="0"/>
              </a:rPr>
              <a:t>Changes in intergenerational mobility by race and class must be driven by differential trends </a:t>
            </a:r>
            <a:r>
              <a:rPr kumimoji="0" lang="en-US" sz="2000" b="1" i="0" u="none" strike="noStrike" kern="1200" cap="none" spc="0" normalizeH="0" baseline="0" noProof="0" dirty="0">
                <a:ln>
                  <a:noFill/>
                </a:ln>
                <a:solidFill>
                  <a:srgbClr val="27B6A3"/>
                </a:solidFill>
                <a:effectLst/>
                <a:uLnTx/>
                <a:uFillTx/>
                <a:latin typeface="Lucida Sans" panose="020B0602030504020204" pitchFamily="34" charset="0"/>
                <a:ea typeface="+mn-ea"/>
                <a:cs typeface="Arial" panose="020B0604020202020204" pitchFamily="34" charset="0"/>
              </a:rPr>
              <a:t>within areas</a:t>
            </a:r>
          </a:p>
          <a:p>
            <a:pPr marL="342900" marR="0" lvl="0" indent="-342900" algn="l" defTabSz="914400" rtl="0" eaLnBrk="1" fontAlgn="auto" latinLnBrk="0" hangingPunct="1">
              <a:lnSpc>
                <a:spcPct val="100000"/>
              </a:lnSpc>
              <a:spcBef>
                <a:spcPct val="20000"/>
              </a:spcBef>
              <a:spcAft>
                <a:spcPts val="0"/>
              </a:spcAft>
              <a:buClr>
                <a:srgbClr val="27B6A3"/>
              </a:buClr>
              <a:buSzTx/>
              <a:buFont typeface="Wingdings" panose="05000000000000000000" pitchFamily="2" charset="2"/>
              <a:buChar char="§"/>
              <a:tabLst/>
              <a:defRPr/>
            </a:pPr>
            <a:endParaRPr kumimoji="0" lang="en-US" sz="2000" b="0" i="0" u="none" strike="noStrike" kern="1200" cap="none" spc="0" normalizeH="0" baseline="0" noProof="0" dirty="0">
              <a:ln>
                <a:noFill/>
              </a:ln>
              <a:solidFill>
                <a:prstClr val="black"/>
              </a:solidFill>
              <a:effectLst/>
              <a:uLnTx/>
              <a:uFillTx/>
              <a:latin typeface="Lucida Sans" panose="020B0602030504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
                <a:srgbClr val="27B6A3"/>
              </a:buClr>
              <a:buSzTx/>
              <a:buFont typeface="Wingdings" panose="05000000000000000000" pitchFamily="2" charset="2"/>
              <a:buChar char="§"/>
              <a:tabLst/>
              <a:defRPr/>
            </a:pPr>
            <a:r>
              <a:rPr kumimoji="0" lang="en-US" altLang="en-US" sz="2000" b="0" i="0" u="none" strike="noStrike" kern="1200" cap="none" spc="0" normalizeH="0" baseline="0" noProof="0" dirty="0">
                <a:ln>
                  <a:noFill/>
                </a:ln>
                <a:solidFill>
                  <a:prstClr val="black"/>
                </a:solidFill>
                <a:effectLst/>
                <a:uLnTx/>
                <a:uFillTx/>
                <a:latin typeface="Lucida Sans" panose="020B0602030504020204" pitchFamily="34" charset="0"/>
                <a:ea typeface="+mn-ea"/>
                <a:cs typeface="Arial" panose="020B0604020202020204" pitchFamily="34" charset="0"/>
              </a:rPr>
              <a:t>One hypothesis for such changes emphasized in prior ethnographic work: changes in </a:t>
            </a:r>
            <a:r>
              <a:rPr kumimoji="0" lang="en-US" altLang="en-US" sz="2000" b="1" i="0" u="none" strike="noStrike" kern="1200" cap="none" spc="0" normalizeH="0" baseline="0" noProof="0" dirty="0">
                <a:ln>
                  <a:noFill/>
                </a:ln>
                <a:solidFill>
                  <a:srgbClr val="27B6A3"/>
                </a:solidFill>
                <a:effectLst/>
                <a:uLnTx/>
                <a:uFillTx/>
                <a:latin typeface="Lucida Sans" panose="020B0602030504020204" pitchFamily="34" charset="0"/>
                <a:ea typeface="+mn-ea"/>
                <a:cs typeface="Arial" panose="020B0604020202020204" pitchFamily="34" charset="0"/>
              </a:rPr>
              <a:t>employment rates</a:t>
            </a:r>
          </a:p>
          <a:p>
            <a:pPr marL="342900" marR="0" lvl="0" indent="-342900" algn="l" defTabSz="914400" rtl="0" eaLnBrk="1" fontAlgn="auto" latinLnBrk="0" hangingPunct="1">
              <a:lnSpc>
                <a:spcPct val="100000"/>
              </a:lnSpc>
              <a:spcBef>
                <a:spcPct val="20000"/>
              </a:spcBef>
              <a:spcAft>
                <a:spcPts val="0"/>
              </a:spcAft>
              <a:buClr>
                <a:srgbClr val="27B6A3"/>
              </a:buClr>
              <a:buSzTx/>
              <a:buFont typeface="Wingdings" panose="05000000000000000000" pitchFamily="2" charset="2"/>
              <a:buChar char="§"/>
              <a:tabLst/>
              <a:defRPr/>
            </a:pPr>
            <a:endParaRPr lang="en-US" altLang="en-US" sz="2000" b="1" dirty="0">
              <a:solidFill>
                <a:srgbClr val="27B6A3"/>
              </a:solidFill>
              <a:latin typeface="Lucida Sans" panose="020B0602030504020204" pitchFamily="34" charset="0"/>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
                <a:srgbClr val="27B6A3"/>
              </a:buClr>
              <a:buSzTx/>
              <a:buFont typeface="Wingdings" panose="05000000000000000000" pitchFamily="2" charset="2"/>
              <a:buChar char="§"/>
              <a:tabLst/>
              <a:defRPr/>
            </a:pPr>
            <a:r>
              <a:rPr lang="en-US" altLang="en-US" sz="2000" dirty="0">
                <a:solidFill>
                  <a:prstClr val="black"/>
                </a:solidFill>
                <a:latin typeface="Lucida Sans" panose="020B0602030504020204" pitchFamily="34" charset="0"/>
                <a:cs typeface="Arial" panose="020B0604020202020204" pitchFamily="34" charset="0"/>
              </a:rPr>
              <a:t>Can differential changes in parental employment by race and class explain within-area divergence?</a:t>
            </a:r>
            <a:endParaRPr kumimoji="0" lang="en-US" altLang="en-US" sz="2000" b="1" i="0" u="none" strike="noStrike" kern="1200" cap="none" spc="0" normalizeH="0" baseline="0" noProof="0" dirty="0">
              <a:ln>
                <a:noFill/>
              </a:ln>
              <a:solidFill>
                <a:srgbClr val="27B6A3"/>
              </a:solidFill>
              <a:effectLst/>
              <a:uLnTx/>
              <a:uFillTx/>
              <a:latin typeface="Lucida Sans" panose="020B0602030504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
                <a:srgbClr val="27B6A3"/>
              </a:buClr>
              <a:buSzTx/>
              <a:buFont typeface="Wingdings" panose="05000000000000000000" pitchFamily="2" charset="2"/>
              <a:buChar char="§"/>
              <a:tabLst/>
              <a:defRPr/>
            </a:pPr>
            <a:endParaRPr lang="en-US" altLang="en-US" sz="2000" b="1" dirty="0">
              <a:solidFill>
                <a:srgbClr val="27B6A3"/>
              </a:solidFill>
              <a:latin typeface="Lucida Sans" panose="020B0602030504020204" pitchFamily="34" charset="0"/>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
                <a:srgbClr val="27B6A3"/>
              </a:buClr>
              <a:buSzTx/>
              <a:buFont typeface="Wingdings" panose="05000000000000000000" pitchFamily="2" charset="2"/>
              <a:buChar char="§"/>
              <a:tabLst/>
              <a:defRPr/>
            </a:pPr>
            <a:endParaRPr kumimoji="0" lang="en-US" altLang="en-US" sz="2000" b="1" i="0" u="none" strike="noStrike" kern="1200" cap="none" spc="0" normalizeH="0" baseline="0" noProof="0" dirty="0">
              <a:ln>
                <a:noFill/>
              </a:ln>
              <a:solidFill>
                <a:prstClr val="black"/>
              </a:solidFill>
              <a:effectLst/>
              <a:uLnTx/>
              <a:uFillTx/>
              <a:latin typeface="Lucida Sans" panose="020B0602030504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98573687-64F7-1B84-7F59-D5E537C97423}"/>
              </a:ext>
            </a:extLst>
          </p:cNvPr>
          <p:cNvSpPr>
            <a:spLocks noChangeArrowheads="1"/>
          </p:cNvSpPr>
          <p:nvPr/>
        </p:nvSpPr>
        <p:spPr bwMode="auto">
          <a:xfrm>
            <a:off x="148422" y="84088"/>
            <a:ext cx="109571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262626"/>
                </a:solidFill>
                <a:effectLst/>
                <a:uLnTx/>
                <a:uFillTx/>
                <a:latin typeface="Lucida Bright" panose="02040602050505020304" pitchFamily="18" charset="77"/>
                <a:cs typeface="Arial" panose="020B0604020202020204" pitchFamily="34" charset="0"/>
              </a:rPr>
              <a:t>What Drives the Divergence in Outcomes by Race and Class?</a:t>
            </a:r>
          </a:p>
        </p:txBody>
      </p:sp>
      <p:grpSp>
        <p:nvGrpSpPr>
          <p:cNvPr id="7" name="Group 6">
            <a:extLst>
              <a:ext uri="{FF2B5EF4-FFF2-40B4-BE49-F238E27FC236}">
                <a16:creationId xmlns:a16="http://schemas.microsoft.com/office/drawing/2014/main" id="{034EC464-1E7D-EC8F-D9D0-F4731F3E54DB}"/>
              </a:ext>
            </a:extLst>
          </p:cNvPr>
          <p:cNvGrpSpPr/>
          <p:nvPr/>
        </p:nvGrpSpPr>
        <p:grpSpPr>
          <a:xfrm>
            <a:off x="6428177" y="1892111"/>
            <a:ext cx="4980722" cy="3134712"/>
            <a:chOff x="6210127" y="1553097"/>
            <a:chExt cx="4986913" cy="2923654"/>
          </a:xfrm>
        </p:grpSpPr>
        <p:sp>
          <p:nvSpPr>
            <p:cNvPr id="10" name="TextBox 9">
              <a:extLst>
                <a:ext uri="{FF2B5EF4-FFF2-40B4-BE49-F238E27FC236}">
                  <a16:creationId xmlns:a16="http://schemas.microsoft.com/office/drawing/2014/main" id="{FBFE8D7E-C6F1-D542-C579-7F250B116DC2}"/>
                </a:ext>
              </a:extLst>
            </p:cNvPr>
            <p:cNvSpPr txBox="1"/>
            <p:nvPr/>
          </p:nvSpPr>
          <p:spPr>
            <a:xfrm>
              <a:off x="6320517" y="1605630"/>
              <a:ext cx="4876523" cy="2870542"/>
            </a:xfrm>
            <a:prstGeom prst="rect">
              <a:avLst/>
            </a:prstGeom>
            <a:noFill/>
            <a:ln>
              <a:noFill/>
            </a:ln>
          </p:spPr>
          <p:txBody>
            <a:bodyPr wrap="square" lIns="182880" tIns="182880" rIns="182880" bIns="182880" rtlCol="0">
              <a:spAutoFit/>
            </a:bodyPr>
            <a:lstStyle/>
            <a:p>
              <a:pPr marL="0" marR="0" lvl="0" indent="0" algn="l" defTabSz="914173"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endParaRPr>
            </a:p>
            <a:p>
              <a:pPr marL="0" marR="0" lvl="0" indent="0" algn="l" defTabSz="914173"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endParaRPr>
            </a:p>
            <a:p>
              <a:pPr marL="0" marR="0" lvl="0" indent="0" algn="l" defTabSz="914173" rtl="0" eaLnBrk="1" fontAlgn="auto" latinLnBrk="0" hangingPunct="1">
                <a:lnSpc>
                  <a:spcPct val="100000"/>
                </a:lnSpc>
                <a:spcBef>
                  <a:spcPts val="0"/>
                </a:spcBef>
                <a:spcAft>
                  <a:spcPts val="0"/>
                </a:spcAft>
                <a:buClrTx/>
                <a:buSzTx/>
                <a:buFontTx/>
                <a:buNone/>
                <a:tabLst/>
                <a:defRPr/>
              </a:pPr>
              <a:r>
                <a:rPr kumimoji="0" lang="en-US" b="0" i="1"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Many of today’s problems…crime, family dissolution, welfare, low levels of social organization, and so on…are fundamentally a consequence of the disappearance of work.</a:t>
              </a:r>
            </a:p>
            <a:p>
              <a:pPr marL="0" marR="0" lvl="0" indent="0" algn="l" defTabSz="914173"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dirty="0">
                <a:ln>
                  <a:noFill/>
                </a:ln>
                <a:solidFill>
                  <a:prstClr val="black"/>
                </a:solidFill>
                <a:effectLst/>
                <a:uLnTx/>
                <a:uFillTx/>
                <a:latin typeface="Lucida Sans" panose="020B0602030504020204" pitchFamily="34" charset="0"/>
                <a:ea typeface="+mn-ea"/>
                <a:cs typeface="+mn-cs"/>
              </a:endParaRPr>
            </a:p>
            <a:p>
              <a:pPr marL="0" marR="0" lvl="0" indent="0" algn="l" defTabSz="91417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 William Julius Wilson</a:t>
              </a:r>
              <a:br>
                <a:rPr kumimoji="0" lang="en-US" sz="16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br>
              <a:r>
                <a:rPr kumimoji="0" lang="en-US" sz="16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 </a:t>
              </a:r>
              <a:r>
                <a:rPr kumimoji="0" lang="en-US" sz="1600" b="0" i="1"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When Work Disappears (1996)</a:t>
              </a:r>
              <a:endParaRPr kumimoji="0" lang="en-US" sz="1900" b="0" i="1" u="none" strike="noStrike" kern="1200" cap="none" spc="0" normalizeH="0" baseline="0" noProof="0" dirty="0">
                <a:ln>
                  <a:noFill/>
                </a:ln>
                <a:solidFill>
                  <a:prstClr val="black"/>
                </a:solidFill>
                <a:effectLst/>
                <a:uLnTx/>
                <a:uFillTx/>
                <a:latin typeface="Lucida Bright" panose="02040602050505020304" pitchFamily="18" charset="0"/>
                <a:ea typeface="+mn-ea"/>
                <a:cs typeface="+mn-cs"/>
              </a:endParaRPr>
            </a:p>
          </p:txBody>
        </p:sp>
        <p:sp>
          <p:nvSpPr>
            <p:cNvPr id="14" name="Rectangle 13">
              <a:extLst>
                <a:ext uri="{FF2B5EF4-FFF2-40B4-BE49-F238E27FC236}">
                  <a16:creationId xmlns:a16="http://schemas.microsoft.com/office/drawing/2014/main" id="{C5578A63-D88A-3193-58EF-BFA05C73B1DC}"/>
                </a:ext>
              </a:extLst>
            </p:cNvPr>
            <p:cNvSpPr/>
            <p:nvPr/>
          </p:nvSpPr>
          <p:spPr>
            <a:xfrm>
              <a:off x="6210127" y="1635995"/>
              <a:ext cx="4965192" cy="284075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31DFC52-106A-DD64-3E52-1DCB59A3359A}"/>
                </a:ext>
              </a:extLst>
            </p:cNvPr>
            <p:cNvSpPr txBox="1"/>
            <p:nvPr/>
          </p:nvSpPr>
          <p:spPr>
            <a:xfrm>
              <a:off x="6231848" y="1553097"/>
              <a:ext cx="4873752" cy="584775"/>
            </a:xfrm>
            <a:prstGeom prst="rect">
              <a:avLst/>
            </a:prstGeom>
            <a:noFill/>
            <a:ln>
              <a:noFill/>
            </a:ln>
          </p:spPr>
          <p:txBody>
            <a:bodyPr wrap="square" lIns="182880" tIns="182880" rIns="182880" bIns="182880" rtlCol="0">
              <a:spAutoFit/>
            </a:bodyPr>
            <a:lstStyle/>
            <a:p>
              <a:pPr marL="0" marR="0" lvl="0" indent="0" algn="l" defTabSz="91417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Lucida Bright" panose="02040602050505020304" pitchFamily="18" charset="0"/>
                <a:ea typeface="+mn-ea"/>
                <a:cs typeface="+mn-cs"/>
              </a:endParaRPr>
            </a:p>
          </p:txBody>
        </p:sp>
        <p:sp>
          <p:nvSpPr>
            <p:cNvPr id="11" name="Rectangle 10">
              <a:extLst>
                <a:ext uri="{FF2B5EF4-FFF2-40B4-BE49-F238E27FC236}">
                  <a16:creationId xmlns:a16="http://schemas.microsoft.com/office/drawing/2014/main" id="{A8BD552C-4C82-16D3-4EB9-390D54BA5CFD}"/>
                </a:ext>
              </a:extLst>
            </p:cNvPr>
            <p:cNvSpPr/>
            <p:nvPr/>
          </p:nvSpPr>
          <p:spPr>
            <a:xfrm>
              <a:off x="6495670" y="3388257"/>
              <a:ext cx="2666061" cy="182880"/>
            </a:xfrm>
            <a:prstGeom prst="rect">
              <a:avLst/>
            </a:prstGeom>
            <a:solidFill>
              <a:srgbClr val="2AB6AC">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173"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85847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43D0AC1-35E4-FC44-812F-FDEB8DA0B8A0}"/>
              </a:ext>
            </a:extLst>
          </p:cNvPr>
          <p:cNvSpPr txBox="1"/>
          <p:nvPr/>
        </p:nvSpPr>
        <p:spPr>
          <a:xfrm>
            <a:off x="-1" y="79904"/>
            <a:ext cx="119686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Lucida Bright" panose="02040602050505020304" pitchFamily="18" charset="77"/>
                <a:cs typeface="Arial" panose="020B0604020202020204" pitchFamily="34" charset="0"/>
              </a:rPr>
              <a:t>Changes in Economic Mobility vs. Changes in Employment Rates</a:t>
            </a:r>
          </a:p>
        </p:txBody>
      </p:sp>
      <p:sp>
        <p:nvSpPr>
          <p:cNvPr id="2" name="Content Placeholder 2">
            <a:extLst>
              <a:ext uri="{FF2B5EF4-FFF2-40B4-BE49-F238E27FC236}">
                <a16:creationId xmlns:a16="http://schemas.microsoft.com/office/drawing/2014/main" id="{6A00B276-0102-4ABB-3438-290C7B8EF5E5}"/>
              </a:ext>
            </a:extLst>
          </p:cNvPr>
          <p:cNvSpPr txBox="1">
            <a:spLocks/>
          </p:cNvSpPr>
          <p:nvPr/>
        </p:nvSpPr>
        <p:spPr>
          <a:xfrm>
            <a:off x="644266" y="916685"/>
            <a:ext cx="11239889" cy="53610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ct val="20000"/>
              </a:spcBef>
              <a:buClr>
                <a:srgbClr val="27B6A3"/>
              </a:buClr>
              <a:buFont typeface="Wingdings" panose="05000000000000000000" pitchFamily="2" charset="2"/>
              <a:buChar char="§"/>
            </a:pPr>
            <a:r>
              <a:rPr lang="en-US" altLang="en-US" sz="2200" dirty="0">
                <a:solidFill>
                  <a:prstClr val="black"/>
                </a:solidFill>
                <a:latin typeface="Lucida Sans" panose="020B0602030504020204" pitchFamily="34" charset="77"/>
                <a:cs typeface="Arial" panose="020B0604020202020204" pitchFamily="34" charset="0"/>
              </a:rPr>
              <a:t>Examine link between changes in </a:t>
            </a:r>
            <a:r>
              <a:rPr lang="en-US" altLang="en-US" sz="2200" b="1" dirty="0">
                <a:solidFill>
                  <a:srgbClr val="27B6A3"/>
                </a:solidFill>
                <a:latin typeface="Lucida Sans" panose="020B0602030504020204" pitchFamily="34" charset="77"/>
                <a:cs typeface="Arial" panose="020B0604020202020204" pitchFamily="34" charset="0"/>
              </a:rPr>
              <a:t>employment rates</a:t>
            </a:r>
            <a:r>
              <a:rPr lang="en-US" altLang="en-US" sz="2200" dirty="0">
                <a:solidFill>
                  <a:prstClr val="black"/>
                </a:solidFill>
                <a:latin typeface="Lucida Sans" panose="020B0602030504020204" pitchFamily="34" charset="77"/>
                <a:cs typeface="Arial" panose="020B0604020202020204" pitchFamily="34" charset="0"/>
              </a:rPr>
              <a:t> and economic mobility across areas</a:t>
            </a:r>
          </a:p>
          <a:p>
            <a:pPr marL="342900" indent="-342900">
              <a:lnSpc>
                <a:spcPct val="100000"/>
              </a:lnSpc>
              <a:spcBef>
                <a:spcPct val="20000"/>
              </a:spcBef>
              <a:buClr>
                <a:srgbClr val="27B6A3"/>
              </a:buClr>
              <a:buFont typeface="Wingdings" panose="05000000000000000000" pitchFamily="2" charset="2"/>
              <a:buChar char="§"/>
            </a:pPr>
            <a:endParaRPr lang="en-US" altLang="en-US" sz="2000" dirty="0">
              <a:solidFill>
                <a:prstClr val="black"/>
              </a:solidFill>
              <a:latin typeface="Lucida Sans" panose="020B0602030504020204" pitchFamily="34" charset="77"/>
              <a:cs typeface="Arial" panose="020B0604020202020204" pitchFamily="34" charset="0"/>
            </a:endParaRPr>
          </a:p>
          <a:p>
            <a:pPr marL="800100" lvl="1" indent="-342900">
              <a:lnSpc>
                <a:spcPct val="100000"/>
              </a:lnSpc>
              <a:spcBef>
                <a:spcPct val="20000"/>
              </a:spcBef>
              <a:buClr>
                <a:srgbClr val="27B6A3"/>
              </a:buClr>
              <a:buFont typeface="Wingdings" panose="05000000000000000000" pitchFamily="2" charset="2"/>
              <a:buChar char="§"/>
            </a:pPr>
            <a:r>
              <a:rPr lang="en-US" altLang="en-US" sz="2000" dirty="0">
                <a:solidFill>
                  <a:prstClr val="black"/>
                </a:solidFill>
                <a:latin typeface="Lucida Sans" panose="020B0602030504020204" pitchFamily="34" charset="77"/>
                <a:cs typeface="Arial" panose="020B0604020202020204" pitchFamily="34" charset="0"/>
              </a:rPr>
              <a:t>Measure race-specific change in parental employment rates across counties as change in adults’ employment rates from 1980 to 2000 Census</a:t>
            </a:r>
          </a:p>
          <a:p>
            <a:pPr marL="342900" indent="-342900">
              <a:lnSpc>
                <a:spcPct val="100000"/>
              </a:lnSpc>
              <a:spcBef>
                <a:spcPct val="20000"/>
              </a:spcBef>
              <a:buClr>
                <a:srgbClr val="27B6A3"/>
              </a:buClr>
              <a:buFont typeface="Wingdings" panose="05000000000000000000" pitchFamily="2" charset="2"/>
              <a:buChar char="§"/>
            </a:pPr>
            <a:endParaRPr lang="en-US" altLang="en-US" sz="2200" dirty="0">
              <a:solidFill>
                <a:prstClr val="black"/>
              </a:solidFill>
              <a:latin typeface="Lucida Sans" panose="020B0602030504020204" pitchFamily="34" charset="77"/>
              <a:cs typeface="Arial" panose="020B0604020202020204" pitchFamily="34" charset="0"/>
            </a:endParaRPr>
          </a:p>
          <a:p>
            <a:pPr marL="800100" lvl="1" indent="-342900">
              <a:lnSpc>
                <a:spcPct val="100000"/>
              </a:lnSpc>
              <a:spcBef>
                <a:spcPct val="20000"/>
              </a:spcBef>
              <a:buClr>
                <a:srgbClr val="27B6A3"/>
              </a:buClr>
              <a:buFont typeface="Wingdings" panose="05000000000000000000" pitchFamily="2" charset="2"/>
              <a:buChar char="§"/>
            </a:pPr>
            <a:r>
              <a:rPr lang="en-US" altLang="en-US" sz="2000" dirty="0">
                <a:solidFill>
                  <a:prstClr val="black"/>
                </a:solidFill>
                <a:latin typeface="Lucida Sans" panose="020B0602030504020204" pitchFamily="34" charset="77"/>
                <a:cs typeface="Arial" panose="020B0604020202020204" pitchFamily="34" charset="0"/>
              </a:rPr>
              <a:t>Use employment rates as a proxy for community-level environmental conditions more broadly, as in Wilson (1996)</a:t>
            </a:r>
            <a:endParaRPr lang="en-US" altLang="en-US" sz="2200" dirty="0">
              <a:solidFill>
                <a:prstClr val="black"/>
              </a:solidFill>
              <a:latin typeface="Lucida Sans" panose="020B0602030504020204" pitchFamily="34" charset="77"/>
              <a:cs typeface="Arial" panose="020B0604020202020204" pitchFamily="34" charset="0"/>
            </a:endParaRPr>
          </a:p>
        </p:txBody>
      </p:sp>
    </p:spTree>
    <p:extLst>
      <p:ext uri="{BB962C8B-B14F-4D97-AF65-F5344CB8AC3E}">
        <p14:creationId xmlns:p14="http://schemas.microsoft.com/office/powerpoint/2010/main" val="31328671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04CA2DE3-DB8F-665F-AA95-1DD689700D5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08792" y="-1011"/>
            <a:ext cx="10974416" cy="6859010"/>
          </a:xfrm>
          <a:prstGeom prst="rect">
            <a:avLst/>
          </a:prstGeom>
        </p:spPr>
      </p:pic>
      <p:sp>
        <p:nvSpPr>
          <p:cNvPr id="2" name="Rectangle 1">
            <a:extLst>
              <a:ext uri="{FF2B5EF4-FFF2-40B4-BE49-F238E27FC236}">
                <a16:creationId xmlns:a16="http://schemas.microsoft.com/office/drawing/2014/main" id="{EAB64D9E-1BDC-41A8-28CB-524B69174385}"/>
              </a:ext>
            </a:extLst>
          </p:cNvPr>
          <p:cNvSpPr>
            <a:spLocks noChangeArrowheads="1"/>
          </p:cNvSpPr>
          <p:nvPr/>
        </p:nvSpPr>
        <p:spPr bwMode="auto">
          <a:xfrm>
            <a:off x="168605" y="117651"/>
            <a:ext cx="1202339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121914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lumMod val="85000"/>
                    <a:lumOff val="15000"/>
                  </a:prstClr>
                </a:solidFill>
                <a:effectLst/>
                <a:uLnTx/>
                <a:uFillTx/>
                <a:latin typeface="Lucida Bright" panose="02040602050505020304" pitchFamily="18" charset="77"/>
                <a:ea typeface="+mn-ea"/>
                <a:cs typeface="Arial" panose="020B0604020202020204" pitchFamily="34" charset="0"/>
              </a:rPr>
              <a:t>Changes in Children’s Income Percentiles vs. Adult Employment Rates, 1978-92 Cohorts</a:t>
            </a:r>
          </a:p>
          <a:p>
            <a:pPr marL="0" marR="0" lvl="0" indent="0" algn="l" defTabSz="121914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lumMod val="85000"/>
                    <a:lumOff val="15000"/>
                  </a:prstClr>
                </a:solidFill>
                <a:effectLst/>
                <a:uLnTx/>
                <a:uFillTx/>
                <a:latin typeface="Lucida Sans" panose="020B0602030504020204" pitchFamily="34" charset="77"/>
                <a:ea typeface="+mn-ea"/>
                <a:cs typeface="Arial" panose="020B0604020202020204" pitchFamily="34" charset="0"/>
              </a:rPr>
              <a:t>By County and Race</a:t>
            </a:r>
          </a:p>
        </p:txBody>
      </p:sp>
    </p:spTree>
    <p:extLst>
      <p:ext uri="{BB962C8B-B14F-4D97-AF65-F5344CB8AC3E}">
        <p14:creationId xmlns:p14="http://schemas.microsoft.com/office/powerpoint/2010/main" val="9742075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43D0AC1-35E4-FC44-812F-FDEB8DA0B8A0}"/>
              </a:ext>
            </a:extLst>
          </p:cNvPr>
          <p:cNvSpPr txBox="1"/>
          <p:nvPr/>
        </p:nvSpPr>
        <p:spPr>
          <a:xfrm>
            <a:off x="-1" y="79904"/>
            <a:ext cx="119686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Lucida Bright" panose="02040602050505020304" pitchFamily="18" charset="77"/>
                <a:ea typeface="+mn-ea"/>
                <a:cs typeface="Arial" panose="020B0604020202020204" pitchFamily="34" charset="0"/>
              </a:rPr>
              <a:t>Explaining Divergence in Outcomes by Race and Class</a:t>
            </a:r>
          </a:p>
        </p:txBody>
      </p:sp>
      <p:sp>
        <p:nvSpPr>
          <p:cNvPr id="2" name="Content Placeholder 2">
            <a:extLst>
              <a:ext uri="{FF2B5EF4-FFF2-40B4-BE49-F238E27FC236}">
                <a16:creationId xmlns:a16="http://schemas.microsoft.com/office/drawing/2014/main" id="{6A00B276-0102-4ABB-3438-290C7B8EF5E5}"/>
              </a:ext>
            </a:extLst>
          </p:cNvPr>
          <p:cNvSpPr txBox="1">
            <a:spLocks/>
          </p:cNvSpPr>
          <p:nvPr/>
        </p:nvSpPr>
        <p:spPr>
          <a:xfrm>
            <a:off x="644266" y="916685"/>
            <a:ext cx="11239889" cy="53610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
                <a:srgbClr val="27B6A3"/>
              </a:buClr>
              <a:buSzTx/>
              <a:buFont typeface="Wingdings" panose="05000000000000000000" pitchFamily="2" charset="2"/>
              <a:buChar char="§"/>
              <a:tabLst/>
              <a:defRPr/>
            </a:pPr>
            <a:r>
              <a:rPr kumimoji="0" lang="en-US" altLang="en-US" sz="2200" b="0" i="0" u="none" strike="noStrike" kern="1200" cap="none" spc="0" normalizeH="0" baseline="0" noProof="0" dirty="0">
                <a:ln>
                  <a:noFill/>
                </a:ln>
                <a:solidFill>
                  <a:prstClr val="black"/>
                </a:solidFill>
                <a:effectLst/>
                <a:uLnTx/>
                <a:uFillTx/>
                <a:latin typeface="Lucida Sans" panose="020B0602030504020204" pitchFamily="34" charset="77"/>
                <a:ea typeface="+mn-ea"/>
                <a:cs typeface="Arial" panose="020B0604020202020204" pitchFamily="34" charset="0"/>
              </a:rPr>
              <a:t>To explain divergence by race and </a:t>
            </a:r>
            <a:r>
              <a:rPr kumimoji="0" lang="en-US" altLang="en-US" sz="2200" i="0" u="none" strike="noStrike" kern="1200" cap="none" spc="0" normalizeH="0" baseline="0" noProof="0" dirty="0">
                <a:ln>
                  <a:noFill/>
                </a:ln>
                <a:solidFill>
                  <a:prstClr val="black"/>
                </a:solidFill>
                <a:effectLst/>
                <a:uLnTx/>
                <a:uFillTx/>
                <a:latin typeface="Lucida Sans" panose="020B0602030504020204" pitchFamily="34" charset="77"/>
                <a:ea typeface="+mn-ea"/>
                <a:cs typeface="Arial" panose="020B0604020202020204" pitchFamily="34" charset="0"/>
              </a:rPr>
              <a:t>class, need to measure employment rates not just by race and county but also by class</a:t>
            </a:r>
          </a:p>
          <a:p>
            <a:pPr marL="342900" marR="0" lvl="0" indent="-342900" algn="l" defTabSz="914400" rtl="0" eaLnBrk="1" fontAlgn="auto" latinLnBrk="0" hangingPunct="1">
              <a:lnSpc>
                <a:spcPct val="100000"/>
              </a:lnSpc>
              <a:spcBef>
                <a:spcPct val="20000"/>
              </a:spcBef>
              <a:spcAft>
                <a:spcPts val="0"/>
              </a:spcAft>
              <a:buClr>
                <a:srgbClr val="27B6A3"/>
              </a:buClr>
              <a:buSzTx/>
              <a:buFont typeface="Wingdings" panose="05000000000000000000" pitchFamily="2" charset="2"/>
              <a:buChar char="§"/>
              <a:tabLst/>
              <a:defRPr/>
            </a:pPr>
            <a:endParaRPr kumimoji="0" lang="en-US" altLang="en-US" sz="2200" b="0" i="0" u="none" strike="noStrike" kern="1200" cap="none" spc="0" normalizeH="0" baseline="0" noProof="0" dirty="0">
              <a:ln>
                <a:noFill/>
              </a:ln>
              <a:solidFill>
                <a:prstClr val="black"/>
              </a:solidFill>
              <a:effectLst/>
              <a:uLnTx/>
              <a:uFillTx/>
              <a:latin typeface="Lucida Sans" panose="020B0602030504020204" pitchFamily="34" charset="77"/>
              <a:ea typeface="+mn-ea"/>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
                <a:srgbClr val="27B6A3"/>
              </a:buClr>
              <a:buSzTx/>
              <a:buFont typeface="Wingdings" panose="05000000000000000000" pitchFamily="2" charset="2"/>
              <a:buChar char="§"/>
              <a:tabLst/>
              <a:defRPr/>
            </a:pPr>
            <a:r>
              <a:rPr kumimoji="0" lang="en-US" altLang="en-US" sz="2200" b="0" i="0" u="none" strike="noStrike" kern="1200" cap="none" spc="0" normalizeH="0" baseline="0" noProof="0" dirty="0">
                <a:ln>
                  <a:noFill/>
                </a:ln>
                <a:solidFill>
                  <a:prstClr val="black"/>
                </a:solidFill>
                <a:effectLst/>
                <a:uLnTx/>
                <a:uFillTx/>
                <a:latin typeface="Lucida Sans" panose="020B0602030504020204" pitchFamily="34" charset="77"/>
                <a:ea typeface="+mn-ea"/>
                <a:cs typeface="Arial" panose="020B0604020202020204" pitchFamily="34" charset="0"/>
              </a:rPr>
              <a:t>Measure county-level changes in parental employment rates by race and class from 1978 to 1992 birth cohorts</a:t>
            </a:r>
          </a:p>
          <a:p>
            <a:pPr marL="342900" marR="0" lvl="0" indent="-342900" algn="l" defTabSz="914400" rtl="0" eaLnBrk="1" fontAlgn="auto" latinLnBrk="0" hangingPunct="1">
              <a:lnSpc>
                <a:spcPct val="100000"/>
              </a:lnSpc>
              <a:spcBef>
                <a:spcPct val="20000"/>
              </a:spcBef>
              <a:spcAft>
                <a:spcPts val="0"/>
              </a:spcAft>
              <a:buClr>
                <a:srgbClr val="27B6A3"/>
              </a:buClr>
              <a:buSzTx/>
              <a:buFont typeface="Wingdings" panose="05000000000000000000" pitchFamily="2" charset="2"/>
              <a:buChar char="§"/>
              <a:tabLst/>
              <a:defRPr/>
            </a:pPr>
            <a:endParaRPr kumimoji="0" lang="en-US" altLang="en-US" sz="2000" b="0" i="0" u="none" strike="noStrike" kern="1200" cap="none" spc="0" normalizeH="0" baseline="0" noProof="0" dirty="0">
              <a:ln>
                <a:noFill/>
              </a:ln>
              <a:solidFill>
                <a:prstClr val="black"/>
              </a:solidFill>
              <a:effectLst/>
              <a:uLnTx/>
              <a:uFillTx/>
              <a:latin typeface="Lucida Sans" panose="020B0602030504020204" pitchFamily="34" charset="77"/>
              <a:ea typeface="+mn-ea"/>
              <a:cs typeface="Arial" panose="020B0604020202020204" pitchFamily="34" charset="0"/>
            </a:endParaRPr>
          </a:p>
          <a:p>
            <a:pPr marL="342900" indent="-342900">
              <a:lnSpc>
                <a:spcPct val="100000"/>
              </a:lnSpc>
              <a:spcBef>
                <a:spcPct val="20000"/>
              </a:spcBef>
              <a:buClr>
                <a:srgbClr val="27B6A3"/>
              </a:buClr>
              <a:buFont typeface="Wingdings" panose="05000000000000000000" pitchFamily="2" charset="2"/>
              <a:buChar char="§"/>
            </a:pPr>
            <a:r>
              <a:rPr kumimoji="0" lang="en-US" altLang="en-US" sz="2200" b="0" i="0" u="none" strike="noStrike" kern="1200" cap="none" spc="0" normalizeH="0" baseline="0" noProof="0" dirty="0">
                <a:ln>
                  <a:noFill/>
                </a:ln>
                <a:solidFill>
                  <a:prstClr val="black"/>
                </a:solidFill>
                <a:effectLst/>
                <a:uLnTx/>
                <a:uFillTx/>
                <a:latin typeface="Lucida Sans" panose="020B0602030504020204" pitchFamily="34" charset="77"/>
                <a:ea typeface="+mn-ea"/>
                <a:cs typeface="Arial" panose="020B0604020202020204" pitchFamily="34" charset="0"/>
              </a:rPr>
              <a:t>Because we define “class” as parent’s income percentile during childhood (ages 13-17), need to measure employment after child is 18</a:t>
            </a:r>
          </a:p>
          <a:p>
            <a:pPr marL="342900" marR="0" lvl="0" indent="-342900" algn="l" defTabSz="914400" rtl="0" eaLnBrk="1" fontAlgn="auto" latinLnBrk="0" hangingPunct="1">
              <a:lnSpc>
                <a:spcPct val="100000"/>
              </a:lnSpc>
              <a:spcBef>
                <a:spcPct val="20000"/>
              </a:spcBef>
              <a:spcAft>
                <a:spcPts val="0"/>
              </a:spcAft>
              <a:buClr>
                <a:srgbClr val="27B6A3"/>
              </a:buClr>
              <a:buSzTx/>
              <a:buFont typeface="Wingdings" panose="05000000000000000000" pitchFamily="2" charset="2"/>
              <a:buChar char="§"/>
              <a:tabLst/>
              <a:defRPr/>
            </a:pPr>
            <a:endParaRPr kumimoji="0" lang="en-US" altLang="en-US" sz="2200" b="0" i="0" u="none" strike="noStrike" kern="1200" cap="none" spc="0" normalizeH="0" baseline="0" noProof="0" dirty="0">
              <a:ln>
                <a:noFill/>
              </a:ln>
              <a:solidFill>
                <a:prstClr val="black"/>
              </a:solidFill>
              <a:effectLst/>
              <a:uLnTx/>
              <a:uFillTx/>
              <a:latin typeface="Lucida Sans" panose="020B0602030504020204" pitchFamily="34" charset="77"/>
              <a:ea typeface="+mn-ea"/>
              <a:cs typeface="Arial" panose="020B0604020202020204" pitchFamily="34" charset="0"/>
            </a:endParaRPr>
          </a:p>
          <a:p>
            <a:pPr marL="800100" marR="0" lvl="1" indent="-342900" algn="l" defTabSz="914400" rtl="0" eaLnBrk="1" fontAlgn="auto" latinLnBrk="0" hangingPunct="1">
              <a:lnSpc>
                <a:spcPct val="100000"/>
              </a:lnSpc>
              <a:spcBef>
                <a:spcPct val="20000"/>
              </a:spcBef>
              <a:spcAft>
                <a:spcPts val="0"/>
              </a:spcAft>
              <a:buClr>
                <a:srgbClr val="27B6A3"/>
              </a:buClr>
              <a:buSzTx/>
              <a:buFont typeface="Wingdings" panose="05000000000000000000" pitchFamily="2" charset="2"/>
              <a:buChar char="§"/>
              <a:tabLst/>
              <a:defRPr/>
            </a:pPr>
            <a:r>
              <a:rPr kumimoji="0" lang="en-US" altLang="en-US" sz="2000" b="0" i="0" u="none" strike="noStrike" kern="1200" cap="none" spc="0" normalizeH="0" baseline="0" noProof="0" dirty="0">
                <a:ln>
                  <a:noFill/>
                </a:ln>
                <a:solidFill>
                  <a:prstClr val="black"/>
                </a:solidFill>
                <a:effectLst/>
                <a:uLnTx/>
                <a:uFillTx/>
                <a:latin typeface="Lucida Sans" panose="020B0602030504020204" pitchFamily="34" charset="77"/>
                <a:ea typeface="+mn-ea"/>
                <a:cs typeface="Arial" panose="020B0604020202020204" pitchFamily="34" charset="0"/>
              </a:rPr>
              <a:t>In baseline analysis, measure parental employment rates when child is 27</a:t>
            </a:r>
          </a:p>
          <a:p>
            <a:pPr marL="800100" marR="0" lvl="1" indent="-342900" algn="l" defTabSz="914400" rtl="0" eaLnBrk="1" fontAlgn="auto" latinLnBrk="0" hangingPunct="1">
              <a:lnSpc>
                <a:spcPct val="100000"/>
              </a:lnSpc>
              <a:spcBef>
                <a:spcPct val="20000"/>
              </a:spcBef>
              <a:spcAft>
                <a:spcPts val="0"/>
              </a:spcAft>
              <a:buClr>
                <a:srgbClr val="27B6A3"/>
              </a:buClr>
              <a:buSzTx/>
              <a:buFont typeface="Wingdings" panose="05000000000000000000" pitchFamily="2" charset="2"/>
              <a:buChar char="§"/>
              <a:tabLst/>
              <a:defRPr/>
            </a:pPr>
            <a:endParaRPr lang="en-US" altLang="en-US" sz="2000" dirty="0">
              <a:solidFill>
                <a:prstClr val="black"/>
              </a:solidFill>
              <a:latin typeface="Lucida Sans" panose="020B0602030504020204" pitchFamily="34" charset="77"/>
              <a:cs typeface="Arial" panose="020B0604020202020204" pitchFamily="34" charset="0"/>
            </a:endParaRPr>
          </a:p>
          <a:p>
            <a:pPr marL="800100" marR="0" lvl="1" indent="-342900" algn="l" defTabSz="914400" rtl="0" eaLnBrk="1" fontAlgn="auto" latinLnBrk="0" hangingPunct="1">
              <a:lnSpc>
                <a:spcPct val="100000"/>
              </a:lnSpc>
              <a:spcBef>
                <a:spcPct val="20000"/>
              </a:spcBef>
              <a:spcAft>
                <a:spcPts val="0"/>
              </a:spcAft>
              <a:buClr>
                <a:srgbClr val="27B6A3"/>
              </a:buClr>
              <a:buSzTx/>
              <a:buFont typeface="Wingdings" panose="05000000000000000000" pitchFamily="2" charset="2"/>
              <a:buChar char="§"/>
              <a:tabLst/>
              <a:defRPr/>
            </a:pPr>
            <a:r>
              <a:rPr kumimoji="0" lang="en-US" altLang="en-US" sz="2000" b="0" i="0" u="none" strike="noStrike" kern="1200" cap="none" spc="0" normalizeH="0" baseline="0" noProof="0" dirty="0">
                <a:ln>
                  <a:noFill/>
                </a:ln>
                <a:solidFill>
                  <a:prstClr val="black"/>
                </a:solidFill>
                <a:effectLst/>
                <a:uLnTx/>
                <a:uFillTx/>
                <a:latin typeface="Lucida Sans" panose="020B0602030504020204" pitchFamily="34" charset="77"/>
                <a:ea typeface="+mn-ea"/>
                <a:cs typeface="Arial" panose="020B0604020202020204" pitchFamily="34" charset="0"/>
              </a:rPr>
              <a:t>Results insensitive to alternative points of measurement because variation in employment rates is primarily across cohorts rather than calendar years</a:t>
            </a:r>
          </a:p>
        </p:txBody>
      </p:sp>
    </p:spTree>
    <p:extLst>
      <p:ext uri="{BB962C8B-B14F-4D97-AF65-F5344CB8AC3E}">
        <p14:creationId xmlns:p14="http://schemas.microsoft.com/office/powerpoint/2010/main" val="5359394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3CAC8809-5FBB-2906-0938-2A2C2DEF03B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08792" y="-1011"/>
            <a:ext cx="10974416" cy="6859010"/>
          </a:xfrm>
          <a:prstGeom prst="rect">
            <a:avLst/>
          </a:prstGeom>
        </p:spPr>
      </p:pic>
      <p:sp>
        <p:nvSpPr>
          <p:cNvPr id="4" name="Rectangle 3">
            <a:extLst>
              <a:ext uri="{FF2B5EF4-FFF2-40B4-BE49-F238E27FC236}">
                <a16:creationId xmlns:a16="http://schemas.microsoft.com/office/drawing/2014/main" id="{FFBD0EFF-AB0B-388B-4B7F-5293AEBE9960}"/>
              </a:ext>
            </a:extLst>
          </p:cNvPr>
          <p:cNvSpPr>
            <a:spLocks noChangeArrowheads="1"/>
          </p:cNvSpPr>
          <p:nvPr/>
        </p:nvSpPr>
        <p:spPr bwMode="auto">
          <a:xfrm>
            <a:off x="168605" y="117651"/>
            <a:ext cx="1202339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defTabSz="1219140" fontAlgn="base">
              <a:spcBef>
                <a:spcPct val="0"/>
              </a:spcBef>
              <a:spcAft>
                <a:spcPct val="0"/>
              </a:spcAft>
              <a:defRPr/>
            </a:pPr>
            <a:r>
              <a:rPr lang="en-US" sz="2000" b="1" dirty="0">
                <a:solidFill>
                  <a:prstClr val="black">
                    <a:lumMod val="85000"/>
                    <a:lumOff val="15000"/>
                  </a:prstClr>
                </a:solidFill>
                <a:latin typeface="Lucida Bright" panose="02040602050505020304" pitchFamily="18" charset="77"/>
                <a:cs typeface="Arial" panose="020B0604020202020204" pitchFamily="34" charset="0"/>
              </a:rPr>
              <a:t>Changes in Children’s Income Percentiles vs. Parent Employment Rates, 1978-92 Cohorts</a:t>
            </a:r>
          </a:p>
          <a:p>
            <a:pPr lvl="0" defTabSz="1219140" fontAlgn="base">
              <a:spcBef>
                <a:spcPct val="0"/>
              </a:spcBef>
              <a:spcAft>
                <a:spcPct val="0"/>
              </a:spcAft>
              <a:defRPr/>
            </a:pPr>
            <a:r>
              <a:rPr lang="en-US" sz="1600" dirty="0">
                <a:solidFill>
                  <a:prstClr val="black">
                    <a:lumMod val="85000"/>
                    <a:lumOff val="15000"/>
                  </a:prstClr>
                </a:solidFill>
                <a:latin typeface="Lucida Sans" panose="020B0602030504020204" pitchFamily="34" charset="77"/>
                <a:cs typeface="Arial" panose="020B0604020202020204" pitchFamily="34" charset="0"/>
              </a:rPr>
              <a:t>By County, Race, and Class</a:t>
            </a:r>
          </a:p>
        </p:txBody>
      </p:sp>
      <p:sp>
        <p:nvSpPr>
          <p:cNvPr id="5" name="TextBox 4">
            <a:extLst>
              <a:ext uri="{FF2B5EF4-FFF2-40B4-BE49-F238E27FC236}">
                <a16:creationId xmlns:a16="http://schemas.microsoft.com/office/drawing/2014/main" id="{8CD0C258-F036-A2FE-4F8C-4C727A4901D4}"/>
              </a:ext>
            </a:extLst>
          </p:cNvPr>
          <p:cNvSpPr txBox="1"/>
          <p:nvPr/>
        </p:nvSpPr>
        <p:spPr>
          <a:xfrm>
            <a:off x="2279635" y="1663389"/>
            <a:ext cx="3691674" cy="1176793"/>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966801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96D4B4E0-76CA-A3AA-399C-A5E83AA17E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08792" y="-1011"/>
            <a:ext cx="10974416" cy="6859010"/>
          </a:xfrm>
          <a:prstGeom prst="rect">
            <a:avLst/>
          </a:prstGeom>
        </p:spPr>
      </p:pic>
      <p:sp>
        <p:nvSpPr>
          <p:cNvPr id="9" name="TextBox 8">
            <a:extLst>
              <a:ext uri="{FF2B5EF4-FFF2-40B4-BE49-F238E27FC236}">
                <a16:creationId xmlns:a16="http://schemas.microsoft.com/office/drawing/2014/main" id="{50889FF0-70F1-A163-B7B0-799AD1C6DB7B}"/>
              </a:ext>
            </a:extLst>
          </p:cNvPr>
          <p:cNvSpPr txBox="1"/>
          <p:nvPr/>
        </p:nvSpPr>
        <p:spPr>
          <a:xfrm>
            <a:off x="7940506" y="4895959"/>
            <a:ext cx="3488623" cy="727050"/>
          </a:xfrm>
          <a:prstGeom prst="rect">
            <a:avLst/>
          </a:prstGeom>
          <a:solidFill>
            <a:schemeClr val="bg1"/>
          </a:solidFill>
        </p:spPr>
        <p:txBody>
          <a:bodyPr wrap="square" rtlCol="0">
            <a:spAutoFit/>
          </a:bodyPr>
          <a:lstStyle/>
          <a:p>
            <a:endParaRPr lang="en-US" dirty="0"/>
          </a:p>
        </p:txBody>
      </p:sp>
      <p:sp>
        <p:nvSpPr>
          <p:cNvPr id="4" name="Rectangle 3">
            <a:extLst>
              <a:ext uri="{FF2B5EF4-FFF2-40B4-BE49-F238E27FC236}">
                <a16:creationId xmlns:a16="http://schemas.microsoft.com/office/drawing/2014/main" id="{47BC453F-24A8-E43E-1F8B-20D35B364CC7}"/>
              </a:ext>
            </a:extLst>
          </p:cNvPr>
          <p:cNvSpPr>
            <a:spLocks noChangeArrowheads="1"/>
          </p:cNvSpPr>
          <p:nvPr/>
        </p:nvSpPr>
        <p:spPr bwMode="auto">
          <a:xfrm>
            <a:off x="168605" y="117651"/>
            <a:ext cx="1202339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defTabSz="1219140" fontAlgn="base">
              <a:spcBef>
                <a:spcPct val="0"/>
              </a:spcBef>
              <a:spcAft>
                <a:spcPct val="0"/>
              </a:spcAft>
              <a:defRPr/>
            </a:pPr>
            <a:r>
              <a:rPr lang="en-US" sz="2000" b="1" dirty="0">
                <a:solidFill>
                  <a:prstClr val="black">
                    <a:lumMod val="85000"/>
                    <a:lumOff val="15000"/>
                  </a:prstClr>
                </a:solidFill>
                <a:latin typeface="Lucida Bright" panose="02040602050505020304" pitchFamily="18" charset="77"/>
                <a:cs typeface="Arial" panose="020B0604020202020204" pitchFamily="34" charset="0"/>
              </a:rPr>
              <a:t>Changes in Children’s Income Percentiles vs. Parent Employment Rates, 1978-92 Cohorts</a:t>
            </a:r>
          </a:p>
          <a:p>
            <a:pPr lvl="0" defTabSz="1219140" fontAlgn="base">
              <a:spcBef>
                <a:spcPct val="0"/>
              </a:spcBef>
              <a:spcAft>
                <a:spcPct val="0"/>
              </a:spcAft>
              <a:defRPr/>
            </a:pPr>
            <a:r>
              <a:rPr lang="en-US" sz="1600" dirty="0">
                <a:solidFill>
                  <a:prstClr val="black">
                    <a:lumMod val="85000"/>
                    <a:lumOff val="15000"/>
                  </a:prstClr>
                </a:solidFill>
                <a:latin typeface="Lucida Sans" panose="020B0602030504020204" pitchFamily="34" charset="77"/>
                <a:cs typeface="Arial" panose="020B0604020202020204" pitchFamily="34" charset="0"/>
              </a:rPr>
              <a:t>By County, Race, and Class</a:t>
            </a:r>
          </a:p>
        </p:txBody>
      </p:sp>
      <p:sp>
        <p:nvSpPr>
          <p:cNvPr id="6" name="TextBox 5">
            <a:extLst>
              <a:ext uri="{FF2B5EF4-FFF2-40B4-BE49-F238E27FC236}">
                <a16:creationId xmlns:a16="http://schemas.microsoft.com/office/drawing/2014/main" id="{DA9D445F-5AFF-8AEA-4CDF-4D248F9FCAD8}"/>
              </a:ext>
            </a:extLst>
          </p:cNvPr>
          <p:cNvSpPr txBox="1"/>
          <p:nvPr/>
        </p:nvSpPr>
        <p:spPr>
          <a:xfrm>
            <a:off x="2279634" y="2022764"/>
            <a:ext cx="3816365" cy="817418"/>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0544597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4CB4894-6BA5-D568-1AE1-6F3FA301BE3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08792" y="-1011"/>
            <a:ext cx="10974416" cy="6859010"/>
          </a:xfrm>
          <a:prstGeom prst="rect">
            <a:avLst/>
          </a:prstGeom>
        </p:spPr>
      </p:pic>
      <p:sp>
        <p:nvSpPr>
          <p:cNvPr id="9" name="TextBox 8">
            <a:extLst>
              <a:ext uri="{FF2B5EF4-FFF2-40B4-BE49-F238E27FC236}">
                <a16:creationId xmlns:a16="http://schemas.microsoft.com/office/drawing/2014/main" id="{51040426-5D8F-A497-2405-2DDC0F66F376}"/>
              </a:ext>
            </a:extLst>
          </p:cNvPr>
          <p:cNvSpPr txBox="1"/>
          <p:nvPr/>
        </p:nvSpPr>
        <p:spPr>
          <a:xfrm>
            <a:off x="7849066" y="5248221"/>
            <a:ext cx="3510395" cy="411364"/>
          </a:xfrm>
          <a:prstGeom prst="rect">
            <a:avLst/>
          </a:prstGeom>
          <a:solidFill>
            <a:schemeClr val="bg1"/>
          </a:solidFill>
        </p:spPr>
        <p:txBody>
          <a:bodyPr wrap="square" rtlCol="0">
            <a:spAutoFit/>
          </a:bodyPr>
          <a:lstStyle/>
          <a:p>
            <a:endParaRPr lang="en-US" dirty="0"/>
          </a:p>
        </p:txBody>
      </p:sp>
      <p:sp>
        <p:nvSpPr>
          <p:cNvPr id="3" name="Rectangle 2">
            <a:extLst>
              <a:ext uri="{FF2B5EF4-FFF2-40B4-BE49-F238E27FC236}">
                <a16:creationId xmlns:a16="http://schemas.microsoft.com/office/drawing/2014/main" id="{55573BB3-9368-87C2-3D47-7E6AFB8A16F5}"/>
              </a:ext>
            </a:extLst>
          </p:cNvPr>
          <p:cNvSpPr>
            <a:spLocks noChangeArrowheads="1"/>
          </p:cNvSpPr>
          <p:nvPr/>
        </p:nvSpPr>
        <p:spPr bwMode="auto">
          <a:xfrm>
            <a:off x="168605" y="117651"/>
            <a:ext cx="1202339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defTabSz="1219140" fontAlgn="base">
              <a:spcBef>
                <a:spcPct val="0"/>
              </a:spcBef>
              <a:spcAft>
                <a:spcPct val="0"/>
              </a:spcAft>
              <a:defRPr/>
            </a:pPr>
            <a:r>
              <a:rPr lang="en-US" sz="2000" b="1" dirty="0">
                <a:solidFill>
                  <a:prstClr val="black">
                    <a:lumMod val="85000"/>
                    <a:lumOff val="15000"/>
                  </a:prstClr>
                </a:solidFill>
                <a:latin typeface="Lucida Bright" panose="02040602050505020304" pitchFamily="18" charset="77"/>
                <a:cs typeface="Arial" panose="020B0604020202020204" pitchFamily="34" charset="0"/>
              </a:rPr>
              <a:t>Changes in Children’s Income Percentiles vs. Parent Employment Rates, 1978-92 Cohorts</a:t>
            </a:r>
          </a:p>
          <a:p>
            <a:pPr lvl="0" defTabSz="1219140" fontAlgn="base">
              <a:spcBef>
                <a:spcPct val="0"/>
              </a:spcBef>
              <a:spcAft>
                <a:spcPct val="0"/>
              </a:spcAft>
              <a:defRPr/>
            </a:pPr>
            <a:r>
              <a:rPr lang="en-US" sz="1600" dirty="0">
                <a:solidFill>
                  <a:prstClr val="black">
                    <a:lumMod val="85000"/>
                    <a:lumOff val="15000"/>
                  </a:prstClr>
                </a:solidFill>
                <a:latin typeface="Lucida Sans" panose="020B0602030504020204" pitchFamily="34" charset="77"/>
                <a:cs typeface="Arial" panose="020B0604020202020204" pitchFamily="34" charset="0"/>
              </a:rPr>
              <a:t>By County, Race, and Class</a:t>
            </a:r>
          </a:p>
        </p:txBody>
      </p:sp>
      <p:sp>
        <p:nvSpPr>
          <p:cNvPr id="5" name="TextBox 4">
            <a:extLst>
              <a:ext uri="{FF2B5EF4-FFF2-40B4-BE49-F238E27FC236}">
                <a16:creationId xmlns:a16="http://schemas.microsoft.com/office/drawing/2014/main" id="{1DBAA9CF-6E31-CED1-8397-87DDB320AF16}"/>
              </a:ext>
            </a:extLst>
          </p:cNvPr>
          <p:cNvSpPr txBox="1"/>
          <p:nvPr/>
        </p:nvSpPr>
        <p:spPr>
          <a:xfrm>
            <a:off x="2279634" y="2355457"/>
            <a:ext cx="3816366" cy="553999"/>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2921247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FA9E4BD1-12B1-E6B3-46C2-C58A8240D1F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08792" y="-1011"/>
            <a:ext cx="10974416" cy="6859010"/>
          </a:xfrm>
          <a:prstGeom prst="rect">
            <a:avLst/>
          </a:prstGeom>
        </p:spPr>
      </p:pic>
      <p:sp>
        <p:nvSpPr>
          <p:cNvPr id="3" name="Rectangle 2">
            <a:extLst>
              <a:ext uri="{FF2B5EF4-FFF2-40B4-BE49-F238E27FC236}">
                <a16:creationId xmlns:a16="http://schemas.microsoft.com/office/drawing/2014/main" id="{19519F7B-818C-E16A-608D-0A9F3C0C6EB5}"/>
              </a:ext>
            </a:extLst>
          </p:cNvPr>
          <p:cNvSpPr>
            <a:spLocks noChangeArrowheads="1"/>
          </p:cNvSpPr>
          <p:nvPr/>
        </p:nvSpPr>
        <p:spPr bwMode="auto">
          <a:xfrm>
            <a:off x="168605" y="117651"/>
            <a:ext cx="1202339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defTabSz="1219140" fontAlgn="base">
              <a:spcBef>
                <a:spcPct val="0"/>
              </a:spcBef>
              <a:spcAft>
                <a:spcPct val="0"/>
              </a:spcAft>
              <a:defRPr/>
            </a:pPr>
            <a:r>
              <a:rPr lang="en-US" sz="2000" b="1" dirty="0">
                <a:solidFill>
                  <a:prstClr val="black">
                    <a:lumMod val="85000"/>
                    <a:lumOff val="15000"/>
                  </a:prstClr>
                </a:solidFill>
                <a:latin typeface="Lucida Bright" panose="02040602050505020304" pitchFamily="18" charset="77"/>
                <a:cs typeface="Arial" panose="020B0604020202020204" pitchFamily="34" charset="0"/>
              </a:rPr>
              <a:t>Changes in Children’s Income Percentiles vs. Parent Employment Rates, 1978-92 Cohorts</a:t>
            </a:r>
          </a:p>
          <a:p>
            <a:pPr lvl="0" defTabSz="1219140" fontAlgn="base">
              <a:spcBef>
                <a:spcPct val="0"/>
              </a:spcBef>
              <a:spcAft>
                <a:spcPct val="0"/>
              </a:spcAft>
              <a:defRPr/>
            </a:pPr>
            <a:r>
              <a:rPr lang="en-US" sz="1600" dirty="0">
                <a:solidFill>
                  <a:prstClr val="black">
                    <a:lumMod val="85000"/>
                    <a:lumOff val="15000"/>
                  </a:prstClr>
                </a:solidFill>
                <a:latin typeface="Lucida Sans" panose="020B0602030504020204" pitchFamily="34" charset="77"/>
                <a:cs typeface="Arial" panose="020B0604020202020204" pitchFamily="34" charset="0"/>
              </a:rPr>
              <a:t>By County, Race, and Class</a:t>
            </a:r>
          </a:p>
        </p:txBody>
      </p:sp>
    </p:spTree>
    <p:extLst>
      <p:ext uri="{BB962C8B-B14F-4D97-AF65-F5344CB8AC3E}">
        <p14:creationId xmlns:p14="http://schemas.microsoft.com/office/powerpoint/2010/main" val="13279361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4812168-6756-394B-8FC3-BB3AFAC591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09600" y="0"/>
            <a:ext cx="10972800" cy="6858000"/>
          </a:xfrm>
          <a:prstGeom prst="rect">
            <a:avLst/>
          </a:prstGeom>
        </p:spPr>
      </p:pic>
      <p:sp>
        <p:nvSpPr>
          <p:cNvPr id="11" name="Rectangle 10">
            <a:extLst>
              <a:ext uri="{FF2B5EF4-FFF2-40B4-BE49-F238E27FC236}">
                <a16:creationId xmlns:a16="http://schemas.microsoft.com/office/drawing/2014/main" id="{52D5BE86-02D5-4263-AC2A-20314AFC5ADF}"/>
              </a:ext>
            </a:extLst>
          </p:cNvPr>
          <p:cNvSpPr>
            <a:spLocks noChangeArrowheads="1"/>
          </p:cNvSpPr>
          <p:nvPr/>
        </p:nvSpPr>
        <p:spPr bwMode="auto">
          <a:xfrm>
            <a:off x="168605" y="117651"/>
            <a:ext cx="1182617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defTabSz="1219140" fontAlgn="base">
              <a:spcBef>
                <a:spcPct val="0"/>
              </a:spcBef>
              <a:spcAft>
                <a:spcPct val="0"/>
              </a:spcAft>
              <a:defRPr/>
            </a:pPr>
            <a:r>
              <a:rPr lang="en-US" sz="2200" b="1" dirty="0">
                <a:solidFill>
                  <a:prstClr val="black">
                    <a:lumMod val="85000"/>
                    <a:lumOff val="15000"/>
                  </a:prstClr>
                </a:solidFill>
                <a:latin typeface="Lucida Bright" panose="02040602050505020304" pitchFamily="18" charset="77"/>
                <a:cs typeface="Arial" panose="020B0604020202020204" pitchFamily="34" charset="0"/>
              </a:rPr>
              <a:t>Explaining National Trends in Intergenerational Mobility Gaps by Race and Class</a:t>
            </a:r>
          </a:p>
        </p:txBody>
      </p:sp>
    </p:spTree>
    <p:extLst>
      <p:ext uri="{BB962C8B-B14F-4D97-AF65-F5344CB8AC3E}">
        <p14:creationId xmlns:p14="http://schemas.microsoft.com/office/powerpoint/2010/main" val="1972128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8CD4F-8A34-1992-436E-2891E229AE67}"/>
            </a:ext>
          </a:extLst>
        </p:cNvPr>
        <p:cNvGrpSpPr/>
        <p:nvPr/>
      </p:nvGrpSpPr>
      <p:grpSpPr>
        <a:xfrm>
          <a:off x="0" y="0"/>
          <a:ext cx="0" cy="0"/>
          <a:chOff x="0" y="0"/>
          <a:chExt cx="0" cy="0"/>
        </a:xfrm>
      </p:grpSpPr>
      <p:sp>
        <p:nvSpPr>
          <p:cNvPr id="2" name="AutoShape 94">
            <a:extLst>
              <a:ext uri="{FF2B5EF4-FFF2-40B4-BE49-F238E27FC236}">
                <a16:creationId xmlns:a16="http://schemas.microsoft.com/office/drawing/2014/main" id="{B68B3A47-4865-A66F-F789-A712070EA707}"/>
              </a:ext>
            </a:extLst>
          </p:cNvPr>
          <p:cNvSpPr>
            <a:spLocks noChangeAspect="1" noChangeArrowheads="1" noTextEdit="1"/>
          </p:cNvSpPr>
          <p:nvPr/>
        </p:nvSpPr>
        <p:spPr bwMode="auto">
          <a:xfrm>
            <a:off x="1524057" y="277836"/>
            <a:ext cx="9144001" cy="665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52" tIns="45718" rIns="91152" bIns="45718" numCol="1"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cxnSp>
        <p:nvCxnSpPr>
          <p:cNvPr id="29" name="Straight Connector 28">
            <a:extLst>
              <a:ext uri="{FF2B5EF4-FFF2-40B4-BE49-F238E27FC236}">
                <a16:creationId xmlns:a16="http://schemas.microsoft.com/office/drawing/2014/main" id="{FFADC4B8-970C-F41B-F98C-0476852F214F}"/>
              </a:ext>
            </a:extLst>
          </p:cNvPr>
          <p:cNvCxnSpPr>
            <a:cxnSpLocks/>
          </p:cNvCxnSpPr>
          <p:nvPr/>
        </p:nvCxnSpPr>
        <p:spPr>
          <a:xfrm>
            <a:off x="620980" y="6483107"/>
            <a:ext cx="109536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5D183003-D4D9-8482-6578-7FF2428ABCA4}"/>
              </a:ext>
            </a:extLst>
          </p:cNvPr>
          <p:cNvSpPr>
            <a:spLocks noChangeArrowheads="1"/>
          </p:cNvSpPr>
          <p:nvPr/>
        </p:nvSpPr>
        <p:spPr bwMode="auto">
          <a:xfrm>
            <a:off x="114483" y="58150"/>
            <a:ext cx="10499449"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Lucida Bright" panose="02040602050505020304" pitchFamily="18" charset="77"/>
                <a:cs typeface="Arial" panose="020B0604020202020204" pitchFamily="34" charset="0"/>
              </a:rPr>
              <a:t>Redlining in the 1930s vs. Present-Day Upward Mobility</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626365"/>
                </a:solidFill>
                <a:effectLst/>
                <a:uLnTx/>
                <a:uFillTx/>
                <a:latin typeface="Lucida Bright" panose="02040602050505020304" pitchFamily="18" charset="77"/>
                <a:cs typeface="Arial" panose="020B0604020202020204" pitchFamily="34" charset="0"/>
              </a:rPr>
              <a:t>Oakland, CA</a:t>
            </a:r>
          </a:p>
        </p:txBody>
      </p:sp>
      <p:sp>
        <p:nvSpPr>
          <p:cNvPr id="6" name="TextBox 5">
            <a:extLst>
              <a:ext uri="{FF2B5EF4-FFF2-40B4-BE49-F238E27FC236}">
                <a16:creationId xmlns:a16="http://schemas.microsoft.com/office/drawing/2014/main" id="{DD391918-25EF-9BA0-0E4A-B868060EDCBE}"/>
              </a:ext>
            </a:extLst>
          </p:cNvPr>
          <p:cNvSpPr txBox="1"/>
          <p:nvPr/>
        </p:nvSpPr>
        <p:spPr>
          <a:xfrm>
            <a:off x="568592" y="6483107"/>
            <a:ext cx="9784098" cy="307756"/>
          </a:xfrm>
          <a:prstGeom prst="rect">
            <a:avLst/>
          </a:prstGeom>
          <a:noFill/>
        </p:spPr>
        <p:txBody>
          <a:bodyPr wrap="square" lIns="91034" tIns="45710" rIns="91034" bIns="45710" rtlCol="0">
            <a:spAutoFit/>
          </a:bodyPr>
          <a:lstStyle/>
          <a:p>
            <a:pPr marL="0" marR="0" lvl="0" indent="0" algn="l" defTabSz="121779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ucida Sans" panose="020B0602030504020204" pitchFamily="34" charset="77"/>
                <a:ea typeface="Lato" panose="020F0502020204030203" pitchFamily="34" charset="0"/>
                <a:cs typeface="Arial" pitchFamily="34" charset="0"/>
              </a:rPr>
              <a:t>Source: </a:t>
            </a:r>
            <a:r>
              <a:rPr kumimoji="0" lang="en-US" sz="1400" b="0" i="0" u="none" strike="noStrike" kern="1200" cap="none" spc="0" normalizeH="0" baseline="0" noProof="0" dirty="0">
                <a:ln>
                  <a:noFill/>
                </a:ln>
                <a:solidFill>
                  <a:prstClr val="black"/>
                </a:solidFill>
                <a:effectLst/>
                <a:uLnTx/>
                <a:uFillTx/>
                <a:latin typeface="Lucida Sans" panose="020B0602030504020204" pitchFamily="34" charset="77"/>
                <a:ea typeface="Lato" panose="020F0502020204030203" pitchFamily="34" charset="0"/>
                <a:cs typeface="Arial" pitchFamily="34" charset="0"/>
              </a:rPr>
              <a:t>Lane, Morello-Frosch, Marshall, and </a:t>
            </a:r>
            <a:r>
              <a:rPr kumimoji="0" lang="en-US" sz="1400" b="0" i="0" u="none" strike="noStrike" kern="1200" cap="none" spc="0" normalizeH="0" baseline="0" noProof="0" dirty="0" err="1">
                <a:ln>
                  <a:noFill/>
                </a:ln>
                <a:solidFill>
                  <a:prstClr val="black"/>
                </a:solidFill>
                <a:effectLst/>
                <a:uLnTx/>
                <a:uFillTx/>
                <a:latin typeface="Lucida Sans" panose="020B0602030504020204" pitchFamily="34" charset="77"/>
                <a:ea typeface="Lato" panose="020F0502020204030203" pitchFamily="34" charset="0"/>
                <a:cs typeface="Arial" pitchFamily="34" charset="0"/>
              </a:rPr>
              <a:t>Apte</a:t>
            </a:r>
            <a:r>
              <a:rPr kumimoji="0" lang="en-US" sz="1400" b="0" i="0" u="none" strike="noStrike" kern="1200" cap="none" spc="0" normalizeH="0" baseline="0" noProof="0" dirty="0">
                <a:ln>
                  <a:noFill/>
                </a:ln>
                <a:solidFill>
                  <a:prstClr val="black"/>
                </a:solidFill>
                <a:effectLst/>
                <a:uLnTx/>
                <a:uFillTx/>
                <a:latin typeface="Lucida Sans" panose="020B0602030504020204" pitchFamily="34" charset="77"/>
                <a:ea typeface="Lato" panose="020F0502020204030203" pitchFamily="34" charset="0"/>
                <a:cs typeface="Arial" pitchFamily="34" charset="0"/>
              </a:rPr>
              <a:t> (2022); Chetty, Friedman, Hendren, Jones, Porter (2018)</a:t>
            </a:r>
          </a:p>
        </p:txBody>
      </p:sp>
      <p:grpSp>
        <p:nvGrpSpPr>
          <p:cNvPr id="15" name="Group 14">
            <a:extLst>
              <a:ext uri="{FF2B5EF4-FFF2-40B4-BE49-F238E27FC236}">
                <a16:creationId xmlns:a16="http://schemas.microsoft.com/office/drawing/2014/main" id="{93855D9D-2C0F-35AB-87CA-FB5FF9AF5280}"/>
              </a:ext>
            </a:extLst>
          </p:cNvPr>
          <p:cNvGrpSpPr/>
          <p:nvPr/>
        </p:nvGrpSpPr>
        <p:grpSpPr>
          <a:xfrm>
            <a:off x="6227282" y="1280931"/>
            <a:ext cx="4663390" cy="4984785"/>
            <a:chOff x="6227282" y="1280931"/>
            <a:chExt cx="4663390" cy="4984785"/>
          </a:xfrm>
        </p:grpSpPr>
        <p:sp>
          <p:nvSpPr>
            <p:cNvPr id="13" name="Text Placeholder 9">
              <a:extLst>
                <a:ext uri="{FF2B5EF4-FFF2-40B4-BE49-F238E27FC236}">
                  <a16:creationId xmlns:a16="http://schemas.microsoft.com/office/drawing/2014/main" id="{C8C3E61B-B05C-03FF-864D-76E15A5023EA}"/>
                </a:ext>
              </a:extLst>
            </p:cNvPr>
            <p:cNvSpPr txBox="1">
              <a:spLocks/>
            </p:cNvSpPr>
            <p:nvPr/>
          </p:nvSpPr>
          <p:spPr>
            <a:xfrm>
              <a:off x="7601612" y="1280931"/>
              <a:ext cx="1914731" cy="4088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black"/>
                  </a:solidFill>
                  <a:effectLst/>
                  <a:uLnTx/>
                  <a:uFillTx/>
                  <a:latin typeface="Lucida Bright" panose="02040602050505020304" pitchFamily="18" charset="77"/>
                </a:rPr>
                <a:t>Upward Mobility</a:t>
              </a:r>
              <a:endParaRPr kumimoji="0" lang="en-US" sz="1600" b="0" i="0" u="none" strike="noStrike" kern="1200" cap="none" spc="0" normalizeH="0" baseline="0" noProof="0" dirty="0">
                <a:ln>
                  <a:noFill/>
                </a:ln>
                <a:solidFill>
                  <a:prstClr val="black"/>
                </a:solidFill>
                <a:effectLst/>
                <a:uLnTx/>
                <a:uFillTx/>
                <a:latin typeface="Lucida Bright" panose="02040602050505020304" pitchFamily="18" charset="77"/>
              </a:endParaRPr>
            </a:p>
          </p:txBody>
        </p:sp>
        <p:sp>
          <p:nvSpPr>
            <p:cNvPr id="10" name="TextBox 9">
              <a:extLst>
                <a:ext uri="{FF2B5EF4-FFF2-40B4-BE49-F238E27FC236}">
                  <a16:creationId xmlns:a16="http://schemas.microsoft.com/office/drawing/2014/main" id="{B738DD4E-0F33-D6FD-EEBF-13F5EEDD4D3A}"/>
                </a:ext>
              </a:extLst>
            </p:cNvPr>
            <p:cNvSpPr txBox="1"/>
            <p:nvPr/>
          </p:nvSpPr>
          <p:spPr>
            <a:xfrm>
              <a:off x="6227282" y="1585753"/>
              <a:ext cx="4663390" cy="480131"/>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Lucida Sans" panose="020B0602030504020204" pitchFamily="34" charset="77"/>
                  <a:cs typeface="Arial" pitchFamily="34" charset="0"/>
                </a:rPr>
                <a:t>Average Household Income at Age 35 for Children whose Parents Earned $27k (25</a:t>
              </a:r>
              <a:r>
                <a:rPr kumimoji="0" lang="en-US" sz="1400" b="0" i="0" u="none" strike="noStrike" kern="1200" cap="none" spc="0" normalizeH="0" baseline="30000" noProof="0" dirty="0">
                  <a:ln>
                    <a:noFill/>
                  </a:ln>
                  <a:solidFill>
                    <a:prstClr val="black"/>
                  </a:solidFill>
                  <a:effectLst/>
                  <a:uLnTx/>
                  <a:uFillTx/>
                  <a:latin typeface="Lucida Sans" panose="020B0602030504020204" pitchFamily="34" charset="77"/>
                  <a:cs typeface="Arial" pitchFamily="34" charset="0"/>
                </a:rPr>
                <a:t>th</a:t>
              </a:r>
              <a:r>
                <a:rPr kumimoji="0" lang="en-US" sz="1400" b="0" i="0" u="none" strike="noStrike" kern="1200" cap="none" spc="0" normalizeH="0" baseline="0" noProof="0" dirty="0">
                  <a:ln>
                    <a:noFill/>
                  </a:ln>
                  <a:solidFill>
                    <a:prstClr val="black"/>
                  </a:solidFill>
                  <a:effectLst/>
                  <a:uLnTx/>
                  <a:uFillTx/>
                  <a:latin typeface="Lucida Sans" panose="020B0602030504020204" pitchFamily="34" charset="77"/>
                  <a:cs typeface="Arial" pitchFamily="34" charset="0"/>
                </a:rPr>
                <a:t> percentile)</a:t>
              </a:r>
            </a:p>
          </p:txBody>
        </p:sp>
        <p:sp>
          <p:nvSpPr>
            <p:cNvPr id="20" name="TextBox 19">
              <a:extLst>
                <a:ext uri="{FF2B5EF4-FFF2-40B4-BE49-F238E27FC236}">
                  <a16:creationId xmlns:a16="http://schemas.microsoft.com/office/drawing/2014/main" id="{78C3D6B8-9987-C4D9-D015-E7AA39D70E80}"/>
                </a:ext>
              </a:extLst>
            </p:cNvPr>
            <p:cNvSpPr txBox="1"/>
            <p:nvPr/>
          </p:nvSpPr>
          <p:spPr>
            <a:xfrm>
              <a:off x="7232260" y="5742496"/>
              <a:ext cx="2653435" cy="523220"/>
            </a:xfrm>
            <a:prstGeom prst="rect">
              <a:avLst/>
            </a:prstGeom>
            <a:noFill/>
          </p:spPr>
          <p:txBody>
            <a:bodyPr wrap="square">
              <a:spAutoFit/>
            </a:bodyPr>
            <a:lstStyle/>
            <a:p>
              <a:pPr marL="0" marR="0" lvl="0" indent="0" algn="l" defTabSz="121779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Lucida Sans" panose="020B0602030504020204" pitchFamily="34" charset="77"/>
                  <a:ea typeface="Lato" panose="020F0502020204030203" pitchFamily="34" charset="0"/>
                  <a:cs typeface="Arial" pitchFamily="34" charset="0"/>
                </a:rPr>
                <a:t>Blue = More Upward Mobility</a:t>
              </a:r>
            </a:p>
            <a:p>
              <a:pPr marL="0" marR="0" lvl="0" indent="0" algn="l" defTabSz="121779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Lucida Sans" panose="020B0602030504020204" pitchFamily="34" charset="77"/>
                  <a:ea typeface="Lato" panose="020F0502020204030203" pitchFamily="34" charset="0"/>
                  <a:cs typeface="Arial" pitchFamily="34" charset="0"/>
                </a:rPr>
                <a:t>Red = Less Upward Mobility</a:t>
              </a:r>
            </a:p>
          </p:txBody>
        </p:sp>
        <p:pic>
          <p:nvPicPr>
            <p:cNvPr id="22" name="Picture 21">
              <a:extLst>
                <a:ext uri="{FF2B5EF4-FFF2-40B4-BE49-F238E27FC236}">
                  <a16:creationId xmlns:a16="http://schemas.microsoft.com/office/drawing/2014/main" id="{D903D1FE-A5C7-AC2C-F55B-5B159AFB9FDD}"/>
                </a:ext>
              </a:extLst>
            </p:cNvPr>
            <p:cNvPicPr>
              <a:picLocks noChangeAspect="1"/>
            </p:cNvPicPr>
            <p:nvPr/>
          </p:nvPicPr>
          <p:blipFill rotWithShape="1">
            <a:blip r:embed="rId3">
              <a:extLst>
                <a:ext uri="{28A0092B-C50C-407E-A947-70E740481C1C}">
                  <a14:useLocalDpi xmlns:a14="http://schemas.microsoft.com/office/drawing/2010/main" val="0"/>
                </a:ext>
              </a:extLst>
            </a:blip>
            <a:srcRect l="1045" t="9794" r="48759" b="-91"/>
            <a:stretch/>
          </p:blipFill>
          <p:spPr>
            <a:xfrm>
              <a:off x="6992060" y="2104765"/>
              <a:ext cx="3133835" cy="3637730"/>
            </a:xfrm>
            <a:prstGeom prst="rect">
              <a:avLst/>
            </a:prstGeom>
          </p:spPr>
        </p:pic>
      </p:grpSp>
      <p:grpSp>
        <p:nvGrpSpPr>
          <p:cNvPr id="14" name="Group 13">
            <a:extLst>
              <a:ext uri="{FF2B5EF4-FFF2-40B4-BE49-F238E27FC236}">
                <a16:creationId xmlns:a16="http://schemas.microsoft.com/office/drawing/2014/main" id="{55FF7460-8AA2-6CAA-7427-39849CDAC150}"/>
              </a:ext>
            </a:extLst>
          </p:cNvPr>
          <p:cNvGrpSpPr/>
          <p:nvPr/>
        </p:nvGrpSpPr>
        <p:grpSpPr>
          <a:xfrm>
            <a:off x="963334" y="1280931"/>
            <a:ext cx="4250149" cy="4984785"/>
            <a:chOff x="963334" y="1280931"/>
            <a:chExt cx="4250149" cy="4984785"/>
          </a:xfrm>
        </p:grpSpPr>
        <p:sp>
          <p:nvSpPr>
            <p:cNvPr id="9" name="Text Placeholder 9">
              <a:extLst>
                <a:ext uri="{FF2B5EF4-FFF2-40B4-BE49-F238E27FC236}">
                  <a16:creationId xmlns:a16="http://schemas.microsoft.com/office/drawing/2014/main" id="{D443D94C-7A01-4F81-DF53-B1B0867A6879}"/>
                </a:ext>
              </a:extLst>
            </p:cNvPr>
            <p:cNvSpPr txBox="1">
              <a:spLocks/>
            </p:cNvSpPr>
            <p:nvPr/>
          </p:nvSpPr>
          <p:spPr>
            <a:xfrm>
              <a:off x="1249103" y="1280931"/>
              <a:ext cx="3303668" cy="4088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black"/>
                  </a:solidFill>
                  <a:effectLst/>
                  <a:uLnTx/>
                  <a:uFillTx/>
                  <a:latin typeface="Lucida Bright" panose="02040602050505020304" pitchFamily="18" charset="77"/>
                </a:rPr>
                <a:t>Redlining Boundaries (1930s)</a:t>
              </a:r>
              <a:endParaRPr kumimoji="0" lang="en-US" sz="1600" b="0" i="0" u="none" strike="noStrike" kern="1200" cap="none" spc="0" normalizeH="0" baseline="0" noProof="0" dirty="0">
                <a:ln>
                  <a:noFill/>
                </a:ln>
                <a:solidFill>
                  <a:prstClr val="black"/>
                </a:solidFill>
                <a:effectLst/>
                <a:uLnTx/>
                <a:uFillTx/>
                <a:latin typeface="Lucida Bright" panose="02040602050505020304" pitchFamily="18" charset="77"/>
              </a:endParaRPr>
            </a:p>
          </p:txBody>
        </p:sp>
        <p:sp>
          <p:nvSpPr>
            <p:cNvPr id="11" name="TextBox 10">
              <a:extLst>
                <a:ext uri="{FF2B5EF4-FFF2-40B4-BE49-F238E27FC236}">
                  <a16:creationId xmlns:a16="http://schemas.microsoft.com/office/drawing/2014/main" id="{7E7AFDA5-D97C-91C8-6769-25545085E092}"/>
                </a:ext>
              </a:extLst>
            </p:cNvPr>
            <p:cNvSpPr txBox="1"/>
            <p:nvPr/>
          </p:nvSpPr>
          <p:spPr>
            <a:xfrm>
              <a:off x="1561734" y="1585753"/>
              <a:ext cx="2678407" cy="2862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Lucida Sans" panose="020B0602030504020204" pitchFamily="34" charset="77"/>
                  <a:cs typeface="Arial" pitchFamily="34" charset="0"/>
                </a:rPr>
                <a:t>Neighborhood grade, 1930s</a:t>
              </a:r>
            </a:p>
          </p:txBody>
        </p:sp>
        <p:pic>
          <p:nvPicPr>
            <p:cNvPr id="21" name="Picture 20">
              <a:extLst>
                <a:ext uri="{FF2B5EF4-FFF2-40B4-BE49-F238E27FC236}">
                  <a16:creationId xmlns:a16="http://schemas.microsoft.com/office/drawing/2014/main" id="{876FB7EC-5693-A3D2-480E-CAB164AD20ED}"/>
                </a:ext>
              </a:extLst>
            </p:cNvPr>
            <p:cNvPicPr>
              <a:picLocks noChangeAspect="1"/>
            </p:cNvPicPr>
            <p:nvPr/>
          </p:nvPicPr>
          <p:blipFill rotWithShape="1">
            <a:blip r:embed="rId4"/>
            <a:srcRect t="25405" r="67455" b="11111"/>
            <a:stretch/>
          </p:blipFill>
          <p:spPr>
            <a:xfrm>
              <a:off x="1249104" y="2119850"/>
              <a:ext cx="3303667" cy="3624979"/>
            </a:xfrm>
            <a:prstGeom prst="rect">
              <a:avLst/>
            </a:prstGeom>
          </p:spPr>
        </p:pic>
        <p:grpSp>
          <p:nvGrpSpPr>
            <p:cNvPr id="7" name="Group 6">
              <a:extLst>
                <a:ext uri="{FF2B5EF4-FFF2-40B4-BE49-F238E27FC236}">
                  <a16:creationId xmlns:a16="http://schemas.microsoft.com/office/drawing/2014/main" id="{4F7F0FEA-C707-9523-35EC-640C6D5BBF0D}"/>
                </a:ext>
              </a:extLst>
            </p:cNvPr>
            <p:cNvGrpSpPr/>
            <p:nvPr/>
          </p:nvGrpSpPr>
          <p:grpSpPr>
            <a:xfrm>
              <a:off x="963334" y="5742496"/>
              <a:ext cx="4250149" cy="523220"/>
              <a:chOff x="963334" y="5742496"/>
              <a:chExt cx="4250149" cy="523220"/>
            </a:xfrm>
          </p:grpSpPr>
          <p:sp>
            <p:nvSpPr>
              <p:cNvPr id="8" name="TextBox 7">
                <a:extLst>
                  <a:ext uri="{FF2B5EF4-FFF2-40B4-BE49-F238E27FC236}">
                    <a16:creationId xmlns:a16="http://schemas.microsoft.com/office/drawing/2014/main" id="{1AEEB69A-363C-68E1-5FF3-E46961B85513}"/>
                  </a:ext>
                </a:extLst>
              </p:cNvPr>
              <p:cNvSpPr txBox="1"/>
              <p:nvPr/>
            </p:nvSpPr>
            <p:spPr>
              <a:xfrm>
                <a:off x="963334" y="5742496"/>
                <a:ext cx="2685941" cy="523220"/>
              </a:xfrm>
              <a:prstGeom prst="rect">
                <a:avLst/>
              </a:prstGeom>
              <a:noFill/>
            </p:spPr>
            <p:txBody>
              <a:bodyPr wrap="square">
                <a:spAutoFit/>
              </a:bodyPr>
              <a:lstStyle/>
              <a:p>
                <a:pPr marL="0" marR="0" lvl="0" indent="0" algn="l" defTabSz="121779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Lucida Sans" panose="020B0602030504020204" pitchFamily="34" charset="77"/>
                    <a:ea typeface="Lato" panose="020F0502020204030203" pitchFamily="34" charset="0"/>
                    <a:cs typeface="Arial" pitchFamily="34" charset="0"/>
                  </a:rPr>
                  <a:t>Green = “Best”</a:t>
                </a:r>
              </a:p>
              <a:p>
                <a:pPr marL="0" marR="0" lvl="0" indent="0" algn="l" defTabSz="121779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Lucida Sans" panose="020B0602030504020204" pitchFamily="34" charset="77"/>
                    <a:ea typeface="Lato" panose="020F0502020204030203" pitchFamily="34" charset="0"/>
                    <a:cs typeface="Arial" pitchFamily="34" charset="0"/>
                  </a:rPr>
                  <a:t>Blue = “Still Desirable”</a:t>
                </a:r>
              </a:p>
            </p:txBody>
          </p:sp>
          <p:sp>
            <p:nvSpPr>
              <p:cNvPr id="23" name="TextBox 22">
                <a:extLst>
                  <a:ext uri="{FF2B5EF4-FFF2-40B4-BE49-F238E27FC236}">
                    <a16:creationId xmlns:a16="http://schemas.microsoft.com/office/drawing/2014/main" id="{444FF07A-9EEB-FC6F-050B-E5FB9C8CD860}"/>
                  </a:ext>
                </a:extLst>
              </p:cNvPr>
              <p:cNvSpPr txBox="1"/>
              <p:nvPr/>
            </p:nvSpPr>
            <p:spPr>
              <a:xfrm>
                <a:off x="3266799" y="5742496"/>
                <a:ext cx="1946684" cy="523220"/>
              </a:xfrm>
              <a:prstGeom prst="rect">
                <a:avLst/>
              </a:prstGeom>
              <a:noFill/>
            </p:spPr>
            <p:txBody>
              <a:bodyPr wrap="square">
                <a:spAutoFit/>
              </a:bodyPr>
              <a:lstStyle/>
              <a:p>
                <a:pPr marL="0" marR="0" lvl="0" indent="0" algn="l" defTabSz="121779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Lucida Sans" panose="020B0602030504020204" pitchFamily="34" charset="77"/>
                    <a:ea typeface="Lato" panose="020F0502020204030203" pitchFamily="34" charset="0"/>
                    <a:cs typeface="Arial" pitchFamily="34" charset="0"/>
                  </a:rPr>
                  <a:t>Yellow = “Declining”</a:t>
                </a:r>
              </a:p>
              <a:p>
                <a:pPr marL="0" marR="0" lvl="0" indent="0" algn="l" defTabSz="121779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Lucida Sans" panose="020B0602030504020204" pitchFamily="34" charset="77"/>
                    <a:ea typeface="Lato" panose="020F0502020204030203" pitchFamily="34" charset="0"/>
                    <a:cs typeface="Arial" pitchFamily="34" charset="0"/>
                  </a:rPr>
                  <a:t>Red = “Hazardous”</a:t>
                </a:r>
              </a:p>
            </p:txBody>
          </p:sp>
        </p:grpSp>
      </p:grpSp>
      <p:cxnSp>
        <p:nvCxnSpPr>
          <p:cNvPr id="5" name="Straight Connector 4">
            <a:extLst>
              <a:ext uri="{FF2B5EF4-FFF2-40B4-BE49-F238E27FC236}">
                <a16:creationId xmlns:a16="http://schemas.microsoft.com/office/drawing/2014/main" id="{DF0EFF42-7EDD-35AA-FAA9-8EEE73E35053}"/>
              </a:ext>
            </a:extLst>
          </p:cNvPr>
          <p:cNvCxnSpPr>
            <a:cxnSpLocks/>
          </p:cNvCxnSpPr>
          <p:nvPr/>
        </p:nvCxnSpPr>
        <p:spPr>
          <a:xfrm flipV="1">
            <a:off x="5704171" y="1730498"/>
            <a:ext cx="0" cy="33583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descr="A black and grey text&#10;&#10;Description automatically generated">
            <a:extLst>
              <a:ext uri="{FF2B5EF4-FFF2-40B4-BE49-F238E27FC236}">
                <a16:creationId xmlns:a16="http://schemas.microsoft.com/office/drawing/2014/main" id="{0812921D-1883-0227-3883-09CAB04BF6DC}"/>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81947"/>
          <a:stretch/>
        </p:blipFill>
        <p:spPr>
          <a:xfrm>
            <a:off x="11835183" y="6480880"/>
            <a:ext cx="315482" cy="304226"/>
          </a:xfrm>
          <a:prstGeom prst="rect">
            <a:avLst/>
          </a:prstGeom>
        </p:spPr>
      </p:pic>
    </p:spTree>
    <p:extLst>
      <p:ext uri="{BB962C8B-B14F-4D97-AF65-F5344CB8AC3E}">
        <p14:creationId xmlns:p14="http://schemas.microsoft.com/office/powerpoint/2010/main" val="35252223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66DE9CB-5BCB-FAD5-2643-E6DC1A1D48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08792" y="-1011"/>
            <a:ext cx="10974416" cy="6859010"/>
          </a:xfrm>
          <a:prstGeom prst="rect">
            <a:avLst/>
          </a:prstGeom>
        </p:spPr>
      </p:pic>
      <p:sp>
        <p:nvSpPr>
          <p:cNvPr id="3" name="Rectangle 2">
            <a:extLst>
              <a:ext uri="{FF2B5EF4-FFF2-40B4-BE49-F238E27FC236}">
                <a16:creationId xmlns:a16="http://schemas.microsoft.com/office/drawing/2014/main" id="{1DA7E43B-533D-DE90-1933-AAFD737F5100}"/>
              </a:ext>
            </a:extLst>
          </p:cNvPr>
          <p:cNvSpPr>
            <a:spLocks noChangeArrowheads="1"/>
          </p:cNvSpPr>
          <p:nvPr/>
        </p:nvSpPr>
        <p:spPr bwMode="auto">
          <a:xfrm>
            <a:off x="168605" y="117651"/>
            <a:ext cx="1202339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defTabSz="1219140" fontAlgn="base">
              <a:spcBef>
                <a:spcPct val="0"/>
              </a:spcBef>
              <a:spcAft>
                <a:spcPct val="0"/>
              </a:spcAft>
              <a:defRPr/>
            </a:pPr>
            <a:r>
              <a:rPr lang="en-US" sz="2000" b="1" dirty="0">
                <a:solidFill>
                  <a:prstClr val="black">
                    <a:lumMod val="85000"/>
                    <a:lumOff val="15000"/>
                  </a:prstClr>
                </a:solidFill>
                <a:latin typeface="Lucida Bright" panose="02040602050505020304" pitchFamily="18" charset="77"/>
                <a:cs typeface="Arial" panose="020B0604020202020204" pitchFamily="34" charset="0"/>
              </a:rPr>
              <a:t>Changes in Children’s Income Percentiles vs. Parent Employment Rates, 1978-92 Cohorts</a:t>
            </a:r>
          </a:p>
          <a:p>
            <a:pPr defTabSz="1219140" fontAlgn="base">
              <a:spcBef>
                <a:spcPct val="0"/>
              </a:spcBef>
              <a:spcAft>
                <a:spcPct val="0"/>
              </a:spcAft>
              <a:defRPr/>
            </a:pPr>
            <a:r>
              <a:rPr lang="en-US" sz="1600" dirty="0">
                <a:solidFill>
                  <a:prstClr val="black">
                    <a:lumMod val="85000"/>
                    <a:lumOff val="15000"/>
                  </a:prstClr>
                </a:solidFill>
                <a:latin typeface="Lucida Sans" panose="020B0602030504020204" pitchFamily="34" charset="77"/>
                <a:cs typeface="Arial" panose="020B0604020202020204" pitchFamily="34" charset="0"/>
              </a:rPr>
              <a:t>By County, Race, and Class for Children whose Own Parents Remain Employed</a:t>
            </a:r>
          </a:p>
        </p:txBody>
      </p:sp>
    </p:spTree>
    <p:extLst>
      <p:ext uri="{BB962C8B-B14F-4D97-AF65-F5344CB8AC3E}">
        <p14:creationId xmlns:p14="http://schemas.microsoft.com/office/powerpoint/2010/main" val="36286274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FA9E4BD1-12B1-E6B3-46C2-C58A8240D1F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08792" y="-1011"/>
            <a:ext cx="10974416" cy="6859010"/>
          </a:xfrm>
          <a:prstGeom prst="rect">
            <a:avLst/>
          </a:prstGeom>
        </p:spPr>
      </p:pic>
      <p:sp>
        <p:nvSpPr>
          <p:cNvPr id="2" name="Rectangle 1">
            <a:extLst>
              <a:ext uri="{FF2B5EF4-FFF2-40B4-BE49-F238E27FC236}">
                <a16:creationId xmlns:a16="http://schemas.microsoft.com/office/drawing/2014/main" id="{EAB64D9E-1BDC-41A8-28CB-524B69174385}"/>
              </a:ext>
            </a:extLst>
          </p:cNvPr>
          <p:cNvSpPr>
            <a:spLocks noChangeArrowheads="1"/>
          </p:cNvSpPr>
          <p:nvPr/>
        </p:nvSpPr>
        <p:spPr bwMode="auto">
          <a:xfrm>
            <a:off x="168605" y="117651"/>
            <a:ext cx="1202339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defTabSz="1219140" fontAlgn="base">
              <a:spcBef>
                <a:spcPct val="0"/>
              </a:spcBef>
              <a:spcAft>
                <a:spcPct val="0"/>
              </a:spcAft>
              <a:defRPr/>
            </a:pPr>
            <a:r>
              <a:rPr lang="en-US" sz="2000" b="1" dirty="0">
                <a:solidFill>
                  <a:prstClr val="black">
                    <a:lumMod val="85000"/>
                    <a:lumOff val="15000"/>
                  </a:prstClr>
                </a:solidFill>
                <a:latin typeface="Lucida Bright" panose="02040602050505020304" pitchFamily="18" charset="77"/>
                <a:cs typeface="Arial" panose="020B0604020202020204" pitchFamily="34" charset="0"/>
              </a:rPr>
              <a:t>Changes in Children’s Income Percentiles vs. Mother’s Marriage Rates, 1978-92 Cohorts</a:t>
            </a:r>
          </a:p>
          <a:p>
            <a:pPr lvl="0" defTabSz="1219140" fontAlgn="base">
              <a:spcBef>
                <a:spcPct val="0"/>
              </a:spcBef>
              <a:spcAft>
                <a:spcPct val="0"/>
              </a:spcAft>
              <a:defRPr/>
            </a:pPr>
            <a:r>
              <a:rPr lang="en-US" sz="1600" dirty="0">
                <a:solidFill>
                  <a:prstClr val="black">
                    <a:lumMod val="85000"/>
                    <a:lumOff val="15000"/>
                  </a:prstClr>
                </a:solidFill>
                <a:latin typeface="Lucida Sans" panose="020B0602030504020204" pitchFamily="34" charset="77"/>
                <a:cs typeface="Arial" panose="020B0604020202020204" pitchFamily="34" charset="0"/>
              </a:rPr>
              <a:t>By County, Race, and Class</a:t>
            </a:r>
          </a:p>
        </p:txBody>
      </p:sp>
    </p:spTree>
    <p:extLst>
      <p:ext uri="{BB962C8B-B14F-4D97-AF65-F5344CB8AC3E}">
        <p14:creationId xmlns:p14="http://schemas.microsoft.com/office/powerpoint/2010/main" val="34193059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D7E9AF24-7BC6-4B8E-930F-F82A71EAC4EB}"/>
              </a:ext>
            </a:extLst>
          </p:cNvPr>
          <p:cNvGrpSpPr/>
          <p:nvPr/>
        </p:nvGrpSpPr>
        <p:grpSpPr>
          <a:xfrm>
            <a:off x="0" y="4111308"/>
            <a:ext cx="10630545" cy="1693586"/>
            <a:chOff x="0" y="3593054"/>
            <a:chExt cx="10693101" cy="2201595"/>
          </a:xfrm>
        </p:grpSpPr>
        <p:sp>
          <p:nvSpPr>
            <p:cNvPr id="14" name="Rectangle 13">
              <a:extLst>
                <a:ext uri="{FF2B5EF4-FFF2-40B4-BE49-F238E27FC236}">
                  <a16:creationId xmlns:a16="http://schemas.microsoft.com/office/drawing/2014/main" id="{08AB1136-6F51-48AC-8287-A87E231D6148}"/>
                </a:ext>
              </a:extLst>
            </p:cNvPr>
            <p:cNvSpPr/>
            <p:nvPr/>
          </p:nvSpPr>
          <p:spPr>
            <a:xfrm>
              <a:off x="0" y="3863693"/>
              <a:ext cx="10553475" cy="1930956"/>
            </a:xfrm>
            <a:prstGeom prst="rect">
              <a:avLst/>
            </a:prstGeom>
            <a:solidFill>
              <a:srgbClr val="28B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Isosceles Triangle 14">
              <a:extLst>
                <a:ext uri="{FF2B5EF4-FFF2-40B4-BE49-F238E27FC236}">
                  <a16:creationId xmlns:a16="http://schemas.microsoft.com/office/drawing/2014/main" id="{EA179EF8-161F-416F-97AF-8751A774A7C5}"/>
                </a:ext>
              </a:extLst>
            </p:cNvPr>
            <p:cNvSpPr/>
            <p:nvPr/>
          </p:nvSpPr>
          <p:spPr>
            <a:xfrm>
              <a:off x="8380207" y="3593054"/>
              <a:ext cx="2312894" cy="2201595"/>
            </a:xfrm>
            <a:prstGeom prst="triangle">
              <a:avLst>
                <a:gd name="adj" fmla="val 9544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6" name="Content Placeholder 2">
            <a:extLst>
              <a:ext uri="{FF2B5EF4-FFF2-40B4-BE49-F238E27FC236}">
                <a16:creationId xmlns:a16="http://schemas.microsoft.com/office/drawing/2014/main" id="{07060544-589F-4FB4-9051-00EBABA3600C}"/>
              </a:ext>
            </a:extLst>
          </p:cNvPr>
          <p:cNvSpPr txBox="1">
            <a:spLocks/>
          </p:cNvSpPr>
          <p:nvPr/>
        </p:nvSpPr>
        <p:spPr>
          <a:xfrm>
            <a:off x="249162" y="4449683"/>
            <a:ext cx="8600114" cy="14392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1F497D"/>
              </a:buClr>
              <a:buSzTx/>
              <a:buFont typeface="Arial" panose="020B0604020202020204" pitchFamily="34" charset="0"/>
              <a:buNone/>
              <a:tabLst/>
              <a:defRPr/>
            </a:pPr>
            <a:r>
              <a:rPr kumimoji="0" lang="en-US" sz="3200" b="1" i="0" u="none" strike="noStrike" kern="1200" cap="none" spc="0" normalizeH="0" baseline="0" noProof="0" dirty="0">
                <a:ln>
                  <a:noFill/>
                </a:ln>
                <a:solidFill>
                  <a:prstClr val="white"/>
                </a:solidFill>
                <a:effectLst/>
                <a:uLnTx/>
                <a:uFillTx/>
                <a:latin typeface="Lucida Sans" panose="020B0602030504020204" pitchFamily="34" charset="0"/>
                <a:ea typeface="+mn-ea"/>
                <a:cs typeface="Arial" panose="020B0604020202020204" pitchFamily="34" charset="0"/>
              </a:rPr>
              <a:t>Why are Changes in Mobility Related to Changes in Parent Employment Rates?</a:t>
            </a:r>
          </a:p>
        </p:txBody>
      </p:sp>
    </p:spTree>
    <p:extLst>
      <p:ext uri="{BB962C8B-B14F-4D97-AF65-F5344CB8AC3E}">
        <p14:creationId xmlns:p14="http://schemas.microsoft.com/office/powerpoint/2010/main" val="6256821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D2C1CA37-8AE4-A031-6D1C-FF146322FA0C}"/>
              </a:ext>
            </a:extLst>
          </p:cNvPr>
          <p:cNvSpPr/>
          <p:nvPr/>
        </p:nvSpPr>
        <p:spPr>
          <a:xfrm>
            <a:off x="5410200" y="1575202"/>
            <a:ext cx="13716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34" name="TextBox 33">
            <a:extLst>
              <a:ext uri="{FF2B5EF4-FFF2-40B4-BE49-F238E27FC236}">
                <a16:creationId xmlns:a16="http://schemas.microsoft.com/office/drawing/2014/main" id="{F3D9EF08-7E9D-16C0-4ECC-F101D8A93A1E}"/>
              </a:ext>
            </a:extLst>
          </p:cNvPr>
          <p:cNvSpPr txBox="1"/>
          <p:nvPr/>
        </p:nvSpPr>
        <p:spPr>
          <a:xfrm>
            <a:off x="1086708" y="1705049"/>
            <a:ext cx="4773317"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AA523"/>
                </a:solidFill>
                <a:effectLst/>
                <a:uLnTx/>
                <a:uFillTx/>
                <a:latin typeface="Lucida Sans" panose="020B0602030504020204" pitchFamily="34" charset="0"/>
                <a:ea typeface="+mn-ea"/>
                <a:cs typeface="+mn-cs"/>
              </a:rPr>
              <a:t>[Correlated Shocks] </a:t>
            </a:r>
            <a:br>
              <a:rPr kumimoji="0" lang="en-US" b="1" i="0" u="none" strike="noStrike" kern="1200" cap="none" spc="0" normalizeH="0" baseline="0" noProof="0" dirty="0">
                <a:ln>
                  <a:noFill/>
                </a:ln>
                <a:solidFill>
                  <a:srgbClr val="FAA523"/>
                </a:solidFill>
                <a:effectLst/>
                <a:uLnTx/>
                <a:uFillTx/>
                <a:latin typeface="Lucida Sans" panose="020B0602030504020204" pitchFamily="34" charset="0"/>
                <a:ea typeface="+mn-ea"/>
                <a:cs typeface="+mn-cs"/>
              </a:rPr>
            </a:br>
            <a:endParaRPr kumimoji="0" lang="en-US" b="1" i="0" u="none" strike="noStrike" kern="1200" cap="none" spc="0" normalizeH="0" baseline="0" noProof="0" dirty="0">
              <a:ln>
                <a:noFill/>
              </a:ln>
              <a:solidFill>
                <a:srgbClr val="FAA523"/>
              </a:solidFill>
              <a:effectLst/>
              <a:uLnTx/>
              <a:uFillTx/>
              <a:latin typeface="Lucida Sans" panose="020B06020305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262626"/>
                </a:solidFill>
                <a:latin typeface="Lucida Sans" panose="020B0602030504020204" pitchFamily="34" charset="0"/>
                <a:cs typeface="Arial" panose="020B0604020202020204" pitchFamily="34" charset="0"/>
              </a:rPr>
              <a:t>Changes in labor demand affect both parents and children directly</a:t>
            </a:r>
            <a:endParaRPr kumimoji="0" lang="en-US" sz="2400" b="0" i="0" u="none" strike="noStrike" kern="1200" cap="none" spc="0" normalizeH="0" baseline="0" noProof="0" dirty="0">
              <a:ln>
                <a:noFill/>
              </a:ln>
              <a:solidFill>
                <a:srgbClr val="262626"/>
              </a:solidFill>
              <a:effectLst/>
              <a:uLnTx/>
              <a:uFillTx/>
              <a:latin typeface="Lucida Sans" panose="020B0602030504020204" pitchFamily="34" charset="0"/>
              <a:ea typeface="+mn-ea"/>
              <a:cs typeface="+mn-cs"/>
            </a:endParaRPr>
          </a:p>
        </p:txBody>
      </p:sp>
      <p:sp>
        <p:nvSpPr>
          <p:cNvPr id="35" name="TextBox 34">
            <a:extLst>
              <a:ext uri="{FF2B5EF4-FFF2-40B4-BE49-F238E27FC236}">
                <a16:creationId xmlns:a16="http://schemas.microsoft.com/office/drawing/2014/main" id="{7A4FF161-33EB-18A4-4E0C-D84784D08686}"/>
              </a:ext>
            </a:extLst>
          </p:cNvPr>
          <p:cNvSpPr txBox="1"/>
          <p:nvPr/>
        </p:nvSpPr>
        <p:spPr>
          <a:xfrm>
            <a:off x="6548283" y="1631182"/>
            <a:ext cx="4613703" cy="182819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2BB4A2"/>
                </a:solidFill>
                <a:effectLst/>
                <a:uLnTx/>
                <a:uFillTx/>
                <a:latin typeface="Lucida Sans" panose="020B0602030504020204" pitchFamily="34" charset="0"/>
                <a:ea typeface="+mn-ea"/>
                <a:cs typeface="+mn-cs"/>
              </a:rPr>
              <a:t>[Environmental Exposure Effect] </a:t>
            </a:r>
            <a:br>
              <a:rPr kumimoji="0" lang="en-US" b="1" i="0" u="none" strike="noStrike" kern="1200" cap="none" spc="0" normalizeH="0" baseline="0" noProof="0" dirty="0">
                <a:ln>
                  <a:noFill/>
                </a:ln>
                <a:solidFill>
                  <a:srgbClr val="2BB4A2"/>
                </a:solidFill>
                <a:effectLst/>
                <a:uLnTx/>
                <a:uFillTx/>
                <a:latin typeface="Lucida Sans" panose="020B0602030504020204" pitchFamily="34" charset="0"/>
                <a:ea typeface="+mn-ea"/>
                <a:cs typeface="+mn-cs"/>
              </a:rPr>
            </a:br>
            <a:endParaRPr kumimoji="0" lang="en-US" b="1" i="0" u="none" strike="noStrike" kern="1200" cap="none" spc="0" normalizeH="0" baseline="0" noProof="0" dirty="0">
              <a:ln>
                <a:noFill/>
              </a:ln>
              <a:solidFill>
                <a:srgbClr val="2BB4A2"/>
              </a:solidFill>
              <a:effectLst/>
              <a:uLnTx/>
              <a:uFillTx/>
              <a:latin typeface="Lucida Sans" panose="020B0602030504020204" pitchFamily="34" charset="0"/>
              <a:ea typeface="+mn-ea"/>
              <a:cs typeface="+mn-cs"/>
            </a:endParaRPr>
          </a:p>
          <a:p>
            <a:pPr marL="0" marR="0" lvl="0" indent="0" algn="ctr" defTabSz="914173" rtl="0" eaLnBrk="1" fontAlgn="auto" latinLnBrk="0" hangingPunct="1">
              <a:lnSpc>
                <a:spcPct val="100000"/>
              </a:lnSpc>
              <a:spcBef>
                <a:spcPct val="20000"/>
              </a:spcBef>
              <a:spcAft>
                <a:spcPts val="0"/>
              </a:spcAft>
              <a:buClr>
                <a:srgbClr val="27B6A3"/>
              </a:buClr>
              <a:buSzTx/>
              <a:buFontTx/>
              <a:buNone/>
              <a:tabLst/>
              <a:defRPr/>
            </a:pPr>
            <a:r>
              <a:rPr kumimoji="0" lang="en-US" altLang="en-US" sz="2400" b="0" i="0" u="none" strike="noStrike" kern="1200" cap="none" spc="0" normalizeH="0" baseline="0" noProof="0" dirty="0">
                <a:ln>
                  <a:noFill/>
                </a:ln>
                <a:solidFill>
                  <a:srgbClr val="262626"/>
                </a:solidFill>
                <a:effectLst/>
                <a:uLnTx/>
                <a:uFillTx/>
                <a:latin typeface="Lucida Sans" panose="020B0602030504020204" pitchFamily="34" charset="0"/>
                <a:ea typeface="+mn-ea"/>
                <a:cs typeface="Arial" panose="020B0604020202020204" pitchFamily="34" charset="0"/>
              </a:rPr>
              <a:t>Changes in childhood environment have a causal effect on children’s outcomes</a:t>
            </a:r>
            <a:endParaRPr kumimoji="0" lang="en-US" altLang="en-US" sz="2400" b="0" i="0" u="none" strike="noStrike" kern="1200" cap="none" spc="0" normalizeH="0" baseline="0" noProof="0" dirty="0">
              <a:ln>
                <a:noFill/>
              </a:ln>
              <a:solidFill>
                <a:srgbClr val="262626"/>
              </a:solidFill>
              <a:effectLst/>
              <a:uLnTx/>
              <a:uFillTx/>
              <a:latin typeface="Lucida Sans" panose="020B0602030504020204" pitchFamily="34" charset="0"/>
              <a:ea typeface="+mn-ea"/>
              <a:cs typeface="Arial" panose="020B0604020202020204" pitchFamily="34" charset="0"/>
              <a:sym typeface="Wingdings" panose="05000000000000000000" pitchFamily="2" charset="2"/>
            </a:endParaRPr>
          </a:p>
        </p:txBody>
      </p:sp>
      <p:grpSp>
        <p:nvGrpSpPr>
          <p:cNvPr id="9" name="Group 8">
            <a:extLst>
              <a:ext uri="{FF2B5EF4-FFF2-40B4-BE49-F238E27FC236}">
                <a16:creationId xmlns:a16="http://schemas.microsoft.com/office/drawing/2014/main" id="{B20F9F76-A7D9-4FE4-8A9B-469881547755}"/>
              </a:ext>
            </a:extLst>
          </p:cNvPr>
          <p:cNvGrpSpPr/>
          <p:nvPr/>
        </p:nvGrpSpPr>
        <p:grpSpPr>
          <a:xfrm>
            <a:off x="1963934" y="4411461"/>
            <a:ext cx="8306174" cy="1482979"/>
            <a:chOff x="5949826" y="1759300"/>
            <a:chExt cx="5110581" cy="2840756"/>
          </a:xfrm>
        </p:grpSpPr>
        <p:sp>
          <p:nvSpPr>
            <p:cNvPr id="10" name="TextBox 9">
              <a:extLst>
                <a:ext uri="{FF2B5EF4-FFF2-40B4-BE49-F238E27FC236}">
                  <a16:creationId xmlns:a16="http://schemas.microsoft.com/office/drawing/2014/main" id="{1D5C783E-1443-C400-91E6-3655F682602F}"/>
                </a:ext>
              </a:extLst>
            </p:cNvPr>
            <p:cNvSpPr txBox="1"/>
            <p:nvPr/>
          </p:nvSpPr>
          <p:spPr>
            <a:xfrm>
              <a:off x="5971547" y="2200418"/>
              <a:ext cx="5088860" cy="2122448"/>
            </a:xfrm>
            <a:prstGeom prst="rect">
              <a:avLst/>
            </a:prstGeom>
            <a:noFill/>
            <a:ln>
              <a:noFill/>
            </a:ln>
          </p:spPr>
          <p:txBody>
            <a:bodyPr wrap="square" lIns="182880" tIns="182880" rIns="182880" bIns="182880" rtlCol="0">
              <a:spAutoFit/>
            </a:bodyPr>
            <a:lstStyle/>
            <a:p>
              <a:pPr marL="0" marR="0" lvl="0" indent="0" algn="ctr" defTabSz="914173" rtl="0" eaLnBrk="1" fontAlgn="auto" latinLnBrk="0" hangingPunct="1">
                <a:lnSpc>
                  <a:spcPct val="100000"/>
                </a:lnSpc>
                <a:spcBef>
                  <a:spcPct val="20000"/>
                </a:spcBef>
                <a:spcAft>
                  <a:spcPts val="0"/>
                </a:spcAft>
                <a:buClr>
                  <a:srgbClr val="27B6A3"/>
                </a:buClr>
                <a:buSzTx/>
                <a:buFontTx/>
                <a:buNone/>
                <a:tabLst/>
                <a:defRPr/>
              </a:pPr>
              <a:r>
                <a:rPr kumimoji="0" lang="en-US" altLang="en-US" sz="2400" b="0" i="0" u="none" strike="noStrike" kern="1200" cap="none" spc="0" normalizeH="0" baseline="0" noProof="0" dirty="0">
                  <a:ln>
                    <a:noFill/>
                  </a:ln>
                  <a:solidFill>
                    <a:srgbClr val="262626"/>
                  </a:solidFill>
                  <a:effectLst/>
                  <a:uLnTx/>
                  <a:uFillTx/>
                  <a:latin typeface="Lucida Sans" panose="020B0602030504020204" pitchFamily="34" charset="0"/>
                  <a:ea typeface="+mn-ea"/>
                  <a:cs typeface="Arial" panose="020B0604020202020204" pitchFamily="34" charset="0"/>
                </a:rPr>
                <a:t>Test between these explanations by studying children who </a:t>
              </a:r>
              <a:r>
                <a:rPr kumimoji="0" lang="en-US" altLang="en-US" sz="2400" b="1" i="0" u="none" strike="noStrike" kern="1200" cap="none" spc="0" normalizeH="0" baseline="0" noProof="0" dirty="0">
                  <a:ln>
                    <a:noFill/>
                  </a:ln>
                  <a:solidFill>
                    <a:srgbClr val="262626"/>
                  </a:solidFill>
                  <a:effectLst/>
                  <a:uLnTx/>
                  <a:uFillTx/>
                  <a:latin typeface="Lucida Sans" panose="020B0602030504020204" pitchFamily="34" charset="0"/>
                  <a:ea typeface="+mn-ea"/>
                  <a:cs typeface="Arial" panose="020B0604020202020204" pitchFamily="34" charset="0"/>
                </a:rPr>
                <a:t>moved</a:t>
              </a:r>
              <a:r>
                <a:rPr kumimoji="0" lang="en-US" altLang="en-US" sz="2400" b="0" i="0" u="none" strike="noStrike" kern="1200" cap="none" spc="0" normalizeH="0" baseline="0" noProof="0" dirty="0">
                  <a:ln>
                    <a:noFill/>
                  </a:ln>
                  <a:solidFill>
                    <a:srgbClr val="262626"/>
                  </a:solidFill>
                  <a:effectLst/>
                  <a:uLnTx/>
                  <a:uFillTx/>
                  <a:latin typeface="Lucida Sans" panose="020B0602030504020204" pitchFamily="34" charset="0"/>
                  <a:ea typeface="+mn-ea"/>
                  <a:cs typeface="Arial" panose="020B0604020202020204" pitchFamily="34" charset="0"/>
                </a:rPr>
                <a:t> to improving vs. declining areas</a:t>
              </a:r>
            </a:p>
          </p:txBody>
        </p:sp>
        <p:sp>
          <p:nvSpPr>
            <p:cNvPr id="11" name="Rectangle 10">
              <a:extLst>
                <a:ext uri="{FF2B5EF4-FFF2-40B4-BE49-F238E27FC236}">
                  <a16:creationId xmlns:a16="http://schemas.microsoft.com/office/drawing/2014/main" id="{7E2F35D5-B321-21AB-6760-CBF9E72C03E9}"/>
                </a:ext>
              </a:extLst>
            </p:cNvPr>
            <p:cNvSpPr/>
            <p:nvPr/>
          </p:nvSpPr>
          <p:spPr>
            <a:xfrm>
              <a:off x="5949826" y="1759300"/>
              <a:ext cx="5110581" cy="284075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FFFF"/>
                </a:solidFill>
                <a:effectLst/>
                <a:uLnTx/>
                <a:uFillTx/>
                <a:latin typeface="Source Sans Pro"/>
                <a:ea typeface="+mn-ea"/>
                <a:cs typeface="+mn-cs"/>
              </a:endParaRPr>
            </a:p>
          </p:txBody>
        </p:sp>
      </p:grpSp>
      <p:sp>
        <p:nvSpPr>
          <p:cNvPr id="5" name="TextBox 4">
            <a:extLst>
              <a:ext uri="{FF2B5EF4-FFF2-40B4-BE49-F238E27FC236}">
                <a16:creationId xmlns:a16="http://schemas.microsoft.com/office/drawing/2014/main" id="{871D687F-E7BD-BF05-BBA3-0F1250308F0E}"/>
              </a:ext>
            </a:extLst>
          </p:cNvPr>
          <p:cNvSpPr txBox="1"/>
          <p:nvPr/>
        </p:nvSpPr>
        <p:spPr>
          <a:xfrm>
            <a:off x="-1" y="79904"/>
            <a:ext cx="11968681" cy="830997"/>
          </a:xfrm>
          <a:prstGeom prst="rect">
            <a:avLst/>
          </a:prstGeom>
          <a:no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262626"/>
                </a:solidFill>
                <a:effectLst/>
                <a:uLnTx/>
                <a:uFillTx/>
                <a:latin typeface="Lucida Bright" panose="02040602050505020304" pitchFamily="18" charset="77"/>
                <a:cs typeface="Arial" panose="020B0604020202020204" pitchFamily="34" charset="0"/>
              </a:rPr>
              <a:t>Why Are Changes in Parental Outcomes Correlated with Children’s Outcomes?</a:t>
            </a:r>
          </a:p>
        </p:txBody>
      </p:sp>
    </p:spTree>
    <p:extLst>
      <p:ext uri="{BB962C8B-B14F-4D97-AF65-F5344CB8AC3E}">
        <p14:creationId xmlns:p14="http://schemas.microsoft.com/office/powerpoint/2010/main" val="1307737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20A13-FF59-EA63-21F9-89B6CF150E86}"/>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58FEAFE1-E441-5738-E219-E6F63971BF8D}"/>
              </a:ext>
            </a:extLst>
          </p:cNvPr>
          <p:cNvSpPr>
            <a:spLocks noChangeArrowheads="1"/>
          </p:cNvSpPr>
          <p:nvPr/>
        </p:nvSpPr>
        <p:spPr bwMode="auto">
          <a:xfrm>
            <a:off x="168605" y="117651"/>
            <a:ext cx="120233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262626"/>
                </a:solidFill>
                <a:effectLst/>
                <a:uLnTx/>
                <a:uFillTx/>
                <a:latin typeface="Lucida Bright" panose="02040602050505020304" pitchFamily="18" charset="77"/>
                <a:cs typeface="Arial" panose="020B0604020202020204" pitchFamily="34" charset="0"/>
              </a:rPr>
              <a:t>Causal Effects of Childhood Environment Changes: Evidence from Movers</a:t>
            </a:r>
          </a:p>
          <a:p>
            <a:pPr marL="0" marR="0" lvl="0" indent="0" algn="l" defTabSz="1219170" rtl="0" eaLnBrk="1" fontAlgn="base" latinLnBrk="0" hangingPunct="1">
              <a:lnSpc>
                <a:spcPct val="100000"/>
              </a:lnSpc>
              <a:spcBef>
                <a:spcPct val="0"/>
              </a:spcBef>
              <a:spcAft>
                <a:spcPct val="0"/>
              </a:spcAft>
              <a:buClrTx/>
              <a:buSzTx/>
              <a:buFontTx/>
              <a:buNone/>
              <a:tabLst/>
              <a:defRPr/>
            </a:pPr>
            <a:r>
              <a:rPr lang="en-US" sz="1600" dirty="0">
                <a:latin typeface="Lucida Sans" panose="020B0602030504020204" pitchFamily="34" charset="77"/>
                <a:cs typeface="Arial" panose="020B0604020202020204" pitchFamily="34" charset="0"/>
              </a:rPr>
              <a:t>Children’s Incomes vs. Trends in Parental Employment in Destination, 1992 Birth Cohort</a:t>
            </a:r>
          </a:p>
        </p:txBody>
      </p:sp>
      <p:pic>
        <p:nvPicPr>
          <p:cNvPr id="90" name="Graphic 89">
            <a:extLst>
              <a:ext uri="{FF2B5EF4-FFF2-40B4-BE49-F238E27FC236}">
                <a16:creationId xmlns:a16="http://schemas.microsoft.com/office/drawing/2014/main" id="{DEF11A0B-ACCF-ECF0-0061-CDD1B89D373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1531620"/>
            <a:ext cx="6071616" cy="3794760"/>
          </a:xfrm>
          <a:prstGeom prst="rect">
            <a:avLst/>
          </a:prstGeom>
        </p:spPr>
      </p:pic>
      <p:sp>
        <p:nvSpPr>
          <p:cNvPr id="91" name="TextBox 90">
            <a:extLst>
              <a:ext uri="{FF2B5EF4-FFF2-40B4-BE49-F238E27FC236}">
                <a16:creationId xmlns:a16="http://schemas.microsoft.com/office/drawing/2014/main" id="{2F1834CB-491F-5227-4B4F-F90B1985E823}"/>
              </a:ext>
            </a:extLst>
          </p:cNvPr>
          <p:cNvSpPr txBox="1"/>
          <p:nvPr/>
        </p:nvSpPr>
        <p:spPr>
          <a:xfrm>
            <a:off x="1966225" y="1436406"/>
            <a:ext cx="2139166" cy="338554"/>
          </a:xfrm>
          <a:prstGeom prst="rect">
            <a:avLst/>
          </a:prstGeom>
          <a:noFill/>
        </p:spPr>
        <p:txBody>
          <a:bodyPr wrap="square">
            <a:spAutoFit/>
          </a:bodyPr>
          <a:lstStyle/>
          <a:p>
            <a:r>
              <a:rPr lang="en-US" sz="1600" dirty="0">
                <a:latin typeface="Lucida Sans" panose="020B0602030504020204" pitchFamily="34" charset="77"/>
                <a:cs typeface="Arial" panose="020B0604020202020204" pitchFamily="34" charset="0"/>
              </a:rPr>
              <a:t>Move </a:t>
            </a:r>
            <a:r>
              <a:rPr lang="en-US" sz="1600" u="sng" dirty="0">
                <a:latin typeface="Lucida Sans" panose="020B0602030504020204" pitchFamily="34" charset="77"/>
                <a:cs typeface="Arial" panose="020B0604020202020204" pitchFamily="34" charset="0"/>
              </a:rPr>
              <a:t>Before Age 8</a:t>
            </a:r>
            <a:endParaRPr lang="en-US" sz="1600" u="sng" dirty="0">
              <a:latin typeface="Lucida Sans" panose="020B0602030504020204" pitchFamily="34" charset="77"/>
            </a:endParaRPr>
          </a:p>
        </p:txBody>
      </p:sp>
    </p:spTree>
    <p:extLst>
      <p:ext uri="{BB962C8B-B14F-4D97-AF65-F5344CB8AC3E}">
        <p14:creationId xmlns:p14="http://schemas.microsoft.com/office/powerpoint/2010/main" val="9249706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20A13-FF59-EA63-21F9-89B6CF150E86}"/>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58FEAFE1-E441-5738-E219-E6F63971BF8D}"/>
              </a:ext>
            </a:extLst>
          </p:cNvPr>
          <p:cNvSpPr>
            <a:spLocks noChangeArrowheads="1"/>
          </p:cNvSpPr>
          <p:nvPr/>
        </p:nvSpPr>
        <p:spPr bwMode="auto">
          <a:xfrm>
            <a:off x="168605" y="117651"/>
            <a:ext cx="120233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262626"/>
                </a:solidFill>
                <a:effectLst/>
                <a:uLnTx/>
                <a:uFillTx/>
                <a:latin typeface="Lucida Bright" panose="02040602050505020304" pitchFamily="18" charset="77"/>
                <a:cs typeface="Arial" panose="020B0604020202020204" pitchFamily="34" charset="0"/>
              </a:rPr>
              <a:t>Causal Effects of Childhood Environment Changes: Evidence from Movers</a:t>
            </a:r>
          </a:p>
          <a:p>
            <a:pPr marL="0" marR="0" lvl="0" indent="0" algn="l" defTabSz="1219170" rtl="0" eaLnBrk="1" fontAlgn="base" latinLnBrk="0" hangingPunct="1">
              <a:lnSpc>
                <a:spcPct val="100000"/>
              </a:lnSpc>
              <a:spcBef>
                <a:spcPct val="0"/>
              </a:spcBef>
              <a:spcAft>
                <a:spcPct val="0"/>
              </a:spcAft>
              <a:buClrTx/>
              <a:buSzTx/>
              <a:buFontTx/>
              <a:buNone/>
              <a:tabLst/>
              <a:defRPr/>
            </a:pPr>
            <a:r>
              <a:rPr lang="en-US" sz="1600" dirty="0">
                <a:latin typeface="Lucida Sans" panose="020B0602030504020204" pitchFamily="34" charset="77"/>
                <a:cs typeface="Arial" panose="020B0604020202020204" pitchFamily="34" charset="0"/>
              </a:rPr>
              <a:t>Children’s Incomes vs. Trends in Parental Employment in Destination, 1992 Birth Cohort</a:t>
            </a:r>
          </a:p>
        </p:txBody>
      </p:sp>
      <p:pic>
        <p:nvPicPr>
          <p:cNvPr id="15" name="Graphic 14">
            <a:extLst>
              <a:ext uri="{FF2B5EF4-FFF2-40B4-BE49-F238E27FC236}">
                <a16:creationId xmlns:a16="http://schemas.microsoft.com/office/drawing/2014/main" id="{6BBCCB4C-FC43-CF90-81CC-6DDFF0EE37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120383" y="1531620"/>
            <a:ext cx="6071616" cy="3794760"/>
          </a:xfrm>
          <a:prstGeom prst="rect">
            <a:avLst/>
          </a:prstGeom>
        </p:spPr>
      </p:pic>
      <p:pic>
        <p:nvPicPr>
          <p:cNvPr id="90" name="Graphic 89">
            <a:extLst>
              <a:ext uri="{FF2B5EF4-FFF2-40B4-BE49-F238E27FC236}">
                <a16:creationId xmlns:a16="http://schemas.microsoft.com/office/drawing/2014/main" id="{DEF11A0B-ACCF-ECF0-0061-CDD1B89D37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0" y="1531620"/>
            <a:ext cx="6071616" cy="3794760"/>
          </a:xfrm>
          <a:prstGeom prst="rect">
            <a:avLst/>
          </a:prstGeom>
        </p:spPr>
      </p:pic>
      <p:sp>
        <p:nvSpPr>
          <p:cNvPr id="91" name="TextBox 90">
            <a:extLst>
              <a:ext uri="{FF2B5EF4-FFF2-40B4-BE49-F238E27FC236}">
                <a16:creationId xmlns:a16="http://schemas.microsoft.com/office/drawing/2014/main" id="{2F1834CB-491F-5227-4B4F-F90B1985E823}"/>
              </a:ext>
            </a:extLst>
          </p:cNvPr>
          <p:cNvSpPr txBox="1"/>
          <p:nvPr/>
        </p:nvSpPr>
        <p:spPr>
          <a:xfrm>
            <a:off x="1966225" y="1436406"/>
            <a:ext cx="2139166" cy="338554"/>
          </a:xfrm>
          <a:prstGeom prst="rect">
            <a:avLst/>
          </a:prstGeom>
          <a:noFill/>
        </p:spPr>
        <p:txBody>
          <a:bodyPr wrap="square">
            <a:spAutoFit/>
          </a:bodyPr>
          <a:lstStyle/>
          <a:p>
            <a:r>
              <a:rPr lang="en-US" sz="1600" dirty="0">
                <a:latin typeface="Lucida Sans" panose="020B0602030504020204" pitchFamily="34" charset="77"/>
                <a:cs typeface="Arial" panose="020B0604020202020204" pitchFamily="34" charset="0"/>
              </a:rPr>
              <a:t>Move </a:t>
            </a:r>
            <a:r>
              <a:rPr lang="en-US" sz="1600" u="sng" dirty="0">
                <a:latin typeface="Lucida Sans" panose="020B0602030504020204" pitchFamily="34" charset="77"/>
                <a:cs typeface="Arial" panose="020B0604020202020204" pitchFamily="34" charset="0"/>
              </a:rPr>
              <a:t>Before Age 8</a:t>
            </a:r>
            <a:endParaRPr lang="en-US" sz="1600" u="sng" dirty="0">
              <a:latin typeface="Lucida Sans" panose="020B0602030504020204" pitchFamily="34" charset="77"/>
            </a:endParaRPr>
          </a:p>
        </p:txBody>
      </p:sp>
      <p:sp>
        <p:nvSpPr>
          <p:cNvPr id="92" name="TextBox 91">
            <a:extLst>
              <a:ext uri="{FF2B5EF4-FFF2-40B4-BE49-F238E27FC236}">
                <a16:creationId xmlns:a16="http://schemas.microsoft.com/office/drawing/2014/main" id="{BFFA56C1-0BDD-2612-3A88-CE917C44C5F4}"/>
              </a:ext>
            </a:extLst>
          </p:cNvPr>
          <p:cNvSpPr txBox="1"/>
          <p:nvPr/>
        </p:nvSpPr>
        <p:spPr>
          <a:xfrm>
            <a:off x="7764591" y="1436406"/>
            <a:ext cx="278320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effectLst/>
                <a:uLnTx/>
                <a:uFillTx/>
                <a:latin typeface="Lucida Sans" panose="020B0602030504020204" pitchFamily="34" charset="77"/>
                <a:cs typeface="Arial" panose="020B0604020202020204" pitchFamily="34" charset="0"/>
              </a:rPr>
              <a:t>Move </a:t>
            </a:r>
            <a:r>
              <a:rPr kumimoji="0" lang="en-US" sz="1600" i="0" u="sng" strike="noStrike" kern="1200" cap="none" spc="0" normalizeH="0" baseline="0" noProof="0" dirty="0">
                <a:ln>
                  <a:noFill/>
                </a:ln>
                <a:effectLst/>
                <a:uLnTx/>
                <a:uFillTx/>
                <a:latin typeface="Lucida Sans" panose="020B0602030504020204" pitchFamily="34" charset="77"/>
                <a:cs typeface="Arial" panose="020B0604020202020204" pitchFamily="34" charset="0"/>
              </a:rPr>
              <a:t>Between Ages 13-17</a:t>
            </a:r>
            <a:endParaRPr kumimoji="0" lang="en-US" sz="1600" i="0" u="none" strike="noStrike" kern="1200" cap="none" spc="0" normalizeH="0" baseline="0" noProof="0" dirty="0">
              <a:ln>
                <a:noFill/>
              </a:ln>
              <a:effectLst/>
              <a:uLnTx/>
              <a:uFillTx/>
              <a:latin typeface="Lucida Sans" panose="020B0602030504020204" pitchFamily="34" charset="77"/>
            </a:endParaRPr>
          </a:p>
        </p:txBody>
      </p:sp>
    </p:spTree>
    <p:extLst>
      <p:ext uri="{BB962C8B-B14F-4D97-AF65-F5344CB8AC3E}">
        <p14:creationId xmlns:p14="http://schemas.microsoft.com/office/powerpoint/2010/main" val="39254043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DED0277-9F99-3FC8-8EBB-BA50FA6B01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08792" y="-1011"/>
            <a:ext cx="10974416" cy="6859010"/>
          </a:xfrm>
          <a:prstGeom prst="rect">
            <a:avLst/>
          </a:prstGeom>
        </p:spPr>
      </p:pic>
      <p:sp>
        <p:nvSpPr>
          <p:cNvPr id="2" name="Rectangle 1">
            <a:extLst>
              <a:ext uri="{FF2B5EF4-FFF2-40B4-BE49-F238E27FC236}">
                <a16:creationId xmlns:a16="http://schemas.microsoft.com/office/drawing/2014/main" id="{8D39A872-90F0-4504-0E70-2AC202715361}"/>
              </a:ext>
            </a:extLst>
          </p:cNvPr>
          <p:cNvSpPr>
            <a:spLocks noChangeArrowheads="1"/>
          </p:cNvSpPr>
          <p:nvPr/>
        </p:nvSpPr>
        <p:spPr bwMode="auto">
          <a:xfrm>
            <a:off x="168605" y="117651"/>
            <a:ext cx="120233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262626"/>
                </a:solidFill>
                <a:effectLst/>
                <a:uLnTx/>
                <a:uFillTx/>
                <a:latin typeface="Lucida Bright" panose="02040602050505020304" pitchFamily="18" charset="77"/>
                <a:cs typeface="Arial" panose="020B0604020202020204" pitchFamily="34" charset="0"/>
              </a:rPr>
              <a:t>Effect of Trends in Parent Employment Rate in Destination</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Lucida Sans" panose="020B0602030504020204" pitchFamily="34" charset="77"/>
                <a:cs typeface="Arial" panose="020B0604020202020204" pitchFamily="34" charset="0"/>
              </a:rPr>
              <a:t>By Move Age and Cohort</a:t>
            </a:r>
          </a:p>
        </p:txBody>
      </p:sp>
    </p:spTree>
    <p:extLst>
      <p:ext uri="{BB962C8B-B14F-4D97-AF65-F5344CB8AC3E}">
        <p14:creationId xmlns:p14="http://schemas.microsoft.com/office/powerpoint/2010/main" val="18401548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D35F6B3-B0C1-18C5-0CDE-D4650444F57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08792" y="-1011"/>
            <a:ext cx="10974416" cy="6859010"/>
          </a:xfrm>
          <a:prstGeom prst="rect">
            <a:avLst/>
          </a:prstGeom>
        </p:spPr>
      </p:pic>
      <p:sp>
        <p:nvSpPr>
          <p:cNvPr id="4" name="Rectangle 3">
            <a:extLst>
              <a:ext uri="{FF2B5EF4-FFF2-40B4-BE49-F238E27FC236}">
                <a16:creationId xmlns:a16="http://schemas.microsoft.com/office/drawing/2014/main" id="{E37E0842-4836-99E4-EEBC-E113C147FA33}"/>
              </a:ext>
            </a:extLst>
          </p:cNvPr>
          <p:cNvSpPr>
            <a:spLocks noChangeArrowheads="1"/>
          </p:cNvSpPr>
          <p:nvPr/>
        </p:nvSpPr>
        <p:spPr bwMode="auto">
          <a:xfrm>
            <a:off x="168605" y="117651"/>
            <a:ext cx="120233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262626"/>
                </a:solidFill>
                <a:effectLst/>
                <a:uLnTx/>
                <a:uFillTx/>
                <a:latin typeface="Lucida Bright" panose="02040602050505020304" pitchFamily="18" charset="77"/>
                <a:cs typeface="Arial" panose="020B0604020202020204" pitchFamily="34" charset="0"/>
              </a:rPr>
              <a:t>Effect of Trends in Parent Employment Rate in Destination</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Lucida Sans" panose="020B0602030504020204" pitchFamily="34" charset="77"/>
                <a:cs typeface="Arial" panose="020B0604020202020204" pitchFamily="34" charset="0"/>
              </a:rPr>
              <a:t>By Move Age and Cohort</a:t>
            </a:r>
          </a:p>
        </p:txBody>
      </p:sp>
    </p:spTree>
    <p:extLst>
      <p:ext uri="{BB962C8B-B14F-4D97-AF65-F5344CB8AC3E}">
        <p14:creationId xmlns:p14="http://schemas.microsoft.com/office/powerpoint/2010/main" val="10867826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D35F6B3-B0C1-18C5-0CDE-D4650444F57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08792" y="-1011"/>
            <a:ext cx="10974416" cy="6859010"/>
          </a:xfrm>
          <a:prstGeom prst="rect">
            <a:avLst/>
          </a:prstGeom>
        </p:spPr>
      </p:pic>
      <p:sp>
        <p:nvSpPr>
          <p:cNvPr id="4" name="Rectangle 3">
            <a:extLst>
              <a:ext uri="{FF2B5EF4-FFF2-40B4-BE49-F238E27FC236}">
                <a16:creationId xmlns:a16="http://schemas.microsoft.com/office/drawing/2014/main" id="{E37E0842-4836-99E4-EEBC-E113C147FA33}"/>
              </a:ext>
            </a:extLst>
          </p:cNvPr>
          <p:cNvSpPr>
            <a:spLocks noChangeArrowheads="1"/>
          </p:cNvSpPr>
          <p:nvPr/>
        </p:nvSpPr>
        <p:spPr bwMode="auto">
          <a:xfrm>
            <a:off x="168605" y="117651"/>
            <a:ext cx="1202339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262626"/>
                </a:solidFill>
                <a:effectLst/>
                <a:uLnTx/>
                <a:uFillTx/>
                <a:latin typeface="Lucida Bright" panose="02040602050505020304" pitchFamily="18" charset="77"/>
                <a:cs typeface="Arial" panose="020B0604020202020204" pitchFamily="34" charset="0"/>
              </a:rPr>
              <a:t>Balance Test Using Predicted Outcomes Based on Parent Characteristics</a:t>
            </a:r>
          </a:p>
        </p:txBody>
      </p:sp>
    </p:spTree>
    <p:extLst>
      <p:ext uri="{BB962C8B-B14F-4D97-AF65-F5344CB8AC3E}">
        <p14:creationId xmlns:p14="http://schemas.microsoft.com/office/powerpoint/2010/main" val="7886966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F10BA68-7A9A-89DC-4B35-31FC47BD78BF}"/>
              </a:ext>
            </a:extLst>
          </p:cNvPr>
          <p:cNvSpPr>
            <a:spLocks noChangeArrowheads="1"/>
          </p:cNvSpPr>
          <p:nvPr/>
        </p:nvSpPr>
        <p:spPr bwMode="auto">
          <a:xfrm>
            <a:off x="168605" y="117651"/>
            <a:ext cx="120233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262626"/>
                </a:solidFill>
                <a:effectLst/>
                <a:uLnTx/>
                <a:uFillTx/>
                <a:latin typeface="Lucida Bright" panose="02040602050505020304" pitchFamily="18" charset="77"/>
                <a:cs typeface="Arial" panose="020B0604020202020204" pitchFamily="34" charset="0"/>
              </a:rPr>
              <a:t>Differences in Siblings’ Outcomes vs. Trend in Parent Employment Rates</a:t>
            </a:r>
          </a:p>
          <a:p>
            <a:pPr marL="0" marR="0" lvl="0" indent="0" algn="l" defTabSz="1219170" rtl="0" eaLnBrk="1" fontAlgn="base" latinLnBrk="0" hangingPunct="1">
              <a:lnSpc>
                <a:spcPct val="100000"/>
              </a:lnSpc>
              <a:spcBef>
                <a:spcPct val="0"/>
              </a:spcBef>
              <a:spcAft>
                <a:spcPct val="0"/>
              </a:spcAft>
              <a:buClrTx/>
              <a:buSzTx/>
              <a:buFontTx/>
              <a:buNone/>
              <a:tabLst/>
              <a:defRPr/>
            </a:pPr>
            <a:r>
              <a:rPr lang="en-US" sz="1600" dirty="0">
                <a:latin typeface="Lucida Sans" panose="020B0602030504020204" pitchFamily="34" charset="77"/>
                <a:cs typeface="Arial" panose="020B0604020202020204" pitchFamily="34" charset="0"/>
              </a:rPr>
              <a:t>Younger Sibling’s Minus Older Sibling’s Income Percentile in Destination County</a:t>
            </a:r>
          </a:p>
        </p:txBody>
      </p:sp>
      <p:pic>
        <p:nvPicPr>
          <p:cNvPr id="6" name="Graphic 5">
            <a:extLst>
              <a:ext uri="{FF2B5EF4-FFF2-40B4-BE49-F238E27FC236}">
                <a16:creationId xmlns:a16="http://schemas.microsoft.com/office/drawing/2014/main" id="{B316CFC5-C219-CFF5-9D07-3BD500A4FF9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120383" y="1531620"/>
            <a:ext cx="6071616" cy="3794760"/>
          </a:xfrm>
          <a:prstGeom prst="rect">
            <a:avLst/>
          </a:prstGeom>
        </p:spPr>
      </p:pic>
      <p:pic>
        <p:nvPicPr>
          <p:cNvPr id="9" name="Graphic 8">
            <a:extLst>
              <a:ext uri="{FF2B5EF4-FFF2-40B4-BE49-F238E27FC236}">
                <a16:creationId xmlns:a16="http://schemas.microsoft.com/office/drawing/2014/main" id="{29ABF56F-08C5-BF71-1052-23CDC0DAC25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0" y="1531620"/>
            <a:ext cx="6071616" cy="3794760"/>
          </a:xfrm>
          <a:prstGeom prst="rect">
            <a:avLst/>
          </a:prstGeom>
        </p:spPr>
      </p:pic>
      <p:sp>
        <p:nvSpPr>
          <p:cNvPr id="10" name="TextBox 9">
            <a:extLst>
              <a:ext uri="{FF2B5EF4-FFF2-40B4-BE49-F238E27FC236}">
                <a16:creationId xmlns:a16="http://schemas.microsoft.com/office/drawing/2014/main" id="{9D71990A-6F08-8C55-79E0-B2A238421D78}"/>
              </a:ext>
            </a:extLst>
          </p:cNvPr>
          <p:cNvSpPr txBox="1"/>
          <p:nvPr/>
        </p:nvSpPr>
        <p:spPr>
          <a:xfrm>
            <a:off x="1966224" y="1436406"/>
            <a:ext cx="2751550" cy="338554"/>
          </a:xfrm>
          <a:prstGeom prst="rect">
            <a:avLst/>
          </a:prstGeom>
          <a:noFill/>
        </p:spPr>
        <p:txBody>
          <a:bodyPr wrap="square">
            <a:spAutoFit/>
          </a:bodyPr>
          <a:lstStyle/>
          <a:p>
            <a:r>
              <a:rPr lang="en-US" sz="1600" dirty="0">
                <a:latin typeface="Lucida Sans" panose="020B0602030504020204" pitchFamily="34" charset="77"/>
                <a:cs typeface="Arial" panose="020B0604020202020204" pitchFamily="34" charset="0"/>
              </a:rPr>
              <a:t>Siblings with </a:t>
            </a:r>
            <a:r>
              <a:rPr lang="en-US" sz="1600" u="sng" dirty="0">
                <a:solidFill>
                  <a:prstClr val="black">
                    <a:lumMod val="85000"/>
                    <a:lumOff val="15000"/>
                  </a:prstClr>
                </a:solidFill>
                <a:latin typeface="Lucida Sans" panose="020B0602030504020204" pitchFamily="34" charset="77"/>
                <a:cs typeface="Arial" panose="020B0604020202020204" pitchFamily="34" charset="0"/>
              </a:rPr>
              <a:t>Age Gap ≥ 4</a:t>
            </a:r>
            <a:endParaRPr lang="en-US" sz="1600" dirty="0">
              <a:latin typeface="Lucida Sans" panose="020B0602030504020204" pitchFamily="34" charset="77"/>
            </a:endParaRPr>
          </a:p>
        </p:txBody>
      </p:sp>
      <p:sp>
        <p:nvSpPr>
          <p:cNvPr id="11" name="TextBox 10">
            <a:extLst>
              <a:ext uri="{FF2B5EF4-FFF2-40B4-BE49-F238E27FC236}">
                <a16:creationId xmlns:a16="http://schemas.microsoft.com/office/drawing/2014/main" id="{2C8AA270-D411-2154-DFA4-79464147BE1F}"/>
              </a:ext>
            </a:extLst>
          </p:cNvPr>
          <p:cNvSpPr txBox="1"/>
          <p:nvPr/>
        </p:nvSpPr>
        <p:spPr>
          <a:xfrm>
            <a:off x="7764591" y="1436406"/>
            <a:ext cx="2751550" cy="338554"/>
          </a:xfrm>
          <a:prstGeom prst="rect">
            <a:avLst/>
          </a:prstGeom>
          <a:noFill/>
        </p:spPr>
        <p:txBody>
          <a:bodyPr wrap="square">
            <a:spAutoFit/>
          </a:bodyPr>
          <a:lstStyle/>
          <a:p>
            <a:r>
              <a:rPr lang="en-US" sz="1600" dirty="0">
                <a:latin typeface="Lucida Sans" panose="020B0602030504020204" pitchFamily="34" charset="77"/>
                <a:cs typeface="Arial" panose="020B0604020202020204" pitchFamily="34" charset="0"/>
              </a:rPr>
              <a:t>Siblings with</a:t>
            </a:r>
            <a:r>
              <a:rPr lang="en-US" sz="1600" dirty="0">
                <a:solidFill>
                  <a:prstClr val="black">
                    <a:lumMod val="85000"/>
                    <a:lumOff val="15000"/>
                  </a:prstClr>
                </a:solidFill>
                <a:latin typeface="Lucida Sans" panose="020B0602030504020204" pitchFamily="34" charset="77"/>
                <a:cs typeface="Arial" panose="020B0604020202020204" pitchFamily="34" charset="0"/>
              </a:rPr>
              <a:t> </a:t>
            </a:r>
            <a:r>
              <a:rPr lang="en-US" sz="1600" u="sng" dirty="0">
                <a:solidFill>
                  <a:prstClr val="black">
                    <a:lumMod val="85000"/>
                    <a:lumOff val="15000"/>
                  </a:prstClr>
                </a:solidFill>
                <a:latin typeface="Lucida Sans" panose="020B0602030504020204" pitchFamily="34" charset="77"/>
                <a:cs typeface="Arial" panose="020B0604020202020204" pitchFamily="34" charset="0"/>
              </a:rPr>
              <a:t>Age Gap &lt; 4</a:t>
            </a:r>
            <a:endParaRPr lang="en-US" sz="1600" dirty="0">
              <a:latin typeface="Lucida Sans" panose="020B0602030504020204" pitchFamily="34" charset="77"/>
            </a:endParaRPr>
          </a:p>
        </p:txBody>
      </p:sp>
    </p:spTree>
    <p:extLst>
      <p:ext uri="{BB962C8B-B14F-4D97-AF65-F5344CB8AC3E}">
        <p14:creationId xmlns:p14="http://schemas.microsoft.com/office/powerpoint/2010/main" val="13024474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10D45-8819-8EB0-65C3-1A4281ECC9CB}"/>
            </a:ext>
          </a:extLst>
        </p:cNvPr>
        <p:cNvGrpSpPr/>
        <p:nvPr/>
      </p:nvGrpSpPr>
      <p:grpSpPr>
        <a:xfrm>
          <a:off x="0" y="0"/>
          <a:ext cx="0" cy="0"/>
          <a:chOff x="0" y="0"/>
          <a:chExt cx="0" cy="0"/>
        </a:xfrm>
      </p:grpSpPr>
      <p:grpSp>
        <p:nvGrpSpPr>
          <p:cNvPr id="13" name="Group 12">
            <a:extLst>
              <a:ext uri="{FF2B5EF4-FFF2-40B4-BE49-F238E27FC236}">
                <a16:creationId xmlns:a16="http://schemas.microsoft.com/office/drawing/2014/main" id="{3003A463-AB46-171C-D741-9A1E9F18DA41}"/>
              </a:ext>
            </a:extLst>
          </p:cNvPr>
          <p:cNvGrpSpPr/>
          <p:nvPr/>
        </p:nvGrpSpPr>
        <p:grpSpPr>
          <a:xfrm>
            <a:off x="0" y="4101063"/>
            <a:ext cx="10623287" cy="1693586"/>
            <a:chOff x="0" y="3593054"/>
            <a:chExt cx="10693101" cy="2201595"/>
          </a:xfrm>
        </p:grpSpPr>
        <p:sp>
          <p:nvSpPr>
            <p:cNvPr id="14" name="Rectangle 13">
              <a:extLst>
                <a:ext uri="{FF2B5EF4-FFF2-40B4-BE49-F238E27FC236}">
                  <a16:creationId xmlns:a16="http://schemas.microsoft.com/office/drawing/2014/main" id="{E5E18056-BF05-B17A-D61E-EE180F4A2209}"/>
                </a:ext>
              </a:extLst>
            </p:cNvPr>
            <p:cNvSpPr/>
            <p:nvPr/>
          </p:nvSpPr>
          <p:spPr>
            <a:xfrm>
              <a:off x="0" y="3863693"/>
              <a:ext cx="10553475" cy="1930956"/>
            </a:xfrm>
            <a:prstGeom prst="rect">
              <a:avLst/>
            </a:prstGeom>
            <a:solidFill>
              <a:srgbClr val="28B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Isosceles Triangle 14">
              <a:extLst>
                <a:ext uri="{FF2B5EF4-FFF2-40B4-BE49-F238E27FC236}">
                  <a16:creationId xmlns:a16="http://schemas.microsoft.com/office/drawing/2014/main" id="{F3FF62D7-DD9A-8C94-7D89-776652FE4E0D}"/>
                </a:ext>
              </a:extLst>
            </p:cNvPr>
            <p:cNvSpPr/>
            <p:nvPr/>
          </p:nvSpPr>
          <p:spPr>
            <a:xfrm>
              <a:off x="8380207" y="3593054"/>
              <a:ext cx="2312894" cy="2201595"/>
            </a:xfrm>
            <a:prstGeom prst="triangle">
              <a:avLst>
                <a:gd name="adj" fmla="val 9544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 name="Content Placeholder 2">
            <a:extLst>
              <a:ext uri="{FF2B5EF4-FFF2-40B4-BE49-F238E27FC236}">
                <a16:creationId xmlns:a16="http://schemas.microsoft.com/office/drawing/2014/main" id="{BBE9EDD0-07F1-7F74-A589-111915146C21}"/>
              </a:ext>
            </a:extLst>
          </p:cNvPr>
          <p:cNvSpPr txBox="1">
            <a:spLocks/>
          </p:cNvSpPr>
          <p:nvPr/>
        </p:nvSpPr>
        <p:spPr>
          <a:xfrm>
            <a:off x="249162" y="4563581"/>
            <a:ext cx="9286723" cy="14392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1F497D"/>
              </a:buClr>
              <a:buSzTx/>
              <a:buFont typeface="Arial" panose="020B0604020202020204" pitchFamily="34" charset="0"/>
              <a:buNone/>
              <a:tabLst/>
              <a:defRPr/>
            </a:pPr>
            <a:r>
              <a:rPr kumimoji="0" lang="en-US" sz="4800" b="1" i="0" u="none" strike="noStrike" kern="1200" cap="none" spc="0" normalizeH="0" baseline="0" noProof="0" dirty="0">
                <a:ln>
                  <a:noFill/>
                </a:ln>
                <a:solidFill>
                  <a:prstClr val="white"/>
                </a:solidFill>
                <a:effectLst/>
                <a:uLnTx/>
                <a:uFillTx/>
                <a:latin typeface="Lucida Sans" panose="020B0602030504020204" pitchFamily="34" charset="0"/>
                <a:cs typeface="Arial" panose="020B0604020202020204" pitchFamily="34" charset="0"/>
              </a:rPr>
              <a:t>Changing Opportunity</a:t>
            </a:r>
          </a:p>
        </p:txBody>
      </p:sp>
      <p:pic>
        <p:nvPicPr>
          <p:cNvPr id="2" name="Picture 1" descr="A black and grey text&#10;&#10;Description automatically generated">
            <a:extLst>
              <a:ext uri="{FF2B5EF4-FFF2-40B4-BE49-F238E27FC236}">
                <a16:creationId xmlns:a16="http://schemas.microsoft.com/office/drawing/2014/main" id="{CB25C0DA-810F-DB3F-4508-9E659AA28D5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81947"/>
          <a:stretch/>
        </p:blipFill>
        <p:spPr>
          <a:xfrm>
            <a:off x="11835183" y="6480880"/>
            <a:ext cx="315482" cy="304226"/>
          </a:xfrm>
          <a:prstGeom prst="rect">
            <a:avLst/>
          </a:prstGeom>
        </p:spPr>
      </p:pic>
    </p:spTree>
    <p:extLst>
      <p:ext uri="{BB962C8B-B14F-4D97-AF65-F5344CB8AC3E}">
        <p14:creationId xmlns:p14="http://schemas.microsoft.com/office/powerpoint/2010/main" val="10717622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4917938A-60D9-6762-D7E3-8715B7CB02A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08792" y="-1011"/>
            <a:ext cx="10974416" cy="6859010"/>
          </a:xfrm>
          <a:prstGeom prst="rect">
            <a:avLst/>
          </a:prstGeom>
        </p:spPr>
      </p:pic>
      <p:sp>
        <p:nvSpPr>
          <p:cNvPr id="2" name="Rectangle 1">
            <a:extLst>
              <a:ext uri="{FF2B5EF4-FFF2-40B4-BE49-F238E27FC236}">
                <a16:creationId xmlns:a16="http://schemas.microsoft.com/office/drawing/2014/main" id="{9DD3F255-EF11-1730-C26E-91196EAC144D}"/>
              </a:ext>
            </a:extLst>
          </p:cNvPr>
          <p:cNvSpPr>
            <a:spLocks noChangeArrowheads="1"/>
          </p:cNvSpPr>
          <p:nvPr/>
        </p:nvSpPr>
        <p:spPr bwMode="auto">
          <a:xfrm>
            <a:off x="168605" y="117651"/>
            <a:ext cx="120233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262626"/>
                </a:solidFill>
                <a:effectLst/>
                <a:uLnTx/>
                <a:uFillTx/>
                <a:latin typeface="Lucida Bright" panose="02040602050505020304" pitchFamily="18" charset="77"/>
                <a:cs typeface="Arial" panose="020B0604020202020204" pitchFamily="34" charset="0"/>
              </a:rPr>
              <a:t>Changes in Children’s SAT/ACT Scores vs. Parent Employment Rates</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effectLst/>
                <a:uLnTx/>
                <a:uFillTx/>
                <a:latin typeface="Lucida Sans" panose="020B0602030504020204" pitchFamily="34" charset="77"/>
                <a:cs typeface="Arial" panose="020B0604020202020204" pitchFamily="34" charset="0"/>
              </a:rPr>
              <a:t>By County, Race, and Class</a:t>
            </a:r>
          </a:p>
        </p:txBody>
      </p:sp>
    </p:spTree>
    <p:extLst>
      <p:ext uri="{BB962C8B-B14F-4D97-AF65-F5344CB8AC3E}">
        <p14:creationId xmlns:p14="http://schemas.microsoft.com/office/powerpoint/2010/main" val="7181377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D7E9AF24-7BC6-4B8E-930F-F82A71EAC4EB}"/>
              </a:ext>
            </a:extLst>
          </p:cNvPr>
          <p:cNvGrpSpPr/>
          <p:nvPr/>
        </p:nvGrpSpPr>
        <p:grpSpPr>
          <a:xfrm>
            <a:off x="0" y="4111308"/>
            <a:ext cx="10630545" cy="1693586"/>
            <a:chOff x="0" y="3593054"/>
            <a:chExt cx="10693101" cy="2201595"/>
          </a:xfrm>
        </p:grpSpPr>
        <p:sp>
          <p:nvSpPr>
            <p:cNvPr id="14" name="Rectangle 13">
              <a:extLst>
                <a:ext uri="{FF2B5EF4-FFF2-40B4-BE49-F238E27FC236}">
                  <a16:creationId xmlns:a16="http://schemas.microsoft.com/office/drawing/2014/main" id="{08AB1136-6F51-48AC-8287-A87E231D6148}"/>
                </a:ext>
              </a:extLst>
            </p:cNvPr>
            <p:cNvSpPr/>
            <p:nvPr/>
          </p:nvSpPr>
          <p:spPr>
            <a:xfrm>
              <a:off x="0" y="3863693"/>
              <a:ext cx="10553475" cy="1930956"/>
            </a:xfrm>
            <a:prstGeom prst="rect">
              <a:avLst/>
            </a:prstGeom>
            <a:solidFill>
              <a:srgbClr val="28B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Isosceles Triangle 14">
              <a:extLst>
                <a:ext uri="{FF2B5EF4-FFF2-40B4-BE49-F238E27FC236}">
                  <a16:creationId xmlns:a16="http://schemas.microsoft.com/office/drawing/2014/main" id="{EA179EF8-161F-416F-97AF-8751A774A7C5}"/>
                </a:ext>
              </a:extLst>
            </p:cNvPr>
            <p:cNvSpPr/>
            <p:nvPr/>
          </p:nvSpPr>
          <p:spPr>
            <a:xfrm>
              <a:off x="8380207" y="3593054"/>
              <a:ext cx="2312894" cy="2201595"/>
            </a:xfrm>
            <a:prstGeom prst="triangle">
              <a:avLst>
                <a:gd name="adj" fmla="val 9544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 name="Content Placeholder 2">
            <a:extLst>
              <a:ext uri="{FF2B5EF4-FFF2-40B4-BE49-F238E27FC236}">
                <a16:creationId xmlns:a16="http://schemas.microsoft.com/office/drawing/2014/main" id="{07060544-589F-4FB4-9051-00EBABA3600C}"/>
              </a:ext>
            </a:extLst>
          </p:cNvPr>
          <p:cNvSpPr txBox="1">
            <a:spLocks/>
          </p:cNvSpPr>
          <p:nvPr/>
        </p:nvSpPr>
        <p:spPr>
          <a:xfrm>
            <a:off x="135697" y="4365636"/>
            <a:ext cx="8981606" cy="14392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1F497D"/>
              </a:buClr>
              <a:buSzTx/>
              <a:buFont typeface="Arial" panose="020B0604020202020204" pitchFamily="34" charset="0"/>
              <a:buNone/>
              <a:tabLst/>
              <a:defRPr/>
            </a:pPr>
            <a:r>
              <a:rPr kumimoji="0" lang="en-US" sz="3200" b="1" i="0" u="none" strike="noStrike" kern="1200" cap="none" spc="0" normalizeH="0" baseline="0" noProof="0" dirty="0">
                <a:ln>
                  <a:noFill/>
                </a:ln>
                <a:solidFill>
                  <a:prstClr val="white"/>
                </a:solidFill>
                <a:effectLst/>
                <a:uLnTx/>
                <a:uFillTx/>
                <a:latin typeface="Lucida Sans" panose="020B0602030504020204" pitchFamily="34" charset="0"/>
                <a:cs typeface="Arial" panose="020B0604020202020204" pitchFamily="34" charset="0"/>
              </a:rPr>
              <a:t>Why Does Childhood Exposure to Higher</a:t>
            </a:r>
            <a:r>
              <a:rPr kumimoji="0" lang="en-US" sz="3200" b="1" i="0" u="none" strike="noStrike" kern="1200" cap="none" spc="0" normalizeH="0" noProof="0" dirty="0">
                <a:ln>
                  <a:noFill/>
                </a:ln>
                <a:solidFill>
                  <a:prstClr val="white"/>
                </a:solidFill>
                <a:effectLst/>
                <a:uLnTx/>
                <a:uFillTx/>
                <a:latin typeface="Lucida Sans" panose="020B0602030504020204" pitchFamily="34" charset="0"/>
                <a:cs typeface="Arial" panose="020B0604020202020204" pitchFamily="34" charset="0"/>
              </a:rPr>
              <a:t> Parent Employment Improv</a:t>
            </a:r>
            <a:r>
              <a:rPr lang="en-US" sz="3200" b="1" dirty="0">
                <a:solidFill>
                  <a:prstClr val="white"/>
                </a:solidFill>
                <a:latin typeface="Lucida Sans" panose="020B0602030504020204" pitchFamily="34" charset="0"/>
                <a:cs typeface="Arial" panose="020B0604020202020204" pitchFamily="34" charset="0"/>
              </a:rPr>
              <a:t>e </a:t>
            </a:r>
            <a:r>
              <a:rPr kumimoji="0" lang="en-US" sz="3200" b="1" i="0" u="none" strike="noStrike" kern="1200" cap="none" spc="0" normalizeH="0" noProof="0" dirty="0">
                <a:ln>
                  <a:noFill/>
                </a:ln>
                <a:solidFill>
                  <a:prstClr val="white"/>
                </a:solidFill>
                <a:effectLst/>
                <a:uLnTx/>
                <a:uFillTx/>
                <a:latin typeface="Lucida Sans" panose="020B0602030504020204" pitchFamily="34" charset="0"/>
                <a:cs typeface="Arial" panose="020B0604020202020204" pitchFamily="34" charset="0"/>
              </a:rPr>
              <a:t>Outcomes?</a:t>
            </a:r>
            <a:endParaRPr kumimoji="0" lang="en-US" sz="3200" b="1" i="0" u="none" strike="noStrike" kern="1200" cap="none" spc="0" normalizeH="0" baseline="0" noProof="0" dirty="0">
              <a:ln>
                <a:noFill/>
              </a:ln>
              <a:solidFill>
                <a:prstClr val="white"/>
              </a:solidFill>
              <a:effectLst/>
              <a:uLnTx/>
              <a:uFillTx/>
              <a:latin typeface="Lucida Sans" panose="020B0602030504020204" pitchFamily="34" charset="0"/>
              <a:cs typeface="Arial" panose="020B0604020202020204" pitchFamily="34" charset="0"/>
            </a:endParaRPr>
          </a:p>
        </p:txBody>
      </p:sp>
    </p:spTree>
    <p:extLst>
      <p:ext uri="{BB962C8B-B14F-4D97-AF65-F5344CB8AC3E}">
        <p14:creationId xmlns:p14="http://schemas.microsoft.com/office/powerpoint/2010/main" val="39730197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D2C1CA37-8AE4-A031-6D1C-FF146322FA0C}"/>
              </a:ext>
            </a:extLst>
          </p:cNvPr>
          <p:cNvSpPr/>
          <p:nvPr/>
        </p:nvSpPr>
        <p:spPr>
          <a:xfrm>
            <a:off x="5410200" y="1575202"/>
            <a:ext cx="13716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34" name="TextBox 33">
            <a:extLst>
              <a:ext uri="{FF2B5EF4-FFF2-40B4-BE49-F238E27FC236}">
                <a16:creationId xmlns:a16="http://schemas.microsoft.com/office/drawing/2014/main" id="{F3D9EF08-7E9D-16C0-4ECC-F101D8A93A1E}"/>
              </a:ext>
            </a:extLst>
          </p:cNvPr>
          <p:cNvSpPr txBox="1"/>
          <p:nvPr/>
        </p:nvSpPr>
        <p:spPr>
          <a:xfrm>
            <a:off x="1086708" y="1705049"/>
            <a:ext cx="4773317" cy="249631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AA523"/>
                </a:solidFill>
                <a:effectLst/>
                <a:uLnTx/>
                <a:uFillTx/>
                <a:latin typeface="Lucida Sans" panose="020B0602030504020204" pitchFamily="34" charset="0"/>
                <a:ea typeface="+mn-ea"/>
                <a:cs typeface="+mn-cs"/>
              </a:rPr>
              <a:t>[Social Interaction] </a:t>
            </a:r>
            <a:br>
              <a:rPr kumimoji="0" lang="en-US" sz="1800" b="1" i="0" u="none" strike="noStrike" kern="1200" cap="none" spc="0" normalizeH="0" baseline="0" noProof="0" dirty="0">
                <a:ln>
                  <a:noFill/>
                </a:ln>
                <a:solidFill>
                  <a:srgbClr val="FAA523"/>
                </a:solidFill>
                <a:effectLst/>
                <a:uLnTx/>
                <a:uFillTx/>
                <a:latin typeface="Lucida Sans" panose="020B0602030504020204" pitchFamily="34" charset="0"/>
                <a:ea typeface="+mn-ea"/>
                <a:cs typeface="+mn-cs"/>
              </a:rPr>
            </a:br>
            <a:endParaRPr kumimoji="0" lang="en-US" sz="1800" b="1" i="0" u="none" strike="noStrike" kern="1200" cap="none" spc="0" normalizeH="0" baseline="0" noProof="0" dirty="0">
              <a:ln>
                <a:noFill/>
              </a:ln>
              <a:solidFill>
                <a:srgbClr val="FAA523"/>
              </a:solidFill>
              <a:effectLst/>
              <a:uLnTx/>
              <a:uFillTx/>
              <a:latin typeface="Lucida Sans" panose="020B06020305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2400" dirty="0">
                <a:latin typeface="Lucida Sans" panose="020B0602030504020204" pitchFamily="34" charset="0"/>
                <a:cs typeface="Arial" panose="020B0604020202020204" pitchFamily="34" charset="0"/>
              </a:rPr>
              <a:t>Higher parental employment improves children’s outcomes via social interactions </a:t>
            </a:r>
            <a:br>
              <a:rPr lang="en-US" altLang="en-US" sz="2400" dirty="0">
                <a:latin typeface="Lucida Sans" panose="020B0602030504020204" pitchFamily="34" charset="0"/>
                <a:cs typeface="Arial" panose="020B0604020202020204" pitchFamily="34" charset="0"/>
              </a:rPr>
            </a:br>
            <a:r>
              <a:rPr lang="en-US" altLang="en-US" sz="2400" dirty="0">
                <a:latin typeface="Lucida Sans" panose="020B0602030504020204" pitchFamily="34" charset="0"/>
                <a:cs typeface="Arial" panose="020B0604020202020204" pitchFamily="34" charset="0"/>
              </a:rPr>
              <a:t>(job referrals, aspirations)</a:t>
            </a:r>
            <a:br>
              <a:rPr lang="en-US" altLang="en-US" sz="2400" dirty="0">
                <a:latin typeface="Lucida Sans" panose="020B0602030504020204" pitchFamily="34" charset="0"/>
                <a:cs typeface="Arial" panose="020B0604020202020204" pitchFamily="34" charset="0"/>
              </a:rPr>
            </a:br>
            <a:endParaRPr kumimoji="0" lang="en-US" sz="2400" b="0" i="0" u="none" strike="noStrike" kern="1200" cap="none" spc="0" normalizeH="0" baseline="0" noProof="0" dirty="0">
              <a:ln>
                <a:noFill/>
              </a:ln>
              <a:solidFill>
                <a:srgbClr val="262626"/>
              </a:solidFill>
              <a:effectLst/>
              <a:uLnTx/>
              <a:uFillTx/>
              <a:latin typeface="Lucida Sans" panose="020B0602030504020204" pitchFamily="34" charset="0"/>
              <a:ea typeface="+mn-ea"/>
              <a:cs typeface="+mn-cs"/>
            </a:endParaRPr>
          </a:p>
        </p:txBody>
      </p:sp>
      <p:sp>
        <p:nvSpPr>
          <p:cNvPr id="35" name="TextBox 34">
            <a:extLst>
              <a:ext uri="{FF2B5EF4-FFF2-40B4-BE49-F238E27FC236}">
                <a16:creationId xmlns:a16="http://schemas.microsoft.com/office/drawing/2014/main" id="{7A4FF161-33EB-18A4-4E0C-D84784D08686}"/>
              </a:ext>
            </a:extLst>
          </p:cNvPr>
          <p:cNvSpPr txBox="1"/>
          <p:nvPr/>
        </p:nvSpPr>
        <p:spPr>
          <a:xfrm>
            <a:off x="6548282" y="1705048"/>
            <a:ext cx="4773168" cy="249631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BB4A2"/>
                </a:solidFill>
                <a:effectLst/>
                <a:uLnTx/>
                <a:uFillTx/>
                <a:latin typeface="Lucida Sans" panose="020B0602030504020204" pitchFamily="34" charset="0"/>
                <a:ea typeface="+mn-ea"/>
                <a:cs typeface="+mn-cs"/>
              </a:rPr>
              <a:t>[Economic Resources] </a:t>
            </a:r>
            <a:br>
              <a:rPr kumimoji="0" lang="en-US" sz="1800" b="1" i="0" u="none" strike="noStrike" kern="1200" cap="none" spc="0" normalizeH="0" baseline="0" noProof="0" dirty="0">
                <a:ln>
                  <a:noFill/>
                </a:ln>
                <a:solidFill>
                  <a:srgbClr val="2BB4A2"/>
                </a:solidFill>
                <a:effectLst/>
                <a:uLnTx/>
                <a:uFillTx/>
                <a:latin typeface="Lucida Sans" panose="020B0602030504020204" pitchFamily="34" charset="0"/>
                <a:ea typeface="+mn-ea"/>
                <a:cs typeface="+mn-cs"/>
              </a:rPr>
            </a:br>
            <a:endParaRPr kumimoji="0" lang="en-US" sz="1800" b="1" i="0" u="none" strike="noStrike" kern="1200" cap="none" spc="0" normalizeH="0" baseline="0" noProof="0" dirty="0">
              <a:ln>
                <a:noFill/>
              </a:ln>
              <a:solidFill>
                <a:srgbClr val="2BB4A2"/>
              </a:solidFill>
              <a:effectLst/>
              <a:uLnTx/>
              <a:uFillTx/>
              <a:latin typeface="Lucida Sans" panose="020B06020305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2400" dirty="0">
                <a:latin typeface="Lucida Sans" panose="020B0602030504020204" pitchFamily="34" charset="0"/>
                <a:cs typeface="Arial" panose="020B0604020202020204" pitchFamily="34" charset="0"/>
              </a:rPr>
              <a:t>Higher parental employment expands financial </a:t>
            </a:r>
            <a:r>
              <a:rPr lang="en-US" altLang="en-US" sz="2400" dirty="0">
                <a:latin typeface="Lucida Sans" panose="020B0602030504020204" pitchFamily="34" charset="0"/>
                <a:cs typeface="Arial" panose="020B0604020202020204" pitchFamily="34" charset="0"/>
                <a:sym typeface="Wingdings" panose="05000000000000000000" pitchFamily="2" charset="2"/>
              </a:rPr>
              <a:t>resources at community level </a:t>
            </a:r>
            <a:br>
              <a:rPr lang="en-US" altLang="en-US" sz="2400" dirty="0">
                <a:latin typeface="Lucida Sans" panose="020B0602030504020204" pitchFamily="34" charset="0"/>
                <a:cs typeface="Arial" panose="020B0604020202020204" pitchFamily="34" charset="0"/>
                <a:sym typeface="Wingdings" panose="05000000000000000000" pitchFamily="2" charset="2"/>
              </a:rPr>
            </a:br>
            <a:r>
              <a:rPr lang="en-US" altLang="en-US" sz="2400" dirty="0">
                <a:latin typeface="Lucida Sans" panose="020B0602030504020204" pitchFamily="34" charset="0"/>
                <a:cs typeface="Arial" panose="020B0604020202020204" pitchFamily="34" charset="0"/>
                <a:sym typeface="Wingdings" panose="05000000000000000000" pitchFamily="2" charset="2"/>
              </a:rPr>
              <a:t>(schools, local programs)</a:t>
            </a:r>
            <a:br>
              <a:rPr lang="en-US" altLang="en-US" sz="2400" dirty="0">
                <a:latin typeface="Lucida Sans" panose="020B0602030504020204" pitchFamily="34" charset="0"/>
                <a:cs typeface="Arial" panose="020B0604020202020204" pitchFamily="34" charset="0"/>
              </a:rPr>
            </a:br>
            <a:endParaRPr kumimoji="0" lang="en-US" sz="2400" b="0" i="0" u="none" strike="noStrike" kern="1200" cap="none" spc="0" normalizeH="0" baseline="0" noProof="0" dirty="0">
              <a:ln>
                <a:noFill/>
              </a:ln>
              <a:solidFill>
                <a:srgbClr val="262626"/>
              </a:solidFill>
              <a:effectLst/>
              <a:uLnTx/>
              <a:uFillTx/>
              <a:latin typeface="Lucida Sans" panose="020B0602030504020204" pitchFamily="34" charset="0"/>
              <a:ea typeface="+mn-ea"/>
              <a:cs typeface="+mn-cs"/>
            </a:endParaRPr>
          </a:p>
        </p:txBody>
      </p:sp>
      <p:grpSp>
        <p:nvGrpSpPr>
          <p:cNvPr id="9" name="Group 8">
            <a:extLst>
              <a:ext uri="{FF2B5EF4-FFF2-40B4-BE49-F238E27FC236}">
                <a16:creationId xmlns:a16="http://schemas.microsoft.com/office/drawing/2014/main" id="{B20F9F76-A7D9-4FE4-8A9B-469881547755}"/>
              </a:ext>
            </a:extLst>
          </p:cNvPr>
          <p:cNvGrpSpPr/>
          <p:nvPr/>
        </p:nvGrpSpPr>
        <p:grpSpPr>
          <a:xfrm>
            <a:off x="2088937" y="4411461"/>
            <a:ext cx="8003458" cy="1482979"/>
            <a:chOff x="5949826" y="1759300"/>
            <a:chExt cx="5110581" cy="2840756"/>
          </a:xfrm>
        </p:grpSpPr>
        <p:sp>
          <p:nvSpPr>
            <p:cNvPr id="10" name="TextBox 9">
              <a:extLst>
                <a:ext uri="{FF2B5EF4-FFF2-40B4-BE49-F238E27FC236}">
                  <a16:creationId xmlns:a16="http://schemas.microsoft.com/office/drawing/2014/main" id="{1D5C783E-1443-C400-91E6-3655F682602F}"/>
                </a:ext>
              </a:extLst>
            </p:cNvPr>
            <p:cNvSpPr txBox="1"/>
            <p:nvPr/>
          </p:nvSpPr>
          <p:spPr>
            <a:xfrm>
              <a:off x="5971547" y="2200418"/>
              <a:ext cx="5088860" cy="2122448"/>
            </a:xfrm>
            <a:prstGeom prst="rect">
              <a:avLst/>
            </a:prstGeom>
            <a:noFill/>
            <a:ln>
              <a:noFill/>
            </a:ln>
          </p:spPr>
          <p:txBody>
            <a:bodyPr wrap="square" lIns="182880" tIns="182880" rIns="182880" bIns="182880" rtlCol="0">
              <a:spAutoFit/>
            </a:bodyPr>
            <a:lstStyle/>
            <a:p>
              <a:pPr algn="ctr">
                <a:lnSpc>
                  <a:spcPct val="100000"/>
                </a:lnSpc>
                <a:spcBef>
                  <a:spcPct val="20000"/>
                </a:spcBef>
                <a:buClr>
                  <a:srgbClr val="27B6A3"/>
                </a:buClr>
              </a:pPr>
              <a:r>
                <a:rPr lang="en-US" altLang="en-US" sz="2400" dirty="0">
                  <a:latin typeface="Lucida Sans" panose="020B0602030504020204" pitchFamily="34" charset="0"/>
                  <a:cs typeface="Arial" panose="020B0604020202020204" pitchFamily="34" charset="0"/>
                </a:rPr>
                <a:t>Test between these explanations by exploiting differences in </a:t>
              </a:r>
              <a:r>
                <a:rPr lang="en-US" altLang="en-US" sz="2400" b="1" dirty="0">
                  <a:latin typeface="Lucida Sans" panose="020B0602030504020204" pitchFamily="34" charset="0"/>
                  <a:cs typeface="Arial" panose="020B0604020202020204" pitchFamily="34" charset="0"/>
                </a:rPr>
                <a:t>friendship patterns </a:t>
              </a:r>
              <a:r>
                <a:rPr lang="en-US" altLang="en-US" sz="2400" dirty="0">
                  <a:latin typeface="Lucida Sans" panose="020B0602030504020204" pitchFamily="34" charset="0"/>
                  <a:cs typeface="Arial" panose="020B0604020202020204" pitchFamily="34" charset="0"/>
                </a:rPr>
                <a:t>across groups</a:t>
              </a:r>
            </a:p>
          </p:txBody>
        </p:sp>
        <p:sp>
          <p:nvSpPr>
            <p:cNvPr id="11" name="Rectangle 10">
              <a:extLst>
                <a:ext uri="{FF2B5EF4-FFF2-40B4-BE49-F238E27FC236}">
                  <a16:creationId xmlns:a16="http://schemas.microsoft.com/office/drawing/2014/main" id="{7E2F35D5-B321-21AB-6760-CBF9E72C03E9}"/>
                </a:ext>
              </a:extLst>
            </p:cNvPr>
            <p:cNvSpPr/>
            <p:nvPr/>
          </p:nvSpPr>
          <p:spPr>
            <a:xfrm>
              <a:off x="5949826" y="1759300"/>
              <a:ext cx="5110581" cy="284075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D642ECA6-FE89-C6E2-F63C-5B523478D145}"/>
              </a:ext>
            </a:extLst>
          </p:cNvPr>
          <p:cNvSpPr txBox="1"/>
          <p:nvPr/>
        </p:nvSpPr>
        <p:spPr>
          <a:xfrm>
            <a:off x="-1" y="79904"/>
            <a:ext cx="11968681" cy="830997"/>
          </a:xfrm>
          <a:prstGeom prst="rect">
            <a:avLst/>
          </a:prstGeom>
          <a:no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262626"/>
                </a:solidFill>
                <a:effectLst/>
                <a:uLnTx/>
                <a:uFillTx/>
                <a:latin typeface="Lucida Bright" panose="02040602050505020304" pitchFamily="18" charset="77"/>
                <a:cs typeface="Arial" panose="020B0604020202020204" pitchFamily="34" charset="0"/>
              </a:rPr>
              <a:t>Why Does Growing Up in a Community With Higher Parent Employment Rates Improve Children’s Outcomes?</a:t>
            </a:r>
          </a:p>
        </p:txBody>
      </p:sp>
    </p:spTree>
    <p:extLst>
      <p:ext uri="{BB962C8B-B14F-4D97-AF65-F5344CB8AC3E}">
        <p14:creationId xmlns:p14="http://schemas.microsoft.com/office/powerpoint/2010/main" val="2804113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611C140-71A0-8F2E-06EA-EB007F1CCF6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08792" y="-1011"/>
            <a:ext cx="10974416" cy="6859010"/>
          </a:xfrm>
          <a:prstGeom prst="rect">
            <a:avLst/>
          </a:prstGeom>
        </p:spPr>
      </p:pic>
      <p:sp>
        <p:nvSpPr>
          <p:cNvPr id="6" name="Rectangle 5">
            <a:extLst>
              <a:ext uri="{FF2B5EF4-FFF2-40B4-BE49-F238E27FC236}">
                <a16:creationId xmlns:a16="http://schemas.microsoft.com/office/drawing/2014/main" id="{8EBAD530-8C14-81C6-87C4-0D7BFF7B388D}"/>
              </a:ext>
            </a:extLst>
          </p:cNvPr>
          <p:cNvSpPr>
            <a:spLocks noChangeArrowheads="1"/>
          </p:cNvSpPr>
          <p:nvPr/>
        </p:nvSpPr>
        <p:spPr bwMode="auto">
          <a:xfrm>
            <a:off x="168605" y="117651"/>
            <a:ext cx="120233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262626"/>
                </a:solidFill>
                <a:effectLst/>
                <a:uLnTx/>
                <a:uFillTx/>
                <a:latin typeface="Lucida Bright" panose="02040602050505020304" pitchFamily="18" charset="77"/>
                <a:cs typeface="Arial" panose="020B0604020202020204" pitchFamily="34" charset="0"/>
              </a:rPr>
              <a:t>Effect of Changes in Parental Employment Rates Across Cohorts</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effectLst/>
                <a:uLnTx/>
                <a:uFillTx/>
                <a:latin typeface="Lucida Sans" panose="020B0602030504020204" pitchFamily="34" charset="77"/>
                <a:cs typeface="Arial" panose="020B0604020202020204" pitchFamily="34" charset="0"/>
              </a:rPr>
              <a:t>Friendship Rates and Parent Employment Effects in Own Cohort vs. Adjacent Cohorts</a:t>
            </a:r>
          </a:p>
        </p:txBody>
      </p:sp>
      <p:sp>
        <p:nvSpPr>
          <p:cNvPr id="2" name="TextBox 1">
            <a:extLst>
              <a:ext uri="{FF2B5EF4-FFF2-40B4-BE49-F238E27FC236}">
                <a16:creationId xmlns:a16="http://schemas.microsoft.com/office/drawing/2014/main" id="{298A36FE-BC4D-FD61-7848-9D3BAF1A8081}"/>
              </a:ext>
            </a:extLst>
          </p:cNvPr>
          <p:cNvSpPr txBox="1"/>
          <p:nvPr/>
        </p:nvSpPr>
        <p:spPr>
          <a:xfrm>
            <a:off x="2552464" y="1664092"/>
            <a:ext cx="3543536" cy="343384"/>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9079689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611C140-71A0-8F2E-06EA-EB007F1CCF6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08792" y="-1011"/>
            <a:ext cx="10974416" cy="6859010"/>
          </a:xfrm>
          <a:prstGeom prst="rect">
            <a:avLst/>
          </a:prstGeom>
        </p:spPr>
      </p:pic>
      <p:sp>
        <p:nvSpPr>
          <p:cNvPr id="6" name="Rectangle 5">
            <a:extLst>
              <a:ext uri="{FF2B5EF4-FFF2-40B4-BE49-F238E27FC236}">
                <a16:creationId xmlns:a16="http://schemas.microsoft.com/office/drawing/2014/main" id="{8EBAD530-8C14-81C6-87C4-0D7BFF7B388D}"/>
              </a:ext>
            </a:extLst>
          </p:cNvPr>
          <p:cNvSpPr>
            <a:spLocks noChangeArrowheads="1"/>
          </p:cNvSpPr>
          <p:nvPr/>
        </p:nvSpPr>
        <p:spPr bwMode="auto">
          <a:xfrm>
            <a:off x="168605" y="117651"/>
            <a:ext cx="120233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262626"/>
                </a:solidFill>
                <a:effectLst/>
                <a:uLnTx/>
                <a:uFillTx/>
                <a:latin typeface="Lucida Bright" panose="02040602050505020304" pitchFamily="18" charset="77"/>
                <a:cs typeface="Arial" panose="020B0604020202020204" pitchFamily="34" charset="0"/>
              </a:rPr>
              <a:t>Effect of Changes in Parental Employment Rates Across Cohorts</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effectLst/>
                <a:uLnTx/>
                <a:uFillTx/>
                <a:latin typeface="Lucida Sans" panose="020B0602030504020204" pitchFamily="34" charset="77"/>
                <a:cs typeface="Arial" panose="020B0604020202020204" pitchFamily="34" charset="0"/>
              </a:rPr>
              <a:t>Friendship Rates and Parent Employment Effects in Own Cohort vs. Adjacent Cohorts</a:t>
            </a:r>
          </a:p>
        </p:txBody>
      </p:sp>
    </p:spTree>
    <p:extLst>
      <p:ext uri="{BB962C8B-B14F-4D97-AF65-F5344CB8AC3E}">
        <p14:creationId xmlns:p14="http://schemas.microsoft.com/office/powerpoint/2010/main" val="31037969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66396-71A8-F02B-9944-3B6D96DEEBB6}"/>
            </a:ext>
          </a:extLst>
        </p:cNvPr>
        <p:cNvGrpSpPr/>
        <p:nvPr/>
      </p:nvGrpSpPr>
      <p:grpSpPr>
        <a:xfrm>
          <a:off x="0" y="0"/>
          <a:ext cx="0" cy="0"/>
          <a:chOff x="0" y="0"/>
          <a:chExt cx="0" cy="0"/>
        </a:xfrm>
      </p:grpSpPr>
      <p:pic>
        <p:nvPicPr>
          <p:cNvPr id="3" name="Graphic 2">
            <a:extLst>
              <a:ext uri="{FF2B5EF4-FFF2-40B4-BE49-F238E27FC236}">
                <a16:creationId xmlns:a16="http://schemas.microsoft.com/office/drawing/2014/main" id="{79A271C4-42A1-0384-D7DE-088531286C8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08792" y="303785"/>
            <a:ext cx="10974416" cy="6859010"/>
          </a:xfrm>
          <a:prstGeom prst="rect">
            <a:avLst/>
          </a:prstGeom>
        </p:spPr>
      </p:pic>
      <p:sp>
        <p:nvSpPr>
          <p:cNvPr id="15" name="Rectangle 14">
            <a:extLst>
              <a:ext uri="{FF2B5EF4-FFF2-40B4-BE49-F238E27FC236}">
                <a16:creationId xmlns:a16="http://schemas.microsoft.com/office/drawing/2014/main" id="{9084293F-F61A-0942-8BEE-26E19A3A9B09}"/>
              </a:ext>
            </a:extLst>
          </p:cNvPr>
          <p:cNvSpPr>
            <a:spLocks noChangeArrowheads="1"/>
          </p:cNvSpPr>
          <p:nvPr/>
        </p:nvSpPr>
        <p:spPr bwMode="auto">
          <a:xfrm>
            <a:off x="168605" y="117651"/>
            <a:ext cx="1182617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262626"/>
                </a:solidFill>
                <a:effectLst/>
                <a:uLnTx/>
                <a:uFillTx/>
                <a:latin typeface="Lucida Bright" panose="02040602050505020304" pitchFamily="18" charset="77"/>
                <a:cs typeface="Arial" panose="020B0604020202020204" pitchFamily="34" charset="0"/>
              </a:rPr>
              <a:t>Effect of Group-Specific Changes in Parent Employment Rates</a:t>
            </a:r>
          </a:p>
        </p:txBody>
      </p:sp>
      <p:sp>
        <p:nvSpPr>
          <p:cNvPr id="5" name="TextBox 4">
            <a:extLst>
              <a:ext uri="{FF2B5EF4-FFF2-40B4-BE49-F238E27FC236}">
                <a16:creationId xmlns:a16="http://schemas.microsoft.com/office/drawing/2014/main" id="{C6855D38-DE34-19B1-85B5-F4169C9DAE0C}"/>
              </a:ext>
            </a:extLst>
          </p:cNvPr>
          <p:cNvSpPr txBox="1"/>
          <p:nvPr/>
        </p:nvSpPr>
        <p:spPr>
          <a:xfrm>
            <a:off x="8746435" y="967407"/>
            <a:ext cx="2836773" cy="4611757"/>
          </a:xfrm>
          <a:prstGeom prst="rect">
            <a:avLst/>
          </a:prstGeom>
          <a:solidFill>
            <a:schemeClr val="bg1"/>
          </a:solidFill>
        </p:spPr>
        <p:txBody>
          <a:bodyPr wrap="square" rtlCol="0">
            <a:spAutoFit/>
          </a:bodyPr>
          <a:lstStyle/>
          <a:p>
            <a:endParaRPr lang="en-US" dirty="0"/>
          </a:p>
        </p:txBody>
      </p:sp>
      <p:sp>
        <p:nvSpPr>
          <p:cNvPr id="16" name="TextBox 15">
            <a:extLst>
              <a:ext uri="{FF2B5EF4-FFF2-40B4-BE49-F238E27FC236}">
                <a16:creationId xmlns:a16="http://schemas.microsoft.com/office/drawing/2014/main" id="{5B0620C4-AB0A-788D-5907-4CE82139CABA}"/>
              </a:ext>
            </a:extLst>
          </p:cNvPr>
          <p:cNvSpPr txBox="1"/>
          <p:nvPr/>
        </p:nvSpPr>
        <p:spPr>
          <a:xfrm>
            <a:off x="8746435" y="5724936"/>
            <a:ext cx="2836773" cy="530090"/>
          </a:xfrm>
          <a:prstGeom prst="rect">
            <a:avLst/>
          </a:prstGeom>
          <a:solidFill>
            <a:schemeClr val="bg1"/>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84FE8534-642D-4318-FA5D-1392AA52015B}"/>
              </a:ext>
            </a:extLst>
          </p:cNvPr>
          <p:cNvSpPr txBox="1"/>
          <p:nvPr/>
        </p:nvSpPr>
        <p:spPr>
          <a:xfrm>
            <a:off x="5498094" y="784692"/>
            <a:ext cx="2836773" cy="4611757"/>
          </a:xfrm>
          <a:prstGeom prst="rect">
            <a:avLst/>
          </a:prstGeom>
          <a:solidFill>
            <a:schemeClr val="bg1"/>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6D4BFEBC-A465-8946-982C-7107BA69D835}"/>
              </a:ext>
            </a:extLst>
          </p:cNvPr>
          <p:cNvSpPr txBox="1"/>
          <p:nvPr/>
        </p:nvSpPr>
        <p:spPr>
          <a:xfrm>
            <a:off x="5605266" y="5724936"/>
            <a:ext cx="2836773" cy="530090"/>
          </a:xfrm>
          <a:prstGeom prst="rect">
            <a:avLst/>
          </a:prstGeom>
          <a:solidFill>
            <a:schemeClr val="bg1"/>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1A53D743-3347-A1C4-848B-0DF89A4EB2D6}"/>
              </a:ext>
            </a:extLst>
          </p:cNvPr>
          <p:cNvSpPr txBox="1"/>
          <p:nvPr/>
        </p:nvSpPr>
        <p:spPr>
          <a:xfrm>
            <a:off x="3668139" y="2275114"/>
            <a:ext cx="969175" cy="3304049"/>
          </a:xfrm>
          <a:prstGeom prst="rect">
            <a:avLst/>
          </a:prstGeom>
          <a:solidFill>
            <a:schemeClr val="bg1"/>
          </a:solidFill>
        </p:spPr>
        <p:txBody>
          <a:bodyPr wrap="square" rtlCol="0">
            <a:spAutoFit/>
          </a:bodyPr>
          <a:lstStyle/>
          <a:p>
            <a:endParaRPr lang="en-US" dirty="0"/>
          </a:p>
        </p:txBody>
      </p:sp>
      <p:sp>
        <p:nvSpPr>
          <p:cNvPr id="8" name="TextBox 7">
            <a:extLst>
              <a:ext uri="{FF2B5EF4-FFF2-40B4-BE49-F238E27FC236}">
                <a16:creationId xmlns:a16="http://schemas.microsoft.com/office/drawing/2014/main" id="{21D099AD-A09E-447E-3392-9CE645EFD08C}"/>
              </a:ext>
            </a:extLst>
          </p:cNvPr>
          <p:cNvSpPr txBox="1"/>
          <p:nvPr/>
        </p:nvSpPr>
        <p:spPr>
          <a:xfrm>
            <a:off x="3406352" y="5724936"/>
            <a:ext cx="2836773" cy="53009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42714199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66396-71A8-F02B-9944-3B6D96DEEBB6}"/>
            </a:ext>
          </a:extLst>
        </p:cNvPr>
        <p:cNvGrpSpPr/>
        <p:nvPr/>
      </p:nvGrpSpPr>
      <p:grpSpPr>
        <a:xfrm>
          <a:off x="0" y="0"/>
          <a:ext cx="0" cy="0"/>
          <a:chOff x="0" y="0"/>
          <a:chExt cx="0" cy="0"/>
        </a:xfrm>
      </p:grpSpPr>
      <p:pic>
        <p:nvPicPr>
          <p:cNvPr id="3" name="Graphic 2">
            <a:extLst>
              <a:ext uri="{FF2B5EF4-FFF2-40B4-BE49-F238E27FC236}">
                <a16:creationId xmlns:a16="http://schemas.microsoft.com/office/drawing/2014/main" id="{79A271C4-42A1-0384-D7DE-088531286C8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08792" y="303785"/>
            <a:ext cx="10974416" cy="6859010"/>
          </a:xfrm>
          <a:prstGeom prst="rect">
            <a:avLst/>
          </a:prstGeom>
        </p:spPr>
      </p:pic>
      <p:sp>
        <p:nvSpPr>
          <p:cNvPr id="15" name="Rectangle 14">
            <a:extLst>
              <a:ext uri="{FF2B5EF4-FFF2-40B4-BE49-F238E27FC236}">
                <a16:creationId xmlns:a16="http://schemas.microsoft.com/office/drawing/2014/main" id="{9084293F-F61A-0942-8BEE-26E19A3A9B09}"/>
              </a:ext>
            </a:extLst>
          </p:cNvPr>
          <p:cNvSpPr>
            <a:spLocks noChangeArrowheads="1"/>
          </p:cNvSpPr>
          <p:nvPr/>
        </p:nvSpPr>
        <p:spPr bwMode="auto">
          <a:xfrm>
            <a:off x="168605" y="117651"/>
            <a:ext cx="1182617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262626"/>
                </a:solidFill>
                <a:effectLst/>
                <a:uLnTx/>
                <a:uFillTx/>
                <a:latin typeface="Lucida Bright" panose="02040602050505020304" pitchFamily="18" charset="77"/>
                <a:cs typeface="Arial" panose="020B0604020202020204" pitchFamily="34" charset="0"/>
              </a:rPr>
              <a:t>Effect of Group-Specific Changes in Parent Employment Rates</a:t>
            </a:r>
          </a:p>
        </p:txBody>
      </p:sp>
      <p:sp>
        <p:nvSpPr>
          <p:cNvPr id="5" name="TextBox 4">
            <a:extLst>
              <a:ext uri="{FF2B5EF4-FFF2-40B4-BE49-F238E27FC236}">
                <a16:creationId xmlns:a16="http://schemas.microsoft.com/office/drawing/2014/main" id="{C6855D38-DE34-19B1-85B5-F4169C9DAE0C}"/>
              </a:ext>
            </a:extLst>
          </p:cNvPr>
          <p:cNvSpPr txBox="1"/>
          <p:nvPr/>
        </p:nvSpPr>
        <p:spPr>
          <a:xfrm>
            <a:off x="8746435" y="967407"/>
            <a:ext cx="2836773" cy="4611757"/>
          </a:xfrm>
          <a:prstGeom prst="rect">
            <a:avLst/>
          </a:prstGeom>
          <a:solidFill>
            <a:schemeClr val="bg1"/>
          </a:solidFill>
        </p:spPr>
        <p:txBody>
          <a:bodyPr wrap="square" rtlCol="0">
            <a:spAutoFit/>
          </a:bodyPr>
          <a:lstStyle/>
          <a:p>
            <a:endParaRPr lang="en-US" dirty="0"/>
          </a:p>
        </p:txBody>
      </p:sp>
      <p:sp>
        <p:nvSpPr>
          <p:cNvPr id="16" name="TextBox 15">
            <a:extLst>
              <a:ext uri="{FF2B5EF4-FFF2-40B4-BE49-F238E27FC236}">
                <a16:creationId xmlns:a16="http://schemas.microsoft.com/office/drawing/2014/main" id="{5B0620C4-AB0A-788D-5907-4CE82139CABA}"/>
              </a:ext>
            </a:extLst>
          </p:cNvPr>
          <p:cNvSpPr txBox="1"/>
          <p:nvPr/>
        </p:nvSpPr>
        <p:spPr>
          <a:xfrm>
            <a:off x="8746435" y="5724936"/>
            <a:ext cx="2836773" cy="530090"/>
          </a:xfrm>
          <a:prstGeom prst="rect">
            <a:avLst/>
          </a:prstGeom>
          <a:solidFill>
            <a:schemeClr val="bg1"/>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84FE8534-642D-4318-FA5D-1392AA52015B}"/>
              </a:ext>
            </a:extLst>
          </p:cNvPr>
          <p:cNvSpPr txBox="1"/>
          <p:nvPr/>
        </p:nvSpPr>
        <p:spPr>
          <a:xfrm>
            <a:off x="5498094" y="784692"/>
            <a:ext cx="2836773" cy="4611757"/>
          </a:xfrm>
          <a:prstGeom prst="rect">
            <a:avLst/>
          </a:prstGeom>
          <a:solidFill>
            <a:schemeClr val="bg1"/>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6D4BFEBC-A465-8946-982C-7107BA69D835}"/>
              </a:ext>
            </a:extLst>
          </p:cNvPr>
          <p:cNvSpPr txBox="1"/>
          <p:nvPr/>
        </p:nvSpPr>
        <p:spPr>
          <a:xfrm>
            <a:off x="5605266" y="5724936"/>
            <a:ext cx="2836773" cy="53009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7770652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66396-71A8-F02B-9944-3B6D96DEEBB6}"/>
            </a:ext>
          </a:extLst>
        </p:cNvPr>
        <p:cNvGrpSpPr/>
        <p:nvPr/>
      </p:nvGrpSpPr>
      <p:grpSpPr>
        <a:xfrm>
          <a:off x="0" y="0"/>
          <a:ext cx="0" cy="0"/>
          <a:chOff x="0" y="0"/>
          <a:chExt cx="0" cy="0"/>
        </a:xfrm>
      </p:grpSpPr>
      <p:pic>
        <p:nvPicPr>
          <p:cNvPr id="3" name="Graphic 2">
            <a:extLst>
              <a:ext uri="{FF2B5EF4-FFF2-40B4-BE49-F238E27FC236}">
                <a16:creationId xmlns:a16="http://schemas.microsoft.com/office/drawing/2014/main" id="{79A271C4-42A1-0384-D7DE-088531286C8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08792" y="303785"/>
            <a:ext cx="10974416" cy="6859010"/>
          </a:xfrm>
          <a:prstGeom prst="rect">
            <a:avLst/>
          </a:prstGeom>
        </p:spPr>
      </p:pic>
      <p:sp>
        <p:nvSpPr>
          <p:cNvPr id="15" name="Rectangle 14">
            <a:extLst>
              <a:ext uri="{FF2B5EF4-FFF2-40B4-BE49-F238E27FC236}">
                <a16:creationId xmlns:a16="http://schemas.microsoft.com/office/drawing/2014/main" id="{9084293F-F61A-0942-8BEE-26E19A3A9B09}"/>
              </a:ext>
            </a:extLst>
          </p:cNvPr>
          <p:cNvSpPr>
            <a:spLocks noChangeArrowheads="1"/>
          </p:cNvSpPr>
          <p:nvPr/>
        </p:nvSpPr>
        <p:spPr bwMode="auto">
          <a:xfrm>
            <a:off x="168605" y="117651"/>
            <a:ext cx="1182617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262626"/>
                </a:solidFill>
                <a:effectLst/>
                <a:uLnTx/>
                <a:uFillTx/>
                <a:latin typeface="Lucida Bright" panose="02040602050505020304" pitchFamily="18" charset="77"/>
                <a:cs typeface="Arial" panose="020B0604020202020204" pitchFamily="34" charset="0"/>
              </a:rPr>
              <a:t>Effect of Group-Specific Changes in Parent Employment Rates</a:t>
            </a:r>
          </a:p>
        </p:txBody>
      </p:sp>
      <p:sp>
        <p:nvSpPr>
          <p:cNvPr id="5" name="TextBox 4">
            <a:extLst>
              <a:ext uri="{FF2B5EF4-FFF2-40B4-BE49-F238E27FC236}">
                <a16:creationId xmlns:a16="http://schemas.microsoft.com/office/drawing/2014/main" id="{C6855D38-DE34-19B1-85B5-F4169C9DAE0C}"/>
              </a:ext>
            </a:extLst>
          </p:cNvPr>
          <p:cNvSpPr txBox="1"/>
          <p:nvPr/>
        </p:nvSpPr>
        <p:spPr>
          <a:xfrm>
            <a:off x="8746435" y="967407"/>
            <a:ext cx="2836773" cy="4611757"/>
          </a:xfrm>
          <a:prstGeom prst="rect">
            <a:avLst/>
          </a:prstGeom>
          <a:solidFill>
            <a:schemeClr val="bg1"/>
          </a:solidFill>
        </p:spPr>
        <p:txBody>
          <a:bodyPr wrap="square" rtlCol="0">
            <a:spAutoFit/>
          </a:bodyPr>
          <a:lstStyle/>
          <a:p>
            <a:endParaRPr lang="en-US" dirty="0"/>
          </a:p>
        </p:txBody>
      </p:sp>
      <p:sp>
        <p:nvSpPr>
          <p:cNvPr id="16" name="TextBox 15">
            <a:extLst>
              <a:ext uri="{FF2B5EF4-FFF2-40B4-BE49-F238E27FC236}">
                <a16:creationId xmlns:a16="http://schemas.microsoft.com/office/drawing/2014/main" id="{5B0620C4-AB0A-788D-5907-4CE82139CABA}"/>
              </a:ext>
            </a:extLst>
          </p:cNvPr>
          <p:cNvSpPr txBox="1"/>
          <p:nvPr/>
        </p:nvSpPr>
        <p:spPr>
          <a:xfrm>
            <a:off x="8746435" y="5724936"/>
            <a:ext cx="2836773" cy="53009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4265954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66396-71A8-F02B-9944-3B6D96DEEBB6}"/>
            </a:ext>
          </a:extLst>
        </p:cNvPr>
        <p:cNvGrpSpPr/>
        <p:nvPr/>
      </p:nvGrpSpPr>
      <p:grpSpPr>
        <a:xfrm>
          <a:off x="0" y="0"/>
          <a:ext cx="0" cy="0"/>
          <a:chOff x="0" y="0"/>
          <a:chExt cx="0" cy="0"/>
        </a:xfrm>
      </p:grpSpPr>
      <p:pic>
        <p:nvPicPr>
          <p:cNvPr id="2" name="Graphic 1">
            <a:extLst>
              <a:ext uri="{FF2B5EF4-FFF2-40B4-BE49-F238E27FC236}">
                <a16:creationId xmlns:a16="http://schemas.microsoft.com/office/drawing/2014/main" id="{8B33713A-36AA-D798-CA3A-6940A6FC3A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08792" y="303785"/>
            <a:ext cx="10974416" cy="6859010"/>
          </a:xfrm>
          <a:prstGeom prst="rect">
            <a:avLst/>
          </a:prstGeom>
        </p:spPr>
      </p:pic>
      <p:sp>
        <p:nvSpPr>
          <p:cNvPr id="15" name="Rectangle 14">
            <a:extLst>
              <a:ext uri="{FF2B5EF4-FFF2-40B4-BE49-F238E27FC236}">
                <a16:creationId xmlns:a16="http://schemas.microsoft.com/office/drawing/2014/main" id="{837D6D0E-3718-E125-0384-2010F8B7494E}"/>
              </a:ext>
            </a:extLst>
          </p:cNvPr>
          <p:cNvSpPr>
            <a:spLocks noChangeArrowheads="1"/>
          </p:cNvSpPr>
          <p:nvPr/>
        </p:nvSpPr>
        <p:spPr bwMode="auto">
          <a:xfrm>
            <a:off x="168605" y="117651"/>
            <a:ext cx="1182617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262626"/>
                </a:solidFill>
                <a:effectLst/>
                <a:uLnTx/>
                <a:uFillTx/>
                <a:latin typeface="Lucida Bright" panose="02040602050505020304" pitchFamily="18" charset="77"/>
                <a:cs typeface="Arial" panose="020B0604020202020204" pitchFamily="34" charset="0"/>
              </a:rPr>
              <a:t>Effect of Group-Specific Changes in Parent Employment Rates</a:t>
            </a:r>
          </a:p>
        </p:txBody>
      </p:sp>
      <p:sp>
        <p:nvSpPr>
          <p:cNvPr id="3" name="Rectangle 2">
            <a:extLst>
              <a:ext uri="{FF2B5EF4-FFF2-40B4-BE49-F238E27FC236}">
                <a16:creationId xmlns:a16="http://schemas.microsoft.com/office/drawing/2014/main" id="{AFE097DB-8AA7-6627-5471-97BFFCE94760}"/>
              </a:ext>
            </a:extLst>
          </p:cNvPr>
          <p:cNvSpPr/>
          <p:nvPr/>
        </p:nvSpPr>
        <p:spPr>
          <a:xfrm>
            <a:off x="6771286" y="3352798"/>
            <a:ext cx="1272784" cy="2690191"/>
          </a:xfrm>
          <a:prstGeom prst="rect">
            <a:avLst/>
          </a:prstGeom>
          <a:noFill/>
          <a:ln>
            <a:solidFill>
              <a:srgbClr val="54C5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EF6A9006-0339-18F3-33E6-4F7FB3F67C96}"/>
              </a:ext>
            </a:extLst>
          </p:cNvPr>
          <p:cNvSpPr txBox="1"/>
          <p:nvPr/>
        </p:nvSpPr>
        <p:spPr>
          <a:xfrm>
            <a:off x="8746435" y="967407"/>
            <a:ext cx="2836773" cy="4611757"/>
          </a:xfrm>
          <a:prstGeom prst="rect">
            <a:avLst/>
          </a:prstGeom>
          <a:solidFill>
            <a:schemeClr val="bg1"/>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D7A8F67C-0A88-6C9D-AADE-0ECB2C182CE1}"/>
              </a:ext>
            </a:extLst>
          </p:cNvPr>
          <p:cNvSpPr txBox="1"/>
          <p:nvPr/>
        </p:nvSpPr>
        <p:spPr>
          <a:xfrm>
            <a:off x="8746435" y="5724936"/>
            <a:ext cx="2836773" cy="53009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0624877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66396-71A8-F02B-9944-3B6D96DEEBB6}"/>
            </a:ext>
          </a:extLst>
        </p:cNvPr>
        <p:cNvGrpSpPr/>
        <p:nvPr/>
      </p:nvGrpSpPr>
      <p:grpSpPr>
        <a:xfrm>
          <a:off x="0" y="0"/>
          <a:ext cx="0" cy="0"/>
          <a:chOff x="0" y="0"/>
          <a:chExt cx="0" cy="0"/>
        </a:xfrm>
      </p:grpSpPr>
      <p:pic>
        <p:nvPicPr>
          <p:cNvPr id="2" name="Graphic 1">
            <a:extLst>
              <a:ext uri="{FF2B5EF4-FFF2-40B4-BE49-F238E27FC236}">
                <a16:creationId xmlns:a16="http://schemas.microsoft.com/office/drawing/2014/main" id="{8B33713A-36AA-D798-CA3A-6940A6FC3A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08792" y="303785"/>
            <a:ext cx="10974416" cy="6859010"/>
          </a:xfrm>
          <a:prstGeom prst="rect">
            <a:avLst/>
          </a:prstGeom>
        </p:spPr>
      </p:pic>
      <p:sp>
        <p:nvSpPr>
          <p:cNvPr id="15" name="Rectangle 14">
            <a:extLst>
              <a:ext uri="{FF2B5EF4-FFF2-40B4-BE49-F238E27FC236}">
                <a16:creationId xmlns:a16="http://schemas.microsoft.com/office/drawing/2014/main" id="{837D6D0E-3718-E125-0384-2010F8B7494E}"/>
              </a:ext>
            </a:extLst>
          </p:cNvPr>
          <p:cNvSpPr>
            <a:spLocks noChangeArrowheads="1"/>
          </p:cNvSpPr>
          <p:nvPr/>
        </p:nvSpPr>
        <p:spPr bwMode="auto">
          <a:xfrm>
            <a:off x="168605" y="117651"/>
            <a:ext cx="1182617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262626"/>
                </a:solidFill>
                <a:effectLst/>
                <a:uLnTx/>
                <a:uFillTx/>
                <a:latin typeface="Lucida Bright" panose="02040602050505020304" pitchFamily="18" charset="77"/>
                <a:cs typeface="Arial" panose="020B0604020202020204" pitchFamily="34" charset="0"/>
              </a:rPr>
              <a:t>Effect of Group-Specific Changes in Parent Employment Rates</a:t>
            </a:r>
          </a:p>
        </p:txBody>
      </p:sp>
      <p:sp>
        <p:nvSpPr>
          <p:cNvPr id="3" name="Rectangle 2">
            <a:extLst>
              <a:ext uri="{FF2B5EF4-FFF2-40B4-BE49-F238E27FC236}">
                <a16:creationId xmlns:a16="http://schemas.microsoft.com/office/drawing/2014/main" id="{AFE097DB-8AA7-6627-5471-97BFFCE94760}"/>
              </a:ext>
            </a:extLst>
          </p:cNvPr>
          <p:cNvSpPr/>
          <p:nvPr/>
        </p:nvSpPr>
        <p:spPr>
          <a:xfrm>
            <a:off x="6771286" y="3352798"/>
            <a:ext cx="1272784" cy="2690191"/>
          </a:xfrm>
          <a:prstGeom prst="rect">
            <a:avLst/>
          </a:prstGeom>
          <a:noFill/>
          <a:ln>
            <a:solidFill>
              <a:srgbClr val="54C5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360409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1598" y="926051"/>
            <a:ext cx="10865562" cy="4203501"/>
          </a:xfrm>
        </p:spPr>
        <p:txBody>
          <a:bodyPr>
            <a:noAutofit/>
          </a:bodyPr>
          <a:lstStyle/>
          <a:p>
            <a:pPr marL="342900" indent="-342900">
              <a:lnSpc>
                <a:spcPct val="100000"/>
              </a:lnSpc>
              <a:spcBef>
                <a:spcPct val="20000"/>
              </a:spcBef>
              <a:buClr>
                <a:srgbClr val="27B6A3"/>
              </a:buClr>
              <a:buFont typeface="Wingdings" panose="05000000000000000000" pitchFamily="2" charset="2"/>
              <a:buChar char="§"/>
            </a:pPr>
            <a:r>
              <a:rPr lang="en-US" altLang="en-US" sz="2200" dirty="0">
                <a:solidFill>
                  <a:prstClr val="black"/>
                </a:solidFill>
                <a:latin typeface="Lucida Sans" panose="020B0602030504020204" pitchFamily="34" charset="77"/>
                <a:cs typeface="Arial" panose="020B0604020202020204" pitchFamily="34" charset="0"/>
              </a:rPr>
              <a:t>2014 Opportunity Insights Land of Opportunity study focused on children born around 1980</a:t>
            </a:r>
          </a:p>
          <a:p>
            <a:pPr marL="342900" indent="-342900">
              <a:lnSpc>
                <a:spcPct val="100000"/>
              </a:lnSpc>
              <a:spcBef>
                <a:spcPct val="20000"/>
              </a:spcBef>
              <a:buClr>
                <a:srgbClr val="27B6A3"/>
              </a:buClr>
              <a:buFont typeface="Wingdings" panose="05000000000000000000" pitchFamily="2" charset="2"/>
              <a:buChar char="§"/>
            </a:pPr>
            <a:endParaRPr lang="en-US" altLang="en-US" sz="2200" dirty="0">
              <a:solidFill>
                <a:prstClr val="black"/>
              </a:solidFill>
              <a:latin typeface="Lucida Sans" panose="020B0602030504020204" pitchFamily="34" charset="77"/>
              <a:cs typeface="Arial" panose="020B0604020202020204" pitchFamily="34" charset="0"/>
            </a:endParaRPr>
          </a:p>
          <a:p>
            <a:pPr marL="342900" indent="-342900">
              <a:lnSpc>
                <a:spcPct val="100000"/>
              </a:lnSpc>
              <a:spcBef>
                <a:spcPct val="20000"/>
              </a:spcBef>
              <a:buClr>
                <a:srgbClr val="27B6A3"/>
              </a:buClr>
              <a:buFont typeface="Wingdings" panose="05000000000000000000" pitchFamily="2" charset="2"/>
              <a:buChar char="§"/>
            </a:pPr>
            <a:r>
              <a:rPr lang="en-US" altLang="en-US" sz="2200" dirty="0">
                <a:solidFill>
                  <a:prstClr val="black"/>
                </a:solidFill>
                <a:latin typeface="Lucida Sans" panose="020B0602030504020204" pitchFamily="34" charset="77"/>
                <a:cs typeface="Arial" panose="020B0604020202020204" pitchFamily="34" charset="0"/>
              </a:rPr>
              <a:t>We use an additional decade of tax data to analyze changes in outcomes for children born in the </a:t>
            </a:r>
            <a:r>
              <a:rPr lang="en-US" altLang="en-US" sz="2200" b="1" dirty="0">
                <a:solidFill>
                  <a:srgbClr val="27B6A3"/>
                </a:solidFill>
                <a:latin typeface="Lucida Sans" panose="020B0602030504020204" pitchFamily="34" charset="77"/>
                <a:cs typeface="Arial" panose="020B0604020202020204" pitchFamily="34" charset="0"/>
              </a:rPr>
              <a:t>1978-1992 birth cohorts</a:t>
            </a:r>
          </a:p>
          <a:p>
            <a:pPr marL="342900" indent="-342900">
              <a:lnSpc>
                <a:spcPct val="100000"/>
              </a:lnSpc>
              <a:spcBef>
                <a:spcPct val="20000"/>
              </a:spcBef>
              <a:buClr>
                <a:srgbClr val="27B6A3"/>
              </a:buClr>
              <a:buFont typeface="Wingdings" panose="05000000000000000000" pitchFamily="2" charset="2"/>
              <a:buChar char="§"/>
            </a:pPr>
            <a:endParaRPr lang="en-US" altLang="en-US" sz="2200" dirty="0">
              <a:solidFill>
                <a:prstClr val="black"/>
              </a:solidFill>
              <a:latin typeface="Lucida Sans" panose="020B0602030504020204" pitchFamily="34" charset="77"/>
              <a:cs typeface="Arial" panose="020B0604020202020204" pitchFamily="34" charset="0"/>
            </a:endParaRPr>
          </a:p>
          <a:p>
            <a:pPr marL="342900" indent="-342900">
              <a:lnSpc>
                <a:spcPct val="100000"/>
              </a:lnSpc>
              <a:spcBef>
                <a:spcPct val="20000"/>
              </a:spcBef>
              <a:buClr>
                <a:srgbClr val="27B6A3"/>
              </a:buClr>
              <a:buFont typeface="Wingdings" panose="05000000000000000000" pitchFamily="2" charset="2"/>
              <a:buChar char="§"/>
            </a:pPr>
            <a:r>
              <a:rPr lang="en-US" altLang="en-US" sz="2200" dirty="0">
                <a:solidFill>
                  <a:prstClr val="black"/>
                </a:solidFill>
                <a:latin typeface="Lucida Sans" panose="020B0602030504020204" pitchFamily="34" charset="77"/>
                <a:cs typeface="Arial" panose="020B0604020202020204" pitchFamily="34" charset="0"/>
              </a:rPr>
              <a:t>First evidence on </a:t>
            </a:r>
            <a:r>
              <a:rPr lang="en-US" altLang="en-US" sz="2200" b="1" dirty="0">
                <a:solidFill>
                  <a:srgbClr val="2BB4A2"/>
                </a:solidFill>
                <a:latin typeface="Lucida Sans" panose="020B0602030504020204" pitchFamily="34" charset="77"/>
                <a:cs typeface="Arial" panose="020B0604020202020204" pitchFamily="34" charset="0"/>
              </a:rPr>
              <a:t>changes</a:t>
            </a:r>
            <a:r>
              <a:rPr lang="en-US" altLang="en-US" sz="2200" b="1" dirty="0">
                <a:solidFill>
                  <a:prstClr val="black"/>
                </a:solidFill>
                <a:latin typeface="Lucida Sans" panose="020B0602030504020204" pitchFamily="34" charset="77"/>
                <a:cs typeface="Arial" panose="020B0604020202020204" pitchFamily="34" charset="0"/>
              </a:rPr>
              <a:t> </a:t>
            </a:r>
            <a:r>
              <a:rPr lang="en-US" altLang="en-US" sz="2200" dirty="0">
                <a:solidFill>
                  <a:prstClr val="black"/>
                </a:solidFill>
                <a:latin typeface="Lucida Sans" panose="020B0602030504020204" pitchFamily="34" charset="77"/>
                <a:cs typeface="Arial" panose="020B0604020202020204" pitchFamily="34" charset="0"/>
              </a:rPr>
              <a:t>in economic mobility within places and mechanisms underlying changes in opportunity</a:t>
            </a:r>
          </a:p>
        </p:txBody>
      </p:sp>
      <p:sp>
        <p:nvSpPr>
          <p:cNvPr id="5" name="Rectangle 4">
            <a:extLst>
              <a:ext uri="{FF2B5EF4-FFF2-40B4-BE49-F238E27FC236}">
                <a16:creationId xmlns:a16="http://schemas.microsoft.com/office/drawing/2014/main" id="{4727E778-145F-75A0-BB37-68414C3328A1}"/>
              </a:ext>
            </a:extLst>
          </p:cNvPr>
          <p:cNvSpPr>
            <a:spLocks noChangeArrowheads="1"/>
          </p:cNvSpPr>
          <p:nvPr/>
        </p:nvSpPr>
        <p:spPr bwMode="auto">
          <a:xfrm>
            <a:off x="142622" y="70523"/>
            <a:ext cx="109571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262626"/>
                </a:solidFill>
                <a:effectLst/>
                <a:uLnTx/>
                <a:uFillTx/>
                <a:latin typeface="Lucida Bright" panose="02040602050505020304" pitchFamily="18" charset="77"/>
                <a:cs typeface="Arial" panose="020B0604020202020204" pitchFamily="34" charset="0"/>
              </a:rPr>
              <a:t>New Data Give us a Lens to Study Changes in Opportunity</a:t>
            </a:r>
          </a:p>
        </p:txBody>
      </p:sp>
    </p:spTree>
    <p:extLst>
      <p:ext uri="{BB962C8B-B14F-4D97-AF65-F5344CB8AC3E}">
        <p14:creationId xmlns:p14="http://schemas.microsoft.com/office/powerpoint/2010/main" val="36935335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D7E9AF24-7BC6-4B8E-930F-F82A71EAC4EB}"/>
              </a:ext>
            </a:extLst>
          </p:cNvPr>
          <p:cNvGrpSpPr/>
          <p:nvPr/>
        </p:nvGrpSpPr>
        <p:grpSpPr>
          <a:xfrm>
            <a:off x="0" y="4111308"/>
            <a:ext cx="10630545" cy="1693586"/>
            <a:chOff x="0" y="3593054"/>
            <a:chExt cx="10693101" cy="2201595"/>
          </a:xfrm>
        </p:grpSpPr>
        <p:sp>
          <p:nvSpPr>
            <p:cNvPr id="14" name="Rectangle 13">
              <a:extLst>
                <a:ext uri="{FF2B5EF4-FFF2-40B4-BE49-F238E27FC236}">
                  <a16:creationId xmlns:a16="http://schemas.microsoft.com/office/drawing/2014/main" id="{08AB1136-6F51-48AC-8287-A87E231D6148}"/>
                </a:ext>
              </a:extLst>
            </p:cNvPr>
            <p:cNvSpPr/>
            <p:nvPr/>
          </p:nvSpPr>
          <p:spPr>
            <a:xfrm>
              <a:off x="0" y="3863693"/>
              <a:ext cx="10553475" cy="1930956"/>
            </a:xfrm>
            <a:prstGeom prst="rect">
              <a:avLst/>
            </a:prstGeom>
            <a:solidFill>
              <a:srgbClr val="28B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Isosceles Triangle 14">
              <a:extLst>
                <a:ext uri="{FF2B5EF4-FFF2-40B4-BE49-F238E27FC236}">
                  <a16:creationId xmlns:a16="http://schemas.microsoft.com/office/drawing/2014/main" id="{EA179EF8-161F-416F-97AF-8751A774A7C5}"/>
                </a:ext>
              </a:extLst>
            </p:cNvPr>
            <p:cNvSpPr/>
            <p:nvPr/>
          </p:nvSpPr>
          <p:spPr>
            <a:xfrm>
              <a:off x="8380207" y="3593054"/>
              <a:ext cx="2312894" cy="2201595"/>
            </a:xfrm>
            <a:prstGeom prst="triangle">
              <a:avLst>
                <a:gd name="adj" fmla="val 9544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 name="Content Placeholder 2">
            <a:extLst>
              <a:ext uri="{FF2B5EF4-FFF2-40B4-BE49-F238E27FC236}">
                <a16:creationId xmlns:a16="http://schemas.microsoft.com/office/drawing/2014/main" id="{07060544-589F-4FB4-9051-00EBABA3600C}"/>
              </a:ext>
            </a:extLst>
          </p:cNvPr>
          <p:cNvSpPr txBox="1">
            <a:spLocks/>
          </p:cNvSpPr>
          <p:nvPr/>
        </p:nvSpPr>
        <p:spPr>
          <a:xfrm>
            <a:off x="249162" y="4449683"/>
            <a:ext cx="8363209" cy="14392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1F497D"/>
              </a:buClr>
              <a:buSzTx/>
              <a:buFont typeface="Arial" panose="020B0604020202020204" pitchFamily="34" charset="0"/>
              <a:buNone/>
              <a:tabLst/>
              <a:defRPr/>
            </a:pPr>
            <a:r>
              <a:rPr kumimoji="0" lang="en-US" sz="3200" b="1" i="0" u="none" strike="noStrike" kern="1200" cap="none" spc="0" normalizeH="0" baseline="0" noProof="0" dirty="0">
                <a:ln>
                  <a:noFill/>
                </a:ln>
                <a:solidFill>
                  <a:prstClr val="white"/>
                </a:solidFill>
                <a:effectLst/>
                <a:uLnTx/>
                <a:uFillTx/>
                <a:latin typeface="Lucida Sans" panose="020B0602030504020204" pitchFamily="34" charset="0"/>
                <a:ea typeface="+mn-ea"/>
                <a:cs typeface="Arial" panose="020B0604020202020204" pitchFamily="34" charset="0"/>
              </a:rPr>
              <a:t>Implications for Increasing Mobility</a:t>
            </a:r>
          </a:p>
        </p:txBody>
      </p:sp>
    </p:spTree>
    <p:extLst>
      <p:ext uri="{BB962C8B-B14F-4D97-AF65-F5344CB8AC3E}">
        <p14:creationId xmlns:p14="http://schemas.microsoft.com/office/powerpoint/2010/main" val="13138751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28576" y="800409"/>
            <a:ext cx="10569157" cy="5361054"/>
          </a:xfrm>
        </p:spPr>
        <p:txBody>
          <a:bodyPr>
            <a:noAutofit/>
          </a:bodyPr>
          <a:lstStyle/>
          <a:p>
            <a:pPr marL="800100" lvl="1" indent="-342900">
              <a:lnSpc>
                <a:spcPct val="100000"/>
              </a:lnSpc>
              <a:spcBef>
                <a:spcPct val="20000"/>
              </a:spcBef>
              <a:buClr>
                <a:srgbClr val="27B6A3"/>
              </a:buClr>
              <a:buFont typeface="Wingdings" panose="05000000000000000000" pitchFamily="2" charset="2"/>
              <a:buChar char="§"/>
            </a:pPr>
            <a:endParaRPr lang="en-US" sz="2000" dirty="0">
              <a:latin typeface="Lucida Sans" panose="020B0602030504020204" pitchFamily="34" charset="0"/>
              <a:cs typeface="Arial" panose="020B0604020202020204" pitchFamily="34" charset="0"/>
            </a:endParaRPr>
          </a:p>
          <a:p>
            <a:pPr marL="342900" indent="-342900">
              <a:lnSpc>
                <a:spcPct val="100000"/>
              </a:lnSpc>
              <a:spcBef>
                <a:spcPct val="20000"/>
              </a:spcBef>
              <a:buClr>
                <a:srgbClr val="27B6A3"/>
              </a:buClr>
              <a:buFont typeface="Wingdings" panose="05000000000000000000" pitchFamily="2" charset="2"/>
              <a:buChar char="§"/>
            </a:pPr>
            <a:r>
              <a:rPr lang="en-US" sz="2000" dirty="0">
                <a:latin typeface="Lucida Sans" panose="020B0602030504020204" pitchFamily="34" charset="0"/>
                <a:cs typeface="Arial" panose="020B0604020202020204" pitchFamily="34" charset="0"/>
              </a:rPr>
              <a:t>Most important takeaway: </a:t>
            </a:r>
            <a:r>
              <a:rPr lang="en-US" sz="2000" b="1" dirty="0">
                <a:solidFill>
                  <a:srgbClr val="27B6A3"/>
                </a:solidFill>
                <a:latin typeface="Lucida Sans" panose="020B0602030504020204" pitchFamily="34" charset="0"/>
                <a:cs typeface="Arial" panose="020B0604020202020204" pitchFamily="34" charset="0"/>
              </a:rPr>
              <a:t>opportunity can change </a:t>
            </a:r>
            <a:r>
              <a:rPr lang="en-US" sz="2000" dirty="0">
                <a:latin typeface="Lucida Sans" panose="020B0602030504020204" pitchFamily="34" charset="0"/>
                <a:cs typeface="Arial" panose="020B0604020202020204" pitchFamily="34" charset="0"/>
              </a:rPr>
              <a:t>in short timeframes</a:t>
            </a:r>
          </a:p>
          <a:p>
            <a:pPr marL="800100" lvl="1" indent="-342900">
              <a:lnSpc>
                <a:spcPct val="100000"/>
              </a:lnSpc>
              <a:spcBef>
                <a:spcPct val="20000"/>
              </a:spcBef>
              <a:buClr>
                <a:srgbClr val="27B6A3"/>
              </a:buClr>
              <a:buFont typeface="Wingdings" panose="05000000000000000000" pitchFamily="2" charset="2"/>
              <a:buChar char="§"/>
            </a:pPr>
            <a:endParaRPr lang="en-US" sz="2000" dirty="0">
              <a:latin typeface="Lucida Sans" panose="020B0602030504020204" pitchFamily="34" charset="0"/>
              <a:cs typeface="Arial" panose="020B0604020202020204" pitchFamily="34" charset="0"/>
            </a:endParaRPr>
          </a:p>
          <a:p>
            <a:pPr marL="800100" lvl="1" indent="-342900">
              <a:lnSpc>
                <a:spcPct val="100000"/>
              </a:lnSpc>
              <a:spcBef>
                <a:spcPct val="20000"/>
              </a:spcBef>
              <a:buClr>
                <a:srgbClr val="27B6A3"/>
              </a:buClr>
              <a:buFont typeface="Wingdings" panose="05000000000000000000" pitchFamily="2" charset="2"/>
              <a:buChar char="§"/>
            </a:pPr>
            <a:endParaRPr lang="en-US" sz="2000" dirty="0">
              <a:latin typeface="Lucida Sans" panose="020B0602030504020204" pitchFamily="34" charset="0"/>
              <a:cs typeface="Arial" panose="020B0604020202020204" pitchFamily="34" charset="0"/>
            </a:endParaRPr>
          </a:p>
          <a:p>
            <a:pPr marL="342900" indent="-342900">
              <a:lnSpc>
                <a:spcPct val="100000"/>
              </a:lnSpc>
              <a:spcBef>
                <a:spcPct val="20000"/>
              </a:spcBef>
              <a:buClr>
                <a:srgbClr val="27B6A3"/>
              </a:buClr>
              <a:buFont typeface="Wingdings" panose="05000000000000000000" pitchFamily="2" charset="2"/>
              <a:buChar char="§"/>
            </a:pPr>
            <a:r>
              <a:rPr lang="en-US" sz="2000" b="0" dirty="0">
                <a:effectLst/>
                <a:latin typeface="Lucida Sans" panose="020B0602030504020204" pitchFamily="34" charset="0"/>
                <a:cs typeface="Arial" panose="020B0604020202020204" pitchFamily="34" charset="0"/>
              </a:rPr>
              <a:t>What do these findings imply for efforts to increase mobility going forward?</a:t>
            </a:r>
          </a:p>
          <a:p>
            <a:pPr marL="342900" indent="-342900">
              <a:lnSpc>
                <a:spcPct val="100000"/>
              </a:lnSpc>
              <a:spcBef>
                <a:spcPct val="20000"/>
              </a:spcBef>
              <a:buClr>
                <a:srgbClr val="27B6A3"/>
              </a:buClr>
              <a:buFont typeface="Wingdings" panose="05000000000000000000" pitchFamily="2" charset="2"/>
              <a:buChar char="§"/>
            </a:pPr>
            <a:endParaRPr lang="en-US" sz="2000" dirty="0">
              <a:latin typeface="Lucida Sans" panose="020B0602030504020204" pitchFamily="34" charset="0"/>
              <a:cs typeface="Arial" panose="020B0604020202020204" pitchFamily="34" charset="0"/>
            </a:endParaRPr>
          </a:p>
          <a:p>
            <a:pPr marL="914400" lvl="1" indent="-457200">
              <a:lnSpc>
                <a:spcPct val="100000"/>
              </a:lnSpc>
              <a:spcBef>
                <a:spcPct val="20000"/>
              </a:spcBef>
              <a:buClr>
                <a:srgbClr val="27B6A3"/>
              </a:buClr>
              <a:buFont typeface="+mj-lt"/>
              <a:buAutoNum type="arabicPeriod"/>
            </a:pPr>
            <a:r>
              <a:rPr lang="en-US" sz="2000" dirty="0">
                <a:latin typeface="Lucida Sans" panose="020B0602030504020204" pitchFamily="34" charset="0"/>
                <a:cs typeface="Arial" panose="020B0604020202020204" pitchFamily="34" charset="0"/>
              </a:rPr>
              <a:t>Support </a:t>
            </a:r>
            <a:r>
              <a:rPr lang="en-US" sz="2000" b="1" dirty="0">
                <a:solidFill>
                  <a:srgbClr val="27B6A3"/>
                </a:solidFill>
                <a:latin typeface="Lucida Sans" panose="020B0602030504020204" pitchFamily="34" charset="0"/>
                <a:cs typeface="Arial" panose="020B0604020202020204" pitchFamily="34" charset="0"/>
              </a:rPr>
              <a:t>next generation</a:t>
            </a:r>
            <a:r>
              <a:rPr lang="en-US" sz="2000" dirty="0">
                <a:latin typeface="Lucida Sans" panose="020B0602030504020204" pitchFamily="34" charset="0"/>
                <a:cs typeface="Arial" panose="020B0604020202020204" pitchFamily="34" charset="0"/>
              </a:rPr>
              <a:t> in communities where parents’ employment rates are currently falling (not just current generation)</a:t>
            </a:r>
          </a:p>
          <a:p>
            <a:pPr marL="914400" lvl="1" indent="-457200">
              <a:lnSpc>
                <a:spcPct val="100000"/>
              </a:lnSpc>
              <a:spcBef>
                <a:spcPct val="20000"/>
              </a:spcBef>
              <a:buClr>
                <a:srgbClr val="27B6A3"/>
              </a:buClr>
              <a:buFont typeface="+mj-lt"/>
              <a:buAutoNum type="arabicPeriod"/>
            </a:pPr>
            <a:endParaRPr lang="en-US" sz="2000" dirty="0">
              <a:latin typeface="Lucida Sans" panose="020B0602030504020204" pitchFamily="34" charset="0"/>
              <a:cs typeface="Arial" panose="020B0604020202020204" pitchFamily="34" charset="0"/>
            </a:endParaRPr>
          </a:p>
          <a:p>
            <a:pPr marL="914400" lvl="1" indent="-457200">
              <a:lnSpc>
                <a:spcPct val="100000"/>
              </a:lnSpc>
              <a:spcBef>
                <a:spcPct val="20000"/>
              </a:spcBef>
              <a:buClr>
                <a:srgbClr val="27B6A3"/>
              </a:buClr>
              <a:buFont typeface="+mj-lt"/>
              <a:buAutoNum type="arabicPeriod"/>
            </a:pPr>
            <a:r>
              <a:rPr lang="en-US" sz="2000" dirty="0">
                <a:latin typeface="Lucida Sans" panose="020B0602030504020204" pitchFamily="34" charset="0"/>
                <a:cs typeface="Arial" panose="020B0604020202020204" pitchFamily="34" charset="0"/>
              </a:rPr>
              <a:t>Focus on </a:t>
            </a:r>
            <a:r>
              <a:rPr lang="en-US" sz="2000" b="1" dirty="0">
                <a:solidFill>
                  <a:srgbClr val="27B6A3"/>
                </a:solidFill>
                <a:latin typeface="Lucida Sans" panose="020B0602030504020204" pitchFamily="34" charset="0"/>
                <a:cs typeface="Arial" panose="020B0604020202020204" pitchFamily="34" charset="0"/>
              </a:rPr>
              <a:t>social communities</a:t>
            </a:r>
            <a:r>
              <a:rPr lang="en-US" sz="2000" dirty="0">
                <a:latin typeface="Lucida Sans" panose="020B0602030504020204" pitchFamily="34" charset="0"/>
                <a:cs typeface="Arial" panose="020B0604020202020204" pitchFamily="34" charset="0"/>
              </a:rPr>
              <a:t> within neighborhoods – not just neighborhoods as a whole – as unit of change</a:t>
            </a:r>
          </a:p>
          <a:p>
            <a:pPr marL="914400" lvl="1" indent="-457200">
              <a:lnSpc>
                <a:spcPct val="100000"/>
              </a:lnSpc>
              <a:spcBef>
                <a:spcPct val="20000"/>
              </a:spcBef>
              <a:buClr>
                <a:srgbClr val="27B6A3"/>
              </a:buClr>
              <a:buFont typeface="+mj-lt"/>
              <a:buAutoNum type="arabicPeriod"/>
            </a:pPr>
            <a:endParaRPr lang="en-US" sz="2000" dirty="0">
              <a:latin typeface="Lucida Sans" panose="020B0602030504020204" pitchFamily="34" charset="0"/>
              <a:cs typeface="Arial" panose="020B0604020202020204" pitchFamily="34" charset="0"/>
            </a:endParaRPr>
          </a:p>
          <a:p>
            <a:pPr marL="914400" lvl="1" indent="-457200">
              <a:lnSpc>
                <a:spcPct val="100000"/>
              </a:lnSpc>
              <a:spcBef>
                <a:spcPct val="20000"/>
              </a:spcBef>
              <a:buClr>
                <a:srgbClr val="27B6A3"/>
              </a:buClr>
              <a:buFont typeface="+mj-lt"/>
              <a:buAutoNum type="arabicPeriod"/>
            </a:pPr>
            <a:r>
              <a:rPr lang="en-US" sz="2000" dirty="0">
                <a:latin typeface="Lucida Sans" panose="020B0602030504020204" pitchFamily="34" charset="0"/>
                <a:cs typeface="Arial" panose="020B0604020202020204" pitchFamily="34" charset="0"/>
              </a:rPr>
              <a:t>Provide </a:t>
            </a:r>
            <a:r>
              <a:rPr lang="en-US" sz="2000" b="1" dirty="0">
                <a:solidFill>
                  <a:srgbClr val="19B7A4"/>
                </a:solidFill>
                <a:latin typeface="Lucida Sans" panose="020B0602030504020204" pitchFamily="34" charset="0"/>
                <a:cs typeface="Arial" panose="020B0604020202020204" pitchFamily="34" charset="0"/>
              </a:rPr>
              <a:t>social capital </a:t>
            </a:r>
            <a:r>
              <a:rPr lang="en-US" sz="2000" dirty="0">
                <a:latin typeface="Lucida Sans" panose="020B0602030504020204" pitchFamily="34" charset="0"/>
                <a:cs typeface="Arial" panose="020B0604020202020204" pitchFamily="34" charset="0"/>
              </a:rPr>
              <a:t>in addition to financial and human capital</a:t>
            </a:r>
          </a:p>
        </p:txBody>
      </p:sp>
      <p:sp>
        <p:nvSpPr>
          <p:cNvPr id="5" name="Rectangle 4">
            <a:extLst>
              <a:ext uri="{FF2B5EF4-FFF2-40B4-BE49-F238E27FC236}">
                <a16:creationId xmlns:a16="http://schemas.microsoft.com/office/drawing/2014/main" id="{3DDA6EDE-2A1A-0DFA-DDC0-1A87CBB316FF}"/>
              </a:ext>
            </a:extLst>
          </p:cNvPr>
          <p:cNvSpPr>
            <a:spLocks noChangeArrowheads="1"/>
          </p:cNvSpPr>
          <p:nvPr/>
        </p:nvSpPr>
        <p:spPr bwMode="auto">
          <a:xfrm>
            <a:off x="174670" y="109434"/>
            <a:ext cx="109571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262626"/>
                </a:solidFill>
                <a:effectLst/>
                <a:uLnTx/>
                <a:uFillTx/>
                <a:latin typeface="Lucida Bright" panose="02040602050505020304" pitchFamily="18" charset="77"/>
                <a:cs typeface="Arial" panose="020B0604020202020204" pitchFamily="34" charset="0"/>
              </a:rPr>
              <a:t>Policy Implications</a:t>
            </a:r>
          </a:p>
        </p:txBody>
      </p:sp>
    </p:spTree>
    <p:extLst>
      <p:ext uri="{BB962C8B-B14F-4D97-AF65-F5344CB8AC3E}">
        <p14:creationId xmlns:p14="http://schemas.microsoft.com/office/powerpoint/2010/main" val="2130012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FBE57-FBD2-8A5C-4B2F-8FF13EB335F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18058F-5274-B32D-E5DA-88AEE45226CC}"/>
              </a:ext>
            </a:extLst>
          </p:cNvPr>
          <p:cNvSpPr>
            <a:spLocks noGrp="1"/>
          </p:cNvSpPr>
          <p:nvPr>
            <p:ph idx="1"/>
          </p:nvPr>
        </p:nvSpPr>
        <p:spPr>
          <a:xfrm>
            <a:off x="928576" y="1271939"/>
            <a:ext cx="10789291" cy="5361054"/>
          </a:xfrm>
        </p:spPr>
        <p:txBody>
          <a:bodyPr>
            <a:noAutofit/>
          </a:bodyPr>
          <a:lstStyle/>
          <a:p>
            <a:pPr marL="342900" indent="-342900">
              <a:lnSpc>
                <a:spcPct val="100000"/>
              </a:lnSpc>
              <a:spcBef>
                <a:spcPct val="20000"/>
              </a:spcBef>
              <a:buClr>
                <a:srgbClr val="27B6A3"/>
              </a:buClr>
              <a:buFont typeface="Wingdings" panose="05000000000000000000" pitchFamily="2" charset="2"/>
              <a:buChar char="§"/>
            </a:pPr>
            <a:r>
              <a:rPr lang="en-US" sz="2000" dirty="0">
                <a:latin typeface="Lucida Sans" panose="020B0602030504020204" pitchFamily="34" charset="0"/>
                <a:cs typeface="Arial" panose="020B0604020202020204" pitchFamily="34" charset="0"/>
              </a:rPr>
              <a:t>Key open question: what interventions can create changes in social communities that increase mobility?</a:t>
            </a:r>
          </a:p>
          <a:p>
            <a:pPr marL="342900" indent="-342900">
              <a:lnSpc>
                <a:spcPct val="100000"/>
              </a:lnSpc>
              <a:spcBef>
                <a:spcPct val="20000"/>
              </a:spcBef>
              <a:buClr>
                <a:srgbClr val="27B6A3"/>
              </a:buClr>
              <a:buFont typeface="Wingdings" panose="05000000000000000000" pitchFamily="2" charset="2"/>
              <a:buChar char="§"/>
            </a:pPr>
            <a:endParaRPr lang="en-US" sz="2000" dirty="0">
              <a:latin typeface="Lucida Sans" panose="020B0602030504020204" pitchFamily="34" charset="0"/>
              <a:cs typeface="Arial" panose="020B0604020202020204" pitchFamily="34" charset="0"/>
            </a:endParaRPr>
          </a:p>
          <a:p>
            <a:pPr marL="342900" indent="-342900">
              <a:lnSpc>
                <a:spcPct val="100000"/>
              </a:lnSpc>
              <a:spcBef>
                <a:spcPct val="20000"/>
              </a:spcBef>
              <a:buClr>
                <a:srgbClr val="27B6A3"/>
              </a:buClr>
              <a:buFont typeface="Wingdings" panose="05000000000000000000" pitchFamily="2" charset="2"/>
              <a:buChar char="§"/>
            </a:pPr>
            <a:r>
              <a:rPr lang="en-US" sz="2000" dirty="0">
                <a:latin typeface="Lucida Sans" panose="020B0602030504020204" pitchFamily="34" charset="0"/>
                <a:cs typeface="Arial" panose="020B0604020202020204" pitchFamily="34" charset="0"/>
              </a:rPr>
              <a:t>To support the field in making progress on answering this question, we have released </a:t>
            </a:r>
            <a:r>
              <a:rPr lang="en-US" sz="2000" b="1" dirty="0">
                <a:solidFill>
                  <a:srgbClr val="2BB4A2"/>
                </a:solidFill>
                <a:latin typeface="Lucida Sans" panose="020B0602030504020204" pitchFamily="34" charset="0"/>
                <a:cs typeface="Arial" panose="020B0604020202020204" pitchFamily="34" charset="0"/>
              </a:rPr>
              <a:t>new data on changes in economic mobility </a:t>
            </a:r>
          </a:p>
          <a:p>
            <a:pPr marL="342900" indent="-342900">
              <a:lnSpc>
                <a:spcPct val="100000"/>
              </a:lnSpc>
              <a:spcBef>
                <a:spcPct val="20000"/>
              </a:spcBef>
              <a:buClr>
                <a:srgbClr val="27B6A3"/>
              </a:buClr>
              <a:buFont typeface="Wingdings" panose="05000000000000000000" pitchFamily="2" charset="2"/>
              <a:buChar char="§"/>
            </a:pPr>
            <a:endParaRPr lang="en-US" sz="2000" b="1" dirty="0">
              <a:solidFill>
                <a:srgbClr val="2BB4A2"/>
              </a:solidFill>
              <a:latin typeface="Lucida Sans" panose="020B0602030504020204" pitchFamily="34" charset="0"/>
              <a:cs typeface="Arial" panose="020B0604020202020204" pitchFamily="34" charset="0"/>
            </a:endParaRPr>
          </a:p>
          <a:p>
            <a:pPr marL="342900" indent="-342900">
              <a:lnSpc>
                <a:spcPct val="100000"/>
              </a:lnSpc>
              <a:spcBef>
                <a:spcPct val="20000"/>
              </a:spcBef>
              <a:buClr>
                <a:srgbClr val="27B6A3"/>
              </a:buClr>
              <a:buFont typeface="Wingdings" panose="05000000000000000000" pitchFamily="2" charset="2"/>
              <a:buChar char="§"/>
            </a:pPr>
            <a:r>
              <a:rPr lang="en-US" sz="2000" dirty="0">
                <a:latin typeface="Lucida Sans" panose="020B0602030504020204" pitchFamily="34" charset="0"/>
                <a:cs typeface="Arial" panose="020B0604020202020204" pitchFamily="34" charset="0"/>
              </a:rPr>
              <a:t>Visit the Opportunity Atlas (</a:t>
            </a:r>
            <a:r>
              <a:rPr lang="en-US" sz="2000" dirty="0">
                <a:latin typeface="Lucida Sans" panose="020B0602030504020204" pitchFamily="34" charset="0"/>
                <a:cs typeface="Arial" panose="020B0604020202020204" pitchFamily="34" charset="0"/>
                <a:hlinkClick r:id="rId3"/>
              </a:rPr>
              <a:t>www.opportunityatlas.org</a:t>
            </a:r>
            <a:r>
              <a:rPr lang="en-US" sz="2000" dirty="0">
                <a:latin typeface="Lucida Sans" panose="020B0602030504020204" pitchFamily="34" charset="0"/>
                <a:cs typeface="Arial" panose="020B0604020202020204" pitchFamily="34" charset="0"/>
              </a:rPr>
              <a:t>) to see data for your own county and download data by race, parental income, gender, cohort, and county</a:t>
            </a:r>
            <a:endParaRPr lang="en-US" sz="2000" dirty="0">
              <a:solidFill>
                <a:srgbClr val="2BB4A2"/>
              </a:solidFill>
              <a:latin typeface="Lucida Sans" panose="020B0602030504020204" pitchFamily="34" charset="0"/>
              <a:cs typeface="Arial" panose="020B0604020202020204" pitchFamily="34" charset="0"/>
            </a:endParaRPr>
          </a:p>
          <a:p>
            <a:pPr marL="342900" indent="-342900">
              <a:lnSpc>
                <a:spcPct val="100000"/>
              </a:lnSpc>
              <a:spcBef>
                <a:spcPct val="20000"/>
              </a:spcBef>
              <a:buClr>
                <a:srgbClr val="27B6A3"/>
              </a:buClr>
              <a:buFont typeface="Wingdings" panose="05000000000000000000" pitchFamily="2" charset="2"/>
              <a:buChar char="§"/>
            </a:pPr>
            <a:endParaRPr lang="en-US" sz="2000" dirty="0">
              <a:latin typeface="Lucida Sans" panose="020B0602030504020204" pitchFamily="34" charset="0"/>
              <a:cs typeface="Arial" panose="020B0604020202020204" pitchFamily="34" charset="0"/>
            </a:endParaRPr>
          </a:p>
          <a:p>
            <a:pPr marL="342900" indent="-342900">
              <a:lnSpc>
                <a:spcPct val="100000"/>
              </a:lnSpc>
              <a:spcBef>
                <a:spcPct val="20000"/>
              </a:spcBef>
              <a:buClr>
                <a:srgbClr val="27B6A3"/>
              </a:buClr>
              <a:buFont typeface="Wingdings" panose="05000000000000000000" pitchFamily="2" charset="2"/>
              <a:buChar char="§"/>
            </a:pPr>
            <a:endParaRPr lang="en-US" sz="2000" dirty="0">
              <a:solidFill>
                <a:srgbClr val="2BB4A2"/>
              </a:solidFill>
              <a:latin typeface="Lucida Sans" panose="020B0602030504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FB163F56-B5B4-8965-7B92-69013071D0FC}"/>
              </a:ext>
            </a:extLst>
          </p:cNvPr>
          <p:cNvSpPr>
            <a:spLocks noChangeArrowheads="1"/>
          </p:cNvSpPr>
          <p:nvPr/>
        </p:nvSpPr>
        <p:spPr bwMode="auto">
          <a:xfrm>
            <a:off x="159884" y="102948"/>
            <a:ext cx="109571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262626"/>
                </a:solidFill>
                <a:effectLst/>
                <a:uLnTx/>
                <a:uFillTx/>
                <a:latin typeface="Lucida Bright" panose="02040602050505020304" pitchFamily="18" charset="77"/>
                <a:cs typeface="Arial" panose="020B0604020202020204" pitchFamily="34" charset="0"/>
              </a:rPr>
              <a:t>New Data on Changes in Opportunity</a:t>
            </a:r>
          </a:p>
        </p:txBody>
      </p:sp>
    </p:spTree>
    <p:extLst>
      <p:ext uri="{BB962C8B-B14F-4D97-AF65-F5344CB8AC3E}">
        <p14:creationId xmlns:p14="http://schemas.microsoft.com/office/powerpoint/2010/main" val="693155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94C73-73AC-5168-03DB-0EC6061086D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49139B3-B3B0-3755-3B77-0D466178F868}"/>
              </a:ext>
            </a:extLst>
          </p:cNvPr>
          <p:cNvSpPr>
            <a:spLocks noChangeArrowheads="1"/>
          </p:cNvSpPr>
          <p:nvPr/>
        </p:nvSpPr>
        <p:spPr bwMode="auto">
          <a:xfrm>
            <a:off x="133981" y="49983"/>
            <a:ext cx="10499449"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effectLst/>
                <a:uLnTx/>
                <a:uFillTx/>
                <a:latin typeface="Lucida Bright" panose="02040602050505020304" pitchFamily="18" charset="77"/>
                <a:cs typeface="Arial" panose="020B0604020202020204" pitchFamily="34" charset="0"/>
              </a:rPr>
              <a:t>Changes in Economic Mobility Across Areas</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effectLst/>
                <a:uLnTx/>
                <a:uFillTx/>
                <a:latin typeface="Lucida Sans" panose="020B0602030504020204" pitchFamily="34" charset="77"/>
                <a:cs typeface="Arial" panose="020B0604020202020204" pitchFamily="34" charset="0"/>
              </a:rPr>
              <a:t>50 Largest Metro Areas (Commuting Zones)</a:t>
            </a:r>
          </a:p>
        </p:txBody>
      </p:sp>
      <p:pic>
        <p:nvPicPr>
          <p:cNvPr id="12" name="Picture 11" descr="A black and grey text&#10;&#10;Description automatically generated">
            <a:extLst>
              <a:ext uri="{FF2B5EF4-FFF2-40B4-BE49-F238E27FC236}">
                <a16:creationId xmlns:a16="http://schemas.microsoft.com/office/drawing/2014/main" id="{079F7224-6CFD-626D-D7E7-04FF262F756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81947"/>
          <a:stretch/>
        </p:blipFill>
        <p:spPr>
          <a:xfrm>
            <a:off x="11835183" y="6480880"/>
            <a:ext cx="315482" cy="304226"/>
          </a:xfrm>
          <a:prstGeom prst="rect">
            <a:avLst/>
          </a:prstGeom>
        </p:spPr>
      </p:pic>
      <p:sp>
        <p:nvSpPr>
          <p:cNvPr id="37" name="TextBox 36">
            <a:extLst>
              <a:ext uri="{FF2B5EF4-FFF2-40B4-BE49-F238E27FC236}">
                <a16:creationId xmlns:a16="http://schemas.microsoft.com/office/drawing/2014/main" id="{807A573F-EDC0-9996-8D29-98405D4570A8}"/>
              </a:ext>
            </a:extLst>
          </p:cNvPr>
          <p:cNvSpPr txBox="1"/>
          <p:nvPr/>
        </p:nvSpPr>
        <p:spPr>
          <a:xfrm>
            <a:off x="1849672" y="1570997"/>
            <a:ext cx="27029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effectLst/>
                <a:uLnTx/>
                <a:uFillTx/>
                <a:latin typeface="Lucida Bright" panose="02040602050505020304" pitchFamily="18" charset="0"/>
                <a:ea typeface="+mn-ea"/>
                <a:cs typeface="+mn-cs"/>
              </a:rPr>
              <a:t>Top 5 Most Improved</a:t>
            </a:r>
          </a:p>
        </p:txBody>
      </p:sp>
      <p:sp>
        <p:nvSpPr>
          <p:cNvPr id="38" name="TextBox 37">
            <a:extLst>
              <a:ext uri="{FF2B5EF4-FFF2-40B4-BE49-F238E27FC236}">
                <a16:creationId xmlns:a16="http://schemas.microsoft.com/office/drawing/2014/main" id="{CF2783CC-538F-B34C-3491-4CB3FFF07CC0}"/>
              </a:ext>
            </a:extLst>
          </p:cNvPr>
          <p:cNvSpPr txBox="1"/>
          <p:nvPr/>
        </p:nvSpPr>
        <p:spPr>
          <a:xfrm>
            <a:off x="7530268" y="1570997"/>
            <a:ext cx="318228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effectLst/>
                <a:uLnTx/>
                <a:uFillTx/>
                <a:latin typeface="Lucida Bright" panose="02040602050505020304" pitchFamily="18" charset="0"/>
                <a:ea typeface="+mn-ea"/>
                <a:cs typeface="+mn-cs"/>
              </a:rPr>
              <a:t>Bottom 5: Least Improved</a:t>
            </a:r>
          </a:p>
        </p:txBody>
      </p:sp>
      <p:cxnSp>
        <p:nvCxnSpPr>
          <p:cNvPr id="39" name="Straight Connector 38">
            <a:extLst>
              <a:ext uri="{FF2B5EF4-FFF2-40B4-BE49-F238E27FC236}">
                <a16:creationId xmlns:a16="http://schemas.microsoft.com/office/drawing/2014/main" id="{989A132C-ECB3-84AE-C0DA-CEBC9059A0A5}"/>
              </a:ext>
            </a:extLst>
          </p:cNvPr>
          <p:cNvCxnSpPr>
            <a:cxnSpLocks/>
          </p:cNvCxnSpPr>
          <p:nvPr/>
        </p:nvCxnSpPr>
        <p:spPr>
          <a:xfrm>
            <a:off x="2438464" y="1877801"/>
            <a:ext cx="1428686" cy="0"/>
          </a:xfrm>
          <a:prstGeom prst="line">
            <a:avLst/>
          </a:prstGeom>
          <a:ln>
            <a:solidFill>
              <a:srgbClr val="29B6A4"/>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1D0808D-F707-11F9-F916-6B31F456E975}"/>
              </a:ext>
            </a:extLst>
          </p:cNvPr>
          <p:cNvCxnSpPr>
            <a:cxnSpLocks/>
          </p:cNvCxnSpPr>
          <p:nvPr/>
        </p:nvCxnSpPr>
        <p:spPr>
          <a:xfrm>
            <a:off x="8223030" y="1877801"/>
            <a:ext cx="1530570" cy="0"/>
          </a:xfrm>
          <a:prstGeom prst="line">
            <a:avLst/>
          </a:prstGeom>
          <a:ln>
            <a:solidFill>
              <a:srgbClr val="E88808"/>
            </a:solidFill>
          </a:ln>
        </p:spPr>
        <p:style>
          <a:lnRef idx="1">
            <a:schemeClr val="accent1"/>
          </a:lnRef>
          <a:fillRef idx="0">
            <a:schemeClr val="accent1"/>
          </a:fillRef>
          <a:effectRef idx="0">
            <a:schemeClr val="accent1"/>
          </a:effectRef>
          <a:fontRef idx="minor">
            <a:schemeClr val="tx1"/>
          </a:fontRef>
        </p:style>
      </p:cxnSp>
      <p:pic>
        <p:nvPicPr>
          <p:cNvPr id="32" name="Picture 31" descr="A screenshot of a white and black website&#10;&#10;Description automatically generated">
            <a:extLst>
              <a:ext uri="{FF2B5EF4-FFF2-40B4-BE49-F238E27FC236}">
                <a16:creationId xmlns:a16="http://schemas.microsoft.com/office/drawing/2014/main" id="{804B79BE-5D66-CDF2-2EFF-9301EBB91C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178" y="2105111"/>
            <a:ext cx="5669280" cy="2679589"/>
          </a:xfrm>
          <a:prstGeom prst="rect">
            <a:avLst/>
          </a:prstGeom>
        </p:spPr>
      </p:pic>
      <p:pic>
        <p:nvPicPr>
          <p:cNvPr id="34" name="Picture 33" descr="A screenshot of a screen&#10;&#10;Description automatically generated">
            <a:extLst>
              <a:ext uri="{FF2B5EF4-FFF2-40B4-BE49-F238E27FC236}">
                <a16:creationId xmlns:a16="http://schemas.microsoft.com/office/drawing/2014/main" id="{0DB70F86-EC09-6920-86B2-EAFEC5A9E9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0843" y="2744857"/>
            <a:ext cx="5669280" cy="2074818"/>
          </a:xfrm>
          <a:prstGeom prst="rect">
            <a:avLst/>
          </a:prstGeom>
        </p:spPr>
      </p:pic>
      <p:pic>
        <p:nvPicPr>
          <p:cNvPr id="35" name="Picture 34" descr="A screenshot of a white and black website&#10;&#10;Description automatically generated">
            <a:extLst>
              <a:ext uri="{FF2B5EF4-FFF2-40B4-BE49-F238E27FC236}">
                <a16:creationId xmlns:a16="http://schemas.microsoft.com/office/drawing/2014/main" id="{6367BAD9-9595-28E3-9640-A23AC637667D}"/>
              </a:ext>
            </a:extLst>
          </p:cNvPr>
          <p:cNvPicPr>
            <a:picLocks noChangeAspect="1"/>
          </p:cNvPicPr>
          <p:nvPr/>
        </p:nvPicPr>
        <p:blipFill rotWithShape="1">
          <a:blip r:embed="rId4">
            <a:extLst>
              <a:ext uri="{28A0092B-C50C-407E-A947-70E740481C1C}">
                <a14:useLocalDpi xmlns:a14="http://schemas.microsoft.com/office/drawing/2010/main" val="0"/>
              </a:ext>
            </a:extLst>
          </a:blip>
          <a:srcRect b="77028"/>
          <a:stretch/>
        </p:blipFill>
        <p:spPr>
          <a:xfrm>
            <a:off x="6429974" y="2129304"/>
            <a:ext cx="5669280" cy="615553"/>
          </a:xfrm>
          <a:prstGeom prst="rect">
            <a:avLst/>
          </a:prstGeom>
        </p:spPr>
      </p:pic>
    </p:spTree>
    <p:extLst>
      <p:ext uri="{BB962C8B-B14F-4D97-AF65-F5344CB8AC3E}">
        <p14:creationId xmlns:p14="http://schemas.microsoft.com/office/powerpoint/2010/main" val="30970548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2544" y="916684"/>
            <a:ext cx="11049308" cy="5941315"/>
          </a:xfrm>
        </p:spPr>
        <p:txBody>
          <a:bodyPr>
            <a:noAutofit/>
          </a:bodyPr>
          <a:lstStyle/>
          <a:p>
            <a:pPr marL="342900" indent="-342900">
              <a:lnSpc>
                <a:spcPct val="100000"/>
              </a:lnSpc>
              <a:spcBef>
                <a:spcPct val="20000"/>
              </a:spcBef>
              <a:buClr>
                <a:srgbClr val="27B6A3"/>
              </a:buClr>
              <a:buFont typeface="Wingdings" panose="05000000000000000000" pitchFamily="2" charset="2"/>
              <a:buChar char="§"/>
            </a:pPr>
            <a:r>
              <a:rPr lang="en-US" altLang="en-US" sz="2200" dirty="0">
                <a:solidFill>
                  <a:prstClr val="black"/>
                </a:solidFill>
                <a:latin typeface="Lucida Sans" panose="020B0602030504020204" pitchFamily="34" charset="0"/>
                <a:cs typeface="Arial" panose="020B0604020202020204" pitchFamily="34" charset="0"/>
              </a:rPr>
              <a:t>Census data (2000, 2010, ACS) covering U.S. population linked to federal income tax returns from 1979-2019</a:t>
            </a:r>
            <a:r>
              <a:rPr lang="en-US" altLang="en-US" sz="1600" dirty="0">
                <a:solidFill>
                  <a:schemeClr val="bg2">
                    <a:lumMod val="50000"/>
                  </a:schemeClr>
                </a:solidFill>
                <a:latin typeface="Lucida Sans" panose="020B0602030504020204" pitchFamily="34" charset="0"/>
                <a:cs typeface="Arial" panose="020B0604020202020204" pitchFamily="34" charset="0"/>
              </a:rPr>
              <a:t> [extending Chetty, Hendren, Jones, Porter 2020]</a:t>
            </a:r>
          </a:p>
          <a:p>
            <a:pPr marL="0" indent="0">
              <a:lnSpc>
                <a:spcPct val="100000"/>
              </a:lnSpc>
              <a:spcBef>
                <a:spcPct val="20000"/>
              </a:spcBef>
              <a:buClr>
                <a:srgbClr val="27B6A3"/>
              </a:buClr>
              <a:buNone/>
            </a:pPr>
            <a:endParaRPr lang="en-US" altLang="en-US" sz="2200" dirty="0">
              <a:solidFill>
                <a:prstClr val="black"/>
              </a:solidFill>
              <a:latin typeface="Lucida Sans" panose="020B0602030504020204" pitchFamily="34" charset="0"/>
              <a:cs typeface="Arial" panose="020B0604020202020204" pitchFamily="34" charset="0"/>
            </a:endParaRPr>
          </a:p>
          <a:p>
            <a:pPr marL="0" indent="0">
              <a:lnSpc>
                <a:spcPct val="100000"/>
              </a:lnSpc>
              <a:spcBef>
                <a:spcPct val="20000"/>
              </a:spcBef>
              <a:buClr>
                <a:srgbClr val="27B6A3"/>
              </a:buClr>
              <a:buNone/>
            </a:pPr>
            <a:endParaRPr lang="en-US" altLang="en-US" sz="2200" dirty="0">
              <a:solidFill>
                <a:prstClr val="black"/>
              </a:solidFill>
              <a:latin typeface="Lucida Sans" panose="020B0602030504020204" pitchFamily="34" charset="0"/>
              <a:cs typeface="Arial" panose="020B0604020202020204" pitchFamily="34" charset="0"/>
            </a:endParaRPr>
          </a:p>
          <a:p>
            <a:pPr marL="342900" indent="-342900">
              <a:lnSpc>
                <a:spcPct val="100000"/>
              </a:lnSpc>
              <a:spcBef>
                <a:spcPct val="20000"/>
              </a:spcBef>
              <a:buClr>
                <a:srgbClr val="27B6A3"/>
              </a:buClr>
              <a:buFont typeface="Wingdings" panose="05000000000000000000" pitchFamily="2" charset="2"/>
              <a:buChar char="§"/>
            </a:pPr>
            <a:r>
              <a:rPr lang="en-US" altLang="en-US" sz="2200" dirty="0">
                <a:solidFill>
                  <a:prstClr val="black"/>
                </a:solidFill>
                <a:latin typeface="Lucida Sans" panose="020B0602030504020204" pitchFamily="34" charset="0"/>
                <a:cs typeface="Arial" panose="020B0604020202020204" pitchFamily="34" charset="0"/>
              </a:rPr>
              <a:t>Sample: children in </a:t>
            </a:r>
            <a:r>
              <a:rPr lang="en-US" altLang="en-US" sz="2200" dirty="0">
                <a:latin typeface="Lucida Sans" panose="020B0602030504020204" pitchFamily="34" charset="0"/>
                <a:cs typeface="Arial" panose="020B0604020202020204" pitchFamily="34" charset="0"/>
              </a:rPr>
              <a:t>1978-92 birth cohorts</a:t>
            </a:r>
            <a:r>
              <a:rPr lang="en-US" altLang="en-US" sz="2200" dirty="0">
                <a:solidFill>
                  <a:prstClr val="black"/>
                </a:solidFill>
                <a:latin typeface="Lucida Sans" panose="020B0602030504020204" pitchFamily="34" charset="0"/>
                <a:cs typeface="Arial" panose="020B0604020202020204" pitchFamily="34" charset="0"/>
              </a:rPr>
              <a:t>, linked to parents via dependent claiming</a:t>
            </a:r>
            <a:endParaRPr lang="en-US" altLang="en-US" sz="1000" dirty="0">
              <a:solidFill>
                <a:prstClr val="black"/>
              </a:solidFill>
              <a:latin typeface="Lucida Sans" panose="020B0602030504020204" pitchFamily="34" charset="0"/>
              <a:cs typeface="Arial" panose="020B0604020202020204" pitchFamily="34" charset="0"/>
            </a:endParaRPr>
          </a:p>
          <a:p>
            <a:pPr marL="800100" lvl="1" indent="-342900">
              <a:lnSpc>
                <a:spcPct val="100000"/>
              </a:lnSpc>
              <a:spcBef>
                <a:spcPct val="20000"/>
              </a:spcBef>
              <a:buClr>
                <a:srgbClr val="27B6A3"/>
              </a:buClr>
              <a:buFont typeface="Wingdings" panose="05000000000000000000" pitchFamily="2" charset="2"/>
              <a:buChar char="§"/>
            </a:pPr>
            <a:endParaRPr lang="en-US" altLang="en-US" sz="2000" dirty="0">
              <a:solidFill>
                <a:prstClr val="black"/>
              </a:solidFill>
              <a:latin typeface="Lucida Sans" panose="020B0602030504020204" pitchFamily="34" charset="0"/>
              <a:cs typeface="Arial" panose="020B0604020202020204" pitchFamily="34" charset="0"/>
            </a:endParaRPr>
          </a:p>
          <a:p>
            <a:pPr marL="800100" lvl="1" indent="-342900">
              <a:lnSpc>
                <a:spcPct val="100000"/>
              </a:lnSpc>
              <a:spcBef>
                <a:spcPct val="20000"/>
              </a:spcBef>
              <a:buClr>
                <a:srgbClr val="27B6A3"/>
              </a:buClr>
              <a:buFont typeface="Wingdings" panose="05000000000000000000" pitchFamily="2" charset="2"/>
              <a:buChar char="§"/>
            </a:pPr>
            <a:r>
              <a:rPr lang="en-US" altLang="en-US" sz="2000" dirty="0">
                <a:solidFill>
                  <a:prstClr val="black"/>
                </a:solidFill>
                <a:latin typeface="Lucida Sans" panose="020B0602030504020204" pitchFamily="34" charset="0"/>
                <a:cs typeface="Arial" panose="020B0604020202020204" pitchFamily="34" charset="0"/>
              </a:rPr>
              <a:t>57.2 million children, 92% of those in 1978-92 birth cohorts in 2000 Census</a:t>
            </a:r>
          </a:p>
        </p:txBody>
      </p:sp>
      <p:sp>
        <p:nvSpPr>
          <p:cNvPr id="4" name="TextBox 3">
            <a:extLst>
              <a:ext uri="{FF2B5EF4-FFF2-40B4-BE49-F238E27FC236}">
                <a16:creationId xmlns:a16="http://schemas.microsoft.com/office/drawing/2014/main" id="{543D0AC1-35E4-FC44-812F-FDEB8DA0B8A0}"/>
              </a:ext>
            </a:extLst>
          </p:cNvPr>
          <p:cNvSpPr txBox="1"/>
          <p:nvPr/>
        </p:nvSpPr>
        <p:spPr>
          <a:xfrm>
            <a:off x="90683" y="155474"/>
            <a:ext cx="11968681" cy="461665"/>
          </a:xfrm>
          <a:prstGeom prst="rect">
            <a:avLst/>
          </a:prstGeom>
          <a:noFill/>
        </p:spPr>
        <p:txBody>
          <a:bodyPr wrap="square" rtlCol="0">
            <a:spAutoFit/>
          </a:bodyPr>
          <a:lstStyle/>
          <a:p>
            <a:pPr marL="0" marR="0" lvl="0" indent="0" algn="l" defTabSz="914173"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Lucida Bright" panose="02040602050505020304" pitchFamily="18" charset="0"/>
                <a:cs typeface="Arial" panose="020B0604020202020204" pitchFamily="34" charset="0"/>
              </a:rPr>
              <a:t>Data</a:t>
            </a:r>
          </a:p>
        </p:txBody>
      </p:sp>
    </p:spTree>
    <p:extLst>
      <p:ext uri="{BB962C8B-B14F-4D97-AF65-F5344CB8AC3E}">
        <p14:creationId xmlns:p14="http://schemas.microsoft.com/office/powerpoint/2010/main" val="29738524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1416" y="916684"/>
            <a:ext cx="11040104" cy="5941315"/>
          </a:xfrm>
        </p:spPr>
        <p:txBody>
          <a:bodyPr>
            <a:noAutofit/>
          </a:bodyPr>
          <a:lstStyle/>
          <a:p>
            <a:pPr marL="342900" indent="-342900">
              <a:lnSpc>
                <a:spcPct val="100000"/>
              </a:lnSpc>
              <a:spcBef>
                <a:spcPct val="20000"/>
              </a:spcBef>
              <a:buClr>
                <a:srgbClr val="27B6A3"/>
              </a:buClr>
              <a:buFont typeface="Wingdings" panose="05000000000000000000" pitchFamily="2" charset="2"/>
              <a:buChar char="§"/>
            </a:pPr>
            <a:r>
              <a:rPr lang="en-US" altLang="en-US" sz="2200" dirty="0">
                <a:solidFill>
                  <a:prstClr val="black"/>
                </a:solidFill>
                <a:latin typeface="Lucida Sans" panose="020B0602030504020204" pitchFamily="34" charset="0"/>
                <a:cs typeface="Arial" panose="020B0604020202020204" pitchFamily="34" charset="0"/>
              </a:rPr>
              <a:t>Parents’ pre-tax household incomes: mean Adjusted Gross Income when child is 13-17, assigning zeros to non-filers</a:t>
            </a:r>
          </a:p>
          <a:p>
            <a:pPr marL="342900" indent="-342900">
              <a:lnSpc>
                <a:spcPct val="100000"/>
              </a:lnSpc>
              <a:spcBef>
                <a:spcPct val="20000"/>
              </a:spcBef>
              <a:buClr>
                <a:srgbClr val="27B6A3"/>
              </a:buClr>
              <a:buFont typeface="Wingdings" panose="05000000000000000000" pitchFamily="2" charset="2"/>
              <a:buChar char="§"/>
            </a:pPr>
            <a:endParaRPr lang="en-US" altLang="en-US" sz="2200" dirty="0">
              <a:solidFill>
                <a:prstClr val="black"/>
              </a:solidFill>
              <a:latin typeface="Lucida Sans" panose="020B0602030504020204" pitchFamily="34" charset="0"/>
              <a:cs typeface="Arial" panose="020B0604020202020204" pitchFamily="34" charset="0"/>
            </a:endParaRPr>
          </a:p>
          <a:p>
            <a:pPr marL="342900" indent="-342900">
              <a:lnSpc>
                <a:spcPct val="100000"/>
              </a:lnSpc>
              <a:spcBef>
                <a:spcPct val="20000"/>
              </a:spcBef>
              <a:buClr>
                <a:srgbClr val="27B6A3"/>
              </a:buClr>
              <a:buFont typeface="Wingdings" panose="05000000000000000000" pitchFamily="2" charset="2"/>
              <a:buChar char="§"/>
            </a:pPr>
            <a:r>
              <a:rPr lang="en-US" altLang="en-US" sz="2200" dirty="0">
                <a:solidFill>
                  <a:prstClr val="black"/>
                </a:solidFill>
                <a:latin typeface="Lucida Sans" panose="020B0602030504020204" pitchFamily="34" charset="0"/>
                <a:cs typeface="Arial" panose="020B0604020202020204" pitchFamily="34" charset="0"/>
              </a:rPr>
              <a:t>Children’s pre-tax household incomes measured at age 27 (from 2005-2019)</a:t>
            </a:r>
          </a:p>
          <a:p>
            <a:pPr marL="342900" indent="-342900">
              <a:lnSpc>
                <a:spcPct val="100000"/>
              </a:lnSpc>
              <a:spcBef>
                <a:spcPct val="20000"/>
              </a:spcBef>
              <a:buClr>
                <a:srgbClr val="27B6A3"/>
              </a:buClr>
              <a:buFont typeface="Wingdings" panose="05000000000000000000" pitchFamily="2" charset="2"/>
              <a:buChar char="§"/>
            </a:pPr>
            <a:endParaRPr lang="en-US" altLang="en-US" sz="2200" dirty="0">
              <a:solidFill>
                <a:prstClr val="black"/>
              </a:solidFill>
              <a:latin typeface="Lucida Sans" panose="020B0602030504020204" pitchFamily="34" charset="0"/>
              <a:cs typeface="Arial" panose="020B0604020202020204" pitchFamily="34" charset="0"/>
            </a:endParaRPr>
          </a:p>
          <a:p>
            <a:pPr marL="342900" indent="-342900">
              <a:lnSpc>
                <a:spcPct val="100000"/>
              </a:lnSpc>
              <a:spcBef>
                <a:spcPct val="20000"/>
              </a:spcBef>
              <a:buClr>
                <a:srgbClr val="27B6A3"/>
              </a:buClr>
              <a:buFont typeface="Wingdings" panose="05000000000000000000" pitchFamily="2" charset="2"/>
              <a:buChar char="§"/>
            </a:pPr>
            <a:r>
              <a:rPr lang="en-US" altLang="en-US" sz="2200" dirty="0">
                <a:solidFill>
                  <a:prstClr val="black"/>
                </a:solidFill>
                <a:latin typeface="Lucida Sans" panose="020B0602030504020204" pitchFamily="34" charset="0"/>
                <a:cs typeface="Arial" panose="020B0604020202020204" pitchFamily="34" charset="0"/>
              </a:rPr>
              <a:t>Translate to percentile ranks: rank children relative to others in their birth cohort and parents relative to other parents with children in that birth cohort</a:t>
            </a:r>
          </a:p>
          <a:p>
            <a:pPr marL="0" indent="0">
              <a:lnSpc>
                <a:spcPct val="100000"/>
              </a:lnSpc>
              <a:spcBef>
                <a:spcPct val="20000"/>
              </a:spcBef>
              <a:buClr>
                <a:srgbClr val="27B6A3"/>
              </a:buClr>
              <a:buNone/>
            </a:pPr>
            <a:endParaRPr lang="en-US" altLang="en-US" sz="2200" dirty="0">
              <a:solidFill>
                <a:prstClr val="black"/>
              </a:solidFill>
              <a:latin typeface="Lucida Sans" panose="020B0602030504020204" pitchFamily="34" charset="0"/>
              <a:cs typeface="Arial" panose="020B0604020202020204" pitchFamily="34" charset="0"/>
            </a:endParaRPr>
          </a:p>
          <a:p>
            <a:pPr marL="342900" indent="-342900">
              <a:lnSpc>
                <a:spcPct val="100000"/>
              </a:lnSpc>
              <a:spcBef>
                <a:spcPct val="20000"/>
              </a:spcBef>
              <a:buClr>
                <a:srgbClr val="27B6A3"/>
              </a:buClr>
              <a:buFont typeface="Wingdings" panose="05000000000000000000" pitchFamily="2" charset="2"/>
              <a:buChar char="§"/>
            </a:pPr>
            <a:r>
              <a:rPr lang="en-US" altLang="en-US" sz="2200" dirty="0">
                <a:solidFill>
                  <a:prstClr val="black"/>
                </a:solidFill>
                <a:latin typeface="Lucida Sans" panose="020B0602030504020204" pitchFamily="34" charset="0"/>
                <a:cs typeface="Arial" panose="020B0604020202020204" pitchFamily="34" charset="0"/>
              </a:rPr>
              <a:t>Self-reported information on child’s race/ethnicity from 2000 Census</a:t>
            </a:r>
          </a:p>
        </p:txBody>
      </p:sp>
      <p:sp>
        <p:nvSpPr>
          <p:cNvPr id="4" name="TextBox 3">
            <a:extLst>
              <a:ext uri="{FF2B5EF4-FFF2-40B4-BE49-F238E27FC236}">
                <a16:creationId xmlns:a16="http://schemas.microsoft.com/office/drawing/2014/main" id="{543D0AC1-35E4-FC44-812F-FDEB8DA0B8A0}"/>
              </a:ext>
            </a:extLst>
          </p:cNvPr>
          <p:cNvSpPr txBox="1"/>
          <p:nvPr/>
        </p:nvSpPr>
        <p:spPr>
          <a:xfrm>
            <a:off x="-1" y="79904"/>
            <a:ext cx="11968681" cy="461665"/>
          </a:xfrm>
          <a:prstGeom prst="rect">
            <a:avLst/>
          </a:prstGeom>
          <a:noFill/>
        </p:spPr>
        <p:txBody>
          <a:bodyPr wrap="square" rtlCol="0">
            <a:spAutoFit/>
          </a:bodyPr>
          <a:lstStyle/>
          <a:p>
            <a:pPr marL="0" marR="0" lvl="0" indent="0" algn="l" defTabSz="914173"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Lucida Bright" panose="02040602050505020304" pitchFamily="18" charset="0"/>
                <a:cs typeface="Arial" panose="020B0604020202020204" pitchFamily="34" charset="0"/>
              </a:rPr>
              <a:t>Variable Definitions</a:t>
            </a:r>
          </a:p>
        </p:txBody>
      </p:sp>
    </p:spTree>
    <p:extLst>
      <p:ext uri="{BB962C8B-B14F-4D97-AF65-F5344CB8AC3E}">
        <p14:creationId xmlns:p14="http://schemas.microsoft.com/office/powerpoint/2010/main" val="3209618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D7BB011C-B52D-F907-FD04-BA2D2275946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08791" y="-506"/>
            <a:ext cx="10974416" cy="6859010"/>
          </a:xfrm>
          <a:prstGeom prst="rect">
            <a:avLst/>
          </a:prstGeom>
        </p:spPr>
      </p:pic>
      <p:sp>
        <p:nvSpPr>
          <p:cNvPr id="7" name="TextBox 6">
            <a:extLst>
              <a:ext uri="{FF2B5EF4-FFF2-40B4-BE49-F238E27FC236}">
                <a16:creationId xmlns:a16="http://schemas.microsoft.com/office/drawing/2014/main" id="{530ED05A-9AF1-3EE9-5EDD-1373FBBD8C1F}"/>
              </a:ext>
            </a:extLst>
          </p:cNvPr>
          <p:cNvSpPr txBox="1"/>
          <p:nvPr/>
        </p:nvSpPr>
        <p:spPr>
          <a:xfrm>
            <a:off x="9053911" y="4346778"/>
            <a:ext cx="2470122" cy="1040767"/>
          </a:xfrm>
          <a:prstGeom prst="rect">
            <a:avLst/>
          </a:prstGeom>
          <a:solidFill>
            <a:schemeClr val="bg1"/>
          </a:solidFill>
        </p:spPr>
        <p:txBody>
          <a:bodyPr wrap="square" rtlCol="0">
            <a:spAutoFit/>
          </a:bodyPr>
          <a:lstStyle/>
          <a:p>
            <a:endParaRPr lang="en-US" dirty="0">
              <a:noFill/>
            </a:endParaRPr>
          </a:p>
        </p:txBody>
      </p:sp>
      <p:sp>
        <p:nvSpPr>
          <p:cNvPr id="8" name="Rectangle 7">
            <a:extLst>
              <a:ext uri="{FF2B5EF4-FFF2-40B4-BE49-F238E27FC236}">
                <a16:creationId xmlns:a16="http://schemas.microsoft.com/office/drawing/2014/main" id="{9BAC85EB-D526-4AC5-8069-68F21F2DFE51}"/>
              </a:ext>
            </a:extLst>
          </p:cNvPr>
          <p:cNvSpPr>
            <a:spLocks noChangeArrowheads="1"/>
          </p:cNvSpPr>
          <p:nvPr/>
        </p:nvSpPr>
        <p:spPr bwMode="auto">
          <a:xfrm>
            <a:off x="168605" y="117651"/>
            <a:ext cx="1182617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121914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prstClr val="black">
                    <a:lumMod val="85000"/>
                    <a:lumOff val="15000"/>
                  </a:prstClr>
                </a:solidFill>
                <a:effectLst/>
                <a:uLnTx/>
                <a:uFillTx/>
                <a:latin typeface="Lucida Bright" panose="02040602050505020304" pitchFamily="18" charset="77"/>
                <a:cs typeface="Arial" panose="020B0604020202020204" pitchFamily="34" charset="0"/>
              </a:rPr>
              <a:t>Intergenerational Mobility for the 1978 vs. 1992 Birth Cohorts, by Race and Class</a:t>
            </a:r>
          </a:p>
          <a:p>
            <a:pPr lvl="0" defTabSz="1219140" fontAlgn="base">
              <a:spcBef>
                <a:spcPct val="0"/>
              </a:spcBef>
              <a:spcAft>
                <a:spcPct val="0"/>
              </a:spcAft>
              <a:defRPr/>
            </a:pPr>
            <a:r>
              <a:rPr lang="en-US" sz="1600" dirty="0">
                <a:solidFill>
                  <a:prstClr val="black">
                    <a:lumMod val="85000"/>
                    <a:lumOff val="15000"/>
                  </a:prstClr>
                </a:solidFill>
                <a:latin typeface="Lucida Sans" panose="020B0602030504020204" pitchFamily="34" charset="77"/>
                <a:cs typeface="Arial" panose="020B0604020202020204" pitchFamily="34" charset="0"/>
              </a:rPr>
              <a:t>Mean Child Household Income Percentile at Age 27 vs. Parent Household Income Percentile</a:t>
            </a:r>
          </a:p>
        </p:txBody>
      </p:sp>
    </p:spTree>
    <p:extLst>
      <p:ext uri="{BB962C8B-B14F-4D97-AF65-F5344CB8AC3E}">
        <p14:creationId xmlns:p14="http://schemas.microsoft.com/office/powerpoint/2010/main" val="3622727614"/>
      </p:ext>
    </p:extLst>
  </p:cSld>
  <p:clrMapOvr>
    <a:masterClrMapping/>
  </p:clrMapOvr>
</p:sld>
</file>

<file path=ppt/theme/theme1.xml><?xml version="1.0" encoding="utf-8"?>
<a:theme xmlns:a="http://schemas.openxmlformats.org/drawingml/2006/main" name="2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20F0F23-4713-4340-97DF-B365FD0E6122}">
  <we:reference id="6a7bd4f3-0563-43af-8c08-79110eebdff6" version="1.1.0.1" store="EXCatalog" storeType="EXCatalog"/>
  <we:alternateReferences>
    <we:reference id="WA104381155" version="1.1.0.1" store="en-US"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37909</TotalTime>
  <Words>2264</Words>
  <Application>Microsoft Macintosh PowerPoint</Application>
  <PresentationFormat>Widescreen</PresentationFormat>
  <Paragraphs>298</Paragraphs>
  <Slides>63</Slides>
  <Notes>63</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63</vt:i4>
      </vt:variant>
    </vt:vector>
  </HeadingPairs>
  <TitlesOfParts>
    <vt:vector size="78" baseType="lpstr">
      <vt:lpstr>Arial</vt:lpstr>
      <vt:lpstr>Calibri</vt:lpstr>
      <vt:lpstr>Calibri Light</vt:lpstr>
      <vt:lpstr>Cambria Math</vt:lpstr>
      <vt:lpstr>Chalkboard</vt:lpstr>
      <vt:lpstr>Lucida Bright</vt:lpstr>
      <vt:lpstr>Lucida Sans</vt:lpstr>
      <vt:lpstr>Source Sans Pro</vt:lpstr>
      <vt:lpstr>Wingdings</vt:lpstr>
      <vt:lpstr>23_Office Theme</vt:lpstr>
      <vt:lpstr>24_Office Theme</vt:lpstr>
      <vt:lpstr>1_Office Theme</vt:lpstr>
      <vt:lpstr>3_Office Theme</vt:lpstr>
      <vt:lpstr>Office Theme</vt:lpstr>
      <vt:lpstr>13_Office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Stratton, James P</dc:creator>
  <cp:lastModifiedBy>Rotundo, Nico</cp:lastModifiedBy>
  <cp:revision>3233</cp:revision>
  <cp:lastPrinted>2023-10-25T14:01:38Z</cp:lastPrinted>
  <dcterms:created xsi:type="dcterms:W3CDTF">2020-04-29T14:20:42Z</dcterms:created>
  <dcterms:modified xsi:type="dcterms:W3CDTF">2024-07-25T07:22:37Z</dcterms:modified>
</cp:coreProperties>
</file>