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  <p:sldMasterId id="2147483856" r:id="rId2"/>
    <p:sldMasterId id="2147483868" r:id="rId3"/>
  </p:sldMasterIdLst>
  <p:notesMasterIdLst>
    <p:notesMasterId r:id="rId138"/>
  </p:notesMasterIdLst>
  <p:sldIdLst>
    <p:sldId id="4599" r:id="rId4"/>
    <p:sldId id="4475" r:id="rId5"/>
    <p:sldId id="4410" r:id="rId6"/>
    <p:sldId id="4350" r:id="rId7"/>
    <p:sldId id="4351" r:id="rId8"/>
    <p:sldId id="4354" r:id="rId9"/>
    <p:sldId id="4355" r:id="rId10"/>
    <p:sldId id="4155" r:id="rId11"/>
    <p:sldId id="4516" r:id="rId12"/>
    <p:sldId id="4595" r:id="rId13"/>
    <p:sldId id="4501" r:id="rId14"/>
    <p:sldId id="4304" r:id="rId15"/>
    <p:sldId id="4255" r:id="rId16"/>
    <p:sldId id="4596" r:id="rId17"/>
    <p:sldId id="4258" r:id="rId18"/>
    <p:sldId id="4594" r:id="rId19"/>
    <p:sldId id="4388" r:id="rId20"/>
    <p:sldId id="4584" r:id="rId21"/>
    <p:sldId id="4109" r:id="rId22"/>
    <p:sldId id="4181" r:id="rId23"/>
    <p:sldId id="4601" r:id="rId24"/>
    <p:sldId id="4530" r:id="rId25"/>
    <p:sldId id="4603" r:id="rId26"/>
    <p:sldId id="4602" r:id="rId27"/>
    <p:sldId id="3959" r:id="rId28"/>
    <p:sldId id="4187" r:id="rId29"/>
    <p:sldId id="4112" r:id="rId30"/>
    <p:sldId id="4113" r:id="rId31"/>
    <p:sldId id="4190" r:id="rId32"/>
    <p:sldId id="4604" r:id="rId33"/>
    <p:sldId id="4392" r:id="rId34"/>
    <p:sldId id="4256" r:id="rId35"/>
    <p:sldId id="4593" r:id="rId36"/>
    <p:sldId id="4469" r:id="rId37"/>
    <p:sldId id="4193" r:id="rId38"/>
    <p:sldId id="4115" r:id="rId39"/>
    <p:sldId id="4553" r:id="rId40"/>
    <p:sldId id="4105" r:id="rId41"/>
    <p:sldId id="4363" r:id="rId42"/>
    <p:sldId id="4119" r:id="rId43"/>
    <p:sldId id="4515" r:id="rId44"/>
    <p:sldId id="4490" r:id="rId45"/>
    <p:sldId id="4197" r:id="rId46"/>
    <p:sldId id="4605" r:id="rId47"/>
    <p:sldId id="4358" r:id="rId48"/>
    <p:sldId id="4299" r:id="rId49"/>
    <p:sldId id="4217" r:id="rId50"/>
    <p:sldId id="4218" r:id="rId51"/>
    <p:sldId id="4417" r:id="rId52"/>
    <p:sldId id="4418" r:id="rId53"/>
    <p:sldId id="4419" r:id="rId54"/>
    <p:sldId id="4420" r:id="rId55"/>
    <p:sldId id="4431" r:id="rId56"/>
    <p:sldId id="4222" r:id="rId57"/>
    <p:sldId id="4399" r:id="rId58"/>
    <p:sldId id="4479" r:id="rId59"/>
    <p:sldId id="4585" r:id="rId60"/>
    <p:sldId id="4563" r:id="rId61"/>
    <p:sldId id="4474" r:id="rId62"/>
    <p:sldId id="4565" r:id="rId63"/>
    <p:sldId id="4272" r:id="rId64"/>
    <p:sldId id="4557" r:id="rId65"/>
    <p:sldId id="4328" r:id="rId66"/>
    <p:sldId id="4314" r:id="rId67"/>
    <p:sldId id="4606" r:id="rId68"/>
    <p:sldId id="4458" r:id="rId69"/>
    <p:sldId id="4452" r:id="rId70"/>
    <p:sldId id="4514" r:id="rId71"/>
    <p:sldId id="4509" r:id="rId72"/>
    <p:sldId id="4575" r:id="rId73"/>
    <p:sldId id="4576" r:id="rId74"/>
    <p:sldId id="4232" r:id="rId75"/>
    <p:sldId id="4147" r:id="rId76"/>
    <p:sldId id="4404" r:id="rId77"/>
    <p:sldId id="4500" r:id="rId78"/>
    <p:sldId id="4586" r:id="rId79"/>
    <p:sldId id="4235" r:id="rId80"/>
    <p:sldId id="4339" r:id="rId81"/>
    <p:sldId id="4505" r:id="rId82"/>
    <p:sldId id="4261" r:id="rId83"/>
    <p:sldId id="4549" r:id="rId84"/>
    <p:sldId id="4208" r:id="rId85"/>
    <p:sldId id="4507" r:id="rId86"/>
    <p:sldId id="4571" r:id="rId87"/>
    <p:sldId id="4570" r:id="rId88"/>
    <p:sldId id="4548" r:id="rId89"/>
    <p:sldId id="4607" r:id="rId90"/>
    <p:sldId id="4608" r:id="rId91"/>
    <p:sldId id="4587" r:id="rId92"/>
    <p:sldId id="4633" r:id="rId93"/>
    <p:sldId id="4513" r:id="rId94"/>
    <p:sldId id="4211" r:id="rId95"/>
    <p:sldId id="4212" r:id="rId96"/>
    <p:sldId id="4213" r:id="rId97"/>
    <p:sldId id="4497" r:id="rId98"/>
    <p:sldId id="4146" r:id="rId99"/>
    <p:sldId id="4360" r:id="rId100"/>
    <p:sldId id="4547" r:id="rId101"/>
    <p:sldId id="4506" r:id="rId102"/>
    <p:sldId id="4581" r:id="rId103"/>
    <p:sldId id="4446" r:id="rId104"/>
    <p:sldId id="4582" r:id="rId105"/>
    <p:sldId id="3968" r:id="rId106"/>
    <p:sldId id="4590" r:id="rId107"/>
    <p:sldId id="4591" r:id="rId108"/>
    <p:sldId id="4145" r:id="rId109"/>
    <p:sldId id="4207" r:id="rId110"/>
    <p:sldId id="4149" r:id="rId111"/>
    <p:sldId id="4150" r:id="rId112"/>
    <p:sldId id="4598" r:id="rId113"/>
    <p:sldId id="4157" r:id="rId114"/>
    <p:sldId id="4158" r:id="rId115"/>
    <p:sldId id="4159" r:id="rId116"/>
    <p:sldId id="4160" r:id="rId117"/>
    <p:sldId id="4161" r:id="rId118"/>
    <p:sldId id="4152" r:id="rId119"/>
    <p:sldId id="4305" r:id="rId120"/>
    <p:sldId id="4241" r:id="rId121"/>
    <p:sldId id="4151" r:id="rId122"/>
    <p:sldId id="4242" r:id="rId123"/>
    <p:sldId id="4243" r:id="rId124"/>
    <p:sldId id="4240" r:id="rId125"/>
    <p:sldId id="4589" r:id="rId126"/>
    <p:sldId id="4634" r:id="rId127"/>
    <p:sldId id="4385" r:id="rId128"/>
    <p:sldId id="4480" r:id="rId129"/>
    <p:sldId id="4481" r:id="rId130"/>
    <p:sldId id="4635" r:id="rId131"/>
    <p:sldId id="4636" r:id="rId132"/>
    <p:sldId id="258" r:id="rId133"/>
    <p:sldId id="266" r:id="rId134"/>
    <p:sldId id="4449" r:id="rId135"/>
    <p:sldId id="4450" r:id="rId136"/>
    <p:sldId id="4451" r:id="rId1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56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C5B6"/>
    <a:srgbClr val="7F7F7F"/>
    <a:srgbClr val="2AB6A4"/>
    <a:srgbClr val="326172"/>
    <a:srgbClr val="0073A2"/>
    <a:srgbClr val="7F4892"/>
    <a:srgbClr val="7BCDCE"/>
    <a:srgbClr val="FBB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5" autoAdjust="0"/>
    <p:restoredTop sz="78444" autoAdjust="0"/>
  </p:normalViewPr>
  <p:slideViewPr>
    <p:cSldViewPr snapToGrid="0">
      <p:cViewPr varScale="1">
        <p:scale>
          <a:sx n="93" d="100"/>
          <a:sy n="93" d="100"/>
        </p:scale>
        <p:origin x="256" y="344"/>
      </p:cViewPr>
      <p:guideLst>
        <p:guide orient="horz" pos="2016"/>
        <p:guide pos="5616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presProps" Target="pres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6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F216D-94B2-4078-BA8A-3A87AE72DEB3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65C23-F5CB-4F32-97BC-27DBF2FFE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51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20725"/>
            <a:ext cx="6396038" cy="3598863"/>
          </a:xfrm>
          <a:ln/>
        </p:spPr>
      </p:sp>
      <p:sp>
        <p:nvSpPr>
          <p:cNvPr id="401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trike="noStrike" baseline="0" dirty="0">
              <a:latin typeface="Arial" pitchFamily="34" charset="0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9815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>
              <a:solidFill>
                <a:srgbClr val="1D1C1D"/>
              </a:solidFill>
              <a:effectLst/>
              <a:latin typeface="Slack-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04580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1324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1954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83909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8986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19609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8054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21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3889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4366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15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20844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56706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65623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31229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6209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4128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29190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36205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804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522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449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>
              <a:solidFill>
                <a:srgbClr val="1D1C1D"/>
              </a:solidFill>
              <a:effectLst/>
              <a:latin typeface="Slack-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51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36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166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570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39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92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157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180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4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84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7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1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39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84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6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837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237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6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861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605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1800" b="0" dirty="0">
              <a:solidFill>
                <a:srgbClr val="262626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6461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1800" b="0" dirty="0">
              <a:solidFill>
                <a:srgbClr val="262626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3915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7990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291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62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5471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71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5257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83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9864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969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2875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students who attend an Ivy-Plus university excel regardless of where they go to college?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 does attending have a causal effect on student’s outcomes?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466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3944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7573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6273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665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021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1662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360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3226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2043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316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477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7938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945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7158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558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593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00162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346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926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7334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3716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171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3099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377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6396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5413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8539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6700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02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2288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7017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27931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195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1817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1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8976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02714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94048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8689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62514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211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83997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4990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13089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39417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587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9581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0245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7313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474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45904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61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Ratio 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top 1/p70-80</a:t>
            </a:r>
            <a:r>
              <a:rPr lang="en-US" dirty="0"/>
              <a:t>: 2.3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4257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1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1781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that these predictions rely on stronger assumptions and extrapolations: constant treatment effects, no behavioral responses, etc.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85674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01410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7880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91409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7880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182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5C23-F5CB-4F32-97BC-27DBF2FFE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68571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1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12531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5C23-F5CB-4F32-97BC-27DBF2FFE539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16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58658-6720-4C4C-8D60-217F902BD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DD03C-A46B-47FD-90A2-80402D29C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1A72D-05D0-4131-9FBD-B1A0DF3E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3288-4880-4210-AEF2-61939333326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F7D20-156C-43BF-B128-E70E98E5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0A336-4A98-4133-AED9-A286B7CED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3FE9F-4C9D-40CA-A669-62FA49865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3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CA38-087A-4A10-BF28-8C6D5165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63DB36-5ADE-4084-85BE-5EC07DE3F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CEAB5-2754-41CB-B28E-173FF811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3288-4880-4210-AEF2-61939333326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D85DC-4344-41C8-9A73-22F11434B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30B33-9715-4891-B441-7E7AAB3D0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3FE9F-4C9D-40CA-A669-62FA49865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39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4AF393-D5E0-4B30-B090-50BCA690E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9455E-B91C-416F-AE4F-D720F63C2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D0A4C-0966-46F0-8939-16A58D49C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3288-4880-4210-AEF2-61939333326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D8EE2-39AD-4BFD-B2EC-26AFB39A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76756-D291-4313-A651-4867FBE8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3FE9F-4C9D-40CA-A669-62FA49865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78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20D9-26EF-5C4F-BAA1-79481E8EC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FC90C-376A-7F42-8AA5-F08185D19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6683D-5077-A44D-8EFD-AA745106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1996-9470-AE48-8E1E-1261052D38D0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62DA9-D99E-A44D-AC53-C6ADD29DD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A17F1-F776-3E43-BFCE-01680D3B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B122-5772-5F41-9F1E-275E5FAC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2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2E1B6-68F6-7443-98EB-D658C12F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DCBB9-E49B-904E-9716-9757B1189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78255-D017-2248-B275-ACC3131D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1996-9470-AE48-8E1E-1261052D38D0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75E1D-C519-7C4B-BEE0-7B5BA7B03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05ACE-BEC4-AD44-92B0-44EE36F9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B122-5772-5F41-9F1E-275E5FAC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11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88E9-3E95-EF4D-A0E0-F21A3FB1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93BA4-1DB0-6B4D-86E3-073ACEC90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F3196-A74D-5B4F-B836-3689A4B3E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1996-9470-AE48-8E1E-1261052D38D0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44837-000A-194A-8805-EEF0EA60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2C2D2-77BF-BD48-B35C-D427FBAD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B122-5772-5F41-9F1E-275E5FAC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24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E60C1-8768-1040-A25A-9625CF02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B38D-4B1F-484E-8854-2D685103D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1D8C9-DB4B-B34E-941A-DC8CB43EC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58213-E746-0848-8959-B903E881B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1996-9470-AE48-8E1E-1261052D38D0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89AD9-8F24-9B44-9095-5C7302A15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8C2F7-563F-C441-8240-0564F508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B122-5772-5F41-9F1E-275E5FAC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08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DA1F-206C-F645-B5F3-5B5B8DAF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FEDE8-C47F-BF46-9EF9-AF381406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9363F-0381-9E45-8F16-7DFD4FE24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EC50D-EA8F-9D4E-AD13-3A9A688ED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92F16-C2C7-E34B-9AAC-9E952A36A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A38DE-DABA-374A-A15E-F9F76EDC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1996-9470-AE48-8E1E-1261052D38D0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63BC4-56E3-934F-A009-4E3E3DBF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6BF93-E15A-B242-9449-9C675684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B122-5772-5F41-9F1E-275E5FAC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90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55D8-0994-274F-B388-EB69CA25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84BC5-94E3-5D47-9DB2-F9EC13B0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1996-9470-AE48-8E1E-1261052D38D0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F2132-B10C-3340-9647-4E67DD78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9C546-7B2A-3A48-9FD6-DF4EE1D2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B122-5772-5F41-9F1E-275E5FAC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81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B286B8-8F0C-DA4E-A6C8-5B5538807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1996-9470-AE48-8E1E-1261052D38D0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6D21AA-D8FB-0D42-B534-8902DF45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14C6F-77EF-D74D-91AD-A9C4D843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B122-5772-5F41-9F1E-275E5FAC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69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1C005-2C24-D14E-831F-730ED968A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7F4CB-DB95-1E46-BA04-472D3BAA8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ECAE7-14C2-CB4C-A2C9-623E15E25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44038-5A46-9345-B12A-FAD2AFDC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1996-9470-AE48-8E1E-1261052D38D0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20BDE-DD6C-624F-B4CE-BD368CF3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66BB6-3CCF-C44B-88EE-29FBC5902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B122-5772-5F41-9F1E-275E5FAC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10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04C0-3B28-4523-8CDE-0551A0C4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E56C6-10D6-4739-9F24-444834658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C47A9-C7EF-4995-AECB-DC0824921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3288-4880-4210-AEF2-61939333326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9A61A-CBCB-42F0-ABA9-AF39CE33B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6A215-DEF6-4416-876C-52691CB6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3FE9F-4C9D-40CA-A669-62FA49865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21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9C947-0EC0-6949-96E0-CFDB061F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EEFFA7-2639-2B44-8EA7-92C53917DA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0CEC6-7BD0-184D-AA56-B7EE2D040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7A35B-CC3F-C546-8A24-87C5EA5B7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1996-9470-AE48-8E1E-1261052D38D0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C7877-D3B3-3646-89AB-AF99047D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87B78-8DEC-1141-B53F-2FE70D25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B122-5772-5F41-9F1E-275E5FAC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68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CF1D3-01DB-5B42-8CD1-B94AAD0E8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61E205-4E73-1542-A384-D10519401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7A460-86B9-BB4D-AFC3-588798930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1996-9470-AE48-8E1E-1261052D38D0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2BBF8-5A3F-A748-A27F-664DC96F8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234CF-7D9A-3341-8829-636B11ED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B122-5772-5F41-9F1E-275E5FAC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73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43B5B9-7A77-8840-BD47-946C99963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F0637-E0F9-C141-92F2-F8788323A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1AE42-3A08-EC4A-BA6B-2D2FBB436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1996-9470-AE48-8E1E-1261052D38D0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36C66-6287-E040-97AF-416EA41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0EECD-E3E0-6F4D-BDEF-9207204DF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B122-5772-5F41-9F1E-275E5FAC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57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89D5E-5A95-47CE-8BD0-55C05127D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3BF96-DB9D-4F12-BC24-29F80DEF2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9AF65-0FB1-4392-8066-E080ACDBF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BA7-1DE9-49A1-BB95-259295BC0C79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10/13/23</a:t>
            </a:fld>
            <a:endParaRPr 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F2087-D9F0-4B85-BFE4-C26ECD49D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AC320-1652-4BF1-816F-D04421BD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0B183-0B62-454D-BBB4-235ACC902D93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97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AD67F-8A3C-48D3-A77F-32C69E44D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551"/>
            <a:ext cx="10515600" cy="54927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2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6B7E2-90AC-4AE7-A179-518CF0FCD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3686"/>
            <a:ext cx="10515600" cy="49665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77AEF-9A0E-4269-8B10-D2F28FED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BA7-1DE9-49A1-BB95-259295BC0C79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10/13/23</a:t>
            </a:fld>
            <a:endParaRPr 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4AD10-085E-4894-9DD5-40AFE18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01593-611F-4623-810A-A866DD3E9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0B183-0B62-454D-BBB4-235ACC902D93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62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2A47-5EFA-48F1-ACE2-37AA36132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650"/>
            <a:ext cx="10515600" cy="461726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2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45B79-E8DA-4F58-BA08-B4EE3AF42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BA7-1DE9-49A1-BB95-259295BC0C79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10/13/23</a:t>
            </a:fld>
            <a:endParaRPr 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4A91A-472A-4D66-B97C-E20850EE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91261-0801-4459-9F8C-92D3485D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0B183-0B62-454D-BBB4-235ACC902D93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86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7D59CB-2FEF-471E-A7AC-87D18C95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3288-4880-4210-AEF2-61939333326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49D6B0-B116-41A3-B954-F486E63F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1189F-1666-4E88-A264-FE42513C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3FE9F-4C9D-40CA-A669-62FA49865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45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7EDCB-BD10-467E-ADA9-6C22FC98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86927-28D4-477F-9FC6-6FB4F1C22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7D06D-5A40-4042-BF4C-2EE355D09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3288-4880-4210-AEF2-61939333326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BA7EA-F73B-4A58-A2EF-C1D50FDA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B23C5-0653-4A55-9335-D80F4F8F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3FE9F-4C9D-40CA-A669-62FA49865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93A6A-E3B8-4074-939E-BEE15DF48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6FF50-2B84-424E-ACD2-B72F55FB0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52303-6685-415F-98E3-B1A3DCD32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56E4E-D437-43FE-9F71-D8FEB9C08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3288-4880-4210-AEF2-61939333326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F3F5B-F444-4C42-9428-B122936DC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462F0-6DE6-401F-835A-EBAB774B9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3FE9F-4C9D-40CA-A669-62FA49865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8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AB81A-20C7-4550-99CD-B9568204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AC584-07B7-4B70-939F-34C10D6E5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3620A-D70B-4113-983F-31E36CD2C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BAC011-F524-421A-9F15-66F29B617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95A7E7-D197-4399-948A-CCD1934545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53FCEB-1750-483F-962B-DC7B53025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3288-4880-4210-AEF2-61939333326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3ABE38-156C-49F8-987D-5670B672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FA8566-5F2D-4D24-A1EC-317C10E8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3FE9F-4C9D-40CA-A669-62FA49865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1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6A6CE-06E4-4B72-BE60-7D75F502D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154FF1-8A62-43CD-AFFA-36379C9F9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3288-4880-4210-AEF2-61939333326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090B3B-24C1-43FD-B334-E6C49169A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B9DCB0-D6FA-4B25-AE5C-6263A0AC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3FE9F-4C9D-40CA-A669-62FA49865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0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7D59CB-2FEF-471E-A7AC-87D18C95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3288-4880-4210-AEF2-61939333326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49D6B0-B116-41A3-B954-F486E63F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1189F-1666-4E88-A264-FE42513C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3FE9F-4C9D-40CA-A669-62FA49865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2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15A91-42DA-4D35-BCE4-07C9D67E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9B7A1-528A-41D3-9C65-7BFF3C615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6E561-A404-4E52-8270-36397ABD3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5959A-3491-448C-9CF1-75BF8415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3288-4880-4210-AEF2-61939333326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23007-C368-410C-9B3A-EF0E94A4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293E0-6C79-441C-B94F-23A170503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3FE9F-4C9D-40CA-A669-62FA49865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27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5CDA7-2878-4061-8F9E-4BD1CD517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2B88-47B4-4577-8594-EF5D7FE3D9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15ED9-46D1-4C92-8A19-900B273AA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0DF54-2455-4CDE-93FA-8BAF5F27E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3288-4880-4210-AEF2-61939333326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839D2-F54C-49A6-8C38-A18E6ABC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4EC3C-8381-4905-82E7-0FA7894B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3FE9F-4C9D-40CA-A669-62FA49865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7638F-1116-4F90-A6E5-024F3AB4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ABCD0-9A6F-46B9-A6F3-B10C548EA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32A47-61CD-427A-B8F0-1038FEA8F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3288-4880-4210-AEF2-61939333326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5ED58-3E28-4E1E-BFB0-CDA8EEB56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4B26-B425-4C90-BB61-D8DB4BDB4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3FE9F-4C9D-40CA-A669-62FA49865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0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870288-EFA3-1042-B404-1B2F8EA9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8A3E2-6D4F-FA40-8A86-813CBF4D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07337-459B-EB4F-8103-73FC2BE7F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41996-9470-AE48-8E1E-1261052D38D0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F2589-0C0E-CE49-A479-05EB4E701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9DAD4-7509-BA44-BB52-839A7CA63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7B122-5772-5F41-9F1E-275E5FAC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48AA9-6A99-4E20-99F3-D04C360D5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136525"/>
            <a:ext cx="10515600" cy="461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E4925-D604-4E4D-B3D9-57A8630DD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96048"/>
            <a:ext cx="10515600" cy="484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DBDAB-00D7-44DA-9526-FD727496F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30BA7-1DE9-49A1-BB95-259295BC0C79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10/13/23</a:t>
            </a:fld>
            <a:endParaRPr 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C03D-8EDF-4D2F-A48B-F85C8AE01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A08C-39AF-4D05-8048-400E7EB27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0B183-0B62-454D-BBB4-235ACC902D93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9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Lucida Sans" panose="020B0602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sv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sv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sv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sv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sv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sv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svg"/><Relationship Id="rId5" Type="http://schemas.openxmlformats.org/officeDocument/2006/relationships/image" Target="../media/image129.png"/><Relationship Id="rId4" Type="http://schemas.openxmlformats.org/officeDocument/2006/relationships/image" Target="../media/image128.sv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sv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sv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sv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sv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sv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sv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sv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sv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sv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sv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sv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981200" y="2170863"/>
            <a:ext cx="8305800" cy="685800"/>
          </a:xfrm>
          <a:prstGeom prst="rect">
            <a:avLst/>
          </a:prstGeom>
        </p:spPr>
        <p:txBody>
          <a:bodyPr vert="horz" lIns="91368" tIns="45718" rIns="91368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15761"/>
            <a:ext cx="12192000" cy="4939810"/>
          </a:xfrm>
          <a:prstGeom prst="rect">
            <a:avLst/>
          </a:prstGeom>
          <a:effectLst/>
        </p:spPr>
        <p:txBody>
          <a:bodyPr wrap="square" lIns="91368" tIns="45718" rIns="9136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Diversifying Society’s Leaders?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The Determinants and Causal Effects of Admission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to Highly Selective Private Colleges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Raj Chetty, Harvard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David J. Deming, Harvard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John N. Friedman, Brown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October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422" y="5852160"/>
            <a:ext cx="3967089" cy="87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Chetty, Friedman, and Hendren Launch Opportunity Insights | Opportunity  Insights">
            <a:extLst>
              <a:ext uri="{FF2B5EF4-FFF2-40B4-BE49-F238E27FC236}">
                <a16:creationId xmlns:a16="http://schemas.microsoft.com/office/drawing/2014/main" id="{1325F09F-71B1-446D-894E-1D0A6A5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8008" y="6310993"/>
            <a:ext cx="2249699" cy="3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9FA838-0927-E9EE-56CC-9FB1D8707E3F}"/>
              </a:ext>
            </a:extLst>
          </p:cNvPr>
          <p:cNvSpPr/>
          <p:nvPr/>
        </p:nvSpPr>
        <p:spPr>
          <a:xfrm>
            <a:off x="0" y="4763019"/>
            <a:ext cx="1219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The opinions expressed in this paper are those of the authors alone and do not necessarily reflect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the views of the Internal Revenue Service, the U.S. Treasury Department, the College Board, or ACT.</a:t>
            </a:r>
          </a:p>
        </p:txBody>
      </p:sp>
    </p:spTree>
    <p:extLst>
      <p:ext uri="{BB962C8B-B14F-4D97-AF65-F5344CB8AC3E}">
        <p14:creationId xmlns:p14="http://schemas.microsoft.com/office/powerpoint/2010/main" val="770542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1" name="Graphic 7410">
            <a:extLst>
              <a:ext uri="{FF2B5EF4-FFF2-40B4-BE49-F238E27FC236}">
                <a16:creationId xmlns:a16="http://schemas.microsoft.com/office/drawing/2014/main" id="{F9A7B10C-80F1-372B-0F81-49139284E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E94B4EB8-94AD-E931-0622-3645D71CCD62}"/>
              </a:ext>
            </a:extLst>
          </p:cNvPr>
          <p:cNvSpPr/>
          <p:nvPr/>
        </p:nvSpPr>
        <p:spPr>
          <a:xfrm>
            <a:off x="11238747" y="3141023"/>
            <a:ext cx="326508" cy="2020024"/>
          </a:xfrm>
          <a:prstGeom prst="rightBrace">
            <a:avLst/>
          </a:prstGeom>
          <a:ln w="38100">
            <a:solidFill>
              <a:srgbClr val="54C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38100">
                <a:solidFill>
                  <a:srgbClr val="7BCDCE"/>
                </a:solidFill>
              </a:ln>
              <a:solidFill>
                <a:srgbClr val="2AB6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0927F2-C979-6D29-10EC-C2969F246414}"/>
              </a:ext>
            </a:extLst>
          </p:cNvPr>
          <p:cNvSpPr/>
          <p:nvPr/>
        </p:nvSpPr>
        <p:spPr>
          <a:xfrm>
            <a:off x="8578074" y="3800294"/>
            <a:ext cx="29452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+168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panose="020B0602030504020204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extra students from top 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(per class of 1650 students)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77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6A8DDC-5065-04BA-53E3-4D67EEDFCBE8}"/>
              </a:ext>
            </a:extLst>
          </p:cNvPr>
          <p:cNvSpPr/>
          <p:nvPr/>
        </p:nvSpPr>
        <p:spPr>
          <a:xfrm>
            <a:off x="43771" y="80750"/>
            <a:ext cx="12148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Ivy-Plus Attendance Rates by Parental Income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Reweighted on SAT/ACT Scores to Match Current Attendees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85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78">
            <a:extLst>
              <a:ext uri="{FF2B5EF4-FFF2-40B4-BE49-F238E27FC236}">
                <a16:creationId xmlns:a16="http://schemas.microsoft.com/office/drawing/2014/main" id="{38B95713-4473-693F-5149-BC54C94D83E5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7C56F14E-1FA6-1499-87EF-1D327BD23D8A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875D6D01-D0FA-11F0-6434-1AE9AF77BB67}"/>
              </a:ext>
            </a:extLst>
          </p:cNvPr>
          <p:cNvSpPr/>
          <p:nvPr/>
        </p:nvSpPr>
        <p:spPr>
          <a:xfrm>
            <a:off x="616457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C00A45FE-F0D5-7F4D-1213-06DD4DBBD13C}"/>
              </a:ext>
            </a:extLst>
          </p:cNvPr>
          <p:cNvSpPr/>
          <p:nvPr/>
        </p:nvSpPr>
        <p:spPr>
          <a:xfrm>
            <a:off x="1656473" y="1091793"/>
            <a:ext cx="8879052" cy="3984840"/>
          </a:xfrm>
          <a:custGeom>
            <a:avLst/>
            <a:gdLst>
              <a:gd name="connsiteX0" fmla="*/ 0 w 8879052"/>
              <a:gd name="connsiteY0" fmla="*/ 0 h 3984840"/>
              <a:gd name="connsiteX1" fmla="*/ 8879053 w 8879052"/>
              <a:gd name="connsiteY1" fmla="*/ 0 h 3984840"/>
              <a:gd name="connsiteX2" fmla="*/ 8879053 w 8879052"/>
              <a:gd name="connsiteY2" fmla="*/ 3984841 h 3984840"/>
              <a:gd name="connsiteX3" fmla="*/ 0 w 8879052"/>
              <a:gd name="connsiteY3" fmla="*/ 3984841 h 398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9052" h="3984840">
                <a:moveTo>
                  <a:pt x="0" y="0"/>
                </a:moveTo>
                <a:lnTo>
                  <a:pt x="8879053" y="0"/>
                </a:lnTo>
                <a:lnTo>
                  <a:pt x="8879053" y="3984841"/>
                </a:lnTo>
                <a:lnTo>
                  <a:pt x="0" y="3984841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67D55A1F-5F4A-4686-D58A-0A456CF42DED}"/>
              </a:ext>
            </a:extLst>
          </p:cNvPr>
          <p:cNvSpPr/>
          <p:nvPr/>
        </p:nvSpPr>
        <p:spPr>
          <a:xfrm>
            <a:off x="1663331" y="1098651"/>
            <a:ext cx="8865336" cy="3971124"/>
          </a:xfrm>
          <a:custGeom>
            <a:avLst/>
            <a:gdLst>
              <a:gd name="connsiteX0" fmla="*/ 0 w 8865336"/>
              <a:gd name="connsiteY0" fmla="*/ 0 h 3971124"/>
              <a:gd name="connsiteX1" fmla="*/ 8865336 w 8865336"/>
              <a:gd name="connsiteY1" fmla="*/ 0 h 3971124"/>
              <a:gd name="connsiteX2" fmla="*/ 8865336 w 8865336"/>
              <a:gd name="connsiteY2" fmla="*/ 3971125 h 3971124"/>
              <a:gd name="connsiteX3" fmla="*/ 0 w 8865336"/>
              <a:gd name="connsiteY3" fmla="*/ 3971125 h 397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65336" h="3971124">
                <a:moveTo>
                  <a:pt x="0" y="0"/>
                </a:moveTo>
                <a:lnTo>
                  <a:pt x="8865336" y="0"/>
                </a:lnTo>
                <a:lnTo>
                  <a:pt x="8865336" y="3971125"/>
                </a:lnTo>
                <a:lnTo>
                  <a:pt x="0" y="3971125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C28A5789-9381-747C-4F2D-9C94B920B931}"/>
              </a:ext>
            </a:extLst>
          </p:cNvPr>
          <p:cNvSpPr/>
          <p:nvPr/>
        </p:nvSpPr>
        <p:spPr>
          <a:xfrm>
            <a:off x="2103272" y="3399167"/>
            <a:ext cx="591502" cy="1526590"/>
          </a:xfrm>
          <a:custGeom>
            <a:avLst/>
            <a:gdLst>
              <a:gd name="connsiteX0" fmla="*/ 0 w 591502"/>
              <a:gd name="connsiteY0" fmla="*/ 0 h 1526590"/>
              <a:gd name="connsiteX1" fmla="*/ 591503 w 591502"/>
              <a:gd name="connsiteY1" fmla="*/ 0 h 1526590"/>
              <a:gd name="connsiteX2" fmla="*/ 591503 w 591502"/>
              <a:gd name="connsiteY2" fmla="*/ 1526591 h 1526590"/>
              <a:gd name="connsiteX3" fmla="*/ 0 w 591502"/>
              <a:gd name="connsiteY3" fmla="*/ 1526591 h 152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" h="1526590">
                <a:moveTo>
                  <a:pt x="0" y="0"/>
                </a:moveTo>
                <a:lnTo>
                  <a:pt x="591503" y="0"/>
                </a:lnTo>
                <a:lnTo>
                  <a:pt x="591503" y="1526591"/>
                </a:lnTo>
                <a:lnTo>
                  <a:pt x="0" y="1526591"/>
                </a:lnTo>
                <a:close/>
              </a:path>
            </a:pathLst>
          </a:custGeom>
          <a:solidFill>
            <a:srgbClr val="54C5B6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4D03BF40-F25B-2006-9092-99ACCC73C762}"/>
              </a:ext>
            </a:extLst>
          </p:cNvPr>
          <p:cNvSpPr/>
          <p:nvPr/>
        </p:nvSpPr>
        <p:spPr>
          <a:xfrm>
            <a:off x="2110130" y="3406025"/>
            <a:ext cx="577786" cy="1512874"/>
          </a:xfrm>
          <a:custGeom>
            <a:avLst/>
            <a:gdLst>
              <a:gd name="connsiteX0" fmla="*/ 0 w 577786"/>
              <a:gd name="connsiteY0" fmla="*/ 0 h 1512874"/>
              <a:gd name="connsiteX1" fmla="*/ 577786 w 577786"/>
              <a:gd name="connsiteY1" fmla="*/ 0 h 1512874"/>
              <a:gd name="connsiteX2" fmla="*/ 577786 w 577786"/>
              <a:gd name="connsiteY2" fmla="*/ 1512875 h 1512874"/>
              <a:gd name="connsiteX3" fmla="*/ 0 w 577786"/>
              <a:gd name="connsiteY3" fmla="*/ 1512875 h 151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786" h="1512874">
                <a:moveTo>
                  <a:pt x="0" y="0"/>
                </a:moveTo>
                <a:lnTo>
                  <a:pt x="577786" y="0"/>
                </a:lnTo>
                <a:lnTo>
                  <a:pt x="577786" y="1512875"/>
                </a:lnTo>
                <a:lnTo>
                  <a:pt x="0" y="1512875"/>
                </a:lnTo>
                <a:close/>
              </a:path>
            </a:pathLst>
          </a:custGeom>
          <a:noFill/>
          <a:ln w="13716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645BB86C-696E-077D-8E5E-71AC43813970}"/>
              </a:ext>
            </a:extLst>
          </p:cNvPr>
          <p:cNvSpPr/>
          <p:nvPr/>
        </p:nvSpPr>
        <p:spPr>
          <a:xfrm>
            <a:off x="3877779" y="2875559"/>
            <a:ext cx="591502" cy="2050199"/>
          </a:xfrm>
          <a:custGeom>
            <a:avLst/>
            <a:gdLst>
              <a:gd name="connsiteX0" fmla="*/ 0 w 591502"/>
              <a:gd name="connsiteY0" fmla="*/ 0 h 2050199"/>
              <a:gd name="connsiteX1" fmla="*/ 591502 w 591502"/>
              <a:gd name="connsiteY1" fmla="*/ 0 h 2050199"/>
              <a:gd name="connsiteX2" fmla="*/ 591502 w 591502"/>
              <a:gd name="connsiteY2" fmla="*/ 2050199 h 2050199"/>
              <a:gd name="connsiteX3" fmla="*/ 0 w 591502"/>
              <a:gd name="connsiteY3" fmla="*/ 2050199 h 205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" h="2050199">
                <a:moveTo>
                  <a:pt x="0" y="0"/>
                </a:moveTo>
                <a:lnTo>
                  <a:pt x="591502" y="0"/>
                </a:lnTo>
                <a:lnTo>
                  <a:pt x="591502" y="2050199"/>
                </a:lnTo>
                <a:lnTo>
                  <a:pt x="0" y="2050199"/>
                </a:lnTo>
                <a:close/>
              </a:path>
            </a:pathLst>
          </a:custGeom>
          <a:solidFill>
            <a:srgbClr val="336172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30050958-D672-6A82-AE3C-93FF4A281C2E}"/>
              </a:ext>
            </a:extLst>
          </p:cNvPr>
          <p:cNvSpPr/>
          <p:nvPr/>
        </p:nvSpPr>
        <p:spPr>
          <a:xfrm>
            <a:off x="3884637" y="2882417"/>
            <a:ext cx="577786" cy="2036483"/>
          </a:xfrm>
          <a:custGeom>
            <a:avLst/>
            <a:gdLst>
              <a:gd name="connsiteX0" fmla="*/ 0 w 577786"/>
              <a:gd name="connsiteY0" fmla="*/ 0 h 2036483"/>
              <a:gd name="connsiteX1" fmla="*/ 577787 w 577786"/>
              <a:gd name="connsiteY1" fmla="*/ 0 h 2036483"/>
              <a:gd name="connsiteX2" fmla="*/ 577787 w 577786"/>
              <a:gd name="connsiteY2" fmla="*/ 2036483 h 2036483"/>
              <a:gd name="connsiteX3" fmla="*/ 0 w 577786"/>
              <a:gd name="connsiteY3" fmla="*/ 2036483 h 203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786" h="2036483">
                <a:moveTo>
                  <a:pt x="0" y="0"/>
                </a:moveTo>
                <a:lnTo>
                  <a:pt x="577787" y="0"/>
                </a:lnTo>
                <a:lnTo>
                  <a:pt x="577787" y="2036483"/>
                </a:lnTo>
                <a:lnTo>
                  <a:pt x="0" y="2036483"/>
                </a:lnTo>
                <a:close/>
              </a:path>
            </a:pathLst>
          </a:custGeom>
          <a:noFill/>
          <a:ln w="13716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6448DD9A-D458-97A6-F61B-231FC0E33D5A}"/>
              </a:ext>
            </a:extLst>
          </p:cNvPr>
          <p:cNvSpPr/>
          <p:nvPr/>
        </p:nvSpPr>
        <p:spPr>
          <a:xfrm>
            <a:off x="5652287" y="2531973"/>
            <a:ext cx="591502" cy="2393784"/>
          </a:xfrm>
          <a:custGeom>
            <a:avLst/>
            <a:gdLst>
              <a:gd name="connsiteX0" fmla="*/ 0 w 591502"/>
              <a:gd name="connsiteY0" fmla="*/ 0 h 2393784"/>
              <a:gd name="connsiteX1" fmla="*/ 591503 w 591502"/>
              <a:gd name="connsiteY1" fmla="*/ 0 h 2393784"/>
              <a:gd name="connsiteX2" fmla="*/ 591503 w 591502"/>
              <a:gd name="connsiteY2" fmla="*/ 2393785 h 2393784"/>
              <a:gd name="connsiteX3" fmla="*/ 0 w 591502"/>
              <a:gd name="connsiteY3" fmla="*/ 2393785 h 239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" h="2393784">
                <a:moveTo>
                  <a:pt x="0" y="0"/>
                </a:moveTo>
                <a:lnTo>
                  <a:pt x="591503" y="0"/>
                </a:lnTo>
                <a:lnTo>
                  <a:pt x="591503" y="2393785"/>
                </a:lnTo>
                <a:lnTo>
                  <a:pt x="0" y="2393785"/>
                </a:lnTo>
                <a:close/>
              </a:path>
            </a:pathLst>
          </a:custGeom>
          <a:solidFill>
            <a:srgbClr val="336172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001CFDBD-E2BB-7FEF-CC99-ADBA03B69B41}"/>
              </a:ext>
            </a:extLst>
          </p:cNvPr>
          <p:cNvSpPr/>
          <p:nvPr/>
        </p:nvSpPr>
        <p:spPr>
          <a:xfrm>
            <a:off x="5659145" y="2538831"/>
            <a:ext cx="577786" cy="2380068"/>
          </a:xfrm>
          <a:custGeom>
            <a:avLst/>
            <a:gdLst>
              <a:gd name="connsiteX0" fmla="*/ 0 w 577786"/>
              <a:gd name="connsiteY0" fmla="*/ 0 h 2380068"/>
              <a:gd name="connsiteX1" fmla="*/ 577786 w 577786"/>
              <a:gd name="connsiteY1" fmla="*/ 0 h 2380068"/>
              <a:gd name="connsiteX2" fmla="*/ 577786 w 577786"/>
              <a:gd name="connsiteY2" fmla="*/ 2380069 h 2380068"/>
              <a:gd name="connsiteX3" fmla="*/ 0 w 577786"/>
              <a:gd name="connsiteY3" fmla="*/ 2380069 h 238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786" h="2380068">
                <a:moveTo>
                  <a:pt x="0" y="0"/>
                </a:moveTo>
                <a:lnTo>
                  <a:pt x="577786" y="0"/>
                </a:lnTo>
                <a:lnTo>
                  <a:pt x="577786" y="2380069"/>
                </a:lnTo>
                <a:lnTo>
                  <a:pt x="0" y="2380069"/>
                </a:lnTo>
                <a:close/>
              </a:path>
            </a:pathLst>
          </a:custGeom>
          <a:noFill/>
          <a:ln w="13716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2C45F87B-C7B2-A83A-78EA-B104A9501813}"/>
              </a:ext>
            </a:extLst>
          </p:cNvPr>
          <p:cNvSpPr/>
          <p:nvPr/>
        </p:nvSpPr>
        <p:spPr>
          <a:xfrm>
            <a:off x="7426794" y="1795424"/>
            <a:ext cx="591502" cy="3130334"/>
          </a:xfrm>
          <a:custGeom>
            <a:avLst/>
            <a:gdLst>
              <a:gd name="connsiteX0" fmla="*/ 0 w 591502"/>
              <a:gd name="connsiteY0" fmla="*/ 0 h 3130334"/>
              <a:gd name="connsiteX1" fmla="*/ 591503 w 591502"/>
              <a:gd name="connsiteY1" fmla="*/ 0 h 3130334"/>
              <a:gd name="connsiteX2" fmla="*/ 591503 w 591502"/>
              <a:gd name="connsiteY2" fmla="*/ 3130334 h 3130334"/>
              <a:gd name="connsiteX3" fmla="*/ 0 w 591502"/>
              <a:gd name="connsiteY3" fmla="*/ 3130334 h 313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" h="3130334">
                <a:moveTo>
                  <a:pt x="0" y="0"/>
                </a:moveTo>
                <a:lnTo>
                  <a:pt x="591503" y="0"/>
                </a:lnTo>
                <a:lnTo>
                  <a:pt x="591503" y="3130334"/>
                </a:lnTo>
                <a:lnTo>
                  <a:pt x="0" y="3130334"/>
                </a:lnTo>
                <a:close/>
              </a:path>
            </a:pathLst>
          </a:custGeom>
          <a:solidFill>
            <a:srgbClr val="336172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00312DC0-01DB-42C4-954C-C0D687A18C88}"/>
              </a:ext>
            </a:extLst>
          </p:cNvPr>
          <p:cNvSpPr/>
          <p:nvPr/>
        </p:nvSpPr>
        <p:spPr>
          <a:xfrm>
            <a:off x="7433652" y="1802282"/>
            <a:ext cx="577786" cy="3116618"/>
          </a:xfrm>
          <a:custGeom>
            <a:avLst/>
            <a:gdLst>
              <a:gd name="connsiteX0" fmla="*/ 0 w 577786"/>
              <a:gd name="connsiteY0" fmla="*/ 0 h 3116618"/>
              <a:gd name="connsiteX1" fmla="*/ 577786 w 577786"/>
              <a:gd name="connsiteY1" fmla="*/ 0 h 3116618"/>
              <a:gd name="connsiteX2" fmla="*/ 577786 w 577786"/>
              <a:gd name="connsiteY2" fmla="*/ 3116618 h 3116618"/>
              <a:gd name="connsiteX3" fmla="*/ 0 w 577786"/>
              <a:gd name="connsiteY3" fmla="*/ 3116618 h 311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786" h="3116618">
                <a:moveTo>
                  <a:pt x="0" y="0"/>
                </a:moveTo>
                <a:lnTo>
                  <a:pt x="577786" y="0"/>
                </a:lnTo>
                <a:lnTo>
                  <a:pt x="577786" y="3116618"/>
                </a:lnTo>
                <a:lnTo>
                  <a:pt x="0" y="3116618"/>
                </a:lnTo>
                <a:close/>
              </a:path>
            </a:pathLst>
          </a:custGeom>
          <a:noFill/>
          <a:ln w="13716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19E0FF7C-4702-7A8E-8BBF-8C0A59BE6A9B}"/>
              </a:ext>
            </a:extLst>
          </p:cNvPr>
          <p:cNvSpPr/>
          <p:nvPr/>
        </p:nvSpPr>
        <p:spPr>
          <a:xfrm>
            <a:off x="9201302" y="1777936"/>
            <a:ext cx="591845" cy="3147821"/>
          </a:xfrm>
          <a:custGeom>
            <a:avLst/>
            <a:gdLst>
              <a:gd name="connsiteX0" fmla="*/ 0 w 591845"/>
              <a:gd name="connsiteY0" fmla="*/ 0 h 3147821"/>
              <a:gd name="connsiteX1" fmla="*/ 591846 w 591845"/>
              <a:gd name="connsiteY1" fmla="*/ 0 h 3147821"/>
              <a:gd name="connsiteX2" fmla="*/ 591846 w 591845"/>
              <a:gd name="connsiteY2" fmla="*/ 3147822 h 3147821"/>
              <a:gd name="connsiteX3" fmla="*/ 0 w 591845"/>
              <a:gd name="connsiteY3" fmla="*/ 3147822 h 314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845" h="3147821">
                <a:moveTo>
                  <a:pt x="0" y="0"/>
                </a:moveTo>
                <a:lnTo>
                  <a:pt x="591846" y="0"/>
                </a:lnTo>
                <a:lnTo>
                  <a:pt x="591846" y="3147822"/>
                </a:lnTo>
                <a:lnTo>
                  <a:pt x="0" y="3147822"/>
                </a:lnTo>
                <a:close/>
              </a:path>
            </a:pathLst>
          </a:custGeom>
          <a:solidFill>
            <a:srgbClr val="6EB8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8535D4E4-7873-3CAC-A9B4-CB3AA81E50E8}"/>
              </a:ext>
            </a:extLst>
          </p:cNvPr>
          <p:cNvSpPr/>
          <p:nvPr/>
        </p:nvSpPr>
        <p:spPr>
          <a:xfrm>
            <a:off x="9208160" y="1784794"/>
            <a:ext cx="578129" cy="3134105"/>
          </a:xfrm>
          <a:custGeom>
            <a:avLst/>
            <a:gdLst>
              <a:gd name="connsiteX0" fmla="*/ 0 w 578129"/>
              <a:gd name="connsiteY0" fmla="*/ 0 h 3134105"/>
              <a:gd name="connsiteX1" fmla="*/ 578130 w 578129"/>
              <a:gd name="connsiteY1" fmla="*/ 0 h 3134105"/>
              <a:gd name="connsiteX2" fmla="*/ 578130 w 578129"/>
              <a:gd name="connsiteY2" fmla="*/ 3134106 h 3134105"/>
              <a:gd name="connsiteX3" fmla="*/ 0 w 578129"/>
              <a:gd name="connsiteY3" fmla="*/ 3134106 h 313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129" h="3134105">
                <a:moveTo>
                  <a:pt x="0" y="0"/>
                </a:moveTo>
                <a:lnTo>
                  <a:pt x="578130" y="0"/>
                </a:lnTo>
                <a:lnTo>
                  <a:pt x="578130" y="3134106"/>
                </a:lnTo>
                <a:lnTo>
                  <a:pt x="0" y="3134106"/>
                </a:lnTo>
                <a:close/>
              </a:path>
            </a:pathLst>
          </a:custGeom>
          <a:noFill/>
          <a:ln w="13716" cap="flat">
            <a:solidFill>
              <a:srgbClr val="4AA6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C919287-051B-D84C-BD20-45B192890873}"/>
              </a:ext>
            </a:extLst>
          </p:cNvPr>
          <p:cNvSpPr txBox="1"/>
          <p:nvPr/>
        </p:nvSpPr>
        <p:spPr>
          <a:xfrm>
            <a:off x="2116912" y="310663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29B6A4"/>
                </a:solidFill>
                <a:latin typeface="Helvetica"/>
                <a:sym typeface="Helvetica"/>
                <a:rtl val="0"/>
              </a:rPr>
              <a:t>58%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040CDB-AB06-34BD-69CE-2BFF7D8F5162}"/>
              </a:ext>
            </a:extLst>
          </p:cNvPr>
          <p:cNvSpPr txBox="1"/>
          <p:nvPr/>
        </p:nvSpPr>
        <p:spPr>
          <a:xfrm>
            <a:off x="3891762" y="258302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003A4F"/>
                </a:solidFill>
                <a:latin typeface="Helvetica"/>
                <a:sym typeface="Helvetica"/>
                <a:rtl val="0"/>
              </a:rPr>
              <a:t>61%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9F1BB5F-D5B7-2FEF-2EA8-DE669CEA3E94}"/>
              </a:ext>
            </a:extLst>
          </p:cNvPr>
          <p:cNvSpPr txBox="1"/>
          <p:nvPr/>
        </p:nvSpPr>
        <p:spPr>
          <a:xfrm>
            <a:off x="5666269" y="223944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003A4F"/>
                </a:solidFill>
                <a:latin typeface="Helvetica"/>
                <a:sym typeface="Helvetica"/>
                <a:rtl val="0"/>
              </a:rPr>
              <a:t>63%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AB0C7A1-B9BB-9448-7FA2-3E1BB65D541B}"/>
              </a:ext>
            </a:extLst>
          </p:cNvPr>
          <p:cNvSpPr txBox="1"/>
          <p:nvPr/>
        </p:nvSpPr>
        <p:spPr>
          <a:xfrm>
            <a:off x="7440777" y="150289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003A4F"/>
                </a:solidFill>
                <a:latin typeface="Helvetica"/>
                <a:sym typeface="Helvetica"/>
                <a:rtl val="0"/>
              </a:rPr>
              <a:t>67%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EB729D1-15AE-0054-BE30-D86F7EED75C7}"/>
              </a:ext>
            </a:extLst>
          </p:cNvPr>
          <p:cNvSpPr txBox="1"/>
          <p:nvPr/>
        </p:nvSpPr>
        <p:spPr>
          <a:xfrm>
            <a:off x="9215284" y="148540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4AA6FF"/>
                </a:solidFill>
                <a:latin typeface="Helvetica"/>
                <a:sym typeface="Helvetica"/>
                <a:rtl val="0"/>
              </a:rPr>
              <a:t>67%</a:t>
            </a:r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350A523C-7B03-1F12-78AE-9FDE79784B9A}"/>
              </a:ext>
            </a:extLst>
          </p:cNvPr>
          <p:cNvSpPr/>
          <p:nvPr/>
        </p:nvSpPr>
        <p:spPr>
          <a:xfrm>
            <a:off x="2694774" y="3416655"/>
            <a:ext cx="591502" cy="1509102"/>
          </a:xfrm>
          <a:custGeom>
            <a:avLst/>
            <a:gdLst>
              <a:gd name="connsiteX0" fmla="*/ 0 w 591502"/>
              <a:gd name="connsiteY0" fmla="*/ 0 h 1509102"/>
              <a:gd name="connsiteX1" fmla="*/ 591502 w 591502"/>
              <a:gd name="connsiteY1" fmla="*/ 0 h 1509102"/>
              <a:gd name="connsiteX2" fmla="*/ 591502 w 591502"/>
              <a:gd name="connsiteY2" fmla="*/ 1509103 h 1509102"/>
              <a:gd name="connsiteX3" fmla="*/ 0 w 591502"/>
              <a:gd name="connsiteY3" fmla="*/ 1509103 h 150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" h="1509102">
                <a:moveTo>
                  <a:pt x="0" y="0"/>
                </a:moveTo>
                <a:lnTo>
                  <a:pt x="591502" y="0"/>
                </a:lnTo>
                <a:lnTo>
                  <a:pt x="591502" y="1509103"/>
                </a:lnTo>
                <a:lnTo>
                  <a:pt x="0" y="1509103"/>
                </a:lnTo>
                <a:close/>
              </a:path>
            </a:pathLst>
          </a:custGeom>
          <a:solidFill>
            <a:srgbClr val="FBB7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920C328B-6E5C-5187-A98F-F4BAD37F748E}"/>
              </a:ext>
            </a:extLst>
          </p:cNvPr>
          <p:cNvSpPr/>
          <p:nvPr/>
        </p:nvSpPr>
        <p:spPr>
          <a:xfrm>
            <a:off x="2701632" y="3423513"/>
            <a:ext cx="577786" cy="1495386"/>
          </a:xfrm>
          <a:custGeom>
            <a:avLst/>
            <a:gdLst>
              <a:gd name="connsiteX0" fmla="*/ 0 w 577786"/>
              <a:gd name="connsiteY0" fmla="*/ 0 h 1495386"/>
              <a:gd name="connsiteX1" fmla="*/ 577787 w 577786"/>
              <a:gd name="connsiteY1" fmla="*/ 0 h 1495386"/>
              <a:gd name="connsiteX2" fmla="*/ 577787 w 577786"/>
              <a:gd name="connsiteY2" fmla="*/ 1495387 h 1495386"/>
              <a:gd name="connsiteX3" fmla="*/ 0 w 577786"/>
              <a:gd name="connsiteY3" fmla="*/ 1495387 h 149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786" h="1495386">
                <a:moveTo>
                  <a:pt x="0" y="0"/>
                </a:moveTo>
                <a:lnTo>
                  <a:pt x="577787" y="0"/>
                </a:lnTo>
                <a:lnTo>
                  <a:pt x="577787" y="1495387"/>
                </a:lnTo>
                <a:lnTo>
                  <a:pt x="0" y="1495387"/>
                </a:lnTo>
                <a:close/>
              </a:path>
            </a:pathLst>
          </a:custGeom>
          <a:noFill/>
          <a:ln w="13716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F472C9CD-C650-0D2F-33F0-FE9572E6C001}"/>
              </a:ext>
            </a:extLst>
          </p:cNvPr>
          <p:cNvSpPr/>
          <p:nvPr/>
        </p:nvSpPr>
        <p:spPr>
          <a:xfrm>
            <a:off x="4469282" y="3374136"/>
            <a:ext cx="591502" cy="1551622"/>
          </a:xfrm>
          <a:custGeom>
            <a:avLst/>
            <a:gdLst>
              <a:gd name="connsiteX0" fmla="*/ 0 w 591502"/>
              <a:gd name="connsiteY0" fmla="*/ 0 h 1551622"/>
              <a:gd name="connsiteX1" fmla="*/ 591503 w 591502"/>
              <a:gd name="connsiteY1" fmla="*/ 0 h 1551622"/>
              <a:gd name="connsiteX2" fmla="*/ 591503 w 591502"/>
              <a:gd name="connsiteY2" fmla="*/ 1551622 h 1551622"/>
              <a:gd name="connsiteX3" fmla="*/ 0 w 591502"/>
              <a:gd name="connsiteY3" fmla="*/ 1551622 h 155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" h="1551622">
                <a:moveTo>
                  <a:pt x="0" y="0"/>
                </a:moveTo>
                <a:lnTo>
                  <a:pt x="591503" y="0"/>
                </a:lnTo>
                <a:lnTo>
                  <a:pt x="591503" y="1551622"/>
                </a:lnTo>
                <a:lnTo>
                  <a:pt x="0" y="1551622"/>
                </a:lnTo>
                <a:close/>
              </a:path>
            </a:pathLst>
          </a:custGeom>
          <a:solidFill>
            <a:srgbClr val="FBB7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7F92CB63-186E-9CF1-B2F1-74BDBC7C0139}"/>
              </a:ext>
            </a:extLst>
          </p:cNvPr>
          <p:cNvSpPr/>
          <p:nvPr/>
        </p:nvSpPr>
        <p:spPr>
          <a:xfrm>
            <a:off x="4476140" y="3380994"/>
            <a:ext cx="577786" cy="1537906"/>
          </a:xfrm>
          <a:custGeom>
            <a:avLst/>
            <a:gdLst>
              <a:gd name="connsiteX0" fmla="*/ 0 w 577786"/>
              <a:gd name="connsiteY0" fmla="*/ 0 h 1537906"/>
              <a:gd name="connsiteX1" fmla="*/ 577786 w 577786"/>
              <a:gd name="connsiteY1" fmla="*/ 0 h 1537906"/>
              <a:gd name="connsiteX2" fmla="*/ 577786 w 577786"/>
              <a:gd name="connsiteY2" fmla="*/ 1537907 h 1537906"/>
              <a:gd name="connsiteX3" fmla="*/ 0 w 577786"/>
              <a:gd name="connsiteY3" fmla="*/ 1537907 h 153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786" h="1537906">
                <a:moveTo>
                  <a:pt x="0" y="0"/>
                </a:moveTo>
                <a:lnTo>
                  <a:pt x="577786" y="0"/>
                </a:lnTo>
                <a:lnTo>
                  <a:pt x="577786" y="1537907"/>
                </a:lnTo>
                <a:lnTo>
                  <a:pt x="0" y="1537907"/>
                </a:lnTo>
                <a:close/>
              </a:path>
            </a:pathLst>
          </a:custGeom>
          <a:noFill/>
          <a:ln w="13716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FD9BB25C-6F92-1E80-F1E9-FFD7C6F46881}"/>
              </a:ext>
            </a:extLst>
          </p:cNvPr>
          <p:cNvSpPr/>
          <p:nvPr/>
        </p:nvSpPr>
        <p:spPr>
          <a:xfrm>
            <a:off x="6243789" y="3371735"/>
            <a:ext cx="591502" cy="1554022"/>
          </a:xfrm>
          <a:custGeom>
            <a:avLst/>
            <a:gdLst>
              <a:gd name="connsiteX0" fmla="*/ 0 w 591502"/>
              <a:gd name="connsiteY0" fmla="*/ 0 h 1554022"/>
              <a:gd name="connsiteX1" fmla="*/ 591503 w 591502"/>
              <a:gd name="connsiteY1" fmla="*/ 0 h 1554022"/>
              <a:gd name="connsiteX2" fmla="*/ 591503 w 591502"/>
              <a:gd name="connsiteY2" fmla="*/ 1554023 h 1554022"/>
              <a:gd name="connsiteX3" fmla="*/ 0 w 591502"/>
              <a:gd name="connsiteY3" fmla="*/ 1554023 h 155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" h="1554022">
                <a:moveTo>
                  <a:pt x="0" y="0"/>
                </a:moveTo>
                <a:lnTo>
                  <a:pt x="591503" y="0"/>
                </a:lnTo>
                <a:lnTo>
                  <a:pt x="591503" y="1554023"/>
                </a:lnTo>
                <a:lnTo>
                  <a:pt x="0" y="1554023"/>
                </a:lnTo>
                <a:close/>
              </a:path>
            </a:pathLst>
          </a:custGeom>
          <a:solidFill>
            <a:srgbClr val="FBB7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45577A33-3115-C900-E068-83C01B2C274F}"/>
              </a:ext>
            </a:extLst>
          </p:cNvPr>
          <p:cNvSpPr/>
          <p:nvPr/>
        </p:nvSpPr>
        <p:spPr>
          <a:xfrm>
            <a:off x="6250647" y="3378593"/>
            <a:ext cx="577786" cy="1540306"/>
          </a:xfrm>
          <a:custGeom>
            <a:avLst/>
            <a:gdLst>
              <a:gd name="connsiteX0" fmla="*/ 0 w 577786"/>
              <a:gd name="connsiteY0" fmla="*/ 0 h 1540306"/>
              <a:gd name="connsiteX1" fmla="*/ 577786 w 577786"/>
              <a:gd name="connsiteY1" fmla="*/ 0 h 1540306"/>
              <a:gd name="connsiteX2" fmla="*/ 577786 w 577786"/>
              <a:gd name="connsiteY2" fmla="*/ 1540307 h 1540306"/>
              <a:gd name="connsiteX3" fmla="*/ 0 w 577786"/>
              <a:gd name="connsiteY3" fmla="*/ 1540307 h 154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786" h="1540306">
                <a:moveTo>
                  <a:pt x="0" y="0"/>
                </a:moveTo>
                <a:lnTo>
                  <a:pt x="577786" y="0"/>
                </a:lnTo>
                <a:lnTo>
                  <a:pt x="577786" y="1540307"/>
                </a:lnTo>
                <a:lnTo>
                  <a:pt x="0" y="1540307"/>
                </a:lnTo>
                <a:close/>
              </a:path>
            </a:pathLst>
          </a:custGeom>
          <a:noFill/>
          <a:ln w="13716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5" name="Freeform 104">
            <a:extLst>
              <a:ext uri="{FF2B5EF4-FFF2-40B4-BE49-F238E27FC236}">
                <a16:creationId xmlns:a16="http://schemas.microsoft.com/office/drawing/2014/main" id="{E12623BB-0901-069B-5AC7-841C24CBC970}"/>
              </a:ext>
            </a:extLst>
          </p:cNvPr>
          <p:cNvSpPr/>
          <p:nvPr/>
        </p:nvSpPr>
        <p:spPr>
          <a:xfrm>
            <a:off x="8018297" y="2875902"/>
            <a:ext cx="591502" cy="2049856"/>
          </a:xfrm>
          <a:custGeom>
            <a:avLst/>
            <a:gdLst>
              <a:gd name="connsiteX0" fmla="*/ 0 w 591502"/>
              <a:gd name="connsiteY0" fmla="*/ 0 h 2049856"/>
              <a:gd name="connsiteX1" fmla="*/ 591503 w 591502"/>
              <a:gd name="connsiteY1" fmla="*/ 0 h 2049856"/>
              <a:gd name="connsiteX2" fmla="*/ 591503 w 591502"/>
              <a:gd name="connsiteY2" fmla="*/ 2049856 h 2049856"/>
              <a:gd name="connsiteX3" fmla="*/ 0 w 591502"/>
              <a:gd name="connsiteY3" fmla="*/ 2049856 h 204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" h="2049856">
                <a:moveTo>
                  <a:pt x="0" y="0"/>
                </a:moveTo>
                <a:lnTo>
                  <a:pt x="591503" y="0"/>
                </a:lnTo>
                <a:lnTo>
                  <a:pt x="591503" y="2049856"/>
                </a:lnTo>
                <a:lnTo>
                  <a:pt x="0" y="2049856"/>
                </a:lnTo>
                <a:close/>
              </a:path>
            </a:pathLst>
          </a:custGeom>
          <a:solidFill>
            <a:srgbClr val="FBB7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527DC755-C9C8-7B45-114E-0ADBACAEFBB0}"/>
              </a:ext>
            </a:extLst>
          </p:cNvPr>
          <p:cNvSpPr/>
          <p:nvPr/>
        </p:nvSpPr>
        <p:spPr>
          <a:xfrm>
            <a:off x="8025155" y="2882760"/>
            <a:ext cx="577786" cy="2036140"/>
          </a:xfrm>
          <a:custGeom>
            <a:avLst/>
            <a:gdLst>
              <a:gd name="connsiteX0" fmla="*/ 0 w 577786"/>
              <a:gd name="connsiteY0" fmla="*/ 0 h 2036140"/>
              <a:gd name="connsiteX1" fmla="*/ 577786 w 577786"/>
              <a:gd name="connsiteY1" fmla="*/ 0 h 2036140"/>
              <a:gd name="connsiteX2" fmla="*/ 577786 w 577786"/>
              <a:gd name="connsiteY2" fmla="*/ 2036140 h 2036140"/>
              <a:gd name="connsiteX3" fmla="*/ 0 w 577786"/>
              <a:gd name="connsiteY3" fmla="*/ 2036140 h 203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786" h="2036140">
                <a:moveTo>
                  <a:pt x="0" y="0"/>
                </a:moveTo>
                <a:lnTo>
                  <a:pt x="577786" y="0"/>
                </a:lnTo>
                <a:lnTo>
                  <a:pt x="577786" y="2036140"/>
                </a:lnTo>
                <a:lnTo>
                  <a:pt x="0" y="2036140"/>
                </a:lnTo>
                <a:close/>
              </a:path>
            </a:pathLst>
          </a:custGeom>
          <a:noFill/>
          <a:ln w="13716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7" name="Freeform 106">
            <a:extLst>
              <a:ext uri="{FF2B5EF4-FFF2-40B4-BE49-F238E27FC236}">
                <a16:creationId xmlns:a16="http://schemas.microsoft.com/office/drawing/2014/main" id="{2F1BD216-F554-3D38-FF30-9A10E6D1EE53}"/>
              </a:ext>
            </a:extLst>
          </p:cNvPr>
          <p:cNvSpPr/>
          <p:nvPr/>
        </p:nvSpPr>
        <p:spPr>
          <a:xfrm>
            <a:off x="9793147" y="2412644"/>
            <a:ext cx="591502" cy="2513114"/>
          </a:xfrm>
          <a:custGeom>
            <a:avLst/>
            <a:gdLst>
              <a:gd name="connsiteX0" fmla="*/ 0 w 591502"/>
              <a:gd name="connsiteY0" fmla="*/ 0 h 2513114"/>
              <a:gd name="connsiteX1" fmla="*/ 591502 w 591502"/>
              <a:gd name="connsiteY1" fmla="*/ 0 h 2513114"/>
              <a:gd name="connsiteX2" fmla="*/ 591502 w 591502"/>
              <a:gd name="connsiteY2" fmla="*/ 2513114 h 2513114"/>
              <a:gd name="connsiteX3" fmla="*/ 0 w 591502"/>
              <a:gd name="connsiteY3" fmla="*/ 2513114 h 251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" h="2513114">
                <a:moveTo>
                  <a:pt x="0" y="0"/>
                </a:moveTo>
                <a:lnTo>
                  <a:pt x="591502" y="0"/>
                </a:lnTo>
                <a:lnTo>
                  <a:pt x="591502" y="2513114"/>
                </a:lnTo>
                <a:lnTo>
                  <a:pt x="0" y="2513114"/>
                </a:lnTo>
                <a:close/>
              </a:path>
            </a:pathLst>
          </a:custGeom>
          <a:solidFill>
            <a:srgbClr val="FBB7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8" name="Freeform 107">
            <a:extLst>
              <a:ext uri="{FF2B5EF4-FFF2-40B4-BE49-F238E27FC236}">
                <a16:creationId xmlns:a16="http://schemas.microsoft.com/office/drawing/2014/main" id="{F24AA874-FCC4-4639-88DB-D997045C7011}"/>
              </a:ext>
            </a:extLst>
          </p:cNvPr>
          <p:cNvSpPr/>
          <p:nvPr/>
        </p:nvSpPr>
        <p:spPr>
          <a:xfrm>
            <a:off x="9800005" y="2419502"/>
            <a:ext cx="577786" cy="2499398"/>
          </a:xfrm>
          <a:custGeom>
            <a:avLst/>
            <a:gdLst>
              <a:gd name="connsiteX0" fmla="*/ 0 w 577786"/>
              <a:gd name="connsiteY0" fmla="*/ 0 h 2499398"/>
              <a:gd name="connsiteX1" fmla="*/ 577786 w 577786"/>
              <a:gd name="connsiteY1" fmla="*/ 0 h 2499398"/>
              <a:gd name="connsiteX2" fmla="*/ 577786 w 577786"/>
              <a:gd name="connsiteY2" fmla="*/ 2499398 h 2499398"/>
              <a:gd name="connsiteX3" fmla="*/ 0 w 577786"/>
              <a:gd name="connsiteY3" fmla="*/ 2499398 h 2499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786" h="2499398">
                <a:moveTo>
                  <a:pt x="0" y="0"/>
                </a:moveTo>
                <a:lnTo>
                  <a:pt x="577786" y="0"/>
                </a:lnTo>
                <a:lnTo>
                  <a:pt x="577786" y="2499398"/>
                </a:lnTo>
                <a:lnTo>
                  <a:pt x="0" y="2499398"/>
                </a:lnTo>
                <a:close/>
              </a:path>
            </a:pathLst>
          </a:custGeom>
          <a:noFill/>
          <a:ln w="13716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ACFA73A-96E7-4127-1FA2-092A0217184B}"/>
              </a:ext>
            </a:extLst>
          </p:cNvPr>
          <p:cNvSpPr txBox="1"/>
          <p:nvPr/>
        </p:nvSpPr>
        <p:spPr>
          <a:xfrm>
            <a:off x="2708757" y="312412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FAA523"/>
                </a:solidFill>
                <a:latin typeface="Helvetica"/>
                <a:sym typeface="Helvetica"/>
                <a:rtl val="0"/>
              </a:rPr>
              <a:t>33%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519CA11-6D32-6653-B36E-52638A75D39C}"/>
              </a:ext>
            </a:extLst>
          </p:cNvPr>
          <p:cNvSpPr txBox="1"/>
          <p:nvPr/>
        </p:nvSpPr>
        <p:spPr>
          <a:xfrm>
            <a:off x="4483264" y="308160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FAA523"/>
                </a:solidFill>
                <a:latin typeface="Helvetica"/>
                <a:sym typeface="Helvetica"/>
                <a:rtl val="0"/>
              </a:rPr>
              <a:t>33%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67862B8-F2DF-5457-A166-222C6F3C1B3C}"/>
              </a:ext>
            </a:extLst>
          </p:cNvPr>
          <p:cNvSpPr txBox="1"/>
          <p:nvPr/>
        </p:nvSpPr>
        <p:spPr>
          <a:xfrm>
            <a:off x="6257772" y="307920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FAA523"/>
                </a:solidFill>
                <a:latin typeface="Helvetica"/>
                <a:sym typeface="Helvetica"/>
                <a:rtl val="0"/>
              </a:rPr>
              <a:t>33%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56398D1-9031-83C8-D309-1692D6FAA528}"/>
              </a:ext>
            </a:extLst>
          </p:cNvPr>
          <p:cNvSpPr txBox="1"/>
          <p:nvPr/>
        </p:nvSpPr>
        <p:spPr>
          <a:xfrm>
            <a:off x="8032279" y="258337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FAA523"/>
                </a:solidFill>
                <a:latin typeface="Helvetica"/>
                <a:sym typeface="Helvetica"/>
                <a:rtl val="0"/>
              </a:rPr>
              <a:t>35%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3A18C64-BA8B-CA42-8EA9-7C9668C4B1D5}"/>
              </a:ext>
            </a:extLst>
          </p:cNvPr>
          <p:cNvSpPr txBox="1"/>
          <p:nvPr/>
        </p:nvSpPr>
        <p:spPr>
          <a:xfrm>
            <a:off x="9806787" y="212011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FAA523"/>
                </a:solidFill>
                <a:latin typeface="Helvetica"/>
                <a:sym typeface="Helvetica"/>
                <a:rtl val="0"/>
              </a:rPr>
              <a:t>36%</a:t>
            </a:r>
          </a:p>
        </p:txBody>
      </p:sp>
      <p:sp>
        <p:nvSpPr>
          <p:cNvPr id="114" name="Freeform 113">
            <a:extLst>
              <a:ext uri="{FF2B5EF4-FFF2-40B4-BE49-F238E27FC236}">
                <a16:creationId xmlns:a16="http://schemas.microsoft.com/office/drawing/2014/main" id="{ABB641F8-B1BF-0E28-50E9-CC9FFF5A6BD5}"/>
              </a:ext>
            </a:extLst>
          </p:cNvPr>
          <p:cNvSpPr/>
          <p:nvPr/>
        </p:nvSpPr>
        <p:spPr>
          <a:xfrm>
            <a:off x="10535526" y="1091793"/>
            <a:ext cx="1905" cy="3984840"/>
          </a:xfrm>
          <a:custGeom>
            <a:avLst/>
            <a:gdLst>
              <a:gd name="connsiteX0" fmla="*/ 0 w 1905"/>
              <a:gd name="connsiteY0" fmla="*/ 3984841 h 3984840"/>
              <a:gd name="connsiteX1" fmla="*/ 0 w 1905"/>
              <a:gd name="connsiteY1" fmla="*/ 0 h 398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3984840">
                <a:moveTo>
                  <a:pt x="0" y="3984841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15" name="Freeform 114">
            <a:extLst>
              <a:ext uri="{FF2B5EF4-FFF2-40B4-BE49-F238E27FC236}">
                <a16:creationId xmlns:a16="http://schemas.microsoft.com/office/drawing/2014/main" id="{475335D6-734B-96FB-EC1B-0C1533885FC0}"/>
              </a:ext>
            </a:extLst>
          </p:cNvPr>
          <p:cNvSpPr/>
          <p:nvPr/>
        </p:nvSpPr>
        <p:spPr>
          <a:xfrm>
            <a:off x="10535526" y="4445355"/>
            <a:ext cx="94983" cy="1905"/>
          </a:xfrm>
          <a:custGeom>
            <a:avLst/>
            <a:gdLst>
              <a:gd name="connsiteX0" fmla="*/ 0 w 94983"/>
              <a:gd name="connsiteY0" fmla="*/ 0 h 1905"/>
              <a:gd name="connsiteX1" fmla="*/ 94983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0" y="0"/>
                </a:moveTo>
                <a:lnTo>
                  <a:pt x="94983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25FE525-7AF3-ECE5-7661-81DCE3918DEA}"/>
              </a:ext>
            </a:extLst>
          </p:cNvPr>
          <p:cNvSpPr txBox="1"/>
          <p:nvPr/>
        </p:nvSpPr>
        <p:spPr>
          <a:xfrm>
            <a:off x="10586732" y="429423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30</a:t>
            </a:r>
          </a:p>
        </p:txBody>
      </p:sp>
      <p:sp>
        <p:nvSpPr>
          <p:cNvPr id="117" name="Freeform 116">
            <a:extLst>
              <a:ext uri="{FF2B5EF4-FFF2-40B4-BE49-F238E27FC236}">
                <a16:creationId xmlns:a16="http://schemas.microsoft.com/office/drawing/2014/main" id="{9B05D184-A327-86E5-1669-AAE3A4B35D44}"/>
              </a:ext>
            </a:extLst>
          </p:cNvPr>
          <p:cNvSpPr/>
          <p:nvPr/>
        </p:nvSpPr>
        <p:spPr>
          <a:xfrm>
            <a:off x="10535526" y="2844012"/>
            <a:ext cx="94983" cy="1905"/>
          </a:xfrm>
          <a:custGeom>
            <a:avLst/>
            <a:gdLst>
              <a:gd name="connsiteX0" fmla="*/ 0 w 94983"/>
              <a:gd name="connsiteY0" fmla="*/ 0 h 1905"/>
              <a:gd name="connsiteX1" fmla="*/ 94983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0" y="0"/>
                </a:moveTo>
                <a:lnTo>
                  <a:pt x="94983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6A11DE6-882F-38C4-AAF0-B8C83DD57DA2}"/>
              </a:ext>
            </a:extLst>
          </p:cNvPr>
          <p:cNvSpPr txBox="1"/>
          <p:nvPr/>
        </p:nvSpPr>
        <p:spPr>
          <a:xfrm>
            <a:off x="10586732" y="2692888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35</a:t>
            </a:r>
          </a:p>
        </p:txBody>
      </p:sp>
      <p:sp>
        <p:nvSpPr>
          <p:cNvPr id="119" name="Freeform 118">
            <a:extLst>
              <a:ext uri="{FF2B5EF4-FFF2-40B4-BE49-F238E27FC236}">
                <a16:creationId xmlns:a16="http://schemas.microsoft.com/office/drawing/2014/main" id="{E2336D45-A872-FDC1-3BD1-B03003D5649F}"/>
              </a:ext>
            </a:extLst>
          </p:cNvPr>
          <p:cNvSpPr/>
          <p:nvPr/>
        </p:nvSpPr>
        <p:spPr>
          <a:xfrm>
            <a:off x="10535526" y="1242669"/>
            <a:ext cx="94983" cy="1905"/>
          </a:xfrm>
          <a:custGeom>
            <a:avLst/>
            <a:gdLst>
              <a:gd name="connsiteX0" fmla="*/ 0 w 94983"/>
              <a:gd name="connsiteY0" fmla="*/ 0 h 1905"/>
              <a:gd name="connsiteX1" fmla="*/ 94983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0" y="0"/>
                </a:moveTo>
                <a:lnTo>
                  <a:pt x="94983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95D9CA6-A6CA-A02E-09C0-406C67F1FCA6}"/>
              </a:ext>
            </a:extLst>
          </p:cNvPr>
          <p:cNvSpPr txBox="1"/>
          <p:nvPr/>
        </p:nvSpPr>
        <p:spPr>
          <a:xfrm>
            <a:off x="10586732" y="109154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40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8EA3CE8-9537-229E-7E9B-D42D09D5D2F8}"/>
              </a:ext>
            </a:extLst>
          </p:cNvPr>
          <p:cNvSpPr txBox="1"/>
          <p:nvPr/>
        </p:nvSpPr>
        <p:spPr>
          <a:xfrm rot="16200000">
            <a:off x="9440333" y="2884325"/>
            <a:ext cx="3626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% Working at Prestigious Firm</a:t>
            </a:r>
          </a:p>
        </p:txBody>
      </p:sp>
      <p:sp>
        <p:nvSpPr>
          <p:cNvPr id="122" name="Freeform 121">
            <a:extLst>
              <a:ext uri="{FF2B5EF4-FFF2-40B4-BE49-F238E27FC236}">
                <a16:creationId xmlns:a16="http://schemas.microsoft.com/office/drawing/2014/main" id="{237401DC-8EA5-8735-2073-D5268EEC1C36}"/>
              </a:ext>
            </a:extLst>
          </p:cNvPr>
          <p:cNvSpPr/>
          <p:nvPr/>
        </p:nvSpPr>
        <p:spPr>
          <a:xfrm>
            <a:off x="1656473" y="1091793"/>
            <a:ext cx="1905" cy="3984840"/>
          </a:xfrm>
          <a:custGeom>
            <a:avLst/>
            <a:gdLst>
              <a:gd name="connsiteX0" fmla="*/ 0 w 1905"/>
              <a:gd name="connsiteY0" fmla="*/ 3984841 h 3984840"/>
              <a:gd name="connsiteX1" fmla="*/ 0 w 1905"/>
              <a:gd name="connsiteY1" fmla="*/ 0 h 398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3984840">
                <a:moveTo>
                  <a:pt x="0" y="3984841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701F0C03-E0BC-4B31-8649-20F8778118BD}"/>
              </a:ext>
            </a:extLst>
          </p:cNvPr>
          <p:cNvSpPr/>
          <p:nvPr/>
        </p:nvSpPr>
        <p:spPr>
          <a:xfrm>
            <a:off x="1561490" y="4925758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C9A3099-5E62-8EF7-1F39-95248B077FBF}"/>
              </a:ext>
            </a:extLst>
          </p:cNvPr>
          <p:cNvSpPr txBox="1"/>
          <p:nvPr/>
        </p:nvSpPr>
        <p:spPr>
          <a:xfrm>
            <a:off x="1140447" y="477463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50</a:t>
            </a:r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4DE8A9E9-BED1-E64D-BD89-E47D4303DDBE}"/>
              </a:ext>
            </a:extLst>
          </p:cNvPr>
          <p:cNvSpPr/>
          <p:nvPr/>
        </p:nvSpPr>
        <p:spPr>
          <a:xfrm>
            <a:off x="1561490" y="4005072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18B2581-5EF1-ACE3-1B2F-CC2F6AB72D74}"/>
              </a:ext>
            </a:extLst>
          </p:cNvPr>
          <p:cNvSpPr txBox="1"/>
          <p:nvPr/>
        </p:nvSpPr>
        <p:spPr>
          <a:xfrm>
            <a:off x="1140447" y="3853948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55</a:t>
            </a:r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7968E1CF-9916-E8FD-B217-79C67FB37DF6}"/>
              </a:ext>
            </a:extLst>
          </p:cNvPr>
          <p:cNvSpPr/>
          <p:nvPr/>
        </p:nvSpPr>
        <p:spPr>
          <a:xfrm>
            <a:off x="1561490" y="3084385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3960058-1D81-B9D9-DC22-9238A1CC7DCE}"/>
              </a:ext>
            </a:extLst>
          </p:cNvPr>
          <p:cNvSpPr txBox="1"/>
          <p:nvPr/>
        </p:nvSpPr>
        <p:spPr>
          <a:xfrm>
            <a:off x="1140447" y="293326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60</a:t>
            </a:r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73B95D7F-9EB0-568A-2DDA-2BCA0D050291}"/>
              </a:ext>
            </a:extLst>
          </p:cNvPr>
          <p:cNvSpPr/>
          <p:nvPr/>
        </p:nvSpPr>
        <p:spPr>
          <a:xfrm>
            <a:off x="1561490" y="216369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8D1C831-FE86-4155-4E2B-28C59BDBBB6A}"/>
              </a:ext>
            </a:extLst>
          </p:cNvPr>
          <p:cNvSpPr txBox="1"/>
          <p:nvPr/>
        </p:nvSpPr>
        <p:spPr>
          <a:xfrm>
            <a:off x="1140447" y="201257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65</a:t>
            </a:r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09784EC2-06F3-079A-176F-5AACD58BC9DD}"/>
              </a:ext>
            </a:extLst>
          </p:cNvPr>
          <p:cNvSpPr/>
          <p:nvPr/>
        </p:nvSpPr>
        <p:spPr>
          <a:xfrm>
            <a:off x="1561490" y="124266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1F42B7A-31C4-06B9-3E8F-4D7EE66C0D2C}"/>
              </a:ext>
            </a:extLst>
          </p:cNvPr>
          <p:cNvSpPr txBox="1"/>
          <p:nvPr/>
        </p:nvSpPr>
        <p:spPr>
          <a:xfrm>
            <a:off x="1140447" y="109154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70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FCEEB12-5E91-62C8-A688-92DDD6A0CC72}"/>
              </a:ext>
            </a:extLst>
          </p:cNvPr>
          <p:cNvSpPr txBox="1"/>
          <p:nvPr/>
        </p:nvSpPr>
        <p:spPr>
          <a:xfrm rot="16200000">
            <a:off x="-717355" y="2884326"/>
            <a:ext cx="3243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Students from Bottom 95%</a:t>
            </a:r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8A50C2B9-98F8-6986-3653-3817FA1DD0A3}"/>
              </a:ext>
            </a:extLst>
          </p:cNvPr>
          <p:cNvSpPr/>
          <p:nvPr/>
        </p:nvSpPr>
        <p:spPr>
          <a:xfrm>
            <a:off x="1656473" y="5076634"/>
            <a:ext cx="8879052" cy="1905"/>
          </a:xfrm>
          <a:custGeom>
            <a:avLst/>
            <a:gdLst>
              <a:gd name="connsiteX0" fmla="*/ 0 w 8879052"/>
              <a:gd name="connsiteY0" fmla="*/ 0 h 1905"/>
              <a:gd name="connsiteX1" fmla="*/ 8879053 w 887905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79052" h="1905">
                <a:moveTo>
                  <a:pt x="0" y="0"/>
                </a:moveTo>
                <a:lnTo>
                  <a:pt x="8879053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2845B35D-2E42-CB95-089D-36DC74FB55EC}"/>
              </a:ext>
            </a:extLst>
          </p:cNvPr>
          <p:cNvSpPr/>
          <p:nvPr/>
        </p:nvSpPr>
        <p:spPr>
          <a:xfrm>
            <a:off x="2694774" y="5076634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B8F7FED-2E3B-33CC-E072-A85A41DDF3BE}"/>
              </a:ext>
            </a:extLst>
          </p:cNvPr>
          <p:cNvSpPr txBox="1"/>
          <p:nvPr/>
        </p:nvSpPr>
        <p:spPr>
          <a:xfrm>
            <a:off x="2338539" y="5160264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Actual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4D38904-C080-240C-7D90-3AC1B9A848D4}"/>
              </a:ext>
            </a:extLst>
          </p:cNvPr>
          <p:cNvSpPr txBox="1"/>
          <p:nvPr/>
        </p:nvSpPr>
        <p:spPr>
          <a:xfrm>
            <a:off x="2365209" y="5350573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Class</a:t>
            </a:r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889B9898-62E9-3D72-B955-6E8441CD765A}"/>
              </a:ext>
            </a:extLst>
          </p:cNvPr>
          <p:cNvSpPr/>
          <p:nvPr/>
        </p:nvSpPr>
        <p:spPr>
          <a:xfrm>
            <a:off x="4469282" y="5076634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F33880E-9744-7C9E-9E8D-AF72E1338355}"/>
              </a:ext>
            </a:extLst>
          </p:cNvPr>
          <p:cNvSpPr txBox="1"/>
          <p:nvPr/>
        </p:nvSpPr>
        <p:spPr>
          <a:xfrm>
            <a:off x="4023512" y="5160264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Remove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FC3A03E-8677-1D26-7814-8F56263023A1}"/>
              </a:ext>
            </a:extLst>
          </p:cNvPr>
          <p:cNvSpPr txBox="1"/>
          <p:nvPr/>
        </p:nvSpPr>
        <p:spPr>
          <a:xfrm>
            <a:off x="3578694" y="5350573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Legacy Preference</a:t>
            </a:r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CFAD6361-B932-B611-7795-6A3031B84521}"/>
              </a:ext>
            </a:extLst>
          </p:cNvPr>
          <p:cNvSpPr/>
          <p:nvPr/>
        </p:nvSpPr>
        <p:spPr>
          <a:xfrm>
            <a:off x="6243789" y="5076634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EE3ACB9-98B2-594F-E656-3EE247A9C35D}"/>
              </a:ext>
            </a:extLst>
          </p:cNvPr>
          <p:cNvSpPr txBox="1"/>
          <p:nvPr/>
        </p:nvSpPr>
        <p:spPr>
          <a:xfrm>
            <a:off x="5704675" y="5160264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+ Equalize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502ED22-AE82-58A7-3675-56653D78EA89}"/>
              </a:ext>
            </a:extLst>
          </p:cNvPr>
          <p:cNvSpPr txBox="1"/>
          <p:nvPr/>
        </p:nvSpPr>
        <p:spPr>
          <a:xfrm>
            <a:off x="5527510" y="535057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Athlete Shares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85FDF06-3CB6-00FF-228D-081E9BF18F3B}"/>
              </a:ext>
            </a:extLst>
          </p:cNvPr>
          <p:cNvSpPr txBox="1"/>
          <p:nvPr/>
        </p:nvSpPr>
        <p:spPr>
          <a:xfrm>
            <a:off x="5713247" y="5540883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by Income</a:t>
            </a:r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B41CBF30-8C9F-65AC-D039-5BA6E4D86670}"/>
              </a:ext>
            </a:extLst>
          </p:cNvPr>
          <p:cNvSpPr/>
          <p:nvPr/>
        </p:nvSpPr>
        <p:spPr>
          <a:xfrm>
            <a:off x="8018297" y="5076634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33D617D-924E-329E-64DD-B7EA3B45F618}"/>
              </a:ext>
            </a:extLst>
          </p:cNvPr>
          <p:cNvSpPr txBox="1"/>
          <p:nvPr/>
        </p:nvSpPr>
        <p:spPr>
          <a:xfrm>
            <a:off x="7267727" y="5160264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+ Contextualize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1D8F9438-64DF-1F3C-AADE-4A4FAD9169E0}"/>
              </a:ext>
            </a:extLst>
          </p:cNvPr>
          <p:cNvSpPr txBox="1"/>
          <p:nvPr/>
        </p:nvSpPr>
        <p:spPr>
          <a:xfrm>
            <a:off x="7270585" y="5350573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Non-Acad Cred</a:t>
            </a:r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F8605AA-8C5B-CA74-0DE3-F8B8E44246FB}"/>
              </a:ext>
            </a:extLst>
          </p:cNvPr>
          <p:cNvSpPr/>
          <p:nvPr/>
        </p:nvSpPr>
        <p:spPr>
          <a:xfrm>
            <a:off x="9793147" y="5076634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D0C609E-9BEA-A612-F4D8-9EAEF8411661}"/>
              </a:ext>
            </a:extLst>
          </p:cNvPr>
          <p:cNvSpPr txBox="1"/>
          <p:nvPr/>
        </p:nvSpPr>
        <p:spPr>
          <a:xfrm>
            <a:off x="8992094" y="5160264"/>
            <a:ext cx="1515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Need-Affirmative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993DDE4-28F0-A543-5F0D-F26A8AFB8D05}"/>
              </a:ext>
            </a:extLst>
          </p:cNvPr>
          <p:cNvSpPr txBox="1"/>
          <p:nvPr/>
        </p:nvSpPr>
        <p:spPr>
          <a:xfrm>
            <a:off x="9188309" y="5350573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Preferences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DE23EDCC-C71D-FCE3-7A9F-2C48A5CA09E6}"/>
              </a:ext>
            </a:extLst>
          </p:cNvPr>
          <p:cNvSpPr txBox="1"/>
          <p:nvPr/>
        </p:nvSpPr>
        <p:spPr>
          <a:xfrm>
            <a:off x="8992094" y="5540883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for Students with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BA3764F-8954-08D4-734C-37506AB1FF03}"/>
              </a:ext>
            </a:extLst>
          </p:cNvPr>
          <p:cNvSpPr txBox="1"/>
          <p:nvPr/>
        </p:nvSpPr>
        <p:spPr>
          <a:xfrm>
            <a:off x="8759684" y="5731192"/>
            <a:ext cx="194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High Academic Rating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73F55F58-0FCA-519B-4156-609706361BB9}"/>
              </a:ext>
            </a:extLst>
          </p:cNvPr>
          <p:cNvSpPr txBox="1"/>
          <p:nvPr/>
        </p:nvSpPr>
        <p:spPr>
          <a:xfrm>
            <a:off x="4807267" y="6013951"/>
            <a:ext cx="2608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Policy Counterfactual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BAA3F1-4A6F-3A4A-0539-FABC82873C07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Predicted Impacts of Changes in Admissions Practices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Socioeconomic Composition of Student Body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D92AB2F3-20BD-7D63-874E-D8D399BDA8C0}"/>
              </a:ext>
            </a:extLst>
          </p:cNvPr>
          <p:cNvSpPr/>
          <p:nvPr/>
        </p:nvSpPr>
        <p:spPr>
          <a:xfrm>
            <a:off x="3468414" y="1663286"/>
            <a:ext cx="119820" cy="176490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4173F6-3D72-6283-5F5B-00FF988DD5D5}"/>
              </a:ext>
            </a:extLst>
          </p:cNvPr>
          <p:cNvSpPr/>
          <p:nvPr/>
        </p:nvSpPr>
        <p:spPr>
          <a:xfrm>
            <a:off x="1654024" y="2048230"/>
            <a:ext cx="182369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+145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extra students from bottom 95%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96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Conclusion: Diversifying Society’s Leaders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757676" y="1123503"/>
            <a:ext cx="10954264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Changes in admissions practices at Ivy-plus colleges could increase socioeconomic diversity of the student body, holding fixed pre-college academic credentials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changes would not reduce and may even increase Ivy-plus graduates’ probabilities of reaching the upper tail of society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handful of colleges could diversify socioeconomic backgrounds of society’s  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leaders significantly </a:t>
            </a: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changing their admissions practices</a:t>
            </a:r>
          </a:p>
        </p:txBody>
      </p:sp>
    </p:spTree>
    <p:extLst>
      <p:ext uri="{BB962C8B-B14F-4D97-AF65-F5344CB8AC3E}">
        <p14:creationId xmlns:p14="http://schemas.microsoft.com/office/powerpoint/2010/main" val="1426946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0547F5D-AFF1-B426-9D87-5DD945E29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34" name="Rectangle 233">
            <a:extLst>
              <a:ext uri="{FF2B5EF4-FFF2-40B4-BE49-F238E27FC236}">
                <a16:creationId xmlns:a16="http://schemas.microsoft.com/office/drawing/2014/main" id="{1B8327BD-7B16-5429-8580-D8B472541F57}"/>
              </a:ext>
            </a:extLst>
          </p:cNvPr>
          <p:cNvSpPr/>
          <p:nvPr/>
        </p:nvSpPr>
        <p:spPr>
          <a:xfrm>
            <a:off x="43771" y="80750"/>
            <a:ext cx="1214822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Trends in Socioeconomic Diversity at Ivy-Plus Colleges, Entering Classes of 1998-2018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Ratio of Attendance Rates for Students 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from Middle Class (P70-80) vs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. Top 1%</a:t>
            </a:r>
          </a:p>
        </p:txBody>
      </p:sp>
    </p:spTree>
    <p:extLst>
      <p:ext uri="{BB962C8B-B14F-4D97-AF65-F5344CB8AC3E}">
        <p14:creationId xmlns:p14="http://schemas.microsoft.com/office/powerpoint/2010/main" val="39731953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9AF24-7BC6-4B8E-930F-F82A71EAC4EB}"/>
              </a:ext>
            </a:extLst>
          </p:cNvPr>
          <p:cNvGrpSpPr/>
          <p:nvPr/>
        </p:nvGrpSpPr>
        <p:grpSpPr>
          <a:xfrm>
            <a:off x="0" y="4101063"/>
            <a:ext cx="10693101" cy="1693586"/>
            <a:chOff x="0" y="3593054"/>
            <a:chExt cx="10693101" cy="220159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AB1136-6F51-48AC-8287-A87E231D6148}"/>
                </a:ext>
              </a:extLst>
            </p:cNvPr>
            <p:cNvSpPr/>
            <p:nvPr/>
          </p:nvSpPr>
          <p:spPr>
            <a:xfrm>
              <a:off x="0" y="3863693"/>
              <a:ext cx="10553475" cy="1930956"/>
            </a:xfrm>
            <a:prstGeom prst="rect">
              <a:avLst/>
            </a:prstGeom>
            <a:solidFill>
              <a:srgbClr val="39B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A179EF8-161F-416F-97AF-8751A774A7C5}"/>
                </a:ext>
              </a:extLst>
            </p:cNvPr>
            <p:cNvSpPr/>
            <p:nvPr/>
          </p:nvSpPr>
          <p:spPr>
            <a:xfrm>
              <a:off x="8380207" y="3593054"/>
              <a:ext cx="2312894" cy="2201595"/>
            </a:xfrm>
            <a:prstGeom prst="triangle">
              <a:avLst>
                <a:gd name="adj" fmla="val 954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7060544-589F-4FB4-9051-00EBABA3600C}"/>
              </a:ext>
            </a:extLst>
          </p:cNvPr>
          <p:cNvSpPr txBox="1">
            <a:spLocks/>
          </p:cNvSpPr>
          <p:nvPr/>
        </p:nvSpPr>
        <p:spPr>
          <a:xfrm>
            <a:off x="173109" y="4446623"/>
            <a:ext cx="10207256" cy="1439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7930579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95C61FB-3C50-89B7-4AA9-CFCDBC43E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Attendance Rates at Selective Public Flagship Universities, Controlling for Race</a:t>
            </a:r>
          </a:p>
        </p:txBody>
      </p:sp>
    </p:spTree>
    <p:extLst>
      <p:ext uri="{BB962C8B-B14F-4D97-AF65-F5344CB8AC3E}">
        <p14:creationId xmlns:p14="http://schemas.microsoft.com/office/powerpoint/2010/main" val="425330650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49798B3-7F75-FF80-5441-D5DE9D27F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Admission Rates at Selective Public Flagship Universities, Controlling for Race</a:t>
            </a:r>
          </a:p>
        </p:txBody>
      </p:sp>
    </p:spTree>
    <p:extLst>
      <p:ext uri="{BB962C8B-B14F-4D97-AF65-F5344CB8AC3E}">
        <p14:creationId xmlns:p14="http://schemas.microsoft.com/office/powerpoint/2010/main" val="27403964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768EA7D-1EAF-B250-31D1-5E9C7663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Attendance Rates at Selective Public Flagship Universities</a:t>
            </a:r>
          </a:p>
          <a:p>
            <a:pP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Reweighting on Test Score</a:t>
            </a:r>
          </a:p>
        </p:txBody>
      </p:sp>
    </p:spTree>
    <p:extLst>
      <p:ext uri="{BB962C8B-B14F-4D97-AF65-F5344CB8AC3E}">
        <p14:creationId xmlns:p14="http://schemas.microsoft.com/office/powerpoint/2010/main" val="28138370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D90479B-E69B-FB54-3D48-0B9E0F3F5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355D20-6A6C-4DE5-C5B2-97EB52740988}"/>
              </a:ext>
            </a:extLst>
          </p:cNvPr>
          <p:cNvSpPr/>
          <p:nvPr/>
        </p:nvSpPr>
        <p:spPr>
          <a:xfrm>
            <a:off x="43771" y="80750"/>
            <a:ext cx="12148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Attendance Rates at Selective Public Flagships by Parental Income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Reweighting on Test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5606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44DC6B2-E333-8FF2-390D-3CD56AD11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Attendance Rates by Parental Income and College, Controlling for Test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In-State Attendance at Selective Public Flagships</a:t>
            </a:r>
          </a:p>
        </p:txBody>
      </p:sp>
    </p:spTree>
    <p:extLst>
      <p:ext uri="{BB962C8B-B14F-4D97-AF65-F5344CB8AC3E}">
        <p14:creationId xmlns:p14="http://schemas.microsoft.com/office/powerpoint/2010/main" val="2422223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89B5F4C-86C4-9C52-9000-2EFA92373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Attendance Rates by Parental Income and College, Controlling for Test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Out-of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-State Attendance at Selective Public Flagships</a:t>
            </a:r>
          </a:p>
        </p:txBody>
      </p:sp>
    </p:spTree>
    <p:extLst>
      <p:ext uri="{BB962C8B-B14F-4D97-AF65-F5344CB8AC3E}">
        <p14:creationId xmlns:p14="http://schemas.microsoft.com/office/powerpoint/2010/main" val="2486809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F9A8F7-0554-6505-D8E8-86E016832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843" name="Freeform 1842">
            <a:extLst>
              <a:ext uri="{FF2B5EF4-FFF2-40B4-BE49-F238E27FC236}">
                <a16:creationId xmlns:a16="http://schemas.microsoft.com/office/drawing/2014/main" id="{61A505FF-074F-9481-EF75-AC3C3B2513F1}"/>
              </a:ext>
            </a:extLst>
          </p:cNvPr>
          <p:cNvSpPr/>
          <p:nvPr/>
        </p:nvSpPr>
        <p:spPr>
          <a:xfrm>
            <a:off x="616457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090" name="Freeform 2089">
            <a:extLst>
              <a:ext uri="{FF2B5EF4-FFF2-40B4-BE49-F238E27FC236}">
                <a16:creationId xmlns:a16="http://schemas.microsoft.com/office/drawing/2014/main" id="{2DBD5CF9-F0B9-B436-411B-FE4338A38236}"/>
              </a:ext>
            </a:extLst>
          </p:cNvPr>
          <p:cNvSpPr/>
          <p:nvPr/>
        </p:nvSpPr>
        <p:spPr>
          <a:xfrm>
            <a:off x="609600" y="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/>
            </a:pathLst>
          </a:custGeom>
          <a:noFill/>
          <a:ln w="30861" cap="flat">
            <a:solidFill>
              <a:srgbClr val="A0A0A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031F8A-0063-6959-CF5F-16717AEDD7DB}"/>
              </a:ext>
            </a:extLst>
          </p:cNvPr>
          <p:cNvSpPr/>
          <p:nvPr/>
        </p:nvSpPr>
        <p:spPr>
          <a:xfrm>
            <a:off x="43771" y="80750"/>
            <a:ext cx="12148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Attendance Rates at Selective Colleges by Parental Income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Reweighting on Test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7965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370D6A8-05BC-98D1-CE91-3464D8DCB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Attendance Rates by Parental Income and College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" charset="0"/>
                <a:ea typeface="Lucida Sans" charset="0"/>
                <a:cs typeface="Lucida Sans" charset="0"/>
              </a:rPr>
              <a:t>Attendance Rates to Selective Private Colleges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459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C30A522-8B19-6D81-251A-6308EA79E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Attendance Rates Conditional on Application by Parental Income and College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" charset="0"/>
                <a:ea typeface="Lucida Sans" charset="0"/>
                <a:cs typeface="Lucida Sans" charset="0"/>
              </a:rPr>
              <a:t>Conditional Attendance to Ivy-Plus Colleges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334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675D223-9966-F725-8793-5995D7F8D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Attendance Rates Conditional on Application by Parental Income and College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" charset="0"/>
                <a:ea typeface="Lucida Sans" charset="0"/>
                <a:cs typeface="Lucida Sans" charset="0"/>
              </a:rPr>
              <a:t>Conditional Attendance to Selective Private Colleges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697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4717A3B-253B-8300-34E5-FD23B8313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Attendance Rates Conditional on Application by Parental Income and College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" charset="0"/>
                <a:ea typeface="Lucida Sans" charset="0"/>
                <a:cs typeface="Lucida Sans" charset="0"/>
              </a:rPr>
              <a:t>Conditional Attendance to Selective Public Colleges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45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B9EDF60-CB00-7B9A-06CD-ACDE279FF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Attendance Rates Conditional on Application by Parental Income and College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" charset="0"/>
                <a:ea typeface="Lucida Sans" charset="0"/>
                <a:cs typeface="Lucida Sans" charset="0"/>
              </a:rPr>
              <a:t>In-State Conditional Attendance to Selective Public Colleges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859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3735766-F1A7-AF78-4485-3C6071313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Attendance Rates Conditional on Application by Parental Income and College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" charset="0"/>
                <a:ea typeface="Lucida Sans" charset="0"/>
                <a:cs typeface="Lucida Sans" charset="0"/>
              </a:rPr>
              <a:t>Out-of-State Conditional Attendance to Selective Public Colleges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54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8E62D1C-34EB-7F19-DB09-07D238376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Application Rates by Parental Income and College, Controlling for Test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Application to Ivy-Plus Colleges</a:t>
            </a:r>
          </a:p>
        </p:txBody>
      </p:sp>
    </p:spTree>
    <p:extLst>
      <p:ext uri="{BB962C8B-B14F-4D97-AF65-F5344CB8AC3E}">
        <p14:creationId xmlns:p14="http://schemas.microsoft.com/office/powerpoint/2010/main" val="39252252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0F1FE-19D0-5536-5240-16B0201AF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Application Rates at Selective Colleges by Parental Income, Controlling for Test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153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2BF6530-4BE3-D694-B10D-076B92A3B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Application Rates by Parental Income and College, Controlling for Test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Application to Selective Public Flagships</a:t>
            </a:r>
          </a:p>
        </p:txBody>
      </p:sp>
    </p:spTree>
    <p:extLst>
      <p:ext uri="{BB962C8B-B14F-4D97-AF65-F5344CB8AC3E}">
        <p14:creationId xmlns:p14="http://schemas.microsoft.com/office/powerpoint/2010/main" val="268681064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570D2BC-A5F5-9AC3-A2DF-299EBF463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Application Rates at Selective Public Flagship Colleges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39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59D1721-44A0-4363-8DE4-F12F00C99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5194" name="Freeform 5193">
            <a:extLst>
              <a:ext uri="{FF2B5EF4-FFF2-40B4-BE49-F238E27FC236}">
                <a16:creationId xmlns:a16="http://schemas.microsoft.com/office/drawing/2014/main" id="{BEF81DFF-2C70-CFE2-2B85-D17E50A02351}"/>
              </a:ext>
            </a:extLst>
          </p:cNvPr>
          <p:cNvSpPr/>
          <p:nvPr/>
        </p:nvSpPr>
        <p:spPr>
          <a:xfrm>
            <a:off x="616457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41" name="Freeform 5440">
            <a:extLst>
              <a:ext uri="{FF2B5EF4-FFF2-40B4-BE49-F238E27FC236}">
                <a16:creationId xmlns:a16="http://schemas.microsoft.com/office/drawing/2014/main" id="{F4229934-3C87-2D3C-8A30-C1E9C1A57AC3}"/>
              </a:ext>
            </a:extLst>
          </p:cNvPr>
          <p:cNvSpPr/>
          <p:nvPr/>
        </p:nvSpPr>
        <p:spPr>
          <a:xfrm>
            <a:off x="609600" y="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/>
            </a:pathLst>
          </a:custGeom>
          <a:noFill/>
          <a:ln w="30861" cap="flat">
            <a:solidFill>
              <a:srgbClr val="A0A0A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86" name="Freeform 5685">
            <a:extLst>
              <a:ext uri="{FF2B5EF4-FFF2-40B4-BE49-F238E27FC236}">
                <a16:creationId xmlns:a16="http://schemas.microsoft.com/office/drawing/2014/main" id="{0CE50331-D57E-089A-256A-04CD304CC7E1}"/>
              </a:ext>
            </a:extLst>
          </p:cNvPr>
          <p:cNvSpPr/>
          <p:nvPr/>
        </p:nvSpPr>
        <p:spPr>
          <a:xfrm>
            <a:off x="609600" y="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/>
            </a:pathLst>
          </a:custGeom>
          <a:noFill/>
          <a:ln w="30861" cap="flat">
            <a:solidFill>
              <a:srgbClr val="A0A0A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Attendance Rates at Selective Colleges by Parental Income, Controlling for Test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86EE4-0503-0F1F-8BF4-844D0133BB5F}"/>
              </a:ext>
            </a:extLst>
          </p:cNvPr>
          <p:cNvSpPr txBox="1"/>
          <p:nvPr/>
        </p:nvSpPr>
        <p:spPr>
          <a:xfrm>
            <a:off x="43771" y="6549078"/>
            <a:ext cx="9219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 dirty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Flagship Public: Florida, Georgia, Michigan, Ohio State, UC-Berkeley, UCLA, UNC-Chapel Hill, UT-Austin, Virginia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841993-E5AD-E406-7868-9AAC9BAAC4AF}"/>
              </a:ext>
            </a:extLst>
          </p:cNvPr>
          <p:cNvSpPr txBox="1"/>
          <p:nvPr/>
        </p:nvSpPr>
        <p:spPr>
          <a:xfrm>
            <a:off x="45449" y="6279453"/>
            <a:ext cx="11131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 dirty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Other Private: Caltech, Carnegie Mellon, Emory, Georgetown, Hopkins, NYU, Northwestern, Rice, Notre Dame, USC, Vanderbilt, WashU</a:t>
            </a:r>
          </a:p>
        </p:txBody>
      </p:sp>
    </p:spTree>
    <p:extLst>
      <p:ext uri="{BB962C8B-B14F-4D97-AF65-F5344CB8AC3E}">
        <p14:creationId xmlns:p14="http://schemas.microsoft.com/office/powerpoint/2010/main" val="30343422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6D02127-2B97-F562-75F5-96D156253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Application Rates by Parental Income and College, Controlling for Test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In-State Application to Selective Public Flagships</a:t>
            </a:r>
          </a:p>
        </p:txBody>
      </p:sp>
    </p:spTree>
    <p:extLst>
      <p:ext uri="{BB962C8B-B14F-4D97-AF65-F5344CB8AC3E}">
        <p14:creationId xmlns:p14="http://schemas.microsoft.com/office/powerpoint/2010/main" val="339407103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29A8D7B-5A53-A57D-11B4-7677578DC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Application Rates by Parental Income and College, Controlling for Test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Out-of-State Application to Selective Public Flagships</a:t>
            </a:r>
          </a:p>
        </p:txBody>
      </p:sp>
    </p:spTree>
    <p:extLst>
      <p:ext uri="{BB962C8B-B14F-4D97-AF65-F5344CB8AC3E}">
        <p14:creationId xmlns:p14="http://schemas.microsoft.com/office/powerpoint/2010/main" val="39402220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7710F47-2C88-AC68-4F59-1DFB4D9D3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Application Rates by Parental Income and College, Controlling for Test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Application to Selective Private Colleges</a:t>
            </a:r>
          </a:p>
        </p:txBody>
      </p:sp>
    </p:spTree>
    <p:extLst>
      <p:ext uri="{BB962C8B-B14F-4D97-AF65-F5344CB8AC3E}">
        <p14:creationId xmlns:p14="http://schemas.microsoft.com/office/powerpoint/2010/main" val="49811916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5A12E07-9E66-0850-8B84-610760B08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Admissions Office Ratings vs. Test Scores, by Parental Income</a:t>
            </a:r>
          </a:p>
        </p:txBody>
      </p:sp>
    </p:spTree>
    <p:extLst>
      <p:ext uri="{BB962C8B-B14F-4D97-AF65-F5344CB8AC3E}">
        <p14:creationId xmlns:p14="http://schemas.microsoft.com/office/powerpoint/2010/main" val="129383965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Teacher and Guidance Counselor Ratings by High School Fixed Effect on Ivy-Plus Admissions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A53BA3F-F2F8-2DA0-28E3-3EB06B0F2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600199"/>
            <a:ext cx="5852160" cy="36576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59B91D5-3EAD-8911-A034-344D05A54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9837" y="1600199"/>
            <a:ext cx="585216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503E97-3A46-D8E3-C19D-1FE1B14368A2}"/>
              </a:ext>
            </a:extLst>
          </p:cNvPr>
          <p:cNvSpPr txBox="1"/>
          <p:nvPr/>
        </p:nvSpPr>
        <p:spPr>
          <a:xfrm>
            <a:off x="6798423" y="1308030"/>
            <a:ext cx="51944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Share with High Guidance Counselor Rating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Lucida Sans" panose="020B0602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7DA0C5-1E34-9F94-E58E-275EE8CFB383}"/>
              </a:ext>
            </a:extLst>
          </p:cNvPr>
          <p:cNvSpPr txBox="1"/>
          <p:nvPr/>
        </p:nvSpPr>
        <p:spPr>
          <a:xfrm>
            <a:off x="972562" y="1308029"/>
            <a:ext cx="50345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Share with High Teacher Rating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9566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D8E88C-6C22-A057-1679-4AC0F5035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899281-1F4F-A3C0-5851-C24A2FD5C004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Treatment Effects of Ivy-Plus College Admission for Waitlisted Applicants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Lucida Sans" charset="0"/>
                <a:ea typeface="Lucida Sans" charset="0"/>
                <a:cs typeface="Lucida Sans" charset="0"/>
              </a:rPr>
              <a:t>Attending Elite Graduate School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910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FE527C1-BD5A-7B44-7C97-71035C9F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899281-1F4F-A3C0-5851-C24A2FD5C004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Treatment Effects of Ivy-Plus College Admission for Waitlisted Applicants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Lucida Sans" charset="0"/>
                <a:ea typeface="Lucida Sans" charset="0"/>
                <a:cs typeface="Lucida Sans" charset="0"/>
              </a:rPr>
              <a:t>Working at Elite Firm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40657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9FBBE3D-7CFC-4DC1-376B-5F3D1E735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899281-1F4F-A3C0-5851-C24A2FD5C004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Treatment Effects of Ivy-Plus College Admission for Waitlisted Applicants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Lucida Sans" charset="0"/>
                <a:ea typeface="Lucida Sans" charset="0"/>
                <a:cs typeface="Lucida Sans" charset="0"/>
              </a:rPr>
              <a:t>Working at Prestigious Firm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8308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95EC49F-E542-7F44-3B96-6A5D13189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899281-1F4F-A3C0-5851-C24A2FD5C004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Quantiles of Income Distribution at Age 33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Lucida Sans" charset="0"/>
                <a:ea typeface="Lucida Sans" charset="0"/>
                <a:cs typeface="Lucida Sans" charset="0"/>
              </a:rPr>
              <a:t>Ivy-Plus vs. Highly Selective Public Flagship Students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19384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CC53107-91B2-8E85-FA71-AB6DF5C83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899281-1F4F-A3C0-5851-C24A2FD5C004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Ratio of Density of Income Distribution at Age 33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Lucida Sans" charset="0"/>
                <a:ea typeface="Lucida Sans" charset="0"/>
                <a:cs typeface="Lucida Sans" charset="0"/>
              </a:rPr>
              <a:t>Ivy-Plus vs. Highly Selective Public Flagship Students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34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1236" y="856857"/>
                <a:ext cx="11286171" cy="43478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Actual attendance rate at college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for students from top 1% can be written as a count-weighted average of attendance rates across test score bins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𝐴𝑐𝑡𝑢𝑎𝑙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𝐴𝑡𝑡𝑒𝑛𝑑𝑎𝑛𝑐𝑒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𝑇𝑜𝑝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1%,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𝑐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𝑇𝑜𝑝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 1%,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𝐴𝑡𝑡𝑒𝑛𝑑𝑅𝑎𝑡𝑒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𝑇𝑜𝑝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 1%,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𝑎𝑐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Counterfactual: suppose attendance rates of students from top 1% were equal to that of middle-class (p70-80) students with same scores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𝐶𝑜𝑢𝑛𝑡𝑒𝑟𝑓𝑎𝑐𝑡𝑢𝑎𝑙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𝐴𝑡𝑡𝑒𝑛𝑑𝑎𝑛𝑐𝑒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𝑇𝑜𝑝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1%,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𝑐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4C5B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𝑇𝑜𝑝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 1%,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4C5B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𝐴𝑡𝑡𝑒𝑛𝑑𝑅𝑎𝑡𝑒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4C5B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𝑷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4C5B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𝟕𝟎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4C5B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4C5B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𝟖𝟎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4C5B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4C5B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𝒂𝒄</m:t>
                              </m:r>
                            </m:sub>
                          </m:sSub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              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Define “extra” students from top 1% as difference between these measures</a:t>
                </a:r>
              </a:p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22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sz="20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normative claim about whether the “extra” top 1% presence is merited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lang="en-US" sz="22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36" y="856857"/>
                <a:ext cx="11286171" cy="4347840"/>
              </a:xfrm>
              <a:prstGeom prst="rect">
                <a:avLst/>
              </a:prstGeom>
              <a:blipFill>
                <a:blip r:embed="rId3"/>
                <a:stretch>
                  <a:fillRect l="-594" t="-842" r="-216" b="-3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How Many “Extra” Students from Top 1% at Ivy-Plus Colleges?</a:t>
            </a:r>
          </a:p>
        </p:txBody>
      </p:sp>
    </p:spTree>
    <p:extLst>
      <p:ext uri="{BB962C8B-B14F-4D97-AF65-F5344CB8AC3E}">
        <p14:creationId xmlns:p14="http://schemas.microsoft.com/office/powerpoint/2010/main" val="315506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6D0EE11-B7AE-E54A-BD08-DA04B55AF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51F024-BE37-E103-87FE-C1D9926BA191}"/>
              </a:ext>
            </a:extLst>
          </p:cNvPr>
          <p:cNvSpPr txBox="1"/>
          <p:nvPr/>
        </p:nvSpPr>
        <p:spPr>
          <a:xfrm>
            <a:off x="136242" y="62734"/>
            <a:ext cx="11601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Fraction Attending Elite Grad School by SAT Score, Controlling for Parent Income and College</a:t>
            </a:r>
          </a:p>
        </p:txBody>
      </p:sp>
    </p:spTree>
    <p:extLst>
      <p:ext uri="{BB962C8B-B14F-4D97-AF65-F5344CB8AC3E}">
        <p14:creationId xmlns:p14="http://schemas.microsoft.com/office/powerpoint/2010/main" val="6448233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1A400AE-CAB4-B463-2861-9E51855F5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51F024-BE37-E103-87FE-C1D9926BA191}"/>
              </a:ext>
            </a:extLst>
          </p:cNvPr>
          <p:cNvSpPr txBox="1"/>
          <p:nvPr/>
        </p:nvSpPr>
        <p:spPr>
          <a:xfrm>
            <a:off x="136242" y="62734"/>
            <a:ext cx="11822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Fraction Working at a Prestigious Firm by SAT Score, Controlling for Parent Income and College</a:t>
            </a:r>
          </a:p>
        </p:txBody>
      </p:sp>
    </p:spTree>
    <p:extLst>
      <p:ext uri="{BB962C8B-B14F-4D97-AF65-F5344CB8AC3E}">
        <p14:creationId xmlns:p14="http://schemas.microsoft.com/office/powerpoint/2010/main" val="31287322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5270DF-7E2E-67DA-DF85-AD35D6D9E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899281-1F4F-A3C0-5851-C24A2FD5C004}"/>
              </a:ext>
            </a:extLst>
          </p:cNvPr>
          <p:cNvSpPr/>
          <p:nvPr/>
        </p:nvSpPr>
        <p:spPr>
          <a:xfrm>
            <a:off x="43771" y="80750"/>
            <a:ext cx="12148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Attending Elite Grad School: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Matriculation Design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8287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8D64D98-199A-51E6-D034-87E371D79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899281-1F4F-A3C0-5851-C24A2FD5C004}"/>
              </a:ext>
            </a:extLst>
          </p:cNvPr>
          <p:cNvSpPr/>
          <p:nvPr/>
        </p:nvSpPr>
        <p:spPr>
          <a:xfrm>
            <a:off x="43771" y="80750"/>
            <a:ext cx="12148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Working at an Elite Firm: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Matriculation Design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09783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BDDC33-766D-77CE-F51E-AA4F2BD95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899281-1F4F-A3C0-5851-C24A2FD5C004}"/>
              </a:ext>
            </a:extLst>
          </p:cNvPr>
          <p:cNvSpPr/>
          <p:nvPr/>
        </p:nvSpPr>
        <p:spPr>
          <a:xfrm>
            <a:off x="43771" y="80750"/>
            <a:ext cx="12148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Working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at a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Prestigious Firm: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Matriculation Design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310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223456AE-5D8A-2391-B00E-643B1268F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9" name="Right Brace 18">
            <a:extLst>
              <a:ext uri="{FF2B5EF4-FFF2-40B4-BE49-F238E27FC236}">
                <a16:creationId xmlns:a16="http://schemas.microsoft.com/office/drawing/2014/main" id="{61C07A12-58AD-E34E-9FCE-5F8ECFC531F5}"/>
              </a:ext>
            </a:extLst>
          </p:cNvPr>
          <p:cNvSpPr/>
          <p:nvPr/>
        </p:nvSpPr>
        <p:spPr>
          <a:xfrm>
            <a:off x="11238747" y="3141023"/>
            <a:ext cx="326508" cy="2020024"/>
          </a:xfrm>
          <a:prstGeom prst="rightBrace">
            <a:avLst/>
          </a:prstGeom>
          <a:ln w="38100">
            <a:solidFill>
              <a:srgbClr val="54C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38100">
                <a:solidFill>
                  <a:srgbClr val="7BCDCE"/>
                </a:solidFill>
              </a:ln>
              <a:solidFill>
                <a:srgbClr val="2AB6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9EC55B-90BF-31C9-1A3A-371417B0AEDC}"/>
              </a:ext>
            </a:extLst>
          </p:cNvPr>
          <p:cNvSpPr/>
          <p:nvPr/>
        </p:nvSpPr>
        <p:spPr>
          <a:xfrm>
            <a:off x="8578074" y="3800294"/>
            <a:ext cx="29452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+168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panose="020B0602030504020204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extra students from top 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(per class of 1650 students)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77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6A8DDC-5065-04BA-53E3-4D67EEDFCBE8}"/>
              </a:ext>
            </a:extLst>
          </p:cNvPr>
          <p:cNvSpPr/>
          <p:nvPr/>
        </p:nvSpPr>
        <p:spPr>
          <a:xfrm>
            <a:off x="43771" y="80750"/>
            <a:ext cx="12148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Ivy-Plus Attendance Rates by Parental Income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Reweighted on SAT/ACT Scores to Match Current Attendees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5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6" y="1207586"/>
            <a:ext cx="10825904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accounts for the “extra” 168 students from the top 1%?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4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Applications, admissions, or matriculation?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Athletes admitted through separate recruitment</a:t>
            </a: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process without clear distinction between different stages of process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[see e.g., Bowen and Levin 2003, Arcidiacono 2019]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Exclude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recruited athletes from what follows and return to them below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Pipeline Analysis</a:t>
            </a:r>
          </a:p>
        </p:txBody>
      </p:sp>
    </p:spTree>
    <p:extLst>
      <p:ext uri="{BB962C8B-B14F-4D97-AF65-F5344CB8AC3E}">
        <p14:creationId xmlns:p14="http://schemas.microsoft.com/office/powerpoint/2010/main" val="2332055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E9E3A8F9-A464-59F8-021D-5303C1E52DA4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8E68313-CABB-7354-4F77-B1BD672A2726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472513F-6908-C793-7760-C66F0B95816C}"/>
              </a:ext>
            </a:extLst>
          </p:cNvPr>
          <p:cNvSpPr/>
          <p:nvPr/>
        </p:nvSpPr>
        <p:spPr>
          <a:xfrm>
            <a:off x="616457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0BBB2C4-3E5E-F737-5F73-9F7A1F37201F}"/>
              </a:ext>
            </a:extLst>
          </p:cNvPr>
          <p:cNvSpPr/>
          <p:nvPr/>
        </p:nvSpPr>
        <p:spPr>
          <a:xfrm>
            <a:off x="1730540" y="1091793"/>
            <a:ext cx="9714699" cy="3947807"/>
          </a:xfrm>
          <a:custGeom>
            <a:avLst/>
            <a:gdLst>
              <a:gd name="connsiteX0" fmla="*/ 0 w 9714699"/>
              <a:gd name="connsiteY0" fmla="*/ 0 h 3947807"/>
              <a:gd name="connsiteX1" fmla="*/ 9714700 w 9714699"/>
              <a:gd name="connsiteY1" fmla="*/ 0 h 3947807"/>
              <a:gd name="connsiteX2" fmla="*/ 9714700 w 9714699"/>
              <a:gd name="connsiteY2" fmla="*/ 3947808 h 3947807"/>
              <a:gd name="connsiteX3" fmla="*/ 0 w 9714699"/>
              <a:gd name="connsiteY3" fmla="*/ 3947808 h 394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4699" h="3947807">
                <a:moveTo>
                  <a:pt x="0" y="0"/>
                </a:moveTo>
                <a:lnTo>
                  <a:pt x="9714700" y="0"/>
                </a:lnTo>
                <a:lnTo>
                  <a:pt x="9714700" y="3947808"/>
                </a:lnTo>
                <a:lnTo>
                  <a:pt x="0" y="3947808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F709DFE-FF3A-5991-3023-8BEB0873A061}"/>
              </a:ext>
            </a:extLst>
          </p:cNvPr>
          <p:cNvSpPr/>
          <p:nvPr/>
        </p:nvSpPr>
        <p:spPr>
          <a:xfrm>
            <a:off x="1737398" y="1098651"/>
            <a:ext cx="9700983" cy="3934091"/>
          </a:xfrm>
          <a:custGeom>
            <a:avLst/>
            <a:gdLst>
              <a:gd name="connsiteX0" fmla="*/ 0 w 9700983"/>
              <a:gd name="connsiteY0" fmla="*/ 0 h 3934091"/>
              <a:gd name="connsiteX1" fmla="*/ 9700984 w 9700983"/>
              <a:gd name="connsiteY1" fmla="*/ 0 h 3934091"/>
              <a:gd name="connsiteX2" fmla="*/ 9700984 w 9700983"/>
              <a:gd name="connsiteY2" fmla="*/ 3934092 h 3934091"/>
              <a:gd name="connsiteX3" fmla="*/ 0 w 9700983"/>
              <a:gd name="connsiteY3" fmla="*/ 3934092 h 393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0983" h="3934091">
                <a:moveTo>
                  <a:pt x="0" y="0"/>
                </a:moveTo>
                <a:lnTo>
                  <a:pt x="9700984" y="0"/>
                </a:lnTo>
                <a:lnTo>
                  <a:pt x="9700984" y="3934092"/>
                </a:lnTo>
                <a:lnTo>
                  <a:pt x="0" y="3934092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48F4AE3-B815-4267-94D5-A92B65F8C0DB}"/>
              </a:ext>
            </a:extLst>
          </p:cNvPr>
          <p:cNvSpPr/>
          <p:nvPr/>
        </p:nvSpPr>
        <p:spPr>
          <a:xfrm>
            <a:off x="188141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D1D5690-E302-15E7-74D2-B72A16F69CE6}"/>
              </a:ext>
            </a:extLst>
          </p:cNvPr>
          <p:cNvSpPr/>
          <p:nvPr/>
        </p:nvSpPr>
        <p:spPr>
          <a:xfrm>
            <a:off x="1911248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12D794D-1C7B-8BDD-BF60-7EF0113A3EC5}"/>
              </a:ext>
            </a:extLst>
          </p:cNvPr>
          <p:cNvSpPr/>
          <p:nvPr/>
        </p:nvSpPr>
        <p:spPr>
          <a:xfrm>
            <a:off x="1940737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C0A3E9C-2D19-1C72-2FB5-86BBA15D7761}"/>
              </a:ext>
            </a:extLst>
          </p:cNvPr>
          <p:cNvSpPr/>
          <p:nvPr/>
        </p:nvSpPr>
        <p:spPr>
          <a:xfrm>
            <a:off x="197057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FDE0041-607B-0DA2-9082-562EBC57861B}"/>
              </a:ext>
            </a:extLst>
          </p:cNvPr>
          <p:cNvSpPr/>
          <p:nvPr/>
        </p:nvSpPr>
        <p:spPr>
          <a:xfrm>
            <a:off x="2000402" y="3065868"/>
            <a:ext cx="18173" cy="1905"/>
          </a:xfrm>
          <a:custGeom>
            <a:avLst/>
            <a:gdLst>
              <a:gd name="connsiteX0" fmla="*/ 0 w 18173"/>
              <a:gd name="connsiteY0" fmla="*/ 0 h 1905"/>
              <a:gd name="connsiteX1" fmla="*/ 18174 w 1817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73" h="1905">
                <a:moveTo>
                  <a:pt x="0" y="0"/>
                </a:moveTo>
                <a:lnTo>
                  <a:pt x="18174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04EB1DD-8678-8350-D072-C2254DA89050}"/>
              </a:ext>
            </a:extLst>
          </p:cNvPr>
          <p:cNvSpPr/>
          <p:nvPr/>
        </p:nvSpPr>
        <p:spPr>
          <a:xfrm>
            <a:off x="2087156" y="3065868"/>
            <a:ext cx="2400" cy="1905"/>
          </a:xfrm>
          <a:custGeom>
            <a:avLst/>
            <a:gdLst>
              <a:gd name="connsiteX0" fmla="*/ 0 w 2400"/>
              <a:gd name="connsiteY0" fmla="*/ 0 h 1905"/>
              <a:gd name="connsiteX1" fmla="*/ 2400 w 240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0" h="1905">
                <a:moveTo>
                  <a:pt x="0" y="0"/>
                </a:moveTo>
                <a:lnTo>
                  <a:pt x="240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58C5203-13FD-9ED3-1A55-3523385855D0}"/>
              </a:ext>
            </a:extLst>
          </p:cNvPr>
          <p:cNvSpPr/>
          <p:nvPr/>
        </p:nvSpPr>
        <p:spPr>
          <a:xfrm>
            <a:off x="208955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2B4DB62-B5D8-7D3A-B639-4F2CC044B5A8}"/>
              </a:ext>
            </a:extLst>
          </p:cNvPr>
          <p:cNvSpPr/>
          <p:nvPr/>
        </p:nvSpPr>
        <p:spPr>
          <a:xfrm>
            <a:off x="2119388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F877D60-7F21-0C2B-4E13-8EA094749A60}"/>
              </a:ext>
            </a:extLst>
          </p:cNvPr>
          <p:cNvSpPr/>
          <p:nvPr/>
        </p:nvSpPr>
        <p:spPr>
          <a:xfrm>
            <a:off x="2149221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42C5529-A6B1-8613-9688-8E7A71D541F5}"/>
              </a:ext>
            </a:extLst>
          </p:cNvPr>
          <p:cNvSpPr/>
          <p:nvPr/>
        </p:nvSpPr>
        <p:spPr>
          <a:xfrm>
            <a:off x="217871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E98E198-BE30-51A2-2A92-574CD78005FD}"/>
              </a:ext>
            </a:extLst>
          </p:cNvPr>
          <p:cNvSpPr/>
          <p:nvPr/>
        </p:nvSpPr>
        <p:spPr>
          <a:xfrm>
            <a:off x="2208542" y="3065868"/>
            <a:ext cx="15773" cy="1905"/>
          </a:xfrm>
          <a:custGeom>
            <a:avLst/>
            <a:gdLst>
              <a:gd name="connsiteX0" fmla="*/ 0 w 15773"/>
              <a:gd name="connsiteY0" fmla="*/ 0 h 1905"/>
              <a:gd name="connsiteX1" fmla="*/ 15773 w 1577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773" h="1905">
                <a:moveTo>
                  <a:pt x="0" y="0"/>
                </a:moveTo>
                <a:lnTo>
                  <a:pt x="1577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7B8D51E-770B-0A5E-F5D0-AAF771DB1BC2}"/>
              </a:ext>
            </a:extLst>
          </p:cNvPr>
          <p:cNvSpPr/>
          <p:nvPr/>
        </p:nvSpPr>
        <p:spPr>
          <a:xfrm>
            <a:off x="2292896" y="3065868"/>
            <a:ext cx="4800" cy="1905"/>
          </a:xfrm>
          <a:custGeom>
            <a:avLst/>
            <a:gdLst>
              <a:gd name="connsiteX0" fmla="*/ 0 w 4800"/>
              <a:gd name="connsiteY0" fmla="*/ 0 h 1905"/>
              <a:gd name="connsiteX1" fmla="*/ 4801 w 480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00" h="1905">
                <a:moveTo>
                  <a:pt x="0" y="0"/>
                </a:moveTo>
                <a:lnTo>
                  <a:pt x="4801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F93209E-169B-4AE2-412D-88240D026604}"/>
              </a:ext>
            </a:extLst>
          </p:cNvPr>
          <p:cNvSpPr/>
          <p:nvPr/>
        </p:nvSpPr>
        <p:spPr>
          <a:xfrm>
            <a:off x="229769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6BA9DF3C-81E4-95D8-23A2-2FD3B008873C}"/>
              </a:ext>
            </a:extLst>
          </p:cNvPr>
          <p:cNvSpPr/>
          <p:nvPr/>
        </p:nvSpPr>
        <p:spPr>
          <a:xfrm>
            <a:off x="2327529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9CFB6AD-494D-A397-B436-90D8E780BD88}"/>
              </a:ext>
            </a:extLst>
          </p:cNvPr>
          <p:cNvSpPr/>
          <p:nvPr/>
        </p:nvSpPr>
        <p:spPr>
          <a:xfrm>
            <a:off x="235736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1F4DF0B-6914-2C9A-C93E-D73E50DFB3BC}"/>
              </a:ext>
            </a:extLst>
          </p:cNvPr>
          <p:cNvSpPr/>
          <p:nvPr/>
        </p:nvSpPr>
        <p:spPr>
          <a:xfrm>
            <a:off x="2387193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B9337E6D-87E7-614D-5F36-71FD4C667CD3}"/>
              </a:ext>
            </a:extLst>
          </p:cNvPr>
          <p:cNvSpPr/>
          <p:nvPr/>
        </p:nvSpPr>
        <p:spPr>
          <a:xfrm>
            <a:off x="2416683" y="3065868"/>
            <a:ext cx="13715" cy="1905"/>
          </a:xfrm>
          <a:custGeom>
            <a:avLst/>
            <a:gdLst>
              <a:gd name="connsiteX0" fmla="*/ 0 w 13715"/>
              <a:gd name="connsiteY0" fmla="*/ 0 h 1905"/>
              <a:gd name="connsiteX1" fmla="*/ 13716 w 1371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5" h="1905">
                <a:moveTo>
                  <a:pt x="0" y="0"/>
                </a:moveTo>
                <a:lnTo>
                  <a:pt x="13716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73A78F1-BDDA-BFB0-31FF-84756B69304D}"/>
              </a:ext>
            </a:extLst>
          </p:cNvPr>
          <p:cNvSpPr/>
          <p:nvPr/>
        </p:nvSpPr>
        <p:spPr>
          <a:xfrm>
            <a:off x="2498636" y="3065868"/>
            <a:ext cx="7543" cy="1905"/>
          </a:xfrm>
          <a:custGeom>
            <a:avLst/>
            <a:gdLst>
              <a:gd name="connsiteX0" fmla="*/ 0 w 7543"/>
              <a:gd name="connsiteY0" fmla="*/ 0 h 1905"/>
              <a:gd name="connsiteX1" fmla="*/ 7544 w 754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3" h="1905">
                <a:moveTo>
                  <a:pt x="0" y="0"/>
                </a:moveTo>
                <a:lnTo>
                  <a:pt x="7544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0AFD436D-7198-96B4-3E61-4E11BCE2A9E2}"/>
              </a:ext>
            </a:extLst>
          </p:cNvPr>
          <p:cNvSpPr/>
          <p:nvPr/>
        </p:nvSpPr>
        <p:spPr>
          <a:xfrm>
            <a:off x="2506179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9BBA725-7F74-FB28-A827-5E6E7BC878F6}"/>
              </a:ext>
            </a:extLst>
          </p:cNvPr>
          <p:cNvSpPr/>
          <p:nvPr/>
        </p:nvSpPr>
        <p:spPr>
          <a:xfrm>
            <a:off x="2535669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562819B2-595E-A4F5-27C5-D1D3A3C0D2B4}"/>
              </a:ext>
            </a:extLst>
          </p:cNvPr>
          <p:cNvSpPr/>
          <p:nvPr/>
        </p:nvSpPr>
        <p:spPr>
          <a:xfrm>
            <a:off x="256550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BEA2E20-293E-CD88-3792-C0D8E8A8A57E}"/>
              </a:ext>
            </a:extLst>
          </p:cNvPr>
          <p:cNvSpPr/>
          <p:nvPr/>
        </p:nvSpPr>
        <p:spPr>
          <a:xfrm>
            <a:off x="2595333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84C200FF-4626-781F-9E92-63D7A576C553}"/>
              </a:ext>
            </a:extLst>
          </p:cNvPr>
          <p:cNvSpPr/>
          <p:nvPr/>
        </p:nvSpPr>
        <p:spPr>
          <a:xfrm>
            <a:off x="2624823" y="3065868"/>
            <a:ext cx="11315" cy="1905"/>
          </a:xfrm>
          <a:custGeom>
            <a:avLst/>
            <a:gdLst>
              <a:gd name="connsiteX0" fmla="*/ 0 w 11315"/>
              <a:gd name="connsiteY0" fmla="*/ 0 h 1905"/>
              <a:gd name="connsiteX1" fmla="*/ 11316 w 1131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15" h="1905">
                <a:moveTo>
                  <a:pt x="0" y="0"/>
                </a:moveTo>
                <a:lnTo>
                  <a:pt x="11316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9B211BE-C126-635B-4832-F83B3C7AF3D7}"/>
              </a:ext>
            </a:extLst>
          </p:cNvPr>
          <p:cNvSpPr/>
          <p:nvPr/>
        </p:nvSpPr>
        <p:spPr>
          <a:xfrm>
            <a:off x="2704719" y="3065868"/>
            <a:ext cx="9601" cy="1905"/>
          </a:xfrm>
          <a:custGeom>
            <a:avLst/>
            <a:gdLst>
              <a:gd name="connsiteX0" fmla="*/ 0 w 9601"/>
              <a:gd name="connsiteY0" fmla="*/ 0 h 1905"/>
              <a:gd name="connsiteX1" fmla="*/ 9601 w 9601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01" h="1905">
                <a:moveTo>
                  <a:pt x="0" y="0"/>
                </a:moveTo>
                <a:lnTo>
                  <a:pt x="9601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F8BA7F8D-4F73-0597-F8A8-26E8D21A6715}"/>
              </a:ext>
            </a:extLst>
          </p:cNvPr>
          <p:cNvSpPr/>
          <p:nvPr/>
        </p:nvSpPr>
        <p:spPr>
          <a:xfrm>
            <a:off x="2714320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91791926-6F30-27BD-2064-A10F577905C2}"/>
              </a:ext>
            </a:extLst>
          </p:cNvPr>
          <p:cNvSpPr/>
          <p:nvPr/>
        </p:nvSpPr>
        <p:spPr>
          <a:xfrm>
            <a:off x="2743809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D0F3EB29-CBAF-EA29-26E6-C465E69981AF}"/>
              </a:ext>
            </a:extLst>
          </p:cNvPr>
          <p:cNvSpPr/>
          <p:nvPr/>
        </p:nvSpPr>
        <p:spPr>
          <a:xfrm>
            <a:off x="277364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545A2C45-CF58-80CD-664F-D10867D40EBA}"/>
              </a:ext>
            </a:extLst>
          </p:cNvPr>
          <p:cNvSpPr/>
          <p:nvPr/>
        </p:nvSpPr>
        <p:spPr>
          <a:xfrm>
            <a:off x="280347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ADB59202-D027-A1CD-FE8F-E885D54F4F71}"/>
              </a:ext>
            </a:extLst>
          </p:cNvPr>
          <p:cNvSpPr/>
          <p:nvPr/>
        </p:nvSpPr>
        <p:spPr>
          <a:xfrm>
            <a:off x="2833306" y="3065868"/>
            <a:ext cx="8572" cy="1905"/>
          </a:xfrm>
          <a:custGeom>
            <a:avLst/>
            <a:gdLst>
              <a:gd name="connsiteX0" fmla="*/ 0 w 8572"/>
              <a:gd name="connsiteY0" fmla="*/ 0 h 1905"/>
              <a:gd name="connsiteX1" fmla="*/ 8573 w 857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2" h="1905">
                <a:moveTo>
                  <a:pt x="0" y="0"/>
                </a:moveTo>
                <a:lnTo>
                  <a:pt x="857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6F8AD8D9-968B-8854-D9C4-5758289B80B9}"/>
              </a:ext>
            </a:extLst>
          </p:cNvPr>
          <p:cNvSpPr/>
          <p:nvPr/>
        </p:nvSpPr>
        <p:spPr>
          <a:xfrm>
            <a:off x="2910459" y="3065868"/>
            <a:ext cx="12001" cy="1905"/>
          </a:xfrm>
          <a:custGeom>
            <a:avLst/>
            <a:gdLst>
              <a:gd name="connsiteX0" fmla="*/ 0 w 12001"/>
              <a:gd name="connsiteY0" fmla="*/ 0 h 1905"/>
              <a:gd name="connsiteX1" fmla="*/ 12001 w 12001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01" h="1905">
                <a:moveTo>
                  <a:pt x="0" y="0"/>
                </a:moveTo>
                <a:lnTo>
                  <a:pt x="12001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69F00B0D-8FFB-37A4-96BB-1D178645897C}"/>
              </a:ext>
            </a:extLst>
          </p:cNvPr>
          <p:cNvSpPr/>
          <p:nvPr/>
        </p:nvSpPr>
        <p:spPr>
          <a:xfrm>
            <a:off x="292246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BFAC5F2F-4015-5985-F2B8-0AA3C3FEB5DC}"/>
              </a:ext>
            </a:extLst>
          </p:cNvPr>
          <p:cNvSpPr/>
          <p:nvPr/>
        </p:nvSpPr>
        <p:spPr>
          <a:xfrm>
            <a:off x="2952292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5C51FC0-DC55-C274-8D26-24E212A8CD09}"/>
              </a:ext>
            </a:extLst>
          </p:cNvPr>
          <p:cNvSpPr/>
          <p:nvPr/>
        </p:nvSpPr>
        <p:spPr>
          <a:xfrm>
            <a:off x="2981782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850130F1-CAC2-21B7-7E54-D03BEAA8D038}"/>
              </a:ext>
            </a:extLst>
          </p:cNvPr>
          <p:cNvSpPr/>
          <p:nvPr/>
        </p:nvSpPr>
        <p:spPr>
          <a:xfrm>
            <a:off x="301161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C5DD67A7-A8A5-3BB4-33C2-2190BC1BDCBB}"/>
              </a:ext>
            </a:extLst>
          </p:cNvPr>
          <p:cNvSpPr/>
          <p:nvPr/>
        </p:nvSpPr>
        <p:spPr>
          <a:xfrm>
            <a:off x="3041446" y="3065868"/>
            <a:ext cx="6172" cy="1905"/>
          </a:xfrm>
          <a:custGeom>
            <a:avLst/>
            <a:gdLst>
              <a:gd name="connsiteX0" fmla="*/ 0 w 6172"/>
              <a:gd name="connsiteY0" fmla="*/ 0 h 1905"/>
              <a:gd name="connsiteX1" fmla="*/ 6172 w 617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72" h="1905">
                <a:moveTo>
                  <a:pt x="0" y="0"/>
                </a:moveTo>
                <a:lnTo>
                  <a:pt x="617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FB608AB-8371-AD6E-A3DD-44A1A0FC57E6}"/>
              </a:ext>
            </a:extLst>
          </p:cNvPr>
          <p:cNvSpPr/>
          <p:nvPr/>
        </p:nvSpPr>
        <p:spPr>
          <a:xfrm>
            <a:off x="3116199" y="3065868"/>
            <a:ext cx="14401" cy="1905"/>
          </a:xfrm>
          <a:custGeom>
            <a:avLst/>
            <a:gdLst>
              <a:gd name="connsiteX0" fmla="*/ 0 w 14401"/>
              <a:gd name="connsiteY0" fmla="*/ 0 h 1905"/>
              <a:gd name="connsiteX1" fmla="*/ 14402 w 14401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01" h="1905">
                <a:moveTo>
                  <a:pt x="0" y="0"/>
                </a:moveTo>
                <a:lnTo>
                  <a:pt x="1440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4B87CDD3-EC9C-554F-3FD6-C604DCA46014}"/>
              </a:ext>
            </a:extLst>
          </p:cNvPr>
          <p:cNvSpPr/>
          <p:nvPr/>
        </p:nvSpPr>
        <p:spPr>
          <a:xfrm>
            <a:off x="313060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2C4BA55C-7DE2-59E8-FD06-D1782F9186A2}"/>
              </a:ext>
            </a:extLst>
          </p:cNvPr>
          <p:cNvSpPr/>
          <p:nvPr/>
        </p:nvSpPr>
        <p:spPr>
          <a:xfrm>
            <a:off x="3160433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0B40A9FE-48CD-F706-7BB5-BE3ABCFB8B66}"/>
              </a:ext>
            </a:extLst>
          </p:cNvPr>
          <p:cNvSpPr/>
          <p:nvPr/>
        </p:nvSpPr>
        <p:spPr>
          <a:xfrm>
            <a:off x="3190265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604A1CBA-FEB0-7AF9-A2A4-D3D6A60305F6}"/>
              </a:ext>
            </a:extLst>
          </p:cNvPr>
          <p:cNvSpPr/>
          <p:nvPr/>
        </p:nvSpPr>
        <p:spPr>
          <a:xfrm>
            <a:off x="321975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D84A941-0DAC-8474-A49D-16312B08A82B}"/>
              </a:ext>
            </a:extLst>
          </p:cNvPr>
          <p:cNvSpPr/>
          <p:nvPr/>
        </p:nvSpPr>
        <p:spPr>
          <a:xfrm>
            <a:off x="3249587" y="3065868"/>
            <a:ext cx="3771" cy="1905"/>
          </a:xfrm>
          <a:custGeom>
            <a:avLst/>
            <a:gdLst>
              <a:gd name="connsiteX0" fmla="*/ 0 w 3771"/>
              <a:gd name="connsiteY0" fmla="*/ 0 h 1905"/>
              <a:gd name="connsiteX1" fmla="*/ 3772 w 3771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71" h="1905">
                <a:moveTo>
                  <a:pt x="0" y="0"/>
                </a:moveTo>
                <a:lnTo>
                  <a:pt x="377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31BC45B5-977B-2CDA-7C8C-2703FE266C0E}"/>
              </a:ext>
            </a:extLst>
          </p:cNvPr>
          <p:cNvSpPr/>
          <p:nvPr/>
        </p:nvSpPr>
        <p:spPr>
          <a:xfrm>
            <a:off x="3321939" y="3065868"/>
            <a:ext cx="16802" cy="1905"/>
          </a:xfrm>
          <a:custGeom>
            <a:avLst/>
            <a:gdLst>
              <a:gd name="connsiteX0" fmla="*/ 0 w 16802"/>
              <a:gd name="connsiteY0" fmla="*/ 0 h 1905"/>
              <a:gd name="connsiteX1" fmla="*/ 16802 w 168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2" h="1905">
                <a:moveTo>
                  <a:pt x="0" y="0"/>
                </a:moveTo>
                <a:lnTo>
                  <a:pt x="1680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9136B9DD-4C4F-C2AE-CF11-4743187DB072}"/>
              </a:ext>
            </a:extLst>
          </p:cNvPr>
          <p:cNvSpPr/>
          <p:nvPr/>
        </p:nvSpPr>
        <p:spPr>
          <a:xfrm>
            <a:off x="333874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924FA5EE-FD6C-8D87-4A7C-9B6A2F352F01}"/>
              </a:ext>
            </a:extLst>
          </p:cNvPr>
          <p:cNvSpPr/>
          <p:nvPr/>
        </p:nvSpPr>
        <p:spPr>
          <a:xfrm>
            <a:off x="3368573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7FD9578F-6B51-6DD4-66E8-ECF5DA46F23E}"/>
              </a:ext>
            </a:extLst>
          </p:cNvPr>
          <p:cNvSpPr/>
          <p:nvPr/>
        </p:nvSpPr>
        <p:spPr>
          <a:xfrm>
            <a:off x="3398405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E1D71D3E-39F1-958F-452D-96F3A25C3E44}"/>
              </a:ext>
            </a:extLst>
          </p:cNvPr>
          <p:cNvSpPr/>
          <p:nvPr/>
        </p:nvSpPr>
        <p:spPr>
          <a:xfrm>
            <a:off x="3428238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8FEB5F85-C50B-5347-52F5-BA3DC1CA819D}"/>
              </a:ext>
            </a:extLst>
          </p:cNvPr>
          <p:cNvSpPr/>
          <p:nvPr/>
        </p:nvSpPr>
        <p:spPr>
          <a:xfrm>
            <a:off x="3457727" y="3065868"/>
            <a:ext cx="1371" cy="1905"/>
          </a:xfrm>
          <a:custGeom>
            <a:avLst/>
            <a:gdLst>
              <a:gd name="connsiteX0" fmla="*/ 0 w 1371"/>
              <a:gd name="connsiteY0" fmla="*/ 0 h 1905"/>
              <a:gd name="connsiteX1" fmla="*/ 1372 w 1371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" h="1905">
                <a:moveTo>
                  <a:pt x="0" y="0"/>
                </a:moveTo>
                <a:lnTo>
                  <a:pt x="137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D2C7B53E-94FA-6D84-7432-13EF91D2BF06}"/>
              </a:ext>
            </a:extLst>
          </p:cNvPr>
          <p:cNvSpPr/>
          <p:nvPr/>
        </p:nvSpPr>
        <p:spPr>
          <a:xfrm>
            <a:off x="3527679" y="3065868"/>
            <a:ext cx="19545" cy="1905"/>
          </a:xfrm>
          <a:custGeom>
            <a:avLst/>
            <a:gdLst>
              <a:gd name="connsiteX0" fmla="*/ 0 w 19545"/>
              <a:gd name="connsiteY0" fmla="*/ 0 h 1905"/>
              <a:gd name="connsiteX1" fmla="*/ 19545 w 1954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45" h="1905">
                <a:moveTo>
                  <a:pt x="0" y="0"/>
                </a:moveTo>
                <a:lnTo>
                  <a:pt x="19545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EE8A4D78-2C63-0B64-F8DE-9766F296553C}"/>
              </a:ext>
            </a:extLst>
          </p:cNvPr>
          <p:cNvSpPr/>
          <p:nvPr/>
        </p:nvSpPr>
        <p:spPr>
          <a:xfrm>
            <a:off x="3547224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F7532CC9-1496-9975-4ED4-5954AE360F32}"/>
              </a:ext>
            </a:extLst>
          </p:cNvPr>
          <p:cNvSpPr/>
          <p:nvPr/>
        </p:nvSpPr>
        <p:spPr>
          <a:xfrm>
            <a:off x="3576713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3C77D671-5BC5-C80A-F0A0-6A8472C033CE}"/>
              </a:ext>
            </a:extLst>
          </p:cNvPr>
          <p:cNvSpPr/>
          <p:nvPr/>
        </p:nvSpPr>
        <p:spPr>
          <a:xfrm>
            <a:off x="360654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48" name="Freeform 447">
            <a:extLst>
              <a:ext uri="{FF2B5EF4-FFF2-40B4-BE49-F238E27FC236}">
                <a16:creationId xmlns:a16="http://schemas.microsoft.com/office/drawing/2014/main" id="{87E8C46B-EBDA-9E42-9A5D-B9A2993256FE}"/>
              </a:ext>
            </a:extLst>
          </p:cNvPr>
          <p:cNvSpPr/>
          <p:nvPr/>
        </p:nvSpPr>
        <p:spPr>
          <a:xfrm>
            <a:off x="3636378" y="3065868"/>
            <a:ext cx="28460" cy="1905"/>
          </a:xfrm>
          <a:custGeom>
            <a:avLst/>
            <a:gdLst>
              <a:gd name="connsiteX0" fmla="*/ 0 w 28460"/>
              <a:gd name="connsiteY0" fmla="*/ 0 h 1905"/>
              <a:gd name="connsiteX1" fmla="*/ 28461 w 284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460" h="1905">
                <a:moveTo>
                  <a:pt x="0" y="0"/>
                </a:moveTo>
                <a:lnTo>
                  <a:pt x="28461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49" name="Freeform 448">
            <a:extLst>
              <a:ext uri="{FF2B5EF4-FFF2-40B4-BE49-F238E27FC236}">
                <a16:creationId xmlns:a16="http://schemas.microsoft.com/office/drawing/2014/main" id="{03598995-AFF2-9942-6599-516037D40A4E}"/>
              </a:ext>
            </a:extLst>
          </p:cNvPr>
          <p:cNvSpPr/>
          <p:nvPr/>
        </p:nvSpPr>
        <p:spPr>
          <a:xfrm>
            <a:off x="3733419" y="3065868"/>
            <a:ext cx="21945" cy="1905"/>
          </a:xfrm>
          <a:custGeom>
            <a:avLst/>
            <a:gdLst>
              <a:gd name="connsiteX0" fmla="*/ 0 w 21945"/>
              <a:gd name="connsiteY0" fmla="*/ 0 h 1905"/>
              <a:gd name="connsiteX1" fmla="*/ 21945 w 2194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45" h="1905">
                <a:moveTo>
                  <a:pt x="0" y="0"/>
                </a:moveTo>
                <a:lnTo>
                  <a:pt x="21945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0" name="Freeform 449">
            <a:extLst>
              <a:ext uri="{FF2B5EF4-FFF2-40B4-BE49-F238E27FC236}">
                <a16:creationId xmlns:a16="http://schemas.microsoft.com/office/drawing/2014/main" id="{3CCCBD25-C8EA-6DE3-C4C6-FA1BE7B802CD}"/>
              </a:ext>
            </a:extLst>
          </p:cNvPr>
          <p:cNvSpPr/>
          <p:nvPr/>
        </p:nvSpPr>
        <p:spPr>
          <a:xfrm>
            <a:off x="375536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1" name="Freeform 450">
            <a:extLst>
              <a:ext uri="{FF2B5EF4-FFF2-40B4-BE49-F238E27FC236}">
                <a16:creationId xmlns:a16="http://schemas.microsoft.com/office/drawing/2014/main" id="{53A65704-AD4D-1FF0-B67F-71D94C664B18}"/>
              </a:ext>
            </a:extLst>
          </p:cNvPr>
          <p:cNvSpPr/>
          <p:nvPr/>
        </p:nvSpPr>
        <p:spPr>
          <a:xfrm>
            <a:off x="3785196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2" name="Freeform 451">
            <a:extLst>
              <a:ext uri="{FF2B5EF4-FFF2-40B4-BE49-F238E27FC236}">
                <a16:creationId xmlns:a16="http://schemas.microsoft.com/office/drawing/2014/main" id="{4DCF8445-AD99-5481-2D52-432B84FE4B7F}"/>
              </a:ext>
            </a:extLst>
          </p:cNvPr>
          <p:cNvSpPr/>
          <p:nvPr/>
        </p:nvSpPr>
        <p:spPr>
          <a:xfrm>
            <a:off x="381468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3" name="Freeform 452">
            <a:extLst>
              <a:ext uri="{FF2B5EF4-FFF2-40B4-BE49-F238E27FC236}">
                <a16:creationId xmlns:a16="http://schemas.microsoft.com/office/drawing/2014/main" id="{331E6046-04AE-8BF8-39D3-F749D13366AC}"/>
              </a:ext>
            </a:extLst>
          </p:cNvPr>
          <p:cNvSpPr/>
          <p:nvPr/>
        </p:nvSpPr>
        <p:spPr>
          <a:xfrm>
            <a:off x="3844518" y="3065868"/>
            <a:ext cx="26060" cy="1905"/>
          </a:xfrm>
          <a:custGeom>
            <a:avLst/>
            <a:gdLst>
              <a:gd name="connsiteX0" fmla="*/ 0 w 26060"/>
              <a:gd name="connsiteY0" fmla="*/ 0 h 1905"/>
              <a:gd name="connsiteX1" fmla="*/ 26060 w 260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060" h="1905">
                <a:moveTo>
                  <a:pt x="0" y="0"/>
                </a:moveTo>
                <a:lnTo>
                  <a:pt x="2606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4" name="Freeform 453">
            <a:extLst>
              <a:ext uri="{FF2B5EF4-FFF2-40B4-BE49-F238E27FC236}">
                <a16:creationId xmlns:a16="http://schemas.microsoft.com/office/drawing/2014/main" id="{69BAF4BC-C808-035C-EE6B-988AD1AFD38D}"/>
              </a:ext>
            </a:extLst>
          </p:cNvPr>
          <p:cNvSpPr/>
          <p:nvPr/>
        </p:nvSpPr>
        <p:spPr>
          <a:xfrm>
            <a:off x="3939159" y="3065868"/>
            <a:ext cx="24345" cy="1905"/>
          </a:xfrm>
          <a:custGeom>
            <a:avLst/>
            <a:gdLst>
              <a:gd name="connsiteX0" fmla="*/ 0 w 24345"/>
              <a:gd name="connsiteY0" fmla="*/ 0 h 1905"/>
              <a:gd name="connsiteX1" fmla="*/ 24346 w 2434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45" h="1905">
                <a:moveTo>
                  <a:pt x="0" y="0"/>
                </a:moveTo>
                <a:lnTo>
                  <a:pt x="24346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5" name="Freeform 454">
            <a:extLst>
              <a:ext uri="{FF2B5EF4-FFF2-40B4-BE49-F238E27FC236}">
                <a16:creationId xmlns:a16="http://schemas.microsoft.com/office/drawing/2014/main" id="{73449295-6746-61DB-5504-D0F13F0DC1AA}"/>
              </a:ext>
            </a:extLst>
          </p:cNvPr>
          <p:cNvSpPr/>
          <p:nvPr/>
        </p:nvSpPr>
        <p:spPr>
          <a:xfrm>
            <a:off x="396350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6" name="Freeform 455">
            <a:extLst>
              <a:ext uri="{FF2B5EF4-FFF2-40B4-BE49-F238E27FC236}">
                <a16:creationId xmlns:a16="http://schemas.microsoft.com/office/drawing/2014/main" id="{78DDA9AB-A011-1AA3-3CAF-636C93E450B9}"/>
              </a:ext>
            </a:extLst>
          </p:cNvPr>
          <p:cNvSpPr/>
          <p:nvPr/>
        </p:nvSpPr>
        <p:spPr>
          <a:xfrm>
            <a:off x="3993337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7" name="Freeform 456">
            <a:extLst>
              <a:ext uri="{FF2B5EF4-FFF2-40B4-BE49-F238E27FC236}">
                <a16:creationId xmlns:a16="http://schemas.microsoft.com/office/drawing/2014/main" id="{A277BE97-EF06-2991-727F-C334A51ED512}"/>
              </a:ext>
            </a:extLst>
          </p:cNvPr>
          <p:cNvSpPr/>
          <p:nvPr/>
        </p:nvSpPr>
        <p:spPr>
          <a:xfrm>
            <a:off x="4023169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8" name="Freeform 457">
            <a:extLst>
              <a:ext uri="{FF2B5EF4-FFF2-40B4-BE49-F238E27FC236}">
                <a16:creationId xmlns:a16="http://schemas.microsoft.com/office/drawing/2014/main" id="{ABEE31D7-D3B3-7D96-9C38-90447A1B05B3}"/>
              </a:ext>
            </a:extLst>
          </p:cNvPr>
          <p:cNvSpPr/>
          <p:nvPr/>
        </p:nvSpPr>
        <p:spPr>
          <a:xfrm>
            <a:off x="4052658" y="3065868"/>
            <a:ext cx="24002" cy="1905"/>
          </a:xfrm>
          <a:custGeom>
            <a:avLst/>
            <a:gdLst>
              <a:gd name="connsiteX0" fmla="*/ 0 w 24002"/>
              <a:gd name="connsiteY0" fmla="*/ 0 h 1905"/>
              <a:gd name="connsiteX1" fmla="*/ 24003 w 240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02" h="1905">
                <a:moveTo>
                  <a:pt x="0" y="0"/>
                </a:moveTo>
                <a:lnTo>
                  <a:pt x="2400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9" name="Freeform 458">
            <a:extLst>
              <a:ext uri="{FF2B5EF4-FFF2-40B4-BE49-F238E27FC236}">
                <a16:creationId xmlns:a16="http://schemas.microsoft.com/office/drawing/2014/main" id="{8ACEB84F-004D-753A-CAF4-FC6957BCC5EC}"/>
              </a:ext>
            </a:extLst>
          </p:cNvPr>
          <p:cNvSpPr/>
          <p:nvPr/>
        </p:nvSpPr>
        <p:spPr>
          <a:xfrm>
            <a:off x="4144899" y="3065868"/>
            <a:ext cx="26746" cy="1905"/>
          </a:xfrm>
          <a:custGeom>
            <a:avLst/>
            <a:gdLst>
              <a:gd name="connsiteX0" fmla="*/ 0 w 26746"/>
              <a:gd name="connsiteY0" fmla="*/ 0 h 1905"/>
              <a:gd name="connsiteX1" fmla="*/ 26746 w 2674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46" h="1905">
                <a:moveTo>
                  <a:pt x="0" y="0"/>
                </a:moveTo>
                <a:lnTo>
                  <a:pt x="26746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0" name="Freeform 459">
            <a:extLst>
              <a:ext uri="{FF2B5EF4-FFF2-40B4-BE49-F238E27FC236}">
                <a16:creationId xmlns:a16="http://schemas.microsoft.com/office/drawing/2014/main" id="{6D43CDEF-BEB4-2C4E-B6E2-3C48BFC8079F}"/>
              </a:ext>
            </a:extLst>
          </p:cNvPr>
          <p:cNvSpPr/>
          <p:nvPr/>
        </p:nvSpPr>
        <p:spPr>
          <a:xfrm>
            <a:off x="4171645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1" name="Freeform 460">
            <a:extLst>
              <a:ext uri="{FF2B5EF4-FFF2-40B4-BE49-F238E27FC236}">
                <a16:creationId xmlns:a16="http://schemas.microsoft.com/office/drawing/2014/main" id="{CB6479ED-D283-326C-B3C4-8B60A26DA7C6}"/>
              </a:ext>
            </a:extLst>
          </p:cNvPr>
          <p:cNvSpPr/>
          <p:nvPr/>
        </p:nvSpPr>
        <p:spPr>
          <a:xfrm>
            <a:off x="4201477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2" name="Freeform 461">
            <a:extLst>
              <a:ext uri="{FF2B5EF4-FFF2-40B4-BE49-F238E27FC236}">
                <a16:creationId xmlns:a16="http://schemas.microsoft.com/office/drawing/2014/main" id="{34271B6C-9C9A-F242-ECA6-7D48D6E77BDF}"/>
              </a:ext>
            </a:extLst>
          </p:cNvPr>
          <p:cNvSpPr/>
          <p:nvPr/>
        </p:nvSpPr>
        <p:spPr>
          <a:xfrm>
            <a:off x="4231309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3" name="Freeform 462">
            <a:extLst>
              <a:ext uri="{FF2B5EF4-FFF2-40B4-BE49-F238E27FC236}">
                <a16:creationId xmlns:a16="http://schemas.microsoft.com/office/drawing/2014/main" id="{B4F3196E-5522-D70E-AC1C-5F30BB821676}"/>
              </a:ext>
            </a:extLst>
          </p:cNvPr>
          <p:cNvSpPr/>
          <p:nvPr/>
        </p:nvSpPr>
        <p:spPr>
          <a:xfrm>
            <a:off x="4261142" y="3065868"/>
            <a:ext cx="21259" cy="1905"/>
          </a:xfrm>
          <a:custGeom>
            <a:avLst/>
            <a:gdLst>
              <a:gd name="connsiteX0" fmla="*/ 0 w 21259"/>
              <a:gd name="connsiteY0" fmla="*/ 0 h 1905"/>
              <a:gd name="connsiteX1" fmla="*/ 21260 w 2125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59" h="1905">
                <a:moveTo>
                  <a:pt x="0" y="0"/>
                </a:moveTo>
                <a:lnTo>
                  <a:pt x="2126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4" name="Freeform 463">
            <a:extLst>
              <a:ext uri="{FF2B5EF4-FFF2-40B4-BE49-F238E27FC236}">
                <a16:creationId xmlns:a16="http://schemas.microsoft.com/office/drawing/2014/main" id="{F40F7BBE-E8DA-9411-E7E1-5D2F96BBD1B2}"/>
              </a:ext>
            </a:extLst>
          </p:cNvPr>
          <p:cNvSpPr/>
          <p:nvPr/>
        </p:nvSpPr>
        <p:spPr>
          <a:xfrm>
            <a:off x="4350981" y="3065868"/>
            <a:ext cx="29146" cy="1905"/>
          </a:xfrm>
          <a:custGeom>
            <a:avLst/>
            <a:gdLst>
              <a:gd name="connsiteX0" fmla="*/ 0 w 29146"/>
              <a:gd name="connsiteY0" fmla="*/ 0 h 1905"/>
              <a:gd name="connsiteX1" fmla="*/ 29147 w 2914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146" h="1905">
                <a:moveTo>
                  <a:pt x="0" y="0"/>
                </a:moveTo>
                <a:lnTo>
                  <a:pt x="29147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5" name="Freeform 464">
            <a:extLst>
              <a:ext uri="{FF2B5EF4-FFF2-40B4-BE49-F238E27FC236}">
                <a16:creationId xmlns:a16="http://schemas.microsoft.com/office/drawing/2014/main" id="{EBB9B19A-754B-AA70-0BB5-A21A283A317E}"/>
              </a:ext>
            </a:extLst>
          </p:cNvPr>
          <p:cNvSpPr/>
          <p:nvPr/>
        </p:nvSpPr>
        <p:spPr>
          <a:xfrm>
            <a:off x="4380128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6" name="Freeform 465">
            <a:extLst>
              <a:ext uri="{FF2B5EF4-FFF2-40B4-BE49-F238E27FC236}">
                <a16:creationId xmlns:a16="http://schemas.microsoft.com/office/drawing/2014/main" id="{0A23690D-3923-0DCF-FA27-63E4FFD0E548}"/>
              </a:ext>
            </a:extLst>
          </p:cNvPr>
          <p:cNvSpPr/>
          <p:nvPr/>
        </p:nvSpPr>
        <p:spPr>
          <a:xfrm>
            <a:off x="4409617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7" name="Freeform 466">
            <a:extLst>
              <a:ext uri="{FF2B5EF4-FFF2-40B4-BE49-F238E27FC236}">
                <a16:creationId xmlns:a16="http://schemas.microsoft.com/office/drawing/2014/main" id="{7C4104C8-5860-1FB8-A7F1-CD5B4EFB79E1}"/>
              </a:ext>
            </a:extLst>
          </p:cNvPr>
          <p:cNvSpPr/>
          <p:nvPr/>
        </p:nvSpPr>
        <p:spPr>
          <a:xfrm>
            <a:off x="443945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8" name="Freeform 467">
            <a:extLst>
              <a:ext uri="{FF2B5EF4-FFF2-40B4-BE49-F238E27FC236}">
                <a16:creationId xmlns:a16="http://schemas.microsoft.com/office/drawing/2014/main" id="{5779CF71-1B16-54E9-662B-D739FD33837F}"/>
              </a:ext>
            </a:extLst>
          </p:cNvPr>
          <p:cNvSpPr/>
          <p:nvPr/>
        </p:nvSpPr>
        <p:spPr>
          <a:xfrm>
            <a:off x="4469282" y="3065868"/>
            <a:ext cx="18859" cy="1905"/>
          </a:xfrm>
          <a:custGeom>
            <a:avLst/>
            <a:gdLst>
              <a:gd name="connsiteX0" fmla="*/ 0 w 18859"/>
              <a:gd name="connsiteY0" fmla="*/ 0 h 1905"/>
              <a:gd name="connsiteX1" fmla="*/ 18859 w 1885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59" h="1905">
                <a:moveTo>
                  <a:pt x="0" y="0"/>
                </a:moveTo>
                <a:lnTo>
                  <a:pt x="1885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9" name="Freeform 468">
            <a:extLst>
              <a:ext uri="{FF2B5EF4-FFF2-40B4-BE49-F238E27FC236}">
                <a16:creationId xmlns:a16="http://schemas.microsoft.com/office/drawing/2014/main" id="{57A86646-C23B-EC2E-A547-1EC83D03B137}"/>
              </a:ext>
            </a:extLst>
          </p:cNvPr>
          <p:cNvSpPr/>
          <p:nvPr/>
        </p:nvSpPr>
        <p:spPr>
          <a:xfrm>
            <a:off x="4556721" y="3065868"/>
            <a:ext cx="1714" cy="1905"/>
          </a:xfrm>
          <a:custGeom>
            <a:avLst/>
            <a:gdLst>
              <a:gd name="connsiteX0" fmla="*/ 0 w 1714"/>
              <a:gd name="connsiteY0" fmla="*/ 0 h 1905"/>
              <a:gd name="connsiteX1" fmla="*/ 1714 w 1714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4" h="1905">
                <a:moveTo>
                  <a:pt x="0" y="0"/>
                </a:moveTo>
                <a:lnTo>
                  <a:pt x="1714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70" name="Freeform 469">
            <a:extLst>
              <a:ext uri="{FF2B5EF4-FFF2-40B4-BE49-F238E27FC236}">
                <a16:creationId xmlns:a16="http://schemas.microsoft.com/office/drawing/2014/main" id="{49201810-B474-B16C-D1CF-C3DAC63B7A2E}"/>
              </a:ext>
            </a:extLst>
          </p:cNvPr>
          <p:cNvSpPr/>
          <p:nvPr/>
        </p:nvSpPr>
        <p:spPr>
          <a:xfrm>
            <a:off x="455843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71" name="Freeform 470">
            <a:extLst>
              <a:ext uri="{FF2B5EF4-FFF2-40B4-BE49-F238E27FC236}">
                <a16:creationId xmlns:a16="http://schemas.microsoft.com/office/drawing/2014/main" id="{4AE34561-A761-0D56-9EF3-C530279515FA}"/>
              </a:ext>
            </a:extLst>
          </p:cNvPr>
          <p:cNvSpPr/>
          <p:nvPr/>
        </p:nvSpPr>
        <p:spPr>
          <a:xfrm>
            <a:off x="4588268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3" name="Freeform 582">
            <a:extLst>
              <a:ext uri="{FF2B5EF4-FFF2-40B4-BE49-F238E27FC236}">
                <a16:creationId xmlns:a16="http://schemas.microsoft.com/office/drawing/2014/main" id="{105D7E3B-28D4-B3FA-B25E-6D11FAC99F40}"/>
              </a:ext>
            </a:extLst>
          </p:cNvPr>
          <p:cNvSpPr/>
          <p:nvPr/>
        </p:nvSpPr>
        <p:spPr>
          <a:xfrm>
            <a:off x="4618101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4" name="Freeform 583">
            <a:extLst>
              <a:ext uri="{FF2B5EF4-FFF2-40B4-BE49-F238E27FC236}">
                <a16:creationId xmlns:a16="http://schemas.microsoft.com/office/drawing/2014/main" id="{FFC80938-8084-156C-9842-668293B7563B}"/>
              </a:ext>
            </a:extLst>
          </p:cNvPr>
          <p:cNvSpPr/>
          <p:nvPr/>
        </p:nvSpPr>
        <p:spPr>
          <a:xfrm>
            <a:off x="464759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5" name="Freeform 584">
            <a:extLst>
              <a:ext uri="{FF2B5EF4-FFF2-40B4-BE49-F238E27FC236}">
                <a16:creationId xmlns:a16="http://schemas.microsoft.com/office/drawing/2014/main" id="{6C5FD1E6-04C7-A656-E135-F75050E75A5E}"/>
              </a:ext>
            </a:extLst>
          </p:cNvPr>
          <p:cNvSpPr/>
          <p:nvPr/>
        </p:nvSpPr>
        <p:spPr>
          <a:xfrm>
            <a:off x="4677422" y="3065868"/>
            <a:ext cx="16459" cy="1905"/>
          </a:xfrm>
          <a:custGeom>
            <a:avLst/>
            <a:gdLst>
              <a:gd name="connsiteX0" fmla="*/ 0 w 16459"/>
              <a:gd name="connsiteY0" fmla="*/ 0 h 1905"/>
              <a:gd name="connsiteX1" fmla="*/ 16459 w 1645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59" h="1905">
                <a:moveTo>
                  <a:pt x="0" y="0"/>
                </a:moveTo>
                <a:lnTo>
                  <a:pt x="1645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6" name="Freeform 585">
            <a:extLst>
              <a:ext uri="{FF2B5EF4-FFF2-40B4-BE49-F238E27FC236}">
                <a16:creationId xmlns:a16="http://schemas.microsoft.com/office/drawing/2014/main" id="{6D100CC9-C8D2-64DD-BB96-5CEF5E71ADCF}"/>
              </a:ext>
            </a:extLst>
          </p:cNvPr>
          <p:cNvSpPr/>
          <p:nvPr/>
        </p:nvSpPr>
        <p:spPr>
          <a:xfrm>
            <a:off x="4762461" y="3065868"/>
            <a:ext cx="4114" cy="1905"/>
          </a:xfrm>
          <a:custGeom>
            <a:avLst/>
            <a:gdLst>
              <a:gd name="connsiteX0" fmla="*/ 0 w 4114"/>
              <a:gd name="connsiteY0" fmla="*/ 0 h 1905"/>
              <a:gd name="connsiteX1" fmla="*/ 4115 w 4114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14" h="1905">
                <a:moveTo>
                  <a:pt x="0" y="0"/>
                </a:moveTo>
                <a:lnTo>
                  <a:pt x="4115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7" name="Freeform 586">
            <a:extLst>
              <a:ext uri="{FF2B5EF4-FFF2-40B4-BE49-F238E27FC236}">
                <a16:creationId xmlns:a16="http://schemas.microsoft.com/office/drawing/2014/main" id="{6CD22630-F2CA-7BDD-9575-739B802472C5}"/>
              </a:ext>
            </a:extLst>
          </p:cNvPr>
          <p:cNvSpPr/>
          <p:nvPr/>
        </p:nvSpPr>
        <p:spPr>
          <a:xfrm>
            <a:off x="476657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8" name="Freeform 587">
            <a:extLst>
              <a:ext uri="{FF2B5EF4-FFF2-40B4-BE49-F238E27FC236}">
                <a16:creationId xmlns:a16="http://schemas.microsoft.com/office/drawing/2014/main" id="{BF35B3E8-9F06-215D-D5B3-F832DAA92062}"/>
              </a:ext>
            </a:extLst>
          </p:cNvPr>
          <p:cNvSpPr/>
          <p:nvPr/>
        </p:nvSpPr>
        <p:spPr>
          <a:xfrm>
            <a:off x="4796409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9" name="Freeform 588">
            <a:extLst>
              <a:ext uri="{FF2B5EF4-FFF2-40B4-BE49-F238E27FC236}">
                <a16:creationId xmlns:a16="http://schemas.microsoft.com/office/drawing/2014/main" id="{9E1A3FB8-BD05-E1DC-1DBB-F87CE8F05D11}"/>
              </a:ext>
            </a:extLst>
          </p:cNvPr>
          <p:cNvSpPr/>
          <p:nvPr/>
        </p:nvSpPr>
        <p:spPr>
          <a:xfrm>
            <a:off x="482624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3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0" name="Freeform 589">
            <a:extLst>
              <a:ext uri="{FF2B5EF4-FFF2-40B4-BE49-F238E27FC236}">
                <a16:creationId xmlns:a16="http://schemas.microsoft.com/office/drawing/2014/main" id="{E57BF8A4-B3EC-BA75-43E0-488A15608772}"/>
              </a:ext>
            </a:extLst>
          </p:cNvPr>
          <p:cNvSpPr/>
          <p:nvPr/>
        </p:nvSpPr>
        <p:spPr>
          <a:xfrm>
            <a:off x="4856073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90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9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1" name="Freeform 590">
            <a:extLst>
              <a:ext uri="{FF2B5EF4-FFF2-40B4-BE49-F238E27FC236}">
                <a16:creationId xmlns:a16="http://schemas.microsoft.com/office/drawing/2014/main" id="{D0222655-98BA-A81D-DDDA-54B371CAADA2}"/>
              </a:ext>
            </a:extLst>
          </p:cNvPr>
          <p:cNvSpPr/>
          <p:nvPr/>
        </p:nvSpPr>
        <p:spPr>
          <a:xfrm>
            <a:off x="4885563" y="3065868"/>
            <a:ext cx="14058" cy="1905"/>
          </a:xfrm>
          <a:custGeom>
            <a:avLst/>
            <a:gdLst>
              <a:gd name="connsiteX0" fmla="*/ 0 w 14058"/>
              <a:gd name="connsiteY0" fmla="*/ 0 h 1905"/>
              <a:gd name="connsiteX1" fmla="*/ 14059 w 14058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58" h="1905">
                <a:moveTo>
                  <a:pt x="0" y="0"/>
                </a:moveTo>
                <a:lnTo>
                  <a:pt x="1405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2" name="Freeform 591">
            <a:extLst>
              <a:ext uri="{FF2B5EF4-FFF2-40B4-BE49-F238E27FC236}">
                <a16:creationId xmlns:a16="http://schemas.microsoft.com/office/drawing/2014/main" id="{A3E49977-79D4-856B-949B-C3BA025AC0DF}"/>
              </a:ext>
            </a:extLst>
          </p:cNvPr>
          <p:cNvSpPr/>
          <p:nvPr/>
        </p:nvSpPr>
        <p:spPr>
          <a:xfrm>
            <a:off x="4968201" y="3065868"/>
            <a:ext cx="6857" cy="1905"/>
          </a:xfrm>
          <a:custGeom>
            <a:avLst/>
            <a:gdLst>
              <a:gd name="connsiteX0" fmla="*/ 0 w 6857"/>
              <a:gd name="connsiteY0" fmla="*/ 0 h 1905"/>
              <a:gd name="connsiteX1" fmla="*/ 6858 w 6857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7" h="1905">
                <a:moveTo>
                  <a:pt x="0" y="0"/>
                </a:moveTo>
                <a:lnTo>
                  <a:pt x="6858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3" name="Freeform 592">
            <a:extLst>
              <a:ext uri="{FF2B5EF4-FFF2-40B4-BE49-F238E27FC236}">
                <a16:creationId xmlns:a16="http://schemas.microsoft.com/office/drawing/2014/main" id="{435916C0-6822-F831-5E2E-D8DFDBD85622}"/>
              </a:ext>
            </a:extLst>
          </p:cNvPr>
          <p:cNvSpPr/>
          <p:nvPr/>
        </p:nvSpPr>
        <p:spPr>
          <a:xfrm>
            <a:off x="4975059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90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9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4" name="Freeform 593">
            <a:extLst>
              <a:ext uri="{FF2B5EF4-FFF2-40B4-BE49-F238E27FC236}">
                <a16:creationId xmlns:a16="http://schemas.microsoft.com/office/drawing/2014/main" id="{10D41795-9CF9-C7AA-673B-2E5FABA247EB}"/>
              </a:ext>
            </a:extLst>
          </p:cNvPr>
          <p:cNvSpPr/>
          <p:nvPr/>
        </p:nvSpPr>
        <p:spPr>
          <a:xfrm>
            <a:off x="5004549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5" name="Freeform 594">
            <a:extLst>
              <a:ext uri="{FF2B5EF4-FFF2-40B4-BE49-F238E27FC236}">
                <a16:creationId xmlns:a16="http://schemas.microsoft.com/office/drawing/2014/main" id="{C902A09E-B311-AA52-FC5E-11939B938B38}"/>
              </a:ext>
            </a:extLst>
          </p:cNvPr>
          <p:cNvSpPr/>
          <p:nvPr/>
        </p:nvSpPr>
        <p:spPr>
          <a:xfrm>
            <a:off x="503438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6" name="Freeform 595">
            <a:extLst>
              <a:ext uri="{FF2B5EF4-FFF2-40B4-BE49-F238E27FC236}">
                <a16:creationId xmlns:a16="http://schemas.microsoft.com/office/drawing/2014/main" id="{BA3F10E4-C285-B9ED-51EF-8F39B3638306}"/>
              </a:ext>
            </a:extLst>
          </p:cNvPr>
          <p:cNvSpPr/>
          <p:nvPr/>
        </p:nvSpPr>
        <p:spPr>
          <a:xfrm>
            <a:off x="5064213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7" name="Freeform 596">
            <a:extLst>
              <a:ext uri="{FF2B5EF4-FFF2-40B4-BE49-F238E27FC236}">
                <a16:creationId xmlns:a16="http://schemas.microsoft.com/office/drawing/2014/main" id="{EF0BEDF5-1838-FCDB-43ED-6FD84A5F69F5}"/>
              </a:ext>
            </a:extLst>
          </p:cNvPr>
          <p:cNvSpPr/>
          <p:nvPr/>
        </p:nvSpPr>
        <p:spPr>
          <a:xfrm>
            <a:off x="5094046" y="3065868"/>
            <a:ext cx="11315" cy="1905"/>
          </a:xfrm>
          <a:custGeom>
            <a:avLst/>
            <a:gdLst>
              <a:gd name="connsiteX0" fmla="*/ 0 w 11315"/>
              <a:gd name="connsiteY0" fmla="*/ 0 h 1905"/>
              <a:gd name="connsiteX1" fmla="*/ 11316 w 1131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15" h="1905">
                <a:moveTo>
                  <a:pt x="0" y="0"/>
                </a:moveTo>
                <a:lnTo>
                  <a:pt x="11316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8" name="Freeform 597">
            <a:extLst>
              <a:ext uri="{FF2B5EF4-FFF2-40B4-BE49-F238E27FC236}">
                <a16:creationId xmlns:a16="http://schemas.microsoft.com/office/drawing/2014/main" id="{7287FA5A-A31B-1F08-AE47-B30C15DE21DA}"/>
              </a:ext>
            </a:extLst>
          </p:cNvPr>
          <p:cNvSpPr/>
          <p:nvPr/>
        </p:nvSpPr>
        <p:spPr>
          <a:xfrm>
            <a:off x="5173941" y="3065868"/>
            <a:ext cx="9258" cy="1905"/>
          </a:xfrm>
          <a:custGeom>
            <a:avLst/>
            <a:gdLst>
              <a:gd name="connsiteX0" fmla="*/ 0 w 9258"/>
              <a:gd name="connsiteY0" fmla="*/ 0 h 1905"/>
              <a:gd name="connsiteX1" fmla="*/ 9258 w 9258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58" h="1905">
                <a:moveTo>
                  <a:pt x="0" y="0"/>
                </a:moveTo>
                <a:lnTo>
                  <a:pt x="9258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9" name="Freeform 598">
            <a:extLst>
              <a:ext uri="{FF2B5EF4-FFF2-40B4-BE49-F238E27FC236}">
                <a16:creationId xmlns:a16="http://schemas.microsoft.com/office/drawing/2014/main" id="{78D74F6C-F0D9-0C76-19A5-60B910752160}"/>
              </a:ext>
            </a:extLst>
          </p:cNvPr>
          <p:cNvSpPr/>
          <p:nvPr/>
        </p:nvSpPr>
        <p:spPr>
          <a:xfrm>
            <a:off x="518320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0" name="Freeform 599">
            <a:extLst>
              <a:ext uri="{FF2B5EF4-FFF2-40B4-BE49-F238E27FC236}">
                <a16:creationId xmlns:a16="http://schemas.microsoft.com/office/drawing/2014/main" id="{9671ED80-85EA-56FC-A54B-0E6505968FFB}"/>
              </a:ext>
            </a:extLst>
          </p:cNvPr>
          <p:cNvSpPr/>
          <p:nvPr/>
        </p:nvSpPr>
        <p:spPr>
          <a:xfrm>
            <a:off x="5213032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1" name="Freeform 600">
            <a:extLst>
              <a:ext uri="{FF2B5EF4-FFF2-40B4-BE49-F238E27FC236}">
                <a16:creationId xmlns:a16="http://schemas.microsoft.com/office/drawing/2014/main" id="{6F611571-8337-E691-2882-8DD64F606170}"/>
              </a:ext>
            </a:extLst>
          </p:cNvPr>
          <p:cNvSpPr/>
          <p:nvPr/>
        </p:nvSpPr>
        <p:spPr>
          <a:xfrm>
            <a:off x="524252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2" name="Freeform 601">
            <a:extLst>
              <a:ext uri="{FF2B5EF4-FFF2-40B4-BE49-F238E27FC236}">
                <a16:creationId xmlns:a16="http://schemas.microsoft.com/office/drawing/2014/main" id="{0B33DD30-4E7A-A859-9757-89629A8C8607}"/>
              </a:ext>
            </a:extLst>
          </p:cNvPr>
          <p:cNvSpPr/>
          <p:nvPr/>
        </p:nvSpPr>
        <p:spPr>
          <a:xfrm>
            <a:off x="527235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3" name="Freeform 602">
            <a:extLst>
              <a:ext uri="{FF2B5EF4-FFF2-40B4-BE49-F238E27FC236}">
                <a16:creationId xmlns:a16="http://schemas.microsoft.com/office/drawing/2014/main" id="{2018E785-78A7-572A-29C9-67B367A04C25}"/>
              </a:ext>
            </a:extLst>
          </p:cNvPr>
          <p:cNvSpPr/>
          <p:nvPr/>
        </p:nvSpPr>
        <p:spPr>
          <a:xfrm>
            <a:off x="5302186" y="3065868"/>
            <a:ext cx="8915" cy="1905"/>
          </a:xfrm>
          <a:custGeom>
            <a:avLst/>
            <a:gdLst>
              <a:gd name="connsiteX0" fmla="*/ 0 w 8915"/>
              <a:gd name="connsiteY0" fmla="*/ 0 h 1905"/>
              <a:gd name="connsiteX1" fmla="*/ 8915 w 891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15" h="1905">
                <a:moveTo>
                  <a:pt x="0" y="0"/>
                </a:moveTo>
                <a:lnTo>
                  <a:pt x="8915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4" name="Freeform 603">
            <a:extLst>
              <a:ext uri="{FF2B5EF4-FFF2-40B4-BE49-F238E27FC236}">
                <a16:creationId xmlns:a16="http://schemas.microsoft.com/office/drawing/2014/main" id="{B11F8F33-828E-9A78-5E5C-08A36E33234E}"/>
              </a:ext>
            </a:extLst>
          </p:cNvPr>
          <p:cNvSpPr/>
          <p:nvPr/>
        </p:nvSpPr>
        <p:spPr>
          <a:xfrm>
            <a:off x="5379681" y="3065868"/>
            <a:ext cx="11658" cy="1905"/>
          </a:xfrm>
          <a:custGeom>
            <a:avLst/>
            <a:gdLst>
              <a:gd name="connsiteX0" fmla="*/ 0 w 11658"/>
              <a:gd name="connsiteY0" fmla="*/ 0 h 1905"/>
              <a:gd name="connsiteX1" fmla="*/ 11659 w 11658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58" h="1905">
                <a:moveTo>
                  <a:pt x="0" y="0"/>
                </a:moveTo>
                <a:lnTo>
                  <a:pt x="1165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5" name="Freeform 604">
            <a:extLst>
              <a:ext uri="{FF2B5EF4-FFF2-40B4-BE49-F238E27FC236}">
                <a16:creationId xmlns:a16="http://schemas.microsoft.com/office/drawing/2014/main" id="{CB744A8C-6497-C873-7080-E93D43F4E0C9}"/>
              </a:ext>
            </a:extLst>
          </p:cNvPr>
          <p:cNvSpPr/>
          <p:nvPr/>
        </p:nvSpPr>
        <p:spPr>
          <a:xfrm>
            <a:off x="539134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6" name="Freeform 605">
            <a:extLst>
              <a:ext uri="{FF2B5EF4-FFF2-40B4-BE49-F238E27FC236}">
                <a16:creationId xmlns:a16="http://schemas.microsoft.com/office/drawing/2014/main" id="{923C606F-AAC5-69A4-BE59-953320658941}"/>
              </a:ext>
            </a:extLst>
          </p:cNvPr>
          <p:cNvSpPr/>
          <p:nvPr/>
        </p:nvSpPr>
        <p:spPr>
          <a:xfrm>
            <a:off x="5421172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7" name="Freeform 606">
            <a:extLst>
              <a:ext uri="{FF2B5EF4-FFF2-40B4-BE49-F238E27FC236}">
                <a16:creationId xmlns:a16="http://schemas.microsoft.com/office/drawing/2014/main" id="{E8CF7DC2-1346-C95F-0796-3657E09CA5BC}"/>
              </a:ext>
            </a:extLst>
          </p:cNvPr>
          <p:cNvSpPr/>
          <p:nvPr/>
        </p:nvSpPr>
        <p:spPr>
          <a:xfrm>
            <a:off x="5451005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8" name="Freeform 607">
            <a:extLst>
              <a:ext uri="{FF2B5EF4-FFF2-40B4-BE49-F238E27FC236}">
                <a16:creationId xmlns:a16="http://schemas.microsoft.com/office/drawing/2014/main" id="{CB5A73A4-2D94-8AE9-5265-319315B58BF6}"/>
              </a:ext>
            </a:extLst>
          </p:cNvPr>
          <p:cNvSpPr/>
          <p:nvPr/>
        </p:nvSpPr>
        <p:spPr>
          <a:xfrm>
            <a:off x="548049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9" name="Freeform 608">
            <a:extLst>
              <a:ext uri="{FF2B5EF4-FFF2-40B4-BE49-F238E27FC236}">
                <a16:creationId xmlns:a16="http://schemas.microsoft.com/office/drawing/2014/main" id="{D97F0680-7A7C-0F0B-D4F2-DBCD842676FD}"/>
              </a:ext>
            </a:extLst>
          </p:cNvPr>
          <p:cNvSpPr/>
          <p:nvPr/>
        </p:nvSpPr>
        <p:spPr>
          <a:xfrm>
            <a:off x="5510326" y="3065868"/>
            <a:ext cx="6515" cy="1905"/>
          </a:xfrm>
          <a:custGeom>
            <a:avLst/>
            <a:gdLst>
              <a:gd name="connsiteX0" fmla="*/ 0 w 6515"/>
              <a:gd name="connsiteY0" fmla="*/ 0 h 1905"/>
              <a:gd name="connsiteX1" fmla="*/ 6515 w 651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15" h="1905">
                <a:moveTo>
                  <a:pt x="0" y="0"/>
                </a:moveTo>
                <a:lnTo>
                  <a:pt x="6515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0" name="Freeform 609">
            <a:extLst>
              <a:ext uri="{FF2B5EF4-FFF2-40B4-BE49-F238E27FC236}">
                <a16:creationId xmlns:a16="http://schemas.microsoft.com/office/drawing/2014/main" id="{C68858FC-1871-B760-6F24-9FE6494571C5}"/>
              </a:ext>
            </a:extLst>
          </p:cNvPr>
          <p:cNvSpPr/>
          <p:nvPr/>
        </p:nvSpPr>
        <p:spPr>
          <a:xfrm>
            <a:off x="5585421" y="3065868"/>
            <a:ext cx="14058" cy="1905"/>
          </a:xfrm>
          <a:custGeom>
            <a:avLst/>
            <a:gdLst>
              <a:gd name="connsiteX0" fmla="*/ 0 w 14058"/>
              <a:gd name="connsiteY0" fmla="*/ 0 h 1905"/>
              <a:gd name="connsiteX1" fmla="*/ 14059 w 14058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58" h="1905">
                <a:moveTo>
                  <a:pt x="0" y="0"/>
                </a:moveTo>
                <a:lnTo>
                  <a:pt x="1405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1" name="Freeform 610">
            <a:extLst>
              <a:ext uri="{FF2B5EF4-FFF2-40B4-BE49-F238E27FC236}">
                <a16:creationId xmlns:a16="http://schemas.microsoft.com/office/drawing/2014/main" id="{CBEEDFD3-36C0-7F23-AAA9-4954AA383F69}"/>
              </a:ext>
            </a:extLst>
          </p:cNvPr>
          <p:cNvSpPr/>
          <p:nvPr/>
        </p:nvSpPr>
        <p:spPr>
          <a:xfrm>
            <a:off x="559948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2" name="Freeform 611">
            <a:extLst>
              <a:ext uri="{FF2B5EF4-FFF2-40B4-BE49-F238E27FC236}">
                <a16:creationId xmlns:a16="http://schemas.microsoft.com/office/drawing/2014/main" id="{6D6E9829-B642-9958-7B32-059D426227AB}"/>
              </a:ext>
            </a:extLst>
          </p:cNvPr>
          <p:cNvSpPr/>
          <p:nvPr/>
        </p:nvSpPr>
        <p:spPr>
          <a:xfrm>
            <a:off x="5629313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3" name="Freeform 612">
            <a:extLst>
              <a:ext uri="{FF2B5EF4-FFF2-40B4-BE49-F238E27FC236}">
                <a16:creationId xmlns:a16="http://schemas.microsoft.com/office/drawing/2014/main" id="{DDC606A4-745D-8938-5F4F-1E322588D3E1}"/>
              </a:ext>
            </a:extLst>
          </p:cNvPr>
          <p:cNvSpPr/>
          <p:nvPr/>
        </p:nvSpPr>
        <p:spPr>
          <a:xfrm>
            <a:off x="5659145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4" name="Freeform 613">
            <a:extLst>
              <a:ext uri="{FF2B5EF4-FFF2-40B4-BE49-F238E27FC236}">
                <a16:creationId xmlns:a16="http://schemas.microsoft.com/office/drawing/2014/main" id="{62DA466E-DA96-423A-A9CE-C23C72C49876}"/>
              </a:ext>
            </a:extLst>
          </p:cNvPr>
          <p:cNvSpPr/>
          <p:nvPr/>
        </p:nvSpPr>
        <p:spPr>
          <a:xfrm>
            <a:off x="5688977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90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9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5" name="Freeform 614">
            <a:extLst>
              <a:ext uri="{FF2B5EF4-FFF2-40B4-BE49-F238E27FC236}">
                <a16:creationId xmlns:a16="http://schemas.microsoft.com/office/drawing/2014/main" id="{1F414461-01C2-3759-98F9-D017EB549720}"/>
              </a:ext>
            </a:extLst>
          </p:cNvPr>
          <p:cNvSpPr/>
          <p:nvPr/>
        </p:nvSpPr>
        <p:spPr>
          <a:xfrm>
            <a:off x="5718467" y="3065868"/>
            <a:ext cx="4457" cy="1905"/>
          </a:xfrm>
          <a:custGeom>
            <a:avLst/>
            <a:gdLst>
              <a:gd name="connsiteX0" fmla="*/ 0 w 4457"/>
              <a:gd name="connsiteY0" fmla="*/ 0 h 1905"/>
              <a:gd name="connsiteX1" fmla="*/ 4458 w 4457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57" h="1905">
                <a:moveTo>
                  <a:pt x="0" y="0"/>
                </a:moveTo>
                <a:lnTo>
                  <a:pt x="4458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6" name="Freeform 615">
            <a:extLst>
              <a:ext uri="{FF2B5EF4-FFF2-40B4-BE49-F238E27FC236}">
                <a16:creationId xmlns:a16="http://schemas.microsoft.com/office/drawing/2014/main" id="{41944F52-66BE-67CF-E15B-00979CE35AF6}"/>
              </a:ext>
            </a:extLst>
          </p:cNvPr>
          <p:cNvSpPr/>
          <p:nvPr/>
        </p:nvSpPr>
        <p:spPr>
          <a:xfrm>
            <a:off x="5791161" y="3065868"/>
            <a:ext cx="16802" cy="1905"/>
          </a:xfrm>
          <a:custGeom>
            <a:avLst/>
            <a:gdLst>
              <a:gd name="connsiteX0" fmla="*/ 0 w 16802"/>
              <a:gd name="connsiteY0" fmla="*/ 0 h 1905"/>
              <a:gd name="connsiteX1" fmla="*/ 16802 w 168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2" h="1905">
                <a:moveTo>
                  <a:pt x="0" y="0"/>
                </a:moveTo>
                <a:lnTo>
                  <a:pt x="1680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7" name="Freeform 616">
            <a:extLst>
              <a:ext uri="{FF2B5EF4-FFF2-40B4-BE49-F238E27FC236}">
                <a16:creationId xmlns:a16="http://schemas.microsoft.com/office/drawing/2014/main" id="{231997D0-2746-0BFB-EF88-32E2857995EC}"/>
              </a:ext>
            </a:extLst>
          </p:cNvPr>
          <p:cNvSpPr/>
          <p:nvPr/>
        </p:nvSpPr>
        <p:spPr>
          <a:xfrm>
            <a:off x="5807964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8" name="Freeform 617">
            <a:extLst>
              <a:ext uri="{FF2B5EF4-FFF2-40B4-BE49-F238E27FC236}">
                <a16:creationId xmlns:a16="http://schemas.microsoft.com/office/drawing/2014/main" id="{AEC83FCE-D6F7-C0A2-D10E-F0C8851A02CE}"/>
              </a:ext>
            </a:extLst>
          </p:cNvPr>
          <p:cNvSpPr/>
          <p:nvPr/>
        </p:nvSpPr>
        <p:spPr>
          <a:xfrm>
            <a:off x="5837453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9" name="Freeform 618">
            <a:extLst>
              <a:ext uri="{FF2B5EF4-FFF2-40B4-BE49-F238E27FC236}">
                <a16:creationId xmlns:a16="http://schemas.microsoft.com/office/drawing/2014/main" id="{6E989FE6-6215-9F9E-7DB6-0C859B60139E}"/>
              </a:ext>
            </a:extLst>
          </p:cNvPr>
          <p:cNvSpPr/>
          <p:nvPr/>
        </p:nvSpPr>
        <p:spPr>
          <a:xfrm>
            <a:off x="5867285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0" name="Freeform 619">
            <a:extLst>
              <a:ext uri="{FF2B5EF4-FFF2-40B4-BE49-F238E27FC236}">
                <a16:creationId xmlns:a16="http://schemas.microsoft.com/office/drawing/2014/main" id="{660C0924-D253-0BDA-F224-FF2D7EF7D47C}"/>
              </a:ext>
            </a:extLst>
          </p:cNvPr>
          <p:cNvSpPr/>
          <p:nvPr/>
        </p:nvSpPr>
        <p:spPr>
          <a:xfrm>
            <a:off x="5897118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1" name="Freeform 620">
            <a:extLst>
              <a:ext uri="{FF2B5EF4-FFF2-40B4-BE49-F238E27FC236}">
                <a16:creationId xmlns:a16="http://schemas.microsoft.com/office/drawing/2014/main" id="{96869858-2E10-91D1-236C-63554FCF8D00}"/>
              </a:ext>
            </a:extLst>
          </p:cNvPr>
          <p:cNvSpPr/>
          <p:nvPr/>
        </p:nvSpPr>
        <p:spPr>
          <a:xfrm>
            <a:off x="5926950" y="3065868"/>
            <a:ext cx="1714" cy="1905"/>
          </a:xfrm>
          <a:custGeom>
            <a:avLst/>
            <a:gdLst>
              <a:gd name="connsiteX0" fmla="*/ 0 w 1714"/>
              <a:gd name="connsiteY0" fmla="*/ 0 h 1905"/>
              <a:gd name="connsiteX1" fmla="*/ 1714 w 1714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4" h="1905">
                <a:moveTo>
                  <a:pt x="0" y="0"/>
                </a:moveTo>
                <a:lnTo>
                  <a:pt x="1714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2" name="Freeform 621">
            <a:extLst>
              <a:ext uri="{FF2B5EF4-FFF2-40B4-BE49-F238E27FC236}">
                <a16:creationId xmlns:a16="http://schemas.microsoft.com/office/drawing/2014/main" id="{C3FEA199-6FDD-0610-8ED5-9E3E97945363}"/>
              </a:ext>
            </a:extLst>
          </p:cNvPr>
          <p:cNvSpPr/>
          <p:nvPr/>
        </p:nvSpPr>
        <p:spPr>
          <a:xfrm>
            <a:off x="5997244" y="3065868"/>
            <a:ext cx="18859" cy="1905"/>
          </a:xfrm>
          <a:custGeom>
            <a:avLst/>
            <a:gdLst>
              <a:gd name="connsiteX0" fmla="*/ 0 w 18859"/>
              <a:gd name="connsiteY0" fmla="*/ 0 h 1905"/>
              <a:gd name="connsiteX1" fmla="*/ 18860 w 1885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59" h="1905">
                <a:moveTo>
                  <a:pt x="0" y="0"/>
                </a:moveTo>
                <a:lnTo>
                  <a:pt x="1886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3" name="Freeform 622">
            <a:extLst>
              <a:ext uri="{FF2B5EF4-FFF2-40B4-BE49-F238E27FC236}">
                <a16:creationId xmlns:a16="http://schemas.microsoft.com/office/drawing/2014/main" id="{C41F5B85-3104-0304-D31D-58AD6484272B}"/>
              </a:ext>
            </a:extLst>
          </p:cNvPr>
          <p:cNvSpPr/>
          <p:nvPr/>
        </p:nvSpPr>
        <p:spPr>
          <a:xfrm>
            <a:off x="601610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4" name="Freeform 623">
            <a:extLst>
              <a:ext uri="{FF2B5EF4-FFF2-40B4-BE49-F238E27FC236}">
                <a16:creationId xmlns:a16="http://schemas.microsoft.com/office/drawing/2014/main" id="{BA23D225-2190-7E05-CABD-3A4EC0629402}"/>
              </a:ext>
            </a:extLst>
          </p:cNvPr>
          <p:cNvSpPr/>
          <p:nvPr/>
        </p:nvSpPr>
        <p:spPr>
          <a:xfrm>
            <a:off x="6045936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5" name="Freeform 624">
            <a:extLst>
              <a:ext uri="{FF2B5EF4-FFF2-40B4-BE49-F238E27FC236}">
                <a16:creationId xmlns:a16="http://schemas.microsoft.com/office/drawing/2014/main" id="{4E96E8D9-A8C8-EDEC-BE93-17CFE0F4FFC2}"/>
              </a:ext>
            </a:extLst>
          </p:cNvPr>
          <p:cNvSpPr/>
          <p:nvPr/>
        </p:nvSpPr>
        <p:spPr>
          <a:xfrm>
            <a:off x="607542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3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6" name="Freeform 625">
            <a:extLst>
              <a:ext uri="{FF2B5EF4-FFF2-40B4-BE49-F238E27FC236}">
                <a16:creationId xmlns:a16="http://schemas.microsoft.com/office/drawing/2014/main" id="{92BE798C-3EB7-3A87-9E49-09697DFD5EA2}"/>
              </a:ext>
            </a:extLst>
          </p:cNvPr>
          <p:cNvSpPr/>
          <p:nvPr/>
        </p:nvSpPr>
        <p:spPr>
          <a:xfrm>
            <a:off x="6105258" y="3065868"/>
            <a:ext cx="29146" cy="1905"/>
          </a:xfrm>
          <a:custGeom>
            <a:avLst/>
            <a:gdLst>
              <a:gd name="connsiteX0" fmla="*/ 0 w 29146"/>
              <a:gd name="connsiteY0" fmla="*/ 0 h 1905"/>
              <a:gd name="connsiteX1" fmla="*/ 29146 w 2914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146" h="1905">
                <a:moveTo>
                  <a:pt x="0" y="0"/>
                </a:moveTo>
                <a:lnTo>
                  <a:pt x="29146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7" name="Freeform 626">
            <a:extLst>
              <a:ext uri="{FF2B5EF4-FFF2-40B4-BE49-F238E27FC236}">
                <a16:creationId xmlns:a16="http://schemas.microsoft.com/office/drawing/2014/main" id="{D71C0DC1-128C-D7EC-8377-0885FDC74498}"/>
              </a:ext>
            </a:extLst>
          </p:cNvPr>
          <p:cNvSpPr/>
          <p:nvPr/>
        </p:nvSpPr>
        <p:spPr>
          <a:xfrm>
            <a:off x="6202984" y="3065868"/>
            <a:ext cx="21259" cy="1905"/>
          </a:xfrm>
          <a:custGeom>
            <a:avLst/>
            <a:gdLst>
              <a:gd name="connsiteX0" fmla="*/ 0 w 21259"/>
              <a:gd name="connsiteY0" fmla="*/ 0 h 1905"/>
              <a:gd name="connsiteX1" fmla="*/ 21260 w 2125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59" h="1905">
                <a:moveTo>
                  <a:pt x="0" y="0"/>
                </a:moveTo>
                <a:lnTo>
                  <a:pt x="2126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8" name="Freeform 627">
            <a:extLst>
              <a:ext uri="{FF2B5EF4-FFF2-40B4-BE49-F238E27FC236}">
                <a16:creationId xmlns:a16="http://schemas.microsoft.com/office/drawing/2014/main" id="{8C447FA2-DA59-749F-0572-6EBDB0FA4FCE}"/>
              </a:ext>
            </a:extLst>
          </p:cNvPr>
          <p:cNvSpPr/>
          <p:nvPr/>
        </p:nvSpPr>
        <p:spPr>
          <a:xfrm>
            <a:off x="622424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9" name="Freeform 628">
            <a:extLst>
              <a:ext uri="{FF2B5EF4-FFF2-40B4-BE49-F238E27FC236}">
                <a16:creationId xmlns:a16="http://schemas.microsoft.com/office/drawing/2014/main" id="{3D6D56B1-B4DD-57B3-2BA6-810D0EC14F3F}"/>
              </a:ext>
            </a:extLst>
          </p:cNvPr>
          <p:cNvSpPr/>
          <p:nvPr/>
        </p:nvSpPr>
        <p:spPr>
          <a:xfrm>
            <a:off x="625407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0" name="Freeform 629">
            <a:extLst>
              <a:ext uri="{FF2B5EF4-FFF2-40B4-BE49-F238E27FC236}">
                <a16:creationId xmlns:a16="http://schemas.microsoft.com/office/drawing/2014/main" id="{5C76F98D-0AA0-A045-4D00-D752C1BFF809}"/>
              </a:ext>
            </a:extLst>
          </p:cNvPr>
          <p:cNvSpPr/>
          <p:nvPr/>
        </p:nvSpPr>
        <p:spPr>
          <a:xfrm>
            <a:off x="6283909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90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9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1" name="Freeform 630">
            <a:extLst>
              <a:ext uri="{FF2B5EF4-FFF2-40B4-BE49-F238E27FC236}">
                <a16:creationId xmlns:a16="http://schemas.microsoft.com/office/drawing/2014/main" id="{0105F9EE-74FB-69B5-A308-1F1ACD6C20A2}"/>
              </a:ext>
            </a:extLst>
          </p:cNvPr>
          <p:cNvSpPr/>
          <p:nvPr/>
        </p:nvSpPr>
        <p:spPr>
          <a:xfrm>
            <a:off x="6313398" y="3065868"/>
            <a:ext cx="26746" cy="1905"/>
          </a:xfrm>
          <a:custGeom>
            <a:avLst/>
            <a:gdLst>
              <a:gd name="connsiteX0" fmla="*/ 0 w 26746"/>
              <a:gd name="connsiteY0" fmla="*/ 0 h 1905"/>
              <a:gd name="connsiteX1" fmla="*/ 26746 w 2674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46" h="1905">
                <a:moveTo>
                  <a:pt x="0" y="0"/>
                </a:moveTo>
                <a:lnTo>
                  <a:pt x="26746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2" name="Freeform 631">
            <a:extLst>
              <a:ext uri="{FF2B5EF4-FFF2-40B4-BE49-F238E27FC236}">
                <a16:creationId xmlns:a16="http://schemas.microsoft.com/office/drawing/2014/main" id="{4DD7B52A-2A7E-0B63-238A-C49611024DF0}"/>
              </a:ext>
            </a:extLst>
          </p:cNvPr>
          <p:cNvSpPr/>
          <p:nvPr/>
        </p:nvSpPr>
        <p:spPr>
          <a:xfrm>
            <a:off x="6408724" y="3065868"/>
            <a:ext cx="23660" cy="1905"/>
          </a:xfrm>
          <a:custGeom>
            <a:avLst/>
            <a:gdLst>
              <a:gd name="connsiteX0" fmla="*/ 0 w 23660"/>
              <a:gd name="connsiteY0" fmla="*/ 0 h 1905"/>
              <a:gd name="connsiteX1" fmla="*/ 23660 w 236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60" h="1905">
                <a:moveTo>
                  <a:pt x="0" y="0"/>
                </a:moveTo>
                <a:lnTo>
                  <a:pt x="2366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3" name="Freeform 632">
            <a:extLst>
              <a:ext uri="{FF2B5EF4-FFF2-40B4-BE49-F238E27FC236}">
                <a16:creationId xmlns:a16="http://schemas.microsoft.com/office/drawing/2014/main" id="{9DDCCE87-E271-5B29-E551-5F2E474061FE}"/>
              </a:ext>
            </a:extLst>
          </p:cNvPr>
          <p:cNvSpPr/>
          <p:nvPr/>
        </p:nvSpPr>
        <p:spPr>
          <a:xfrm>
            <a:off x="643238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4" name="Freeform 633">
            <a:extLst>
              <a:ext uri="{FF2B5EF4-FFF2-40B4-BE49-F238E27FC236}">
                <a16:creationId xmlns:a16="http://schemas.microsoft.com/office/drawing/2014/main" id="{B9EC766D-632C-334C-8C69-917C2D443EF3}"/>
              </a:ext>
            </a:extLst>
          </p:cNvPr>
          <p:cNvSpPr/>
          <p:nvPr/>
        </p:nvSpPr>
        <p:spPr>
          <a:xfrm>
            <a:off x="6462217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5" name="Freeform 634">
            <a:extLst>
              <a:ext uri="{FF2B5EF4-FFF2-40B4-BE49-F238E27FC236}">
                <a16:creationId xmlns:a16="http://schemas.microsoft.com/office/drawing/2014/main" id="{C9E1A80C-3586-3E53-FD96-6B828D60CB34}"/>
              </a:ext>
            </a:extLst>
          </p:cNvPr>
          <p:cNvSpPr/>
          <p:nvPr/>
        </p:nvSpPr>
        <p:spPr>
          <a:xfrm>
            <a:off x="6492049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6" name="Freeform 635">
            <a:extLst>
              <a:ext uri="{FF2B5EF4-FFF2-40B4-BE49-F238E27FC236}">
                <a16:creationId xmlns:a16="http://schemas.microsoft.com/office/drawing/2014/main" id="{9D5AB92B-B22B-A416-67CA-942BBBE8483D}"/>
              </a:ext>
            </a:extLst>
          </p:cNvPr>
          <p:cNvSpPr/>
          <p:nvPr/>
        </p:nvSpPr>
        <p:spPr>
          <a:xfrm>
            <a:off x="6521538" y="3065868"/>
            <a:ext cx="24345" cy="1905"/>
          </a:xfrm>
          <a:custGeom>
            <a:avLst/>
            <a:gdLst>
              <a:gd name="connsiteX0" fmla="*/ 0 w 24345"/>
              <a:gd name="connsiteY0" fmla="*/ 0 h 1905"/>
              <a:gd name="connsiteX1" fmla="*/ 24346 w 2434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45" h="1905">
                <a:moveTo>
                  <a:pt x="0" y="0"/>
                </a:moveTo>
                <a:lnTo>
                  <a:pt x="24346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7" name="Freeform 636">
            <a:extLst>
              <a:ext uri="{FF2B5EF4-FFF2-40B4-BE49-F238E27FC236}">
                <a16:creationId xmlns:a16="http://schemas.microsoft.com/office/drawing/2014/main" id="{B1021FF9-1459-72E2-0203-75637841FFCB}"/>
              </a:ext>
            </a:extLst>
          </p:cNvPr>
          <p:cNvSpPr/>
          <p:nvPr/>
        </p:nvSpPr>
        <p:spPr>
          <a:xfrm>
            <a:off x="6614464" y="3065868"/>
            <a:ext cx="26060" cy="1905"/>
          </a:xfrm>
          <a:custGeom>
            <a:avLst/>
            <a:gdLst>
              <a:gd name="connsiteX0" fmla="*/ 0 w 26060"/>
              <a:gd name="connsiteY0" fmla="*/ 0 h 1905"/>
              <a:gd name="connsiteX1" fmla="*/ 26061 w 260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060" h="1905">
                <a:moveTo>
                  <a:pt x="0" y="0"/>
                </a:moveTo>
                <a:lnTo>
                  <a:pt x="26061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8" name="Freeform 637">
            <a:extLst>
              <a:ext uri="{FF2B5EF4-FFF2-40B4-BE49-F238E27FC236}">
                <a16:creationId xmlns:a16="http://schemas.microsoft.com/office/drawing/2014/main" id="{28DF3A1B-683C-E5E5-BDB0-3A946F3524EC}"/>
              </a:ext>
            </a:extLst>
          </p:cNvPr>
          <p:cNvSpPr/>
          <p:nvPr/>
        </p:nvSpPr>
        <p:spPr>
          <a:xfrm>
            <a:off x="6640525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9" name="Freeform 638">
            <a:extLst>
              <a:ext uri="{FF2B5EF4-FFF2-40B4-BE49-F238E27FC236}">
                <a16:creationId xmlns:a16="http://schemas.microsoft.com/office/drawing/2014/main" id="{3B41DBA2-BF10-42EB-AB76-72D7AEE91222}"/>
              </a:ext>
            </a:extLst>
          </p:cNvPr>
          <p:cNvSpPr/>
          <p:nvPr/>
        </p:nvSpPr>
        <p:spPr>
          <a:xfrm>
            <a:off x="6670357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0" name="Freeform 639">
            <a:extLst>
              <a:ext uri="{FF2B5EF4-FFF2-40B4-BE49-F238E27FC236}">
                <a16:creationId xmlns:a16="http://schemas.microsoft.com/office/drawing/2014/main" id="{11A853A6-2EA6-ADA2-B461-5F10628D7496}"/>
              </a:ext>
            </a:extLst>
          </p:cNvPr>
          <p:cNvSpPr/>
          <p:nvPr/>
        </p:nvSpPr>
        <p:spPr>
          <a:xfrm>
            <a:off x="6700189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1" name="Freeform 640">
            <a:extLst>
              <a:ext uri="{FF2B5EF4-FFF2-40B4-BE49-F238E27FC236}">
                <a16:creationId xmlns:a16="http://schemas.microsoft.com/office/drawing/2014/main" id="{297EE251-7A73-0B1A-FF0F-6098386041DC}"/>
              </a:ext>
            </a:extLst>
          </p:cNvPr>
          <p:cNvSpPr/>
          <p:nvPr/>
        </p:nvSpPr>
        <p:spPr>
          <a:xfrm>
            <a:off x="6730022" y="3065868"/>
            <a:ext cx="21602" cy="1905"/>
          </a:xfrm>
          <a:custGeom>
            <a:avLst/>
            <a:gdLst>
              <a:gd name="connsiteX0" fmla="*/ 0 w 21602"/>
              <a:gd name="connsiteY0" fmla="*/ 0 h 1905"/>
              <a:gd name="connsiteX1" fmla="*/ 21603 w 216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02" h="1905">
                <a:moveTo>
                  <a:pt x="0" y="0"/>
                </a:moveTo>
                <a:lnTo>
                  <a:pt x="2160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2" name="Freeform 641">
            <a:extLst>
              <a:ext uri="{FF2B5EF4-FFF2-40B4-BE49-F238E27FC236}">
                <a16:creationId xmlns:a16="http://schemas.microsoft.com/office/drawing/2014/main" id="{919C336C-5302-3EA9-9019-ED1CBAFEAEB1}"/>
              </a:ext>
            </a:extLst>
          </p:cNvPr>
          <p:cNvSpPr/>
          <p:nvPr/>
        </p:nvSpPr>
        <p:spPr>
          <a:xfrm>
            <a:off x="6820204" y="3065868"/>
            <a:ext cx="28803" cy="1905"/>
          </a:xfrm>
          <a:custGeom>
            <a:avLst/>
            <a:gdLst>
              <a:gd name="connsiteX0" fmla="*/ 0 w 28803"/>
              <a:gd name="connsiteY0" fmla="*/ 0 h 1905"/>
              <a:gd name="connsiteX1" fmla="*/ 28804 w 2880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803" h="1905">
                <a:moveTo>
                  <a:pt x="0" y="0"/>
                </a:moveTo>
                <a:lnTo>
                  <a:pt x="28804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3" name="Freeform 642">
            <a:extLst>
              <a:ext uri="{FF2B5EF4-FFF2-40B4-BE49-F238E27FC236}">
                <a16:creationId xmlns:a16="http://schemas.microsoft.com/office/drawing/2014/main" id="{B1D068D6-649E-6207-0500-18A69730554F}"/>
              </a:ext>
            </a:extLst>
          </p:cNvPr>
          <p:cNvSpPr/>
          <p:nvPr/>
        </p:nvSpPr>
        <p:spPr>
          <a:xfrm>
            <a:off x="6849008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4" name="Freeform 643">
            <a:extLst>
              <a:ext uri="{FF2B5EF4-FFF2-40B4-BE49-F238E27FC236}">
                <a16:creationId xmlns:a16="http://schemas.microsoft.com/office/drawing/2014/main" id="{120D8BAD-7468-721A-CC7D-1117C62BA2F0}"/>
              </a:ext>
            </a:extLst>
          </p:cNvPr>
          <p:cNvSpPr/>
          <p:nvPr/>
        </p:nvSpPr>
        <p:spPr>
          <a:xfrm>
            <a:off x="6878497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5" name="Freeform 644">
            <a:extLst>
              <a:ext uri="{FF2B5EF4-FFF2-40B4-BE49-F238E27FC236}">
                <a16:creationId xmlns:a16="http://schemas.microsoft.com/office/drawing/2014/main" id="{B102B504-9A57-610D-CFFF-5AF30AE37D7A}"/>
              </a:ext>
            </a:extLst>
          </p:cNvPr>
          <p:cNvSpPr/>
          <p:nvPr/>
        </p:nvSpPr>
        <p:spPr>
          <a:xfrm>
            <a:off x="690833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6" name="Freeform 645">
            <a:extLst>
              <a:ext uri="{FF2B5EF4-FFF2-40B4-BE49-F238E27FC236}">
                <a16:creationId xmlns:a16="http://schemas.microsoft.com/office/drawing/2014/main" id="{1425D610-1645-0C52-7E46-8C96D9BF9B65}"/>
              </a:ext>
            </a:extLst>
          </p:cNvPr>
          <p:cNvSpPr/>
          <p:nvPr/>
        </p:nvSpPr>
        <p:spPr>
          <a:xfrm>
            <a:off x="6938162" y="3065868"/>
            <a:ext cx="19202" cy="1905"/>
          </a:xfrm>
          <a:custGeom>
            <a:avLst/>
            <a:gdLst>
              <a:gd name="connsiteX0" fmla="*/ 0 w 19202"/>
              <a:gd name="connsiteY0" fmla="*/ 0 h 1905"/>
              <a:gd name="connsiteX1" fmla="*/ 19202 w 192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202" h="1905">
                <a:moveTo>
                  <a:pt x="0" y="0"/>
                </a:moveTo>
                <a:lnTo>
                  <a:pt x="1920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7" name="Freeform 646">
            <a:extLst>
              <a:ext uri="{FF2B5EF4-FFF2-40B4-BE49-F238E27FC236}">
                <a16:creationId xmlns:a16="http://schemas.microsoft.com/office/drawing/2014/main" id="{CC7A1AD6-CD5F-C947-8F50-425367E0253B}"/>
              </a:ext>
            </a:extLst>
          </p:cNvPr>
          <p:cNvSpPr/>
          <p:nvPr/>
        </p:nvSpPr>
        <p:spPr>
          <a:xfrm>
            <a:off x="7025944" y="3065868"/>
            <a:ext cx="1371" cy="1905"/>
          </a:xfrm>
          <a:custGeom>
            <a:avLst/>
            <a:gdLst>
              <a:gd name="connsiteX0" fmla="*/ 0 w 1371"/>
              <a:gd name="connsiteY0" fmla="*/ 0 h 1905"/>
              <a:gd name="connsiteX1" fmla="*/ 1371 w 1371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" h="1905">
                <a:moveTo>
                  <a:pt x="0" y="0"/>
                </a:moveTo>
                <a:lnTo>
                  <a:pt x="1371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8" name="Freeform 647">
            <a:extLst>
              <a:ext uri="{FF2B5EF4-FFF2-40B4-BE49-F238E27FC236}">
                <a16:creationId xmlns:a16="http://schemas.microsoft.com/office/drawing/2014/main" id="{F8369322-649A-F903-9EEF-B7CC9344EC3B}"/>
              </a:ext>
            </a:extLst>
          </p:cNvPr>
          <p:cNvSpPr/>
          <p:nvPr/>
        </p:nvSpPr>
        <p:spPr>
          <a:xfrm>
            <a:off x="702731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9" name="Freeform 648">
            <a:extLst>
              <a:ext uri="{FF2B5EF4-FFF2-40B4-BE49-F238E27FC236}">
                <a16:creationId xmlns:a16="http://schemas.microsoft.com/office/drawing/2014/main" id="{FAC4844D-30AF-D375-DB21-CAA54EBB54A2}"/>
              </a:ext>
            </a:extLst>
          </p:cNvPr>
          <p:cNvSpPr/>
          <p:nvPr/>
        </p:nvSpPr>
        <p:spPr>
          <a:xfrm>
            <a:off x="7057148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0" name="Freeform 649">
            <a:extLst>
              <a:ext uri="{FF2B5EF4-FFF2-40B4-BE49-F238E27FC236}">
                <a16:creationId xmlns:a16="http://schemas.microsoft.com/office/drawing/2014/main" id="{0F2944C7-F824-5359-9123-85F860870561}"/>
              </a:ext>
            </a:extLst>
          </p:cNvPr>
          <p:cNvSpPr/>
          <p:nvPr/>
        </p:nvSpPr>
        <p:spPr>
          <a:xfrm>
            <a:off x="7086981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1" name="Freeform 650">
            <a:extLst>
              <a:ext uri="{FF2B5EF4-FFF2-40B4-BE49-F238E27FC236}">
                <a16:creationId xmlns:a16="http://schemas.microsoft.com/office/drawing/2014/main" id="{E97A0353-1376-D3E7-17A8-D1B15ABE9A32}"/>
              </a:ext>
            </a:extLst>
          </p:cNvPr>
          <p:cNvSpPr/>
          <p:nvPr/>
        </p:nvSpPr>
        <p:spPr>
          <a:xfrm>
            <a:off x="711647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2" name="Freeform 651">
            <a:extLst>
              <a:ext uri="{FF2B5EF4-FFF2-40B4-BE49-F238E27FC236}">
                <a16:creationId xmlns:a16="http://schemas.microsoft.com/office/drawing/2014/main" id="{3A64EF53-780C-06A3-25C3-B6F81DB2439E}"/>
              </a:ext>
            </a:extLst>
          </p:cNvPr>
          <p:cNvSpPr/>
          <p:nvPr/>
        </p:nvSpPr>
        <p:spPr>
          <a:xfrm>
            <a:off x="7146302" y="3065868"/>
            <a:ext cx="16802" cy="1905"/>
          </a:xfrm>
          <a:custGeom>
            <a:avLst/>
            <a:gdLst>
              <a:gd name="connsiteX0" fmla="*/ 0 w 16802"/>
              <a:gd name="connsiteY0" fmla="*/ 0 h 1905"/>
              <a:gd name="connsiteX1" fmla="*/ 16802 w 168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2" h="1905">
                <a:moveTo>
                  <a:pt x="0" y="0"/>
                </a:moveTo>
                <a:lnTo>
                  <a:pt x="1680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3" name="Freeform 652">
            <a:extLst>
              <a:ext uri="{FF2B5EF4-FFF2-40B4-BE49-F238E27FC236}">
                <a16:creationId xmlns:a16="http://schemas.microsoft.com/office/drawing/2014/main" id="{72D5913D-F0C7-4D92-8E20-4DBE015D927F}"/>
              </a:ext>
            </a:extLst>
          </p:cNvPr>
          <p:cNvSpPr/>
          <p:nvPr/>
        </p:nvSpPr>
        <p:spPr>
          <a:xfrm>
            <a:off x="7231684" y="3065868"/>
            <a:ext cx="3771" cy="1905"/>
          </a:xfrm>
          <a:custGeom>
            <a:avLst/>
            <a:gdLst>
              <a:gd name="connsiteX0" fmla="*/ 0 w 3771"/>
              <a:gd name="connsiteY0" fmla="*/ 0 h 1905"/>
              <a:gd name="connsiteX1" fmla="*/ 3772 w 3771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71" h="1905">
                <a:moveTo>
                  <a:pt x="0" y="0"/>
                </a:moveTo>
                <a:lnTo>
                  <a:pt x="377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4" name="Freeform 653">
            <a:extLst>
              <a:ext uri="{FF2B5EF4-FFF2-40B4-BE49-F238E27FC236}">
                <a16:creationId xmlns:a16="http://schemas.microsoft.com/office/drawing/2014/main" id="{EAC2C78E-9A34-BB0A-8CC1-B4E3195A03DB}"/>
              </a:ext>
            </a:extLst>
          </p:cNvPr>
          <p:cNvSpPr/>
          <p:nvPr/>
        </p:nvSpPr>
        <p:spPr>
          <a:xfrm>
            <a:off x="723545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5" name="Freeform 654">
            <a:extLst>
              <a:ext uri="{FF2B5EF4-FFF2-40B4-BE49-F238E27FC236}">
                <a16:creationId xmlns:a16="http://schemas.microsoft.com/office/drawing/2014/main" id="{E79FFDEA-3D12-5E13-A3D0-CD61BC1839B1}"/>
              </a:ext>
            </a:extLst>
          </p:cNvPr>
          <p:cNvSpPr/>
          <p:nvPr/>
        </p:nvSpPr>
        <p:spPr>
          <a:xfrm>
            <a:off x="7265289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6" name="Freeform 655">
            <a:extLst>
              <a:ext uri="{FF2B5EF4-FFF2-40B4-BE49-F238E27FC236}">
                <a16:creationId xmlns:a16="http://schemas.microsoft.com/office/drawing/2014/main" id="{EC6725A8-456D-6C24-852A-75486B0F61E1}"/>
              </a:ext>
            </a:extLst>
          </p:cNvPr>
          <p:cNvSpPr/>
          <p:nvPr/>
        </p:nvSpPr>
        <p:spPr>
          <a:xfrm>
            <a:off x="729512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3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7" name="Freeform 656">
            <a:extLst>
              <a:ext uri="{FF2B5EF4-FFF2-40B4-BE49-F238E27FC236}">
                <a16:creationId xmlns:a16="http://schemas.microsoft.com/office/drawing/2014/main" id="{50C5E70B-0EE4-666F-93F0-C33895A85D5D}"/>
              </a:ext>
            </a:extLst>
          </p:cNvPr>
          <p:cNvSpPr/>
          <p:nvPr/>
        </p:nvSpPr>
        <p:spPr>
          <a:xfrm>
            <a:off x="7324953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90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9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8" name="Freeform 657">
            <a:extLst>
              <a:ext uri="{FF2B5EF4-FFF2-40B4-BE49-F238E27FC236}">
                <a16:creationId xmlns:a16="http://schemas.microsoft.com/office/drawing/2014/main" id="{01D1CB06-0D98-C257-0EF9-DC29656CF471}"/>
              </a:ext>
            </a:extLst>
          </p:cNvPr>
          <p:cNvSpPr/>
          <p:nvPr/>
        </p:nvSpPr>
        <p:spPr>
          <a:xfrm>
            <a:off x="7354443" y="3065868"/>
            <a:ext cx="14401" cy="1905"/>
          </a:xfrm>
          <a:custGeom>
            <a:avLst/>
            <a:gdLst>
              <a:gd name="connsiteX0" fmla="*/ 0 w 14401"/>
              <a:gd name="connsiteY0" fmla="*/ 0 h 1905"/>
              <a:gd name="connsiteX1" fmla="*/ 14402 w 14401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01" h="1905">
                <a:moveTo>
                  <a:pt x="0" y="0"/>
                </a:moveTo>
                <a:lnTo>
                  <a:pt x="1440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9" name="Freeform 658">
            <a:extLst>
              <a:ext uri="{FF2B5EF4-FFF2-40B4-BE49-F238E27FC236}">
                <a16:creationId xmlns:a16="http://schemas.microsoft.com/office/drawing/2014/main" id="{B0608E9A-C793-B0F5-DE1F-1355E7C706F1}"/>
              </a:ext>
            </a:extLst>
          </p:cNvPr>
          <p:cNvSpPr/>
          <p:nvPr/>
        </p:nvSpPr>
        <p:spPr>
          <a:xfrm>
            <a:off x="7437424" y="3065868"/>
            <a:ext cx="6515" cy="1905"/>
          </a:xfrm>
          <a:custGeom>
            <a:avLst/>
            <a:gdLst>
              <a:gd name="connsiteX0" fmla="*/ 0 w 6515"/>
              <a:gd name="connsiteY0" fmla="*/ 0 h 1905"/>
              <a:gd name="connsiteX1" fmla="*/ 6515 w 651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15" h="1905">
                <a:moveTo>
                  <a:pt x="0" y="0"/>
                </a:moveTo>
                <a:lnTo>
                  <a:pt x="6515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60" name="Freeform 659">
            <a:extLst>
              <a:ext uri="{FF2B5EF4-FFF2-40B4-BE49-F238E27FC236}">
                <a16:creationId xmlns:a16="http://schemas.microsoft.com/office/drawing/2014/main" id="{A4E622D7-75EE-0248-7CD1-2C29439B3FB6}"/>
              </a:ext>
            </a:extLst>
          </p:cNvPr>
          <p:cNvSpPr/>
          <p:nvPr/>
        </p:nvSpPr>
        <p:spPr>
          <a:xfrm>
            <a:off x="7443939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90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9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61" name="Freeform 660">
            <a:extLst>
              <a:ext uri="{FF2B5EF4-FFF2-40B4-BE49-F238E27FC236}">
                <a16:creationId xmlns:a16="http://schemas.microsoft.com/office/drawing/2014/main" id="{ABD88766-E0B6-AB62-49E3-32AA3150033C}"/>
              </a:ext>
            </a:extLst>
          </p:cNvPr>
          <p:cNvSpPr/>
          <p:nvPr/>
        </p:nvSpPr>
        <p:spPr>
          <a:xfrm>
            <a:off x="7473429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62" name="Freeform 661">
            <a:extLst>
              <a:ext uri="{FF2B5EF4-FFF2-40B4-BE49-F238E27FC236}">
                <a16:creationId xmlns:a16="http://schemas.microsoft.com/office/drawing/2014/main" id="{A3ADB21F-6F5D-B852-D368-38640DB6664D}"/>
              </a:ext>
            </a:extLst>
          </p:cNvPr>
          <p:cNvSpPr/>
          <p:nvPr/>
        </p:nvSpPr>
        <p:spPr>
          <a:xfrm>
            <a:off x="750326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63" name="Freeform 662">
            <a:extLst>
              <a:ext uri="{FF2B5EF4-FFF2-40B4-BE49-F238E27FC236}">
                <a16:creationId xmlns:a16="http://schemas.microsoft.com/office/drawing/2014/main" id="{A34E0514-1211-9661-3314-9AC20CC000F3}"/>
              </a:ext>
            </a:extLst>
          </p:cNvPr>
          <p:cNvSpPr/>
          <p:nvPr/>
        </p:nvSpPr>
        <p:spPr>
          <a:xfrm>
            <a:off x="7533093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64" name="Freeform 663">
            <a:extLst>
              <a:ext uri="{FF2B5EF4-FFF2-40B4-BE49-F238E27FC236}">
                <a16:creationId xmlns:a16="http://schemas.microsoft.com/office/drawing/2014/main" id="{DC639CFA-ADB2-9DED-DB09-1FA8382B36D3}"/>
              </a:ext>
            </a:extLst>
          </p:cNvPr>
          <p:cNvSpPr/>
          <p:nvPr/>
        </p:nvSpPr>
        <p:spPr>
          <a:xfrm>
            <a:off x="7562926" y="3065868"/>
            <a:ext cx="12001" cy="1905"/>
          </a:xfrm>
          <a:custGeom>
            <a:avLst/>
            <a:gdLst>
              <a:gd name="connsiteX0" fmla="*/ 0 w 12001"/>
              <a:gd name="connsiteY0" fmla="*/ 0 h 1905"/>
              <a:gd name="connsiteX1" fmla="*/ 12002 w 12001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01" h="1905">
                <a:moveTo>
                  <a:pt x="0" y="0"/>
                </a:moveTo>
                <a:lnTo>
                  <a:pt x="1200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65" name="Freeform 664">
            <a:extLst>
              <a:ext uri="{FF2B5EF4-FFF2-40B4-BE49-F238E27FC236}">
                <a16:creationId xmlns:a16="http://schemas.microsoft.com/office/drawing/2014/main" id="{70E2046A-6AF0-B90C-6B39-982F89F59F3D}"/>
              </a:ext>
            </a:extLst>
          </p:cNvPr>
          <p:cNvSpPr/>
          <p:nvPr/>
        </p:nvSpPr>
        <p:spPr>
          <a:xfrm>
            <a:off x="7643164" y="3065868"/>
            <a:ext cx="8915" cy="1905"/>
          </a:xfrm>
          <a:custGeom>
            <a:avLst/>
            <a:gdLst>
              <a:gd name="connsiteX0" fmla="*/ 0 w 8915"/>
              <a:gd name="connsiteY0" fmla="*/ 0 h 1905"/>
              <a:gd name="connsiteX1" fmla="*/ 8916 w 891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15" h="1905">
                <a:moveTo>
                  <a:pt x="0" y="0"/>
                </a:moveTo>
                <a:lnTo>
                  <a:pt x="8916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66" name="Freeform 665">
            <a:extLst>
              <a:ext uri="{FF2B5EF4-FFF2-40B4-BE49-F238E27FC236}">
                <a16:creationId xmlns:a16="http://schemas.microsoft.com/office/drawing/2014/main" id="{9D0F2E75-938A-1C76-3B10-1831122CB36F}"/>
              </a:ext>
            </a:extLst>
          </p:cNvPr>
          <p:cNvSpPr/>
          <p:nvPr/>
        </p:nvSpPr>
        <p:spPr>
          <a:xfrm>
            <a:off x="765208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67" name="Freeform 666">
            <a:extLst>
              <a:ext uri="{FF2B5EF4-FFF2-40B4-BE49-F238E27FC236}">
                <a16:creationId xmlns:a16="http://schemas.microsoft.com/office/drawing/2014/main" id="{C2D174BF-AAA9-EC51-7B30-CF9C893D6797}"/>
              </a:ext>
            </a:extLst>
          </p:cNvPr>
          <p:cNvSpPr/>
          <p:nvPr/>
        </p:nvSpPr>
        <p:spPr>
          <a:xfrm>
            <a:off x="7681912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68" name="Freeform 667">
            <a:extLst>
              <a:ext uri="{FF2B5EF4-FFF2-40B4-BE49-F238E27FC236}">
                <a16:creationId xmlns:a16="http://schemas.microsoft.com/office/drawing/2014/main" id="{DAD4B881-F015-8F3E-7E22-5BF7C2363379}"/>
              </a:ext>
            </a:extLst>
          </p:cNvPr>
          <p:cNvSpPr/>
          <p:nvPr/>
        </p:nvSpPr>
        <p:spPr>
          <a:xfrm>
            <a:off x="771140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69" name="Freeform 668">
            <a:extLst>
              <a:ext uri="{FF2B5EF4-FFF2-40B4-BE49-F238E27FC236}">
                <a16:creationId xmlns:a16="http://schemas.microsoft.com/office/drawing/2014/main" id="{0B47228A-5462-7367-7298-7D35162C2163}"/>
              </a:ext>
            </a:extLst>
          </p:cNvPr>
          <p:cNvSpPr/>
          <p:nvPr/>
        </p:nvSpPr>
        <p:spPr>
          <a:xfrm>
            <a:off x="774123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70" name="Freeform 669">
            <a:extLst>
              <a:ext uri="{FF2B5EF4-FFF2-40B4-BE49-F238E27FC236}">
                <a16:creationId xmlns:a16="http://schemas.microsoft.com/office/drawing/2014/main" id="{88B814B7-44E5-0976-B595-86996C8A5908}"/>
              </a:ext>
            </a:extLst>
          </p:cNvPr>
          <p:cNvSpPr/>
          <p:nvPr/>
        </p:nvSpPr>
        <p:spPr>
          <a:xfrm>
            <a:off x="7771066" y="3065868"/>
            <a:ext cx="9601" cy="1905"/>
          </a:xfrm>
          <a:custGeom>
            <a:avLst/>
            <a:gdLst>
              <a:gd name="connsiteX0" fmla="*/ 0 w 9601"/>
              <a:gd name="connsiteY0" fmla="*/ 0 h 1905"/>
              <a:gd name="connsiteX1" fmla="*/ 9601 w 9601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01" h="1905">
                <a:moveTo>
                  <a:pt x="0" y="0"/>
                </a:moveTo>
                <a:lnTo>
                  <a:pt x="9601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71" name="Freeform 670">
            <a:extLst>
              <a:ext uri="{FF2B5EF4-FFF2-40B4-BE49-F238E27FC236}">
                <a16:creationId xmlns:a16="http://schemas.microsoft.com/office/drawing/2014/main" id="{1287261D-610C-84F5-9081-4CD94F8B43E2}"/>
              </a:ext>
            </a:extLst>
          </p:cNvPr>
          <p:cNvSpPr/>
          <p:nvPr/>
        </p:nvSpPr>
        <p:spPr>
          <a:xfrm>
            <a:off x="7849247" y="3065868"/>
            <a:ext cx="10972" cy="1905"/>
          </a:xfrm>
          <a:custGeom>
            <a:avLst/>
            <a:gdLst>
              <a:gd name="connsiteX0" fmla="*/ 0 w 10972"/>
              <a:gd name="connsiteY0" fmla="*/ 0 h 1905"/>
              <a:gd name="connsiteX1" fmla="*/ 10973 w 1097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72" h="1905">
                <a:moveTo>
                  <a:pt x="0" y="0"/>
                </a:moveTo>
                <a:lnTo>
                  <a:pt x="1097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72" name="Freeform 671">
            <a:extLst>
              <a:ext uri="{FF2B5EF4-FFF2-40B4-BE49-F238E27FC236}">
                <a16:creationId xmlns:a16="http://schemas.microsoft.com/office/drawing/2014/main" id="{9DB00533-034E-5168-81FB-5ECF429C8A16}"/>
              </a:ext>
            </a:extLst>
          </p:cNvPr>
          <p:cNvSpPr/>
          <p:nvPr/>
        </p:nvSpPr>
        <p:spPr>
          <a:xfrm>
            <a:off x="786022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73" name="Freeform 672">
            <a:extLst>
              <a:ext uri="{FF2B5EF4-FFF2-40B4-BE49-F238E27FC236}">
                <a16:creationId xmlns:a16="http://schemas.microsoft.com/office/drawing/2014/main" id="{042996BD-5E85-220B-DA88-4D87F11311FE}"/>
              </a:ext>
            </a:extLst>
          </p:cNvPr>
          <p:cNvSpPr/>
          <p:nvPr/>
        </p:nvSpPr>
        <p:spPr>
          <a:xfrm>
            <a:off x="7890052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74" name="Freeform 673">
            <a:extLst>
              <a:ext uri="{FF2B5EF4-FFF2-40B4-BE49-F238E27FC236}">
                <a16:creationId xmlns:a16="http://schemas.microsoft.com/office/drawing/2014/main" id="{6EC11144-79CD-4E50-1B68-E4B5B7BCF545}"/>
              </a:ext>
            </a:extLst>
          </p:cNvPr>
          <p:cNvSpPr/>
          <p:nvPr/>
        </p:nvSpPr>
        <p:spPr>
          <a:xfrm>
            <a:off x="7919885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75" name="Freeform 674">
            <a:extLst>
              <a:ext uri="{FF2B5EF4-FFF2-40B4-BE49-F238E27FC236}">
                <a16:creationId xmlns:a16="http://schemas.microsoft.com/office/drawing/2014/main" id="{C0A4FCA7-9FE3-2BBC-D5F0-E97858DEB3E3}"/>
              </a:ext>
            </a:extLst>
          </p:cNvPr>
          <p:cNvSpPr/>
          <p:nvPr/>
        </p:nvSpPr>
        <p:spPr>
          <a:xfrm>
            <a:off x="794937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76" name="Freeform 675">
            <a:extLst>
              <a:ext uri="{FF2B5EF4-FFF2-40B4-BE49-F238E27FC236}">
                <a16:creationId xmlns:a16="http://schemas.microsoft.com/office/drawing/2014/main" id="{FEC20119-8D22-09A5-BB7C-87D31AE871FD}"/>
              </a:ext>
            </a:extLst>
          </p:cNvPr>
          <p:cNvSpPr/>
          <p:nvPr/>
        </p:nvSpPr>
        <p:spPr>
          <a:xfrm>
            <a:off x="7979206" y="3065868"/>
            <a:ext cx="7200" cy="1905"/>
          </a:xfrm>
          <a:custGeom>
            <a:avLst/>
            <a:gdLst>
              <a:gd name="connsiteX0" fmla="*/ 0 w 7200"/>
              <a:gd name="connsiteY0" fmla="*/ 0 h 1905"/>
              <a:gd name="connsiteX1" fmla="*/ 7201 w 720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00" h="1905">
                <a:moveTo>
                  <a:pt x="0" y="0"/>
                </a:moveTo>
                <a:lnTo>
                  <a:pt x="7201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77" name="Freeform 676">
            <a:extLst>
              <a:ext uri="{FF2B5EF4-FFF2-40B4-BE49-F238E27FC236}">
                <a16:creationId xmlns:a16="http://schemas.microsoft.com/office/drawing/2014/main" id="{28E32179-1351-C4EA-0A66-F45ED6B62323}"/>
              </a:ext>
            </a:extLst>
          </p:cNvPr>
          <p:cNvSpPr/>
          <p:nvPr/>
        </p:nvSpPr>
        <p:spPr>
          <a:xfrm>
            <a:off x="8054987" y="3065868"/>
            <a:ext cx="13373" cy="1905"/>
          </a:xfrm>
          <a:custGeom>
            <a:avLst/>
            <a:gdLst>
              <a:gd name="connsiteX0" fmla="*/ 0 w 13373"/>
              <a:gd name="connsiteY0" fmla="*/ 0 h 1905"/>
              <a:gd name="connsiteX1" fmla="*/ 13373 w 1337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73" h="1905">
                <a:moveTo>
                  <a:pt x="0" y="0"/>
                </a:moveTo>
                <a:lnTo>
                  <a:pt x="1337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78" name="Freeform 677">
            <a:extLst>
              <a:ext uri="{FF2B5EF4-FFF2-40B4-BE49-F238E27FC236}">
                <a16:creationId xmlns:a16="http://schemas.microsoft.com/office/drawing/2014/main" id="{5BA54045-4AB1-DC59-FA44-46B333AA8F4F}"/>
              </a:ext>
            </a:extLst>
          </p:cNvPr>
          <p:cNvSpPr/>
          <p:nvPr/>
        </p:nvSpPr>
        <p:spPr>
          <a:xfrm>
            <a:off x="806836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79" name="Freeform 678">
            <a:extLst>
              <a:ext uri="{FF2B5EF4-FFF2-40B4-BE49-F238E27FC236}">
                <a16:creationId xmlns:a16="http://schemas.microsoft.com/office/drawing/2014/main" id="{FE7FC4D8-5FCA-EF72-6D09-6A2CC5DB4C90}"/>
              </a:ext>
            </a:extLst>
          </p:cNvPr>
          <p:cNvSpPr/>
          <p:nvPr/>
        </p:nvSpPr>
        <p:spPr>
          <a:xfrm>
            <a:off x="8098193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80" name="Freeform 679">
            <a:extLst>
              <a:ext uri="{FF2B5EF4-FFF2-40B4-BE49-F238E27FC236}">
                <a16:creationId xmlns:a16="http://schemas.microsoft.com/office/drawing/2014/main" id="{4594B77D-5600-9C6D-3C43-3CE3E7D02033}"/>
              </a:ext>
            </a:extLst>
          </p:cNvPr>
          <p:cNvSpPr/>
          <p:nvPr/>
        </p:nvSpPr>
        <p:spPr>
          <a:xfrm>
            <a:off x="8128025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81" name="Freeform 680">
            <a:extLst>
              <a:ext uri="{FF2B5EF4-FFF2-40B4-BE49-F238E27FC236}">
                <a16:creationId xmlns:a16="http://schemas.microsoft.com/office/drawing/2014/main" id="{5A91F336-A796-F36C-B302-D94BBA6E7065}"/>
              </a:ext>
            </a:extLst>
          </p:cNvPr>
          <p:cNvSpPr/>
          <p:nvPr/>
        </p:nvSpPr>
        <p:spPr>
          <a:xfrm>
            <a:off x="8157857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90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9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82" name="Freeform 681">
            <a:extLst>
              <a:ext uri="{FF2B5EF4-FFF2-40B4-BE49-F238E27FC236}">
                <a16:creationId xmlns:a16="http://schemas.microsoft.com/office/drawing/2014/main" id="{F1500E9F-E861-7924-3E36-938578EBCAC5}"/>
              </a:ext>
            </a:extLst>
          </p:cNvPr>
          <p:cNvSpPr/>
          <p:nvPr/>
        </p:nvSpPr>
        <p:spPr>
          <a:xfrm>
            <a:off x="8187347" y="3065868"/>
            <a:ext cx="4800" cy="1905"/>
          </a:xfrm>
          <a:custGeom>
            <a:avLst/>
            <a:gdLst>
              <a:gd name="connsiteX0" fmla="*/ 0 w 4800"/>
              <a:gd name="connsiteY0" fmla="*/ 0 h 1905"/>
              <a:gd name="connsiteX1" fmla="*/ 4801 w 480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00" h="1905">
                <a:moveTo>
                  <a:pt x="0" y="0"/>
                </a:moveTo>
                <a:lnTo>
                  <a:pt x="4801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83" name="Freeform 682">
            <a:extLst>
              <a:ext uri="{FF2B5EF4-FFF2-40B4-BE49-F238E27FC236}">
                <a16:creationId xmlns:a16="http://schemas.microsoft.com/office/drawing/2014/main" id="{E6874DE4-69C8-32B6-0385-F261136B1A91}"/>
              </a:ext>
            </a:extLst>
          </p:cNvPr>
          <p:cNvSpPr/>
          <p:nvPr/>
        </p:nvSpPr>
        <p:spPr>
          <a:xfrm>
            <a:off x="8260727" y="3065868"/>
            <a:ext cx="16116" cy="1905"/>
          </a:xfrm>
          <a:custGeom>
            <a:avLst/>
            <a:gdLst>
              <a:gd name="connsiteX0" fmla="*/ 0 w 16116"/>
              <a:gd name="connsiteY0" fmla="*/ 0 h 1905"/>
              <a:gd name="connsiteX1" fmla="*/ 16116 w 1611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16" h="1905">
                <a:moveTo>
                  <a:pt x="0" y="0"/>
                </a:moveTo>
                <a:lnTo>
                  <a:pt x="16116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84" name="Freeform 683">
            <a:extLst>
              <a:ext uri="{FF2B5EF4-FFF2-40B4-BE49-F238E27FC236}">
                <a16:creationId xmlns:a16="http://schemas.microsoft.com/office/drawing/2014/main" id="{08997E4C-E9FC-6DA6-55C1-960FDF286DED}"/>
              </a:ext>
            </a:extLst>
          </p:cNvPr>
          <p:cNvSpPr/>
          <p:nvPr/>
        </p:nvSpPr>
        <p:spPr>
          <a:xfrm>
            <a:off x="8276844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85" name="Freeform 684">
            <a:extLst>
              <a:ext uri="{FF2B5EF4-FFF2-40B4-BE49-F238E27FC236}">
                <a16:creationId xmlns:a16="http://schemas.microsoft.com/office/drawing/2014/main" id="{881028D1-3DCF-ADEB-6082-BF76173D5331}"/>
              </a:ext>
            </a:extLst>
          </p:cNvPr>
          <p:cNvSpPr/>
          <p:nvPr/>
        </p:nvSpPr>
        <p:spPr>
          <a:xfrm>
            <a:off x="8306333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86" name="Freeform 685">
            <a:extLst>
              <a:ext uri="{FF2B5EF4-FFF2-40B4-BE49-F238E27FC236}">
                <a16:creationId xmlns:a16="http://schemas.microsoft.com/office/drawing/2014/main" id="{935B572C-5303-2711-1D9F-966E8AD5D075}"/>
              </a:ext>
            </a:extLst>
          </p:cNvPr>
          <p:cNvSpPr/>
          <p:nvPr/>
        </p:nvSpPr>
        <p:spPr>
          <a:xfrm>
            <a:off x="8336165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87" name="Freeform 686">
            <a:extLst>
              <a:ext uri="{FF2B5EF4-FFF2-40B4-BE49-F238E27FC236}">
                <a16:creationId xmlns:a16="http://schemas.microsoft.com/office/drawing/2014/main" id="{FA28FE31-99AF-F44A-0112-0122CE6391BD}"/>
              </a:ext>
            </a:extLst>
          </p:cNvPr>
          <p:cNvSpPr/>
          <p:nvPr/>
        </p:nvSpPr>
        <p:spPr>
          <a:xfrm>
            <a:off x="8365998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88" name="Freeform 687">
            <a:extLst>
              <a:ext uri="{FF2B5EF4-FFF2-40B4-BE49-F238E27FC236}">
                <a16:creationId xmlns:a16="http://schemas.microsoft.com/office/drawing/2014/main" id="{0B783D61-773D-2FAB-3347-D7D8D7994C6B}"/>
              </a:ext>
            </a:extLst>
          </p:cNvPr>
          <p:cNvSpPr/>
          <p:nvPr/>
        </p:nvSpPr>
        <p:spPr>
          <a:xfrm>
            <a:off x="8395830" y="3065868"/>
            <a:ext cx="2057" cy="1905"/>
          </a:xfrm>
          <a:custGeom>
            <a:avLst/>
            <a:gdLst>
              <a:gd name="connsiteX0" fmla="*/ 0 w 2057"/>
              <a:gd name="connsiteY0" fmla="*/ 0 h 1905"/>
              <a:gd name="connsiteX1" fmla="*/ 2058 w 2057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57" h="1905">
                <a:moveTo>
                  <a:pt x="0" y="0"/>
                </a:moveTo>
                <a:lnTo>
                  <a:pt x="2058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89" name="Freeform 688">
            <a:extLst>
              <a:ext uri="{FF2B5EF4-FFF2-40B4-BE49-F238E27FC236}">
                <a16:creationId xmlns:a16="http://schemas.microsoft.com/office/drawing/2014/main" id="{AF15B5F3-F2A1-57C1-8EFA-1381C86153A1}"/>
              </a:ext>
            </a:extLst>
          </p:cNvPr>
          <p:cNvSpPr/>
          <p:nvPr/>
        </p:nvSpPr>
        <p:spPr>
          <a:xfrm>
            <a:off x="8466467" y="3065868"/>
            <a:ext cx="18516" cy="1905"/>
          </a:xfrm>
          <a:custGeom>
            <a:avLst/>
            <a:gdLst>
              <a:gd name="connsiteX0" fmla="*/ 0 w 18516"/>
              <a:gd name="connsiteY0" fmla="*/ 0 h 1905"/>
              <a:gd name="connsiteX1" fmla="*/ 18517 w 1851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6" h="1905">
                <a:moveTo>
                  <a:pt x="0" y="0"/>
                </a:moveTo>
                <a:lnTo>
                  <a:pt x="18517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90" name="Freeform 689">
            <a:extLst>
              <a:ext uri="{FF2B5EF4-FFF2-40B4-BE49-F238E27FC236}">
                <a16:creationId xmlns:a16="http://schemas.microsoft.com/office/drawing/2014/main" id="{2B250614-EE66-C2B8-FE67-B72614F41003}"/>
              </a:ext>
            </a:extLst>
          </p:cNvPr>
          <p:cNvSpPr/>
          <p:nvPr/>
        </p:nvSpPr>
        <p:spPr>
          <a:xfrm>
            <a:off x="848498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3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91" name="Freeform 690">
            <a:extLst>
              <a:ext uri="{FF2B5EF4-FFF2-40B4-BE49-F238E27FC236}">
                <a16:creationId xmlns:a16="http://schemas.microsoft.com/office/drawing/2014/main" id="{EF2726C8-A3C0-4FEC-2D01-5D7D8E876A91}"/>
              </a:ext>
            </a:extLst>
          </p:cNvPr>
          <p:cNvSpPr/>
          <p:nvPr/>
        </p:nvSpPr>
        <p:spPr>
          <a:xfrm>
            <a:off x="8514816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90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9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92" name="Freeform 691">
            <a:extLst>
              <a:ext uri="{FF2B5EF4-FFF2-40B4-BE49-F238E27FC236}">
                <a16:creationId xmlns:a16="http://schemas.microsoft.com/office/drawing/2014/main" id="{FA979936-A1AA-344B-71A6-1A5C2E906823}"/>
              </a:ext>
            </a:extLst>
          </p:cNvPr>
          <p:cNvSpPr/>
          <p:nvPr/>
        </p:nvSpPr>
        <p:spPr>
          <a:xfrm>
            <a:off x="854430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93" name="Freeform 692">
            <a:extLst>
              <a:ext uri="{FF2B5EF4-FFF2-40B4-BE49-F238E27FC236}">
                <a16:creationId xmlns:a16="http://schemas.microsoft.com/office/drawing/2014/main" id="{76C947D4-1587-FE86-559E-0B3B3A52CD55}"/>
              </a:ext>
            </a:extLst>
          </p:cNvPr>
          <p:cNvSpPr/>
          <p:nvPr/>
        </p:nvSpPr>
        <p:spPr>
          <a:xfrm>
            <a:off x="8574138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94" name="Freeform 693">
            <a:extLst>
              <a:ext uri="{FF2B5EF4-FFF2-40B4-BE49-F238E27FC236}">
                <a16:creationId xmlns:a16="http://schemas.microsoft.com/office/drawing/2014/main" id="{FE989470-BF69-9174-076A-7D965EB37DA5}"/>
              </a:ext>
            </a:extLst>
          </p:cNvPr>
          <p:cNvSpPr/>
          <p:nvPr/>
        </p:nvSpPr>
        <p:spPr>
          <a:xfrm>
            <a:off x="8672207" y="3065868"/>
            <a:ext cx="20916" cy="1905"/>
          </a:xfrm>
          <a:custGeom>
            <a:avLst/>
            <a:gdLst>
              <a:gd name="connsiteX0" fmla="*/ 0 w 20916"/>
              <a:gd name="connsiteY0" fmla="*/ 0 h 1905"/>
              <a:gd name="connsiteX1" fmla="*/ 20917 w 2091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16" h="1905">
                <a:moveTo>
                  <a:pt x="0" y="0"/>
                </a:moveTo>
                <a:lnTo>
                  <a:pt x="20917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95" name="Freeform 694">
            <a:extLst>
              <a:ext uri="{FF2B5EF4-FFF2-40B4-BE49-F238E27FC236}">
                <a16:creationId xmlns:a16="http://schemas.microsoft.com/office/drawing/2014/main" id="{FCE00522-FE20-EEEF-F112-DCF2BAABC1F6}"/>
              </a:ext>
            </a:extLst>
          </p:cNvPr>
          <p:cNvSpPr/>
          <p:nvPr/>
        </p:nvSpPr>
        <p:spPr>
          <a:xfrm>
            <a:off x="869312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96" name="Freeform 695">
            <a:extLst>
              <a:ext uri="{FF2B5EF4-FFF2-40B4-BE49-F238E27FC236}">
                <a16:creationId xmlns:a16="http://schemas.microsoft.com/office/drawing/2014/main" id="{3385502E-E478-ACA0-641D-6FCD4B8837C1}"/>
              </a:ext>
            </a:extLst>
          </p:cNvPr>
          <p:cNvSpPr/>
          <p:nvPr/>
        </p:nvSpPr>
        <p:spPr>
          <a:xfrm>
            <a:off x="872295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3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97" name="Freeform 696">
            <a:extLst>
              <a:ext uri="{FF2B5EF4-FFF2-40B4-BE49-F238E27FC236}">
                <a16:creationId xmlns:a16="http://schemas.microsoft.com/office/drawing/2014/main" id="{861BF5A7-7931-E928-EA74-85C2C9EF5712}"/>
              </a:ext>
            </a:extLst>
          </p:cNvPr>
          <p:cNvSpPr/>
          <p:nvPr/>
        </p:nvSpPr>
        <p:spPr>
          <a:xfrm>
            <a:off x="8752789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90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9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98" name="Freeform 697">
            <a:extLst>
              <a:ext uri="{FF2B5EF4-FFF2-40B4-BE49-F238E27FC236}">
                <a16:creationId xmlns:a16="http://schemas.microsoft.com/office/drawing/2014/main" id="{02AB7188-7AD4-AF7F-6AFB-33ED9FC4E161}"/>
              </a:ext>
            </a:extLst>
          </p:cNvPr>
          <p:cNvSpPr/>
          <p:nvPr/>
        </p:nvSpPr>
        <p:spPr>
          <a:xfrm>
            <a:off x="8782278" y="3065868"/>
            <a:ext cx="27089" cy="1905"/>
          </a:xfrm>
          <a:custGeom>
            <a:avLst/>
            <a:gdLst>
              <a:gd name="connsiteX0" fmla="*/ 0 w 27089"/>
              <a:gd name="connsiteY0" fmla="*/ 0 h 1905"/>
              <a:gd name="connsiteX1" fmla="*/ 27089 w 270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089" h="1905">
                <a:moveTo>
                  <a:pt x="0" y="0"/>
                </a:moveTo>
                <a:lnTo>
                  <a:pt x="270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99" name="Freeform 698">
            <a:extLst>
              <a:ext uri="{FF2B5EF4-FFF2-40B4-BE49-F238E27FC236}">
                <a16:creationId xmlns:a16="http://schemas.microsoft.com/office/drawing/2014/main" id="{D9699C4D-16A4-657F-8DAB-D88B736A4DA9}"/>
              </a:ext>
            </a:extLst>
          </p:cNvPr>
          <p:cNvSpPr/>
          <p:nvPr/>
        </p:nvSpPr>
        <p:spPr>
          <a:xfrm>
            <a:off x="8877947" y="3065868"/>
            <a:ext cx="23317" cy="1905"/>
          </a:xfrm>
          <a:custGeom>
            <a:avLst/>
            <a:gdLst>
              <a:gd name="connsiteX0" fmla="*/ 0 w 23317"/>
              <a:gd name="connsiteY0" fmla="*/ 0 h 1905"/>
              <a:gd name="connsiteX1" fmla="*/ 23317 w 23317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17" h="1905">
                <a:moveTo>
                  <a:pt x="0" y="0"/>
                </a:moveTo>
                <a:lnTo>
                  <a:pt x="23317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00" name="Freeform 699">
            <a:extLst>
              <a:ext uri="{FF2B5EF4-FFF2-40B4-BE49-F238E27FC236}">
                <a16:creationId xmlns:a16="http://schemas.microsoft.com/office/drawing/2014/main" id="{30F185C2-8760-2438-7701-A41143211B8E}"/>
              </a:ext>
            </a:extLst>
          </p:cNvPr>
          <p:cNvSpPr/>
          <p:nvPr/>
        </p:nvSpPr>
        <p:spPr>
          <a:xfrm>
            <a:off x="890126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3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01" name="Freeform 700">
            <a:extLst>
              <a:ext uri="{FF2B5EF4-FFF2-40B4-BE49-F238E27FC236}">
                <a16:creationId xmlns:a16="http://schemas.microsoft.com/office/drawing/2014/main" id="{EE6682A6-1A5F-082D-2748-753271403181}"/>
              </a:ext>
            </a:extLst>
          </p:cNvPr>
          <p:cNvSpPr/>
          <p:nvPr/>
        </p:nvSpPr>
        <p:spPr>
          <a:xfrm>
            <a:off x="8931097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02" name="Freeform 701">
            <a:extLst>
              <a:ext uri="{FF2B5EF4-FFF2-40B4-BE49-F238E27FC236}">
                <a16:creationId xmlns:a16="http://schemas.microsoft.com/office/drawing/2014/main" id="{88EDB516-9DC5-6C03-BCFC-F86DB9D3D0EA}"/>
              </a:ext>
            </a:extLst>
          </p:cNvPr>
          <p:cNvSpPr/>
          <p:nvPr/>
        </p:nvSpPr>
        <p:spPr>
          <a:xfrm>
            <a:off x="8960929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03" name="Freeform 702">
            <a:extLst>
              <a:ext uri="{FF2B5EF4-FFF2-40B4-BE49-F238E27FC236}">
                <a16:creationId xmlns:a16="http://schemas.microsoft.com/office/drawing/2014/main" id="{713EC6CF-6521-3AC6-7F4F-27E5A9D877C1}"/>
              </a:ext>
            </a:extLst>
          </p:cNvPr>
          <p:cNvSpPr/>
          <p:nvPr/>
        </p:nvSpPr>
        <p:spPr>
          <a:xfrm>
            <a:off x="8990761" y="3065868"/>
            <a:ext cx="24345" cy="1905"/>
          </a:xfrm>
          <a:custGeom>
            <a:avLst/>
            <a:gdLst>
              <a:gd name="connsiteX0" fmla="*/ 0 w 24345"/>
              <a:gd name="connsiteY0" fmla="*/ 0 h 1905"/>
              <a:gd name="connsiteX1" fmla="*/ 24346 w 2434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45" h="1905">
                <a:moveTo>
                  <a:pt x="0" y="0"/>
                </a:moveTo>
                <a:lnTo>
                  <a:pt x="24346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04" name="Freeform 703">
            <a:extLst>
              <a:ext uri="{FF2B5EF4-FFF2-40B4-BE49-F238E27FC236}">
                <a16:creationId xmlns:a16="http://schemas.microsoft.com/office/drawing/2014/main" id="{A138A9C6-39CF-8E0D-2AD6-AEB155344FA3}"/>
              </a:ext>
            </a:extLst>
          </p:cNvPr>
          <p:cNvSpPr/>
          <p:nvPr/>
        </p:nvSpPr>
        <p:spPr>
          <a:xfrm>
            <a:off x="9083687" y="3065868"/>
            <a:ext cx="26060" cy="1905"/>
          </a:xfrm>
          <a:custGeom>
            <a:avLst/>
            <a:gdLst>
              <a:gd name="connsiteX0" fmla="*/ 0 w 26060"/>
              <a:gd name="connsiteY0" fmla="*/ 0 h 1905"/>
              <a:gd name="connsiteX1" fmla="*/ 26060 w 260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060" h="1905">
                <a:moveTo>
                  <a:pt x="0" y="0"/>
                </a:moveTo>
                <a:lnTo>
                  <a:pt x="2606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05" name="Freeform 704">
            <a:extLst>
              <a:ext uri="{FF2B5EF4-FFF2-40B4-BE49-F238E27FC236}">
                <a16:creationId xmlns:a16="http://schemas.microsoft.com/office/drawing/2014/main" id="{BA39D67A-A796-CDF5-3D70-AF1392FC67F1}"/>
              </a:ext>
            </a:extLst>
          </p:cNvPr>
          <p:cNvSpPr/>
          <p:nvPr/>
        </p:nvSpPr>
        <p:spPr>
          <a:xfrm>
            <a:off x="9109748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06" name="Freeform 705">
            <a:extLst>
              <a:ext uri="{FF2B5EF4-FFF2-40B4-BE49-F238E27FC236}">
                <a16:creationId xmlns:a16="http://schemas.microsoft.com/office/drawing/2014/main" id="{A1BD85BE-BF9C-75F6-35F1-6228298F9E83}"/>
              </a:ext>
            </a:extLst>
          </p:cNvPr>
          <p:cNvSpPr/>
          <p:nvPr/>
        </p:nvSpPr>
        <p:spPr>
          <a:xfrm>
            <a:off x="9139237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3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07" name="Freeform 706">
            <a:extLst>
              <a:ext uri="{FF2B5EF4-FFF2-40B4-BE49-F238E27FC236}">
                <a16:creationId xmlns:a16="http://schemas.microsoft.com/office/drawing/2014/main" id="{CCB2B53C-2ABC-7719-2B18-B4CB2BCD30B5}"/>
              </a:ext>
            </a:extLst>
          </p:cNvPr>
          <p:cNvSpPr/>
          <p:nvPr/>
        </p:nvSpPr>
        <p:spPr>
          <a:xfrm>
            <a:off x="9169069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08" name="Freeform 707">
            <a:extLst>
              <a:ext uri="{FF2B5EF4-FFF2-40B4-BE49-F238E27FC236}">
                <a16:creationId xmlns:a16="http://schemas.microsoft.com/office/drawing/2014/main" id="{71173709-564A-CF79-E998-F0C08181D9EC}"/>
              </a:ext>
            </a:extLst>
          </p:cNvPr>
          <p:cNvSpPr/>
          <p:nvPr/>
        </p:nvSpPr>
        <p:spPr>
          <a:xfrm>
            <a:off x="9198902" y="3065868"/>
            <a:ext cx="22288" cy="1905"/>
          </a:xfrm>
          <a:custGeom>
            <a:avLst/>
            <a:gdLst>
              <a:gd name="connsiteX0" fmla="*/ 0 w 22288"/>
              <a:gd name="connsiteY0" fmla="*/ 0 h 1905"/>
              <a:gd name="connsiteX1" fmla="*/ 22289 w 22288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88" h="1905">
                <a:moveTo>
                  <a:pt x="0" y="0"/>
                </a:moveTo>
                <a:lnTo>
                  <a:pt x="222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09" name="Freeform 708">
            <a:extLst>
              <a:ext uri="{FF2B5EF4-FFF2-40B4-BE49-F238E27FC236}">
                <a16:creationId xmlns:a16="http://schemas.microsoft.com/office/drawing/2014/main" id="{64E8F9EC-7A3B-076A-14F4-E8075A25B2AD}"/>
              </a:ext>
            </a:extLst>
          </p:cNvPr>
          <p:cNvSpPr/>
          <p:nvPr/>
        </p:nvSpPr>
        <p:spPr>
          <a:xfrm>
            <a:off x="9289427" y="3065868"/>
            <a:ext cx="28460" cy="1905"/>
          </a:xfrm>
          <a:custGeom>
            <a:avLst/>
            <a:gdLst>
              <a:gd name="connsiteX0" fmla="*/ 0 w 28460"/>
              <a:gd name="connsiteY0" fmla="*/ 0 h 1905"/>
              <a:gd name="connsiteX1" fmla="*/ 28460 w 284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460" h="1905">
                <a:moveTo>
                  <a:pt x="0" y="0"/>
                </a:moveTo>
                <a:lnTo>
                  <a:pt x="2846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10" name="Freeform 709">
            <a:extLst>
              <a:ext uri="{FF2B5EF4-FFF2-40B4-BE49-F238E27FC236}">
                <a16:creationId xmlns:a16="http://schemas.microsoft.com/office/drawing/2014/main" id="{CECD33FA-F707-D694-820C-AC4398E64060}"/>
              </a:ext>
            </a:extLst>
          </p:cNvPr>
          <p:cNvSpPr/>
          <p:nvPr/>
        </p:nvSpPr>
        <p:spPr>
          <a:xfrm>
            <a:off x="9317888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11" name="Freeform 710">
            <a:extLst>
              <a:ext uri="{FF2B5EF4-FFF2-40B4-BE49-F238E27FC236}">
                <a16:creationId xmlns:a16="http://schemas.microsoft.com/office/drawing/2014/main" id="{F5419482-2E58-14F5-472A-747D739B30B8}"/>
              </a:ext>
            </a:extLst>
          </p:cNvPr>
          <p:cNvSpPr/>
          <p:nvPr/>
        </p:nvSpPr>
        <p:spPr>
          <a:xfrm>
            <a:off x="9347720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12" name="Freeform 711">
            <a:extLst>
              <a:ext uri="{FF2B5EF4-FFF2-40B4-BE49-F238E27FC236}">
                <a16:creationId xmlns:a16="http://schemas.microsoft.com/office/drawing/2014/main" id="{B474229A-22F4-1681-8A9A-19A0CAB307D1}"/>
              </a:ext>
            </a:extLst>
          </p:cNvPr>
          <p:cNvSpPr/>
          <p:nvPr/>
        </p:nvSpPr>
        <p:spPr>
          <a:xfrm>
            <a:off x="937721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13" name="Freeform 712">
            <a:extLst>
              <a:ext uri="{FF2B5EF4-FFF2-40B4-BE49-F238E27FC236}">
                <a16:creationId xmlns:a16="http://schemas.microsoft.com/office/drawing/2014/main" id="{CE7C2359-EEE6-5604-EEC0-82EDD0090052}"/>
              </a:ext>
            </a:extLst>
          </p:cNvPr>
          <p:cNvSpPr/>
          <p:nvPr/>
        </p:nvSpPr>
        <p:spPr>
          <a:xfrm>
            <a:off x="9407042" y="3065868"/>
            <a:ext cx="19888" cy="1905"/>
          </a:xfrm>
          <a:custGeom>
            <a:avLst/>
            <a:gdLst>
              <a:gd name="connsiteX0" fmla="*/ 0 w 19888"/>
              <a:gd name="connsiteY0" fmla="*/ 0 h 1905"/>
              <a:gd name="connsiteX1" fmla="*/ 19888 w 19888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88" h="1905">
                <a:moveTo>
                  <a:pt x="0" y="0"/>
                </a:moveTo>
                <a:lnTo>
                  <a:pt x="19888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14" name="Freeform 713">
            <a:extLst>
              <a:ext uri="{FF2B5EF4-FFF2-40B4-BE49-F238E27FC236}">
                <a16:creationId xmlns:a16="http://schemas.microsoft.com/office/drawing/2014/main" id="{055AC455-CEFB-A4EC-FB13-62808484FE1E}"/>
              </a:ext>
            </a:extLst>
          </p:cNvPr>
          <p:cNvSpPr/>
          <p:nvPr/>
        </p:nvSpPr>
        <p:spPr>
          <a:xfrm>
            <a:off x="9495510" y="3065868"/>
            <a:ext cx="685" cy="1905"/>
          </a:xfrm>
          <a:custGeom>
            <a:avLst/>
            <a:gdLst>
              <a:gd name="connsiteX0" fmla="*/ 0 w 685"/>
              <a:gd name="connsiteY0" fmla="*/ 0 h 1905"/>
              <a:gd name="connsiteX1" fmla="*/ 686 w 68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" h="1905">
                <a:moveTo>
                  <a:pt x="0" y="0"/>
                </a:moveTo>
                <a:lnTo>
                  <a:pt x="686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15" name="Freeform 714">
            <a:extLst>
              <a:ext uri="{FF2B5EF4-FFF2-40B4-BE49-F238E27FC236}">
                <a16:creationId xmlns:a16="http://schemas.microsoft.com/office/drawing/2014/main" id="{C381B36F-A6B2-BDC6-C536-EB10BC9447E8}"/>
              </a:ext>
            </a:extLst>
          </p:cNvPr>
          <p:cNvSpPr/>
          <p:nvPr/>
        </p:nvSpPr>
        <p:spPr>
          <a:xfrm>
            <a:off x="9496196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16" name="Freeform 715">
            <a:extLst>
              <a:ext uri="{FF2B5EF4-FFF2-40B4-BE49-F238E27FC236}">
                <a16:creationId xmlns:a16="http://schemas.microsoft.com/office/drawing/2014/main" id="{53930F3A-8E18-F90F-4FC2-6A364EDAA4EF}"/>
              </a:ext>
            </a:extLst>
          </p:cNvPr>
          <p:cNvSpPr/>
          <p:nvPr/>
        </p:nvSpPr>
        <p:spPr>
          <a:xfrm>
            <a:off x="9526028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3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17" name="Freeform 716">
            <a:extLst>
              <a:ext uri="{FF2B5EF4-FFF2-40B4-BE49-F238E27FC236}">
                <a16:creationId xmlns:a16="http://schemas.microsoft.com/office/drawing/2014/main" id="{A4088361-9407-0E34-237D-70CF392030E3}"/>
              </a:ext>
            </a:extLst>
          </p:cNvPr>
          <p:cNvSpPr/>
          <p:nvPr/>
        </p:nvSpPr>
        <p:spPr>
          <a:xfrm>
            <a:off x="955586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18" name="Freeform 717">
            <a:extLst>
              <a:ext uri="{FF2B5EF4-FFF2-40B4-BE49-F238E27FC236}">
                <a16:creationId xmlns:a16="http://schemas.microsoft.com/office/drawing/2014/main" id="{3C8DD81D-D928-75A9-4AA4-787BD4C58608}"/>
              </a:ext>
            </a:extLst>
          </p:cNvPr>
          <p:cNvSpPr/>
          <p:nvPr/>
        </p:nvSpPr>
        <p:spPr>
          <a:xfrm>
            <a:off x="9585693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19" name="Freeform 718">
            <a:extLst>
              <a:ext uri="{FF2B5EF4-FFF2-40B4-BE49-F238E27FC236}">
                <a16:creationId xmlns:a16="http://schemas.microsoft.com/office/drawing/2014/main" id="{B37F261D-D83E-0E04-F2F6-9C20D38270A2}"/>
              </a:ext>
            </a:extLst>
          </p:cNvPr>
          <p:cNvSpPr/>
          <p:nvPr/>
        </p:nvSpPr>
        <p:spPr>
          <a:xfrm>
            <a:off x="9615182" y="3065868"/>
            <a:ext cx="17487" cy="1905"/>
          </a:xfrm>
          <a:custGeom>
            <a:avLst/>
            <a:gdLst>
              <a:gd name="connsiteX0" fmla="*/ 0 w 17487"/>
              <a:gd name="connsiteY0" fmla="*/ 0 h 1905"/>
              <a:gd name="connsiteX1" fmla="*/ 17488 w 17487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87" h="1905">
                <a:moveTo>
                  <a:pt x="0" y="0"/>
                </a:moveTo>
                <a:lnTo>
                  <a:pt x="17488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20" name="Freeform 719">
            <a:extLst>
              <a:ext uri="{FF2B5EF4-FFF2-40B4-BE49-F238E27FC236}">
                <a16:creationId xmlns:a16="http://schemas.microsoft.com/office/drawing/2014/main" id="{1F2EC9AF-3D86-9AB1-5CEE-F6EF466BEAC8}"/>
              </a:ext>
            </a:extLst>
          </p:cNvPr>
          <p:cNvSpPr/>
          <p:nvPr/>
        </p:nvSpPr>
        <p:spPr>
          <a:xfrm>
            <a:off x="9701250" y="3065868"/>
            <a:ext cx="3428" cy="1905"/>
          </a:xfrm>
          <a:custGeom>
            <a:avLst/>
            <a:gdLst>
              <a:gd name="connsiteX0" fmla="*/ 0 w 3428"/>
              <a:gd name="connsiteY0" fmla="*/ 0 h 1905"/>
              <a:gd name="connsiteX1" fmla="*/ 3429 w 3428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8" h="1905">
                <a:moveTo>
                  <a:pt x="0" y="0"/>
                </a:moveTo>
                <a:lnTo>
                  <a:pt x="342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21" name="Freeform 720">
            <a:extLst>
              <a:ext uri="{FF2B5EF4-FFF2-40B4-BE49-F238E27FC236}">
                <a16:creationId xmlns:a16="http://schemas.microsoft.com/office/drawing/2014/main" id="{CF0AD5F4-C65D-26A5-AB97-3F4DE92A9A23}"/>
              </a:ext>
            </a:extLst>
          </p:cNvPr>
          <p:cNvSpPr/>
          <p:nvPr/>
        </p:nvSpPr>
        <p:spPr>
          <a:xfrm>
            <a:off x="9704679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22" name="Freeform 721">
            <a:extLst>
              <a:ext uri="{FF2B5EF4-FFF2-40B4-BE49-F238E27FC236}">
                <a16:creationId xmlns:a16="http://schemas.microsoft.com/office/drawing/2014/main" id="{9966A2D9-4F7D-3A1C-ECE9-D4265050A621}"/>
              </a:ext>
            </a:extLst>
          </p:cNvPr>
          <p:cNvSpPr/>
          <p:nvPr/>
        </p:nvSpPr>
        <p:spPr>
          <a:xfrm>
            <a:off x="9734169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23" name="Freeform 722">
            <a:extLst>
              <a:ext uri="{FF2B5EF4-FFF2-40B4-BE49-F238E27FC236}">
                <a16:creationId xmlns:a16="http://schemas.microsoft.com/office/drawing/2014/main" id="{1DE96A11-7132-B76C-1E72-B3B356CEF6D0}"/>
              </a:ext>
            </a:extLst>
          </p:cNvPr>
          <p:cNvSpPr/>
          <p:nvPr/>
        </p:nvSpPr>
        <p:spPr>
          <a:xfrm>
            <a:off x="976400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3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24" name="Freeform 723">
            <a:extLst>
              <a:ext uri="{FF2B5EF4-FFF2-40B4-BE49-F238E27FC236}">
                <a16:creationId xmlns:a16="http://schemas.microsoft.com/office/drawing/2014/main" id="{D8D32CA7-D9CE-6BC6-D0D5-1158C16325DF}"/>
              </a:ext>
            </a:extLst>
          </p:cNvPr>
          <p:cNvSpPr/>
          <p:nvPr/>
        </p:nvSpPr>
        <p:spPr>
          <a:xfrm>
            <a:off x="9793833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25" name="Freeform 724">
            <a:extLst>
              <a:ext uri="{FF2B5EF4-FFF2-40B4-BE49-F238E27FC236}">
                <a16:creationId xmlns:a16="http://schemas.microsoft.com/office/drawing/2014/main" id="{B69CE573-35AF-9D82-91C8-CE693B1CE222}"/>
              </a:ext>
            </a:extLst>
          </p:cNvPr>
          <p:cNvSpPr/>
          <p:nvPr/>
        </p:nvSpPr>
        <p:spPr>
          <a:xfrm>
            <a:off x="9823665" y="3065868"/>
            <a:ext cx="14744" cy="1905"/>
          </a:xfrm>
          <a:custGeom>
            <a:avLst/>
            <a:gdLst>
              <a:gd name="connsiteX0" fmla="*/ 0 w 14744"/>
              <a:gd name="connsiteY0" fmla="*/ 0 h 1905"/>
              <a:gd name="connsiteX1" fmla="*/ 14745 w 14744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44" h="1905">
                <a:moveTo>
                  <a:pt x="0" y="0"/>
                </a:moveTo>
                <a:lnTo>
                  <a:pt x="14745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26" name="Freeform 725">
            <a:extLst>
              <a:ext uri="{FF2B5EF4-FFF2-40B4-BE49-F238E27FC236}">
                <a16:creationId xmlns:a16="http://schemas.microsoft.com/office/drawing/2014/main" id="{26E6C473-EAC0-DA26-580F-3761124B9F1A}"/>
              </a:ext>
            </a:extLst>
          </p:cNvPr>
          <p:cNvSpPr/>
          <p:nvPr/>
        </p:nvSpPr>
        <p:spPr>
          <a:xfrm>
            <a:off x="9906990" y="3065868"/>
            <a:ext cx="5829" cy="1905"/>
          </a:xfrm>
          <a:custGeom>
            <a:avLst/>
            <a:gdLst>
              <a:gd name="connsiteX0" fmla="*/ 0 w 5829"/>
              <a:gd name="connsiteY0" fmla="*/ 0 h 1905"/>
              <a:gd name="connsiteX1" fmla="*/ 5829 w 582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29" h="1905">
                <a:moveTo>
                  <a:pt x="0" y="0"/>
                </a:moveTo>
                <a:lnTo>
                  <a:pt x="582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27" name="Freeform 726">
            <a:extLst>
              <a:ext uri="{FF2B5EF4-FFF2-40B4-BE49-F238E27FC236}">
                <a16:creationId xmlns:a16="http://schemas.microsoft.com/office/drawing/2014/main" id="{20D56ACA-875A-810A-338A-FCE0F7BA1218}"/>
              </a:ext>
            </a:extLst>
          </p:cNvPr>
          <p:cNvSpPr/>
          <p:nvPr/>
        </p:nvSpPr>
        <p:spPr>
          <a:xfrm>
            <a:off x="9912819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3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28" name="Freeform 727">
            <a:extLst>
              <a:ext uri="{FF2B5EF4-FFF2-40B4-BE49-F238E27FC236}">
                <a16:creationId xmlns:a16="http://schemas.microsoft.com/office/drawing/2014/main" id="{BC956855-F4C9-A377-73CD-4BA3BBDACB25}"/>
              </a:ext>
            </a:extLst>
          </p:cNvPr>
          <p:cNvSpPr/>
          <p:nvPr/>
        </p:nvSpPr>
        <p:spPr>
          <a:xfrm>
            <a:off x="9942652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90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9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29" name="Freeform 728">
            <a:extLst>
              <a:ext uri="{FF2B5EF4-FFF2-40B4-BE49-F238E27FC236}">
                <a16:creationId xmlns:a16="http://schemas.microsoft.com/office/drawing/2014/main" id="{EBC0CF1B-E496-21F3-6CE6-8119FFFE5CB3}"/>
              </a:ext>
            </a:extLst>
          </p:cNvPr>
          <p:cNvSpPr/>
          <p:nvPr/>
        </p:nvSpPr>
        <p:spPr>
          <a:xfrm>
            <a:off x="997214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30" name="Freeform 729">
            <a:extLst>
              <a:ext uri="{FF2B5EF4-FFF2-40B4-BE49-F238E27FC236}">
                <a16:creationId xmlns:a16="http://schemas.microsoft.com/office/drawing/2014/main" id="{941083CD-E4A2-CF35-B314-2A385618F566}"/>
              </a:ext>
            </a:extLst>
          </p:cNvPr>
          <p:cNvSpPr/>
          <p:nvPr/>
        </p:nvSpPr>
        <p:spPr>
          <a:xfrm>
            <a:off x="10001973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31" name="Freeform 730">
            <a:extLst>
              <a:ext uri="{FF2B5EF4-FFF2-40B4-BE49-F238E27FC236}">
                <a16:creationId xmlns:a16="http://schemas.microsoft.com/office/drawing/2014/main" id="{8B859155-DBE0-63EA-A5B1-D44654D7F27E}"/>
              </a:ext>
            </a:extLst>
          </p:cNvPr>
          <p:cNvSpPr/>
          <p:nvPr/>
        </p:nvSpPr>
        <p:spPr>
          <a:xfrm>
            <a:off x="10031806" y="3065868"/>
            <a:ext cx="12344" cy="1905"/>
          </a:xfrm>
          <a:custGeom>
            <a:avLst/>
            <a:gdLst>
              <a:gd name="connsiteX0" fmla="*/ 0 w 12344"/>
              <a:gd name="connsiteY0" fmla="*/ 0 h 1905"/>
              <a:gd name="connsiteX1" fmla="*/ 12344 w 12344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44" h="1905">
                <a:moveTo>
                  <a:pt x="0" y="0"/>
                </a:moveTo>
                <a:lnTo>
                  <a:pt x="12344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32" name="Freeform 731">
            <a:extLst>
              <a:ext uri="{FF2B5EF4-FFF2-40B4-BE49-F238E27FC236}">
                <a16:creationId xmlns:a16="http://schemas.microsoft.com/office/drawing/2014/main" id="{AA9BD117-F2EE-731C-46CC-5DE1B2330595}"/>
              </a:ext>
            </a:extLst>
          </p:cNvPr>
          <p:cNvSpPr/>
          <p:nvPr/>
        </p:nvSpPr>
        <p:spPr>
          <a:xfrm>
            <a:off x="10112730" y="3065868"/>
            <a:ext cx="8229" cy="1905"/>
          </a:xfrm>
          <a:custGeom>
            <a:avLst/>
            <a:gdLst>
              <a:gd name="connsiteX0" fmla="*/ 0 w 8229"/>
              <a:gd name="connsiteY0" fmla="*/ 0 h 1905"/>
              <a:gd name="connsiteX1" fmla="*/ 8229 w 822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29" h="1905">
                <a:moveTo>
                  <a:pt x="0" y="0"/>
                </a:moveTo>
                <a:lnTo>
                  <a:pt x="822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33" name="Freeform 732">
            <a:extLst>
              <a:ext uri="{FF2B5EF4-FFF2-40B4-BE49-F238E27FC236}">
                <a16:creationId xmlns:a16="http://schemas.microsoft.com/office/drawing/2014/main" id="{AFA77655-1C08-ABF9-6A67-BD9424FE47B2}"/>
              </a:ext>
            </a:extLst>
          </p:cNvPr>
          <p:cNvSpPr/>
          <p:nvPr/>
        </p:nvSpPr>
        <p:spPr>
          <a:xfrm>
            <a:off x="1012096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34" name="Freeform 733">
            <a:extLst>
              <a:ext uri="{FF2B5EF4-FFF2-40B4-BE49-F238E27FC236}">
                <a16:creationId xmlns:a16="http://schemas.microsoft.com/office/drawing/2014/main" id="{976DE88A-AB9C-5CDB-D22D-BA06201CF747}"/>
              </a:ext>
            </a:extLst>
          </p:cNvPr>
          <p:cNvSpPr/>
          <p:nvPr/>
        </p:nvSpPr>
        <p:spPr>
          <a:xfrm>
            <a:off x="10150792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35" name="Freeform 734">
            <a:extLst>
              <a:ext uri="{FF2B5EF4-FFF2-40B4-BE49-F238E27FC236}">
                <a16:creationId xmlns:a16="http://schemas.microsoft.com/office/drawing/2014/main" id="{486836C1-C2D9-F9BA-C45D-A02B5B0EBA14}"/>
              </a:ext>
            </a:extLst>
          </p:cNvPr>
          <p:cNvSpPr/>
          <p:nvPr/>
        </p:nvSpPr>
        <p:spPr>
          <a:xfrm>
            <a:off x="10180281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3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36" name="Freeform 735">
            <a:extLst>
              <a:ext uri="{FF2B5EF4-FFF2-40B4-BE49-F238E27FC236}">
                <a16:creationId xmlns:a16="http://schemas.microsoft.com/office/drawing/2014/main" id="{E6740191-C5E3-E449-A0DD-8E3890220F57}"/>
              </a:ext>
            </a:extLst>
          </p:cNvPr>
          <p:cNvSpPr/>
          <p:nvPr/>
        </p:nvSpPr>
        <p:spPr>
          <a:xfrm>
            <a:off x="1021011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37" name="Freeform 736">
            <a:extLst>
              <a:ext uri="{FF2B5EF4-FFF2-40B4-BE49-F238E27FC236}">
                <a16:creationId xmlns:a16="http://schemas.microsoft.com/office/drawing/2014/main" id="{42000B1C-6ACA-3A6D-65B9-A7DF4BE31106}"/>
              </a:ext>
            </a:extLst>
          </p:cNvPr>
          <p:cNvSpPr/>
          <p:nvPr/>
        </p:nvSpPr>
        <p:spPr>
          <a:xfrm>
            <a:off x="10239946" y="3065868"/>
            <a:ext cx="9944" cy="1905"/>
          </a:xfrm>
          <a:custGeom>
            <a:avLst/>
            <a:gdLst>
              <a:gd name="connsiteX0" fmla="*/ 0 w 9944"/>
              <a:gd name="connsiteY0" fmla="*/ 0 h 1905"/>
              <a:gd name="connsiteX1" fmla="*/ 9944 w 9944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44" h="1905">
                <a:moveTo>
                  <a:pt x="0" y="0"/>
                </a:moveTo>
                <a:lnTo>
                  <a:pt x="9944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38" name="Freeform 737">
            <a:extLst>
              <a:ext uri="{FF2B5EF4-FFF2-40B4-BE49-F238E27FC236}">
                <a16:creationId xmlns:a16="http://schemas.microsoft.com/office/drawing/2014/main" id="{0A22D1D3-EB7E-26BF-4F67-ED45E7832A73}"/>
              </a:ext>
            </a:extLst>
          </p:cNvPr>
          <p:cNvSpPr/>
          <p:nvPr/>
        </p:nvSpPr>
        <p:spPr>
          <a:xfrm>
            <a:off x="10318470" y="3065868"/>
            <a:ext cx="10629" cy="1905"/>
          </a:xfrm>
          <a:custGeom>
            <a:avLst/>
            <a:gdLst>
              <a:gd name="connsiteX0" fmla="*/ 0 w 10629"/>
              <a:gd name="connsiteY0" fmla="*/ 0 h 1905"/>
              <a:gd name="connsiteX1" fmla="*/ 10630 w 1062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29" h="1905">
                <a:moveTo>
                  <a:pt x="0" y="0"/>
                </a:moveTo>
                <a:lnTo>
                  <a:pt x="1063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39" name="Freeform 738">
            <a:extLst>
              <a:ext uri="{FF2B5EF4-FFF2-40B4-BE49-F238E27FC236}">
                <a16:creationId xmlns:a16="http://schemas.microsoft.com/office/drawing/2014/main" id="{08075B4C-F260-BBE5-95E7-11F7884FA197}"/>
              </a:ext>
            </a:extLst>
          </p:cNvPr>
          <p:cNvSpPr/>
          <p:nvPr/>
        </p:nvSpPr>
        <p:spPr>
          <a:xfrm>
            <a:off x="1032910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40" name="Freeform 739">
            <a:extLst>
              <a:ext uri="{FF2B5EF4-FFF2-40B4-BE49-F238E27FC236}">
                <a16:creationId xmlns:a16="http://schemas.microsoft.com/office/drawing/2014/main" id="{F69AF0ED-9F32-7116-D151-6DD4F4621BAD}"/>
              </a:ext>
            </a:extLst>
          </p:cNvPr>
          <p:cNvSpPr/>
          <p:nvPr/>
        </p:nvSpPr>
        <p:spPr>
          <a:xfrm>
            <a:off x="10358932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41" name="Freeform 740">
            <a:extLst>
              <a:ext uri="{FF2B5EF4-FFF2-40B4-BE49-F238E27FC236}">
                <a16:creationId xmlns:a16="http://schemas.microsoft.com/office/drawing/2014/main" id="{5BBCE51D-4A9E-3316-3D57-496A77DE183C}"/>
              </a:ext>
            </a:extLst>
          </p:cNvPr>
          <p:cNvSpPr/>
          <p:nvPr/>
        </p:nvSpPr>
        <p:spPr>
          <a:xfrm>
            <a:off x="10388765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42" name="Freeform 741">
            <a:extLst>
              <a:ext uri="{FF2B5EF4-FFF2-40B4-BE49-F238E27FC236}">
                <a16:creationId xmlns:a16="http://schemas.microsoft.com/office/drawing/2014/main" id="{E8A029C1-81C3-DB35-1895-6C9374F9D991}"/>
              </a:ext>
            </a:extLst>
          </p:cNvPr>
          <p:cNvSpPr/>
          <p:nvPr/>
        </p:nvSpPr>
        <p:spPr>
          <a:xfrm>
            <a:off x="10418254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43" name="Freeform 742">
            <a:extLst>
              <a:ext uri="{FF2B5EF4-FFF2-40B4-BE49-F238E27FC236}">
                <a16:creationId xmlns:a16="http://schemas.microsoft.com/office/drawing/2014/main" id="{492CF6FF-FF0C-1CA1-6182-CC5717E52EDD}"/>
              </a:ext>
            </a:extLst>
          </p:cNvPr>
          <p:cNvSpPr/>
          <p:nvPr/>
        </p:nvSpPr>
        <p:spPr>
          <a:xfrm>
            <a:off x="10448086" y="3065868"/>
            <a:ext cx="7543" cy="1905"/>
          </a:xfrm>
          <a:custGeom>
            <a:avLst/>
            <a:gdLst>
              <a:gd name="connsiteX0" fmla="*/ 0 w 7543"/>
              <a:gd name="connsiteY0" fmla="*/ 0 h 1905"/>
              <a:gd name="connsiteX1" fmla="*/ 7544 w 754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3" h="1905">
                <a:moveTo>
                  <a:pt x="0" y="0"/>
                </a:moveTo>
                <a:lnTo>
                  <a:pt x="7544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44" name="Freeform 743">
            <a:extLst>
              <a:ext uri="{FF2B5EF4-FFF2-40B4-BE49-F238E27FC236}">
                <a16:creationId xmlns:a16="http://schemas.microsoft.com/office/drawing/2014/main" id="{FE14E014-7642-EFAC-5365-6E855D1C99F3}"/>
              </a:ext>
            </a:extLst>
          </p:cNvPr>
          <p:cNvSpPr/>
          <p:nvPr/>
        </p:nvSpPr>
        <p:spPr>
          <a:xfrm>
            <a:off x="10524210" y="3065868"/>
            <a:ext cx="13030" cy="1905"/>
          </a:xfrm>
          <a:custGeom>
            <a:avLst/>
            <a:gdLst>
              <a:gd name="connsiteX0" fmla="*/ 0 w 13030"/>
              <a:gd name="connsiteY0" fmla="*/ 0 h 1905"/>
              <a:gd name="connsiteX1" fmla="*/ 13030 w 1303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30" h="1905">
                <a:moveTo>
                  <a:pt x="0" y="0"/>
                </a:moveTo>
                <a:lnTo>
                  <a:pt x="13030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45" name="Freeform 744">
            <a:extLst>
              <a:ext uri="{FF2B5EF4-FFF2-40B4-BE49-F238E27FC236}">
                <a16:creationId xmlns:a16="http://schemas.microsoft.com/office/drawing/2014/main" id="{A4CCA0E5-4445-1E9B-7BC6-DC7CD37E709B}"/>
              </a:ext>
            </a:extLst>
          </p:cNvPr>
          <p:cNvSpPr/>
          <p:nvPr/>
        </p:nvSpPr>
        <p:spPr>
          <a:xfrm>
            <a:off x="10537240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46" name="Freeform 745">
            <a:extLst>
              <a:ext uri="{FF2B5EF4-FFF2-40B4-BE49-F238E27FC236}">
                <a16:creationId xmlns:a16="http://schemas.microsoft.com/office/drawing/2014/main" id="{A4A7627F-1B0F-2909-C656-011C1479B6FC}"/>
              </a:ext>
            </a:extLst>
          </p:cNvPr>
          <p:cNvSpPr/>
          <p:nvPr/>
        </p:nvSpPr>
        <p:spPr>
          <a:xfrm>
            <a:off x="10567073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3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47" name="Freeform 746">
            <a:extLst>
              <a:ext uri="{FF2B5EF4-FFF2-40B4-BE49-F238E27FC236}">
                <a16:creationId xmlns:a16="http://schemas.microsoft.com/office/drawing/2014/main" id="{7CD47339-1543-7CAA-0785-23EB39A3F300}"/>
              </a:ext>
            </a:extLst>
          </p:cNvPr>
          <p:cNvSpPr/>
          <p:nvPr/>
        </p:nvSpPr>
        <p:spPr>
          <a:xfrm>
            <a:off x="10596905" y="3065868"/>
            <a:ext cx="29832" cy="1905"/>
          </a:xfrm>
          <a:custGeom>
            <a:avLst/>
            <a:gdLst>
              <a:gd name="connsiteX0" fmla="*/ 0 w 29832"/>
              <a:gd name="connsiteY0" fmla="*/ 0 h 1905"/>
              <a:gd name="connsiteX1" fmla="*/ 29832 w 2983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2" h="1905">
                <a:moveTo>
                  <a:pt x="0" y="0"/>
                </a:moveTo>
                <a:lnTo>
                  <a:pt x="29832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48" name="Freeform 747">
            <a:extLst>
              <a:ext uri="{FF2B5EF4-FFF2-40B4-BE49-F238E27FC236}">
                <a16:creationId xmlns:a16="http://schemas.microsoft.com/office/drawing/2014/main" id="{CA744E5F-B57F-206F-D5A8-0485382911A2}"/>
              </a:ext>
            </a:extLst>
          </p:cNvPr>
          <p:cNvSpPr/>
          <p:nvPr/>
        </p:nvSpPr>
        <p:spPr>
          <a:xfrm>
            <a:off x="10626737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49" name="Freeform 748">
            <a:extLst>
              <a:ext uri="{FF2B5EF4-FFF2-40B4-BE49-F238E27FC236}">
                <a16:creationId xmlns:a16="http://schemas.microsoft.com/office/drawing/2014/main" id="{FC98B22A-DA4B-0253-C74B-E0313C472677}"/>
              </a:ext>
            </a:extLst>
          </p:cNvPr>
          <p:cNvSpPr/>
          <p:nvPr/>
        </p:nvSpPr>
        <p:spPr>
          <a:xfrm>
            <a:off x="10656227" y="3065868"/>
            <a:ext cx="5143" cy="1905"/>
          </a:xfrm>
          <a:custGeom>
            <a:avLst/>
            <a:gdLst>
              <a:gd name="connsiteX0" fmla="*/ 0 w 5143"/>
              <a:gd name="connsiteY0" fmla="*/ 0 h 1905"/>
              <a:gd name="connsiteX1" fmla="*/ 5144 w 514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43" h="1905">
                <a:moveTo>
                  <a:pt x="0" y="0"/>
                </a:moveTo>
                <a:lnTo>
                  <a:pt x="5144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50" name="Freeform 749">
            <a:extLst>
              <a:ext uri="{FF2B5EF4-FFF2-40B4-BE49-F238E27FC236}">
                <a16:creationId xmlns:a16="http://schemas.microsoft.com/office/drawing/2014/main" id="{E9E5E851-C0D7-92A7-E1FB-159B1D047DA3}"/>
              </a:ext>
            </a:extLst>
          </p:cNvPr>
          <p:cNvSpPr/>
          <p:nvPr/>
        </p:nvSpPr>
        <p:spPr>
          <a:xfrm>
            <a:off x="10729950" y="3065868"/>
            <a:ext cx="15773" cy="1905"/>
          </a:xfrm>
          <a:custGeom>
            <a:avLst/>
            <a:gdLst>
              <a:gd name="connsiteX0" fmla="*/ 0 w 15773"/>
              <a:gd name="connsiteY0" fmla="*/ 0 h 1905"/>
              <a:gd name="connsiteX1" fmla="*/ 15773 w 1577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773" h="1905">
                <a:moveTo>
                  <a:pt x="0" y="0"/>
                </a:moveTo>
                <a:lnTo>
                  <a:pt x="15773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51" name="Freeform 750">
            <a:extLst>
              <a:ext uri="{FF2B5EF4-FFF2-40B4-BE49-F238E27FC236}">
                <a16:creationId xmlns:a16="http://schemas.microsoft.com/office/drawing/2014/main" id="{7A2FF477-8C95-AAD2-B48A-E6E4889507F7}"/>
              </a:ext>
            </a:extLst>
          </p:cNvPr>
          <p:cNvSpPr/>
          <p:nvPr/>
        </p:nvSpPr>
        <p:spPr>
          <a:xfrm>
            <a:off x="10745724" y="3065868"/>
            <a:ext cx="29489" cy="1905"/>
          </a:xfrm>
          <a:custGeom>
            <a:avLst/>
            <a:gdLst>
              <a:gd name="connsiteX0" fmla="*/ 0 w 29489"/>
              <a:gd name="connsiteY0" fmla="*/ 0 h 1905"/>
              <a:gd name="connsiteX1" fmla="*/ 29489 w 2948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89" h="1905">
                <a:moveTo>
                  <a:pt x="0" y="0"/>
                </a:moveTo>
                <a:lnTo>
                  <a:pt x="29489" y="0"/>
                </a:lnTo>
              </a:path>
            </a:pathLst>
          </a:custGeom>
          <a:ln w="30861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52" name="Freeform 751">
            <a:extLst>
              <a:ext uri="{FF2B5EF4-FFF2-40B4-BE49-F238E27FC236}">
                <a16:creationId xmlns:a16="http://schemas.microsoft.com/office/drawing/2014/main" id="{58D7936E-0E59-396D-C93E-44DAF633B1BD}"/>
              </a:ext>
            </a:extLst>
          </p:cNvPr>
          <p:cNvSpPr/>
          <p:nvPr/>
        </p:nvSpPr>
        <p:spPr>
          <a:xfrm>
            <a:off x="609600" y="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/>
            </a:pathLst>
          </a:custGeom>
          <a:noFill/>
          <a:ln w="30861" cap="flat">
            <a:solidFill>
              <a:srgbClr val="A0A0A0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53" name="Freeform 752">
            <a:extLst>
              <a:ext uri="{FF2B5EF4-FFF2-40B4-BE49-F238E27FC236}">
                <a16:creationId xmlns:a16="http://schemas.microsoft.com/office/drawing/2014/main" id="{E9DE53BD-F0D2-9ED1-2D18-047745E1E2E3}"/>
              </a:ext>
            </a:extLst>
          </p:cNvPr>
          <p:cNvSpPr/>
          <p:nvPr/>
        </p:nvSpPr>
        <p:spPr>
          <a:xfrm>
            <a:off x="1881416" y="2695536"/>
            <a:ext cx="8893796" cy="600075"/>
          </a:xfrm>
          <a:custGeom>
            <a:avLst/>
            <a:gdLst>
              <a:gd name="connsiteX0" fmla="*/ 0 w 8893796"/>
              <a:gd name="connsiteY0" fmla="*/ 298323 h 600075"/>
              <a:gd name="connsiteX1" fmla="*/ 741007 w 8893796"/>
              <a:gd name="connsiteY1" fmla="*/ 233515 h 600075"/>
              <a:gd name="connsiteX2" fmla="*/ 1482357 w 8893796"/>
              <a:gd name="connsiteY2" fmla="*/ 419710 h 600075"/>
              <a:gd name="connsiteX3" fmla="*/ 2223364 w 8893796"/>
              <a:gd name="connsiteY3" fmla="*/ 578129 h 600075"/>
              <a:gd name="connsiteX4" fmla="*/ 2964713 w 8893796"/>
              <a:gd name="connsiteY4" fmla="*/ 600075 h 600075"/>
              <a:gd name="connsiteX5" fmla="*/ 3705720 w 8893796"/>
              <a:gd name="connsiteY5" fmla="*/ 531838 h 600075"/>
              <a:gd name="connsiteX6" fmla="*/ 4447070 w 8893796"/>
              <a:gd name="connsiteY6" fmla="*/ 423824 h 600075"/>
              <a:gd name="connsiteX7" fmla="*/ 5188077 w 8893796"/>
              <a:gd name="connsiteY7" fmla="*/ 331584 h 600075"/>
              <a:gd name="connsiteX8" fmla="*/ 5929427 w 8893796"/>
              <a:gd name="connsiteY8" fmla="*/ 251003 h 600075"/>
              <a:gd name="connsiteX9" fmla="*/ 6670434 w 8893796"/>
              <a:gd name="connsiteY9" fmla="*/ 178994 h 600075"/>
              <a:gd name="connsiteX10" fmla="*/ 7411783 w 8893796"/>
              <a:gd name="connsiteY10" fmla="*/ 134074 h 600075"/>
              <a:gd name="connsiteX11" fmla="*/ 8152790 w 8893796"/>
              <a:gd name="connsiteY11" fmla="*/ 5144 h 600075"/>
              <a:gd name="connsiteX12" fmla="*/ 8893797 w 8893796"/>
              <a:gd name="connsiteY12" fmla="*/ 0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93796" h="600075">
                <a:moveTo>
                  <a:pt x="0" y="298323"/>
                </a:moveTo>
                <a:lnTo>
                  <a:pt x="741007" y="233515"/>
                </a:lnTo>
                <a:lnTo>
                  <a:pt x="1482357" y="419710"/>
                </a:lnTo>
                <a:lnTo>
                  <a:pt x="2223364" y="578129"/>
                </a:lnTo>
                <a:lnTo>
                  <a:pt x="2964713" y="600075"/>
                </a:lnTo>
                <a:lnTo>
                  <a:pt x="3705720" y="531838"/>
                </a:lnTo>
                <a:lnTo>
                  <a:pt x="4447070" y="423824"/>
                </a:lnTo>
                <a:lnTo>
                  <a:pt x="5188077" y="331584"/>
                </a:lnTo>
                <a:lnTo>
                  <a:pt x="5929427" y="251003"/>
                </a:lnTo>
                <a:lnTo>
                  <a:pt x="6670434" y="178994"/>
                </a:lnTo>
                <a:lnTo>
                  <a:pt x="7411783" y="134074"/>
                </a:lnTo>
                <a:lnTo>
                  <a:pt x="8152790" y="5144"/>
                </a:lnTo>
                <a:lnTo>
                  <a:pt x="8893797" y="0"/>
                </a:lnTo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54" name="Freeform 753">
            <a:extLst>
              <a:ext uri="{FF2B5EF4-FFF2-40B4-BE49-F238E27FC236}">
                <a16:creationId xmlns:a16="http://schemas.microsoft.com/office/drawing/2014/main" id="{4212F38B-DCD6-9D70-A4F8-C2DB7D5B220F}"/>
              </a:ext>
            </a:extLst>
          </p:cNvPr>
          <p:cNvSpPr/>
          <p:nvPr/>
        </p:nvSpPr>
        <p:spPr>
          <a:xfrm>
            <a:off x="1823123" y="2935566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55" name="Freeform 754">
            <a:extLst>
              <a:ext uri="{FF2B5EF4-FFF2-40B4-BE49-F238E27FC236}">
                <a16:creationId xmlns:a16="http://schemas.microsoft.com/office/drawing/2014/main" id="{E8E03FCD-B932-7D34-49EE-0259894C3E29}"/>
              </a:ext>
            </a:extLst>
          </p:cNvPr>
          <p:cNvSpPr/>
          <p:nvPr/>
        </p:nvSpPr>
        <p:spPr>
          <a:xfrm>
            <a:off x="1838553" y="2950997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56" name="Freeform 755">
            <a:extLst>
              <a:ext uri="{FF2B5EF4-FFF2-40B4-BE49-F238E27FC236}">
                <a16:creationId xmlns:a16="http://schemas.microsoft.com/office/drawing/2014/main" id="{47E7C7DB-0E6E-9A83-1B0D-8C052E52DBAD}"/>
              </a:ext>
            </a:extLst>
          </p:cNvPr>
          <p:cNvSpPr/>
          <p:nvPr/>
        </p:nvSpPr>
        <p:spPr>
          <a:xfrm>
            <a:off x="2564130" y="2870758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57" name="Freeform 756">
            <a:extLst>
              <a:ext uri="{FF2B5EF4-FFF2-40B4-BE49-F238E27FC236}">
                <a16:creationId xmlns:a16="http://schemas.microsoft.com/office/drawing/2014/main" id="{3E0577B8-345B-9507-E8DD-8E1366AA4164}"/>
              </a:ext>
            </a:extLst>
          </p:cNvPr>
          <p:cNvSpPr/>
          <p:nvPr/>
        </p:nvSpPr>
        <p:spPr>
          <a:xfrm>
            <a:off x="2579560" y="2886189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58" name="Freeform 757">
            <a:extLst>
              <a:ext uri="{FF2B5EF4-FFF2-40B4-BE49-F238E27FC236}">
                <a16:creationId xmlns:a16="http://schemas.microsoft.com/office/drawing/2014/main" id="{9CC8BF3E-3AF3-E3CB-0C63-7FE379E26F5A}"/>
              </a:ext>
            </a:extLst>
          </p:cNvPr>
          <p:cNvSpPr/>
          <p:nvPr/>
        </p:nvSpPr>
        <p:spPr>
          <a:xfrm>
            <a:off x="3305479" y="3056953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59" name="Freeform 758">
            <a:extLst>
              <a:ext uri="{FF2B5EF4-FFF2-40B4-BE49-F238E27FC236}">
                <a16:creationId xmlns:a16="http://schemas.microsoft.com/office/drawing/2014/main" id="{8D66FBBC-C510-FA6B-38D3-D434F2E8FD94}"/>
              </a:ext>
            </a:extLst>
          </p:cNvPr>
          <p:cNvSpPr/>
          <p:nvPr/>
        </p:nvSpPr>
        <p:spPr>
          <a:xfrm>
            <a:off x="3320910" y="3072384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60" name="Freeform 759">
            <a:extLst>
              <a:ext uri="{FF2B5EF4-FFF2-40B4-BE49-F238E27FC236}">
                <a16:creationId xmlns:a16="http://schemas.microsoft.com/office/drawing/2014/main" id="{07C81C24-1FCE-E8FE-0D0C-C54D58A149BA}"/>
              </a:ext>
            </a:extLst>
          </p:cNvPr>
          <p:cNvSpPr/>
          <p:nvPr/>
        </p:nvSpPr>
        <p:spPr>
          <a:xfrm>
            <a:off x="4046486" y="3215373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61" name="Freeform 760">
            <a:extLst>
              <a:ext uri="{FF2B5EF4-FFF2-40B4-BE49-F238E27FC236}">
                <a16:creationId xmlns:a16="http://schemas.microsoft.com/office/drawing/2014/main" id="{52A43ECC-E02C-B07D-0289-BC174694166E}"/>
              </a:ext>
            </a:extLst>
          </p:cNvPr>
          <p:cNvSpPr/>
          <p:nvPr/>
        </p:nvSpPr>
        <p:spPr>
          <a:xfrm>
            <a:off x="4061917" y="3230803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62" name="Freeform 761">
            <a:extLst>
              <a:ext uri="{FF2B5EF4-FFF2-40B4-BE49-F238E27FC236}">
                <a16:creationId xmlns:a16="http://schemas.microsoft.com/office/drawing/2014/main" id="{720B3F71-2E9E-E743-7788-E6F1C3511E8F}"/>
              </a:ext>
            </a:extLst>
          </p:cNvPr>
          <p:cNvSpPr/>
          <p:nvPr/>
        </p:nvSpPr>
        <p:spPr>
          <a:xfrm>
            <a:off x="4787836" y="3237318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63" name="Freeform 762">
            <a:extLst>
              <a:ext uri="{FF2B5EF4-FFF2-40B4-BE49-F238E27FC236}">
                <a16:creationId xmlns:a16="http://schemas.microsoft.com/office/drawing/2014/main" id="{0161B2EA-276F-3247-6920-DC7B3BEE5348}"/>
              </a:ext>
            </a:extLst>
          </p:cNvPr>
          <p:cNvSpPr/>
          <p:nvPr/>
        </p:nvSpPr>
        <p:spPr>
          <a:xfrm>
            <a:off x="4803267" y="3252749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64" name="Freeform 763">
            <a:extLst>
              <a:ext uri="{FF2B5EF4-FFF2-40B4-BE49-F238E27FC236}">
                <a16:creationId xmlns:a16="http://schemas.microsoft.com/office/drawing/2014/main" id="{F51B16FC-466E-4B88-7673-9228F843CDDB}"/>
              </a:ext>
            </a:extLst>
          </p:cNvPr>
          <p:cNvSpPr/>
          <p:nvPr/>
        </p:nvSpPr>
        <p:spPr>
          <a:xfrm>
            <a:off x="5528843" y="3169081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65" name="Freeform 764">
            <a:extLst>
              <a:ext uri="{FF2B5EF4-FFF2-40B4-BE49-F238E27FC236}">
                <a16:creationId xmlns:a16="http://schemas.microsoft.com/office/drawing/2014/main" id="{9C8617BC-5725-2F69-D7BA-A251211C2DB9}"/>
              </a:ext>
            </a:extLst>
          </p:cNvPr>
          <p:cNvSpPr/>
          <p:nvPr/>
        </p:nvSpPr>
        <p:spPr>
          <a:xfrm>
            <a:off x="5544273" y="318451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66" name="Freeform 765">
            <a:extLst>
              <a:ext uri="{FF2B5EF4-FFF2-40B4-BE49-F238E27FC236}">
                <a16:creationId xmlns:a16="http://schemas.microsoft.com/office/drawing/2014/main" id="{2AB13959-23BF-0932-36A1-26BA3AC8C2C4}"/>
              </a:ext>
            </a:extLst>
          </p:cNvPr>
          <p:cNvSpPr/>
          <p:nvPr/>
        </p:nvSpPr>
        <p:spPr>
          <a:xfrm>
            <a:off x="6270193" y="3061068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68" name="Freeform 767">
            <a:extLst>
              <a:ext uri="{FF2B5EF4-FFF2-40B4-BE49-F238E27FC236}">
                <a16:creationId xmlns:a16="http://schemas.microsoft.com/office/drawing/2014/main" id="{67070A54-3F7A-07E4-59AD-E2E58CE28ED0}"/>
              </a:ext>
            </a:extLst>
          </p:cNvPr>
          <p:cNvSpPr/>
          <p:nvPr/>
        </p:nvSpPr>
        <p:spPr>
          <a:xfrm>
            <a:off x="7011200" y="2968828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69" name="Freeform 768">
            <a:extLst>
              <a:ext uri="{FF2B5EF4-FFF2-40B4-BE49-F238E27FC236}">
                <a16:creationId xmlns:a16="http://schemas.microsoft.com/office/drawing/2014/main" id="{B91313AE-26D0-DEF7-8587-01CE61D377E3}"/>
              </a:ext>
            </a:extLst>
          </p:cNvPr>
          <p:cNvSpPr/>
          <p:nvPr/>
        </p:nvSpPr>
        <p:spPr>
          <a:xfrm>
            <a:off x="7026630" y="2984258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70" name="Freeform 769">
            <a:extLst>
              <a:ext uri="{FF2B5EF4-FFF2-40B4-BE49-F238E27FC236}">
                <a16:creationId xmlns:a16="http://schemas.microsoft.com/office/drawing/2014/main" id="{ED05D6AD-0F59-3C58-6CD2-C2C72E3BF907}"/>
              </a:ext>
            </a:extLst>
          </p:cNvPr>
          <p:cNvSpPr/>
          <p:nvPr/>
        </p:nvSpPr>
        <p:spPr>
          <a:xfrm>
            <a:off x="7752549" y="2888246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71" name="Freeform 770">
            <a:extLst>
              <a:ext uri="{FF2B5EF4-FFF2-40B4-BE49-F238E27FC236}">
                <a16:creationId xmlns:a16="http://schemas.microsoft.com/office/drawing/2014/main" id="{AC699625-A9A0-A161-B82B-222617FAF360}"/>
              </a:ext>
            </a:extLst>
          </p:cNvPr>
          <p:cNvSpPr/>
          <p:nvPr/>
        </p:nvSpPr>
        <p:spPr>
          <a:xfrm>
            <a:off x="7767980" y="2903677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72" name="Freeform 771">
            <a:extLst>
              <a:ext uri="{FF2B5EF4-FFF2-40B4-BE49-F238E27FC236}">
                <a16:creationId xmlns:a16="http://schemas.microsoft.com/office/drawing/2014/main" id="{8BC9437F-21E4-3E30-089C-29287FA8AE0B}"/>
              </a:ext>
            </a:extLst>
          </p:cNvPr>
          <p:cNvSpPr/>
          <p:nvPr/>
        </p:nvSpPr>
        <p:spPr>
          <a:xfrm>
            <a:off x="8493556" y="2816237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2 w 116586"/>
              <a:gd name="connsiteY1" fmla="*/ 116586 h 116585"/>
              <a:gd name="connsiteX2" fmla="*/ -1 w 116586"/>
              <a:gd name="connsiteY2" fmla="*/ 58293 h 116585"/>
              <a:gd name="connsiteX3" fmla="*/ 58292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2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2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73" name="Freeform 772">
            <a:extLst>
              <a:ext uri="{FF2B5EF4-FFF2-40B4-BE49-F238E27FC236}">
                <a16:creationId xmlns:a16="http://schemas.microsoft.com/office/drawing/2014/main" id="{0D089CBA-151A-5B84-ED41-201DF33656F8}"/>
              </a:ext>
            </a:extLst>
          </p:cNvPr>
          <p:cNvSpPr/>
          <p:nvPr/>
        </p:nvSpPr>
        <p:spPr>
          <a:xfrm>
            <a:off x="8508987" y="2831668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2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74" name="Freeform 773">
            <a:extLst>
              <a:ext uri="{FF2B5EF4-FFF2-40B4-BE49-F238E27FC236}">
                <a16:creationId xmlns:a16="http://schemas.microsoft.com/office/drawing/2014/main" id="{CB6A21A5-DE72-9487-74DA-E119C7DD5304}"/>
              </a:ext>
            </a:extLst>
          </p:cNvPr>
          <p:cNvSpPr/>
          <p:nvPr/>
        </p:nvSpPr>
        <p:spPr>
          <a:xfrm>
            <a:off x="9234906" y="2771317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-1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75" name="Freeform 774">
            <a:extLst>
              <a:ext uri="{FF2B5EF4-FFF2-40B4-BE49-F238E27FC236}">
                <a16:creationId xmlns:a16="http://schemas.microsoft.com/office/drawing/2014/main" id="{C72BA2C4-FED7-86FB-0647-03E365E00432}"/>
              </a:ext>
            </a:extLst>
          </p:cNvPr>
          <p:cNvSpPr/>
          <p:nvPr/>
        </p:nvSpPr>
        <p:spPr>
          <a:xfrm>
            <a:off x="9250337" y="2786748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76" name="Freeform 775">
            <a:extLst>
              <a:ext uri="{FF2B5EF4-FFF2-40B4-BE49-F238E27FC236}">
                <a16:creationId xmlns:a16="http://schemas.microsoft.com/office/drawing/2014/main" id="{963C20B9-B62B-02D3-AC19-47390E091AFF}"/>
              </a:ext>
            </a:extLst>
          </p:cNvPr>
          <p:cNvSpPr/>
          <p:nvPr/>
        </p:nvSpPr>
        <p:spPr>
          <a:xfrm>
            <a:off x="9975913" y="2642387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-1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77" name="Freeform 776">
            <a:extLst>
              <a:ext uri="{FF2B5EF4-FFF2-40B4-BE49-F238E27FC236}">
                <a16:creationId xmlns:a16="http://schemas.microsoft.com/office/drawing/2014/main" id="{2E3643B3-5307-3071-0505-E31304755FBA}"/>
              </a:ext>
            </a:extLst>
          </p:cNvPr>
          <p:cNvSpPr/>
          <p:nvPr/>
        </p:nvSpPr>
        <p:spPr>
          <a:xfrm>
            <a:off x="9991344" y="2657817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78" name="Freeform 777">
            <a:extLst>
              <a:ext uri="{FF2B5EF4-FFF2-40B4-BE49-F238E27FC236}">
                <a16:creationId xmlns:a16="http://schemas.microsoft.com/office/drawing/2014/main" id="{1221045D-750F-6892-3F83-4BB246DCB993}"/>
              </a:ext>
            </a:extLst>
          </p:cNvPr>
          <p:cNvSpPr/>
          <p:nvPr/>
        </p:nvSpPr>
        <p:spPr>
          <a:xfrm>
            <a:off x="10716920" y="2637243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-1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79" name="Freeform 778">
            <a:extLst>
              <a:ext uri="{FF2B5EF4-FFF2-40B4-BE49-F238E27FC236}">
                <a16:creationId xmlns:a16="http://schemas.microsoft.com/office/drawing/2014/main" id="{1CAB1A58-597E-82AE-148B-BC567148B237}"/>
              </a:ext>
            </a:extLst>
          </p:cNvPr>
          <p:cNvSpPr/>
          <p:nvPr/>
        </p:nvSpPr>
        <p:spPr>
          <a:xfrm>
            <a:off x="10732350" y="2652674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80" name="Freeform 779">
            <a:extLst>
              <a:ext uri="{FF2B5EF4-FFF2-40B4-BE49-F238E27FC236}">
                <a16:creationId xmlns:a16="http://schemas.microsoft.com/office/drawing/2014/main" id="{BF695F5C-3945-E370-5D3E-19CBB8182744}"/>
              </a:ext>
            </a:extLst>
          </p:cNvPr>
          <p:cNvSpPr/>
          <p:nvPr/>
        </p:nvSpPr>
        <p:spPr>
          <a:xfrm>
            <a:off x="1881416" y="2419502"/>
            <a:ext cx="8893796" cy="979322"/>
          </a:xfrm>
          <a:custGeom>
            <a:avLst/>
            <a:gdLst>
              <a:gd name="connsiteX0" fmla="*/ 0 w 8893796"/>
              <a:gd name="connsiteY0" fmla="*/ 822960 h 979322"/>
              <a:gd name="connsiteX1" fmla="*/ 741007 w 8893796"/>
              <a:gd name="connsiteY1" fmla="*/ 791413 h 979322"/>
              <a:gd name="connsiteX2" fmla="*/ 1482357 w 8893796"/>
              <a:gd name="connsiteY2" fmla="*/ 881596 h 979322"/>
              <a:gd name="connsiteX3" fmla="*/ 2223364 w 8893796"/>
              <a:gd name="connsiteY3" fmla="*/ 979323 h 979322"/>
              <a:gd name="connsiteX4" fmla="*/ 2964713 w 8893796"/>
              <a:gd name="connsiteY4" fmla="*/ 961835 h 979322"/>
              <a:gd name="connsiteX5" fmla="*/ 3705720 w 8893796"/>
              <a:gd name="connsiteY5" fmla="*/ 807873 h 979322"/>
              <a:gd name="connsiteX6" fmla="*/ 4447070 w 8893796"/>
              <a:gd name="connsiteY6" fmla="*/ 518122 h 979322"/>
              <a:gd name="connsiteX7" fmla="*/ 5188077 w 8893796"/>
              <a:gd name="connsiteY7" fmla="*/ 279121 h 979322"/>
              <a:gd name="connsiteX8" fmla="*/ 5929427 w 8893796"/>
              <a:gd name="connsiteY8" fmla="*/ 204026 h 979322"/>
              <a:gd name="connsiteX9" fmla="*/ 6670434 w 8893796"/>
              <a:gd name="connsiteY9" fmla="*/ 126873 h 979322"/>
              <a:gd name="connsiteX10" fmla="*/ 7411783 w 8893796"/>
              <a:gd name="connsiteY10" fmla="*/ 45606 h 979322"/>
              <a:gd name="connsiteX11" fmla="*/ 8152790 w 8893796"/>
              <a:gd name="connsiteY11" fmla="*/ 0 h 979322"/>
              <a:gd name="connsiteX12" fmla="*/ 8893797 w 8893796"/>
              <a:gd name="connsiteY12" fmla="*/ 224600 h 97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93796" h="979322">
                <a:moveTo>
                  <a:pt x="0" y="822960"/>
                </a:moveTo>
                <a:lnTo>
                  <a:pt x="741007" y="791413"/>
                </a:lnTo>
                <a:lnTo>
                  <a:pt x="1482357" y="881596"/>
                </a:lnTo>
                <a:lnTo>
                  <a:pt x="2223364" y="979323"/>
                </a:lnTo>
                <a:lnTo>
                  <a:pt x="2964713" y="961835"/>
                </a:lnTo>
                <a:lnTo>
                  <a:pt x="3705720" y="807873"/>
                </a:lnTo>
                <a:lnTo>
                  <a:pt x="4447070" y="518122"/>
                </a:lnTo>
                <a:lnTo>
                  <a:pt x="5188077" y="279121"/>
                </a:lnTo>
                <a:lnTo>
                  <a:pt x="5929427" y="204026"/>
                </a:lnTo>
                <a:lnTo>
                  <a:pt x="6670434" y="126873"/>
                </a:lnTo>
                <a:lnTo>
                  <a:pt x="7411783" y="45606"/>
                </a:lnTo>
                <a:lnTo>
                  <a:pt x="8152790" y="0"/>
                </a:lnTo>
                <a:lnTo>
                  <a:pt x="8893797" y="224600"/>
                </a:lnTo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81" name="Freeform 780">
            <a:extLst>
              <a:ext uri="{FF2B5EF4-FFF2-40B4-BE49-F238E27FC236}">
                <a16:creationId xmlns:a16="http://schemas.microsoft.com/office/drawing/2014/main" id="{1F4D28C3-39B7-6941-C6DA-AB63EDFCF470}"/>
              </a:ext>
            </a:extLst>
          </p:cNvPr>
          <p:cNvSpPr/>
          <p:nvPr/>
        </p:nvSpPr>
        <p:spPr>
          <a:xfrm>
            <a:off x="1823123" y="3184169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82" name="Freeform 781">
            <a:extLst>
              <a:ext uri="{FF2B5EF4-FFF2-40B4-BE49-F238E27FC236}">
                <a16:creationId xmlns:a16="http://schemas.microsoft.com/office/drawing/2014/main" id="{4668E576-CCDB-0FD6-D6FA-6E7CB74DFA75}"/>
              </a:ext>
            </a:extLst>
          </p:cNvPr>
          <p:cNvSpPr/>
          <p:nvPr/>
        </p:nvSpPr>
        <p:spPr>
          <a:xfrm>
            <a:off x="1838553" y="3199599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83" name="Freeform 782">
            <a:extLst>
              <a:ext uri="{FF2B5EF4-FFF2-40B4-BE49-F238E27FC236}">
                <a16:creationId xmlns:a16="http://schemas.microsoft.com/office/drawing/2014/main" id="{FB094840-46AC-99CB-F9E6-43AED8A777AB}"/>
              </a:ext>
            </a:extLst>
          </p:cNvPr>
          <p:cNvSpPr/>
          <p:nvPr/>
        </p:nvSpPr>
        <p:spPr>
          <a:xfrm>
            <a:off x="2564130" y="3152622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84" name="Freeform 783">
            <a:extLst>
              <a:ext uri="{FF2B5EF4-FFF2-40B4-BE49-F238E27FC236}">
                <a16:creationId xmlns:a16="http://schemas.microsoft.com/office/drawing/2014/main" id="{C6C8DD86-6C4D-5933-FC9C-F1DDABC437D5}"/>
              </a:ext>
            </a:extLst>
          </p:cNvPr>
          <p:cNvSpPr/>
          <p:nvPr/>
        </p:nvSpPr>
        <p:spPr>
          <a:xfrm>
            <a:off x="2579560" y="3168053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85" name="Freeform 784">
            <a:extLst>
              <a:ext uri="{FF2B5EF4-FFF2-40B4-BE49-F238E27FC236}">
                <a16:creationId xmlns:a16="http://schemas.microsoft.com/office/drawing/2014/main" id="{9AE7D46B-8B75-96C2-86C7-77BDEFDA1D5C}"/>
              </a:ext>
            </a:extLst>
          </p:cNvPr>
          <p:cNvSpPr/>
          <p:nvPr/>
        </p:nvSpPr>
        <p:spPr>
          <a:xfrm>
            <a:off x="3305479" y="3242805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86" name="Freeform 785">
            <a:extLst>
              <a:ext uri="{FF2B5EF4-FFF2-40B4-BE49-F238E27FC236}">
                <a16:creationId xmlns:a16="http://schemas.microsoft.com/office/drawing/2014/main" id="{8B88ACE2-28B4-E2D3-F9B6-518CEB055358}"/>
              </a:ext>
            </a:extLst>
          </p:cNvPr>
          <p:cNvSpPr/>
          <p:nvPr/>
        </p:nvSpPr>
        <p:spPr>
          <a:xfrm>
            <a:off x="3320910" y="3258235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87" name="Freeform 786">
            <a:extLst>
              <a:ext uri="{FF2B5EF4-FFF2-40B4-BE49-F238E27FC236}">
                <a16:creationId xmlns:a16="http://schemas.microsoft.com/office/drawing/2014/main" id="{D9F19532-D2A4-0FBB-F0CE-DA7E6E35CF63}"/>
              </a:ext>
            </a:extLst>
          </p:cNvPr>
          <p:cNvSpPr/>
          <p:nvPr/>
        </p:nvSpPr>
        <p:spPr>
          <a:xfrm>
            <a:off x="4046486" y="3340531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88" name="Freeform 787">
            <a:extLst>
              <a:ext uri="{FF2B5EF4-FFF2-40B4-BE49-F238E27FC236}">
                <a16:creationId xmlns:a16="http://schemas.microsoft.com/office/drawing/2014/main" id="{5E0A7A06-7A06-666F-3C2B-E863AEECE7A2}"/>
              </a:ext>
            </a:extLst>
          </p:cNvPr>
          <p:cNvSpPr/>
          <p:nvPr/>
        </p:nvSpPr>
        <p:spPr>
          <a:xfrm>
            <a:off x="4061917" y="335596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89" name="Freeform 788">
            <a:extLst>
              <a:ext uri="{FF2B5EF4-FFF2-40B4-BE49-F238E27FC236}">
                <a16:creationId xmlns:a16="http://schemas.microsoft.com/office/drawing/2014/main" id="{2BBC79D3-A847-2CF0-187A-6E34D271912F}"/>
              </a:ext>
            </a:extLst>
          </p:cNvPr>
          <p:cNvSpPr/>
          <p:nvPr/>
        </p:nvSpPr>
        <p:spPr>
          <a:xfrm>
            <a:off x="4787836" y="3323043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90" name="Freeform 789">
            <a:extLst>
              <a:ext uri="{FF2B5EF4-FFF2-40B4-BE49-F238E27FC236}">
                <a16:creationId xmlns:a16="http://schemas.microsoft.com/office/drawing/2014/main" id="{1824E7A1-7C97-6207-1BE4-5F96A4A0F0FE}"/>
              </a:ext>
            </a:extLst>
          </p:cNvPr>
          <p:cNvSpPr/>
          <p:nvPr/>
        </p:nvSpPr>
        <p:spPr>
          <a:xfrm>
            <a:off x="4803267" y="3338474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91" name="Freeform 790">
            <a:extLst>
              <a:ext uri="{FF2B5EF4-FFF2-40B4-BE49-F238E27FC236}">
                <a16:creationId xmlns:a16="http://schemas.microsoft.com/office/drawing/2014/main" id="{581FED58-5846-42B1-77E1-DB3A01FBBC46}"/>
              </a:ext>
            </a:extLst>
          </p:cNvPr>
          <p:cNvSpPr/>
          <p:nvPr/>
        </p:nvSpPr>
        <p:spPr>
          <a:xfrm>
            <a:off x="5528843" y="3169081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92" name="Freeform 791">
            <a:extLst>
              <a:ext uri="{FF2B5EF4-FFF2-40B4-BE49-F238E27FC236}">
                <a16:creationId xmlns:a16="http://schemas.microsoft.com/office/drawing/2014/main" id="{E7922328-E4BC-CD15-9C8E-9A055615CCC6}"/>
              </a:ext>
            </a:extLst>
          </p:cNvPr>
          <p:cNvSpPr/>
          <p:nvPr/>
        </p:nvSpPr>
        <p:spPr>
          <a:xfrm>
            <a:off x="5544273" y="318451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93" name="Freeform 792">
            <a:extLst>
              <a:ext uri="{FF2B5EF4-FFF2-40B4-BE49-F238E27FC236}">
                <a16:creationId xmlns:a16="http://schemas.microsoft.com/office/drawing/2014/main" id="{6F57FD60-1328-4254-5CB0-C5C4C667780E}"/>
              </a:ext>
            </a:extLst>
          </p:cNvPr>
          <p:cNvSpPr/>
          <p:nvPr/>
        </p:nvSpPr>
        <p:spPr>
          <a:xfrm>
            <a:off x="6270193" y="2879331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94" name="Freeform 793">
            <a:extLst>
              <a:ext uri="{FF2B5EF4-FFF2-40B4-BE49-F238E27FC236}">
                <a16:creationId xmlns:a16="http://schemas.microsoft.com/office/drawing/2014/main" id="{505A2BCC-F07C-2EA5-A6B6-DEC20848098E}"/>
              </a:ext>
            </a:extLst>
          </p:cNvPr>
          <p:cNvSpPr/>
          <p:nvPr/>
        </p:nvSpPr>
        <p:spPr>
          <a:xfrm>
            <a:off x="6285623" y="2894761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95" name="Freeform 794">
            <a:extLst>
              <a:ext uri="{FF2B5EF4-FFF2-40B4-BE49-F238E27FC236}">
                <a16:creationId xmlns:a16="http://schemas.microsoft.com/office/drawing/2014/main" id="{840F5619-54DF-674E-77E5-FFE5ECDA37DE}"/>
              </a:ext>
            </a:extLst>
          </p:cNvPr>
          <p:cNvSpPr/>
          <p:nvPr/>
        </p:nvSpPr>
        <p:spPr>
          <a:xfrm>
            <a:off x="7011200" y="2640330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96" name="Freeform 795">
            <a:extLst>
              <a:ext uri="{FF2B5EF4-FFF2-40B4-BE49-F238E27FC236}">
                <a16:creationId xmlns:a16="http://schemas.microsoft.com/office/drawing/2014/main" id="{DC2D2E48-EE41-EE59-4B3E-4D605426E01D}"/>
              </a:ext>
            </a:extLst>
          </p:cNvPr>
          <p:cNvSpPr/>
          <p:nvPr/>
        </p:nvSpPr>
        <p:spPr>
          <a:xfrm>
            <a:off x="7026630" y="2655760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97" name="Freeform 796">
            <a:extLst>
              <a:ext uri="{FF2B5EF4-FFF2-40B4-BE49-F238E27FC236}">
                <a16:creationId xmlns:a16="http://schemas.microsoft.com/office/drawing/2014/main" id="{75470655-07ED-688B-A1DA-5EF5130ED7A1}"/>
              </a:ext>
            </a:extLst>
          </p:cNvPr>
          <p:cNvSpPr/>
          <p:nvPr/>
        </p:nvSpPr>
        <p:spPr>
          <a:xfrm>
            <a:off x="7752549" y="2565234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98" name="Freeform 797">
            <a:extLst>
              <a:ext uri="{FF2B5EF4-FFF2-40B4-BE49-F238E27FC236}">
                <a16:creationId xmlns:a16="http://schemas.microsoft.com/office/drawing/2014/main" id="{B9BAA3C7-AEC5-CA90-997D-EBF42CD61171}"/>
              </a:ext>
            </a:extLst>
          </p:cNvPr>
          <p:cNvSpPr/>
          <p:nvPr/>
        </p:nvSpPr>
        <p:spPr>
          <a:xfrm>
            <a:off x="7767980" y="2580665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99" name="Freeform 798">
            <a:extLst>
              <a:ext uri="{FF2B5EF4-FFF2-40B4-BE49-F238E27FC236}">
                <a16:creationId xmlns:a16="http://schemas.microsoft.com/office/drawing/2014/main" id="{28ACF50C-DFB2-34A4-90FA-43A15E06AC2F}"/>
              </a:ext>
            </a:extLst>
          </p:cNvPr>
          <p:cNvSpPr/>
          <p:nvPr/>
        </p:nvSpPr>
        <p:spPr>
          <a:xfrm>
            <a:off x="8493556" y="2488082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2 w 116586"/>
              <a:gd name="connsiteY1" fmla="*/ 116586 h 116585"/>
              <a:gd name="connsiteX2" fmla="*/ -1 w 116586"/>
              <a:gd name="connsiteY2" fmla="*/ 58293 h 116585"/>
              <a:gd name="connsiteX3" fmla="*/ 58292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2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2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00" name="Freeform 799">
            <a:extLst>
              <a:ext uri="{FF2B5EF4-FFF2-40B4-BE49-F238E27FC236}">
                <a16:creationId xmlns:a16="http://schemas.microsoft.com/office/drawing/2014/main" id="{DCD323CC-E3B4-334F-24D1-66DFBA4A5F4F}"/>
              </a:ext>
            </a:extLst>
          </p:cNvPr>
          <p:cNvSpPr/>
          <p:nvPr/>
        </p:nvSpPr>
        <p:spPr>
          <a:xfrm>
            <a:off x="8508987" y="250351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01" name="Freeform 800">
            <a:extLst>
              <a:ext uri="{FF2B5EF4-FFF2-40B4-BE49-F238E27FC236}">
                <a16:creationId xmlns:a16="http://schemas.microsoft.com/office/drawing/2014/main" id="{BDB82CC7-CB49-FD5D-B347-1FE9593DC8B4}"/>
              </a:ext>
            </a:extLst>
          </p:cNvPr>
          <p:cNvSpPr/>
          <p:nvPr/>
        </p:nvSpPr>
        <p:spPr>
          <a:xfrm>
            <a:off x="9234906" y="2406815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-1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02" name="Freeform 801">
            <a:extLst>
              <a:ext uri="{FF2B5EF4-FFF2-40B4-BE49-F238E27FC236}">
                <a16:creationId xmlns:a16="http://schemas.microsoft.com/office/drawing/2014/main" id="{7AE20BDC-80E8-C86D-E2C7-E345BAF45DB6}"/>
              </a:ext>
            </a:extLst>
          </p:cNvPr>
          <p:cNvSpPr/>
          <p:nvPr/>
        </p:nvSpPr>
        <p:spPr>
          <a:xfrm>
            <a:off x="9250337" y="2422245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03" name="Freeform 802">
            <a:extLst>
              <a:ext uri="{FF2B5EF4-FFF2-40B4-BE49-F238E27FC236}">
                <a16:creationId xmlns:a16="http://schemas.microsoft.com/office/drawing/2014/main" id="{98D2BA4B-973C-80F0-08BD-984D42D48967}"/>
              </a:ext>
            </a:extLst>
          </p:cNvPr>
          <p:cNvSpPr/>
          <p:nvPr/>
        </p:nvSpPr>
        <p:spPr>
          <a:xfrm>
            <a:off x="9975913" y="2361209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-1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04" name="Freeform 803">
            <a:extLst>
              <a:ext uri="{FF2B5EF4-FFF2-40B4-BE49-F238E27FC236}">
                <a16:creationId xmlns:a16="http://schemas.microsoft.com/office/drawing/2014/main" id="{D9878C80-8A9D-C7D4-03F4-8FFCA2A87EF9}"/>
              </a:ext>
            </a:extLst>
          </p:cNvPr>
          <p:cNvSpPr/>
          <p:nvPr/>
        </p:nvSpPr>
        <p:spPr>
          <a:xfrm>
            <a:off x="9991344" y="2376639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05" name="Freeform 804">
            <a:extLst>
              <a:ext uri="{FF2B5EF4-FFF2-40B4-BE49-F238E27FC236}">
                <a16:creationId xmlns:a16="http://schemas.microsoft.com/office/drawing/2014/main" id="{567C39E7-955D-8832-B116-5D4B7F624020}"/>
              </a:ext>
            </a:extLst>
          </p:cNvPr>
          <p:cNvSpPr/>
          <p:nvPr/>
        </p:nvSpPr>
        <p:spPr>
          <a:xfrm>
            <a:off x="10716920" y="2585808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-1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06" name="Freeform 805">
            <a:extLst>
              <a:ext uri="{FF2B5EF4-FFF2-40B4-BE49-F238E27FC236}">
                <a16:creationId xmlns:a16="http://schemas.microsoft.com/office/drawing/2014/main" id="{F526CA65-A971-07F4-8063-42DBDC05E13F}"/>
              </a:ext>
            </a:extLst>
          </p:cNvPr>
          <p:cNvSpPr/>
          <p:nvPr/>
        </p:nvSpPr>
        <p:spPr>
          <a:xfrm>
            <a:off x="10732350" y="2601239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34" name="Freeform 833">
            <a:extLst>
              <a:ext uri="{FF2B5EF4-FFF2-40B4-BE49-F238E27FC236}">
                <a16:creationId xmlns:a16="http://schemas.microsoft.com/office/drawing/2014/main" id="{2EFE2B18-E177-779D-6907-5E11154F4695}"/>
              </a:ext>
            </a:extLst>
          </p:cNvPr>
          <p:cNvSpPr/>
          <p:nvPr/>
        </p:nvSpPr>
        <p:spPr>
          <a:xfrm>
            <a:off x="1730540" y="1091793"/>
            <a:ext cx="1905" cy="3947807"/>
          </a:xfrm>
          <a:custGeom>
            <a:avLst/>
            <a:gdLst>
              <a:gd name="connsiteX0" fmla="*/ 0 w 1905"/>
              <a:gd name="connsiteY0" fmla="*/ 3947808 h 3947807"/>
              <a:gd name="connsiteX1" fmla="*/ 0 w 1905"/>
              <a:gd name="connsiteY1" fmla="*/ 0 h 394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3947807">
                <a:moveTo>
                  <a:pt x="0" y="3947808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35" name="Freeform 834">
            <a:extLst>
              <a:ext uri="{FF2B5EF4-FFF2-40B4-BE49-F238E27FC236}">
                <a16:creationId xmlns:a16="http://schemas.microsoft.com/office/drawing/2014/main" id="{9693F114-E84D-5E44-037D-F6D7E67B09D1}"/>
              </a:ext>
            </a:extLst>
          </p:cNvPr>
          <p:cNvSpPr/>
          <p:nvPr/>
        </p:nvSpPr>
        <p:spPr>
          <a:xfrm>
            <a:off x="1635556" y="4888725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36" name="TextBox 835">
            <a:extLst>
              <a:ext uri="{FF2B5EF4-FFF2-40B4-BE49-F238E27FC236}">
                <a16:creationId xmlns:a16="http://schemas.microsoft.com/office/drawing/2014/main" id="{D99AE5DD-497C-5E23-E89B-0BEE670FFB69}"/>
              </a:ext>
            </a:extLst>
          </p:cNvPr>
          <p:cNvSpPr txBox="1"/>
          <p:nvPr/>
        </p:nvSpPr>
        <p:spPr>
          <a:xfrm>
            <a:off x="1355483" y="473760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0</a:t>
            </a:r>
          </a:p>
        </p:txBody>
      </p:sp>
      <p:sp>
        <p:nvSpPr>
          <p:cNvPr id="837" name="Freeform 836">
            <a:extLst>
              <a:ext uri="{FF2B5EF4-FFF2-40B4-BE49-F238E27FC236}">
                <a16:creationId xmlns:a16="http://schemas.microsoft.com/office/drawing/2014/main" id="{0D8014F1-8B53-FBA8-1494-04ADDA1FDB3D}"/>
              </a:ext>
            </a:extLst>
          </p:cNvPr>
          <p:cNvSpPr/>
          <p:nvPr/>
        </p:nvSpPr>
        <p:spPr>
          <a:xfrm>
            <a:off x="1635556" y="3977297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38" name="TextBox 837">
            <a:extLst>
              <a:ext uri="{FF2B5EF4-FFF2-40B4-BE49-F238E27FC236}">
                <a16:creationId xmlns:a16="http://schemas.microsoft.com/office/drawing/2014/main" id="{6DFC74D8-A44C-E8B4-FDB8-A4406E3EDF29}"/>
              </a:ext>
            </a:extLst>
          </p:cNvPr>
          <p:cNvSpPr txBox="1"/>
          <p:nvPr/>
        </p:nvSpPr>
        <p:spPr>
          <a:xfrm>
            <a:off x="1284998" y="3826154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.5</a:t>
            </a:r>
          </a:p>
        </p:txBody>
      </p:sp>
      <p:sp>
        <p:nvSpPr>
          <p:cNvPr id="839" name="Freeform 838">
            <a:extLst>
              <a:ext uri="{FF2B5EF4-FFF2-40B4-BE49-F238E27FC236}">
                <a16:creationId xmlns:a16="http://schemas.microsoft.com/office/drawing/2014/main" id="{51B6D25E-584E-5E7E-BE97-66D4D2D14A17}"/>
              </a:ext>
            </a:extLst>
          </p:cNvPr>
          <p:cNvSpPr/>
          <p:nvPr/>
        </p:nvSpPr>
        <p:spPr>
          <a:xfrm>
            <a:off x="1635556" y="3065868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40" name="TextBox 839">
            <a:extLst>
              <a:ext uri="{FF2B5EF4-FFF2-40B4-BE49-F238E27FC236}">
                <a16:creationId xmlns:a16="http://schemas.microsoft.com/office/drawing/2014/main" id="{2BA75D1A-E701-87C6-553E-D7FCA9FDEBB4}"/>
              </a:ext>
            </a:extLst>
          </p:cNvPr>
          <p:cNvSpPr txBox="1"/>
          <p:nvPr/>
        </p:nvSpPr>
        <p:spPr>
          <a:xfrm>
            <a:off x="1355483" y="29147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</a:t>
            </a:r>
          </a:p>
        </p:txBody>
      </p:sp>
      <p:sp>
        <p:nvSpPr>
          <p:cNvPr id="841" name="Freeform 840">
            <a:extLst>
              <a:ext uri="{FF2B5EF4-FFF2-40B4-BE49-F238E27FC236}">
                <a16:creationId xmlns:a16="http://schemas.microsoft.com/office/drawing/2014/main" id="{3752ECEE-3618-5A76-4693-44506CCD8CD6}"/>
              </a:ext>
            </a:extLst>
          </p:cNvPr>
          <p:cNvSpPr/>
          <p:nvPr/>
        </p:nvSpPr>
        <p:spPr>
          <a:xfrm>
            <a:off x="1635556" y="2154440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42" name="TextBox 841">
            <a:extLst>
              <a:ext uri="{FF2B5EF4-FFF2-40B4-BE49-F238E27FC236}">
                <a16:creationId xmlns:a16="http://schemas.microsoft.com/office/drawing/2014/main" id="{57F5817D-6CA0-6AA8-3B64-7F9C9AE29E55}"/>
              </a:ext>
            </a:extLst>
          </p:cNvPr>
          <p:cNvSpPr txBox="1"/>
          <p:nvPr/>
        </p:nvSpPr>
        <p:spPr>
          <a:xfrm>
            <a:off x="1144028" y="2003317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1.5</a:t>
            </a:r>
          </a:p>
        </p:txBody>
      </p:sp>
      <p:sp>
        <p:nvSpPr>
          <p:cNvPr id="843" name="Freeform 842">
            <a:extLst>
              <a:ext uri="{FF2B5EF4-FFF2-40B4-BE49-F238E27FC236}">
                <a16:creationId xmlns:a16="http://schemas.microsoft.com/office/drawing/2014/main" id="{63693D92-E979-78C0-60B0-CC0EAB71E745}"/>
              </a:ext>
            </a:extLst>
          </p:cNvPr>
          <p:cNvSpPr/>
          <p:nvPr/>
        </p:nvSpPr>
        <p:spPr>
          <a:xfrm>
            <a:off x="1635556" y="124266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44" name="TextBox 843">
            <a:extLst>
              <a:ext uri="{FF2B5EF4-FFF2-40B4-BE49-F238E27FC236}">
                <a16:creationId xmlns:a16="http://schemas.microsoft.com/office/drawing/2014/main" id="{FEBEDDBC-1E37-A79F-82FB-FE3806E2DCAF}"/>
              </a:ext>
            </a:extLst>
          </p:cNvPr>
          <p:cNvSpPr txBox="1"/>
          <p:nvPr/>
        </p:nvSpPr>
        <p:spPr>
          <a:xfrm>
            <a:off x="1355483" y="10915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2</a:t>
            </a:r>
          </a:p>
        </p:txBody>
      </p:sp>
      <p:sp>
        <p:nvSpPr>
          <p:cNvPr id="845" name="TextBox 844">
            <a:extLst>
              <a:ext uri="{FF2B5EF4-FFF2-40B4-BE49-F238E27FC236}">
                <a16:creationId xmlns:a16="http://schemas.microsoft.com/office/drawing/2014/main" id="{BD638C8A-2B78-0E69-79A0-69C88624C168}"/>
              </a:ext>
            </a:extLst>
          </p:cNvPr>
          <p:cNvSpPr txBox="1"/>
          <p:nvPr/>
        </p:nvSpPr>
        <p:spPr>
          <a:xfrm rot="16200000">
            <a:off x="-614955" y="2865809"/>
            <a:ext cx="3038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Relative Application Rate</a:t>
            </a:r>
          </a:p>
        </p:txBody>
      </p:sp>
      <p:sp>
        <p:nvSpPr>
          <p:cNvPr id="846" name="Freeform 845">
            <a:extLst>
              <a:ext uri="{FF2B5EF4-FFF2-40B4-BE49-F238E27FC236}">
                <a16:creationId xmlns:a16="http://schemas.microsoft.com/office/drawing/2014/main" id="{50445272-407D-CA1E-21A9-D68E66E8CDC5}"/>
              </a:ext>
            </a:extLst>
          </p:cNvPr>
          <p:cNvSpPr/>
          <p:nvPr/>
        </p:nvSpPr>
        <p:spPr>
          <a:xfrm>
            <a:off x="1730540" y="5039601"/>
            <a:ext cx="9714699" cy="1905"/>
          </a:xfrm>
          <a:custGeom>
            <a:avLst/>
            <a:gdLst>
              <a:gd name="connsiteX0" fmla="*/ 0 w 9714699"/>
              <a:gd name="connsiteY0" fmla="*/ 0 h 1905"/>
              <a:gd name="connsiteX1" fmla="*/ 9714700 w 971469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14699" h="1905">
                <a:moveTo>
                  <a:pt x="0" y="0"/>
                </a:moveTo>
                <a:lnTo>
                  <a:pt x="971470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47" name="Freeform 846">
            <a:extLst>
              <a:ext uri="{FF2B5EF4-FFF2-40B4-BE49-F238E27FC236}">
                <a16:creationId xmlns:a16="http://schemas.microsoft.com/office/drawing/2014/main" id="{A9EDACAA-52E4-FF9A-A959-02C11FE7B47C}"/>
              </a:ext>
            </a:extLst>
          </p:cNvPr>
          <p:cNvSpPr/>
          <p:nvPr/>
        </p:nvSpPr>
        <p:spPr>
          <a:xfrm>
            <a:off x="1881416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48" name="TextBox 847">
            <a:extLst>
              <a:ext uri="{FF2B5EF4-FFF2-40B4-BE49-F238E27FC236}">
                <a16:creationId xmlns:a16="http://schemas.microsoft.com/office/drawing/2014/main" id="{5E60F238-C4ED-110B-E604-8AAE5108F7C8}"/>
              </a:ext>
            </a:extLst>
          </p:cNvPr>
          <p:cNvSpPr txBox="1"/>
          <p:nvPr/>
        </p:nvSpPr>
        <p:spPr>
          <a:xfrm>
            <a:off x="1599476" y="5123231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0-20</a:t>
            </a:r>
          </a:p>
        </p:txBody>
      </p:sp>
      <p:sp>
        <p:nvSpPr>
          <p:cNvPr id="849" name="Freeform 848">
            <a:extLst>
              <a:ext uri="{FF2B5EF4-FFF2-40B4-BE49-F238E27FC236}">
                <a16:creationId xmlns:a16="http://schemas.microsoft.com/office/drawing/2014/main" id="{82615F7C-1969-A0CF-46AF-36369CA61855}"/>
              </a:ext>
            </a:extLst>
          </p:cNvPr>
          <p:cNvSpPr/>
          <p:nvPr/>
        </p:nvSpPr>
        <p:spPr>
          <a:xfrm>
            <a:off x="2622765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50" name="TextBox 849">
            <a:extLst>
              <a:ext uri="{FF2B5EF4-FFF2-40B4-BE49-F238E27FC236}">
                <a16:creationId xmlns:a16="http://schemas.microsoft.com/office/drawing/2014/main" id="{37DAC9D4-CAAC-CE1D-65C9-581404E9DC85}"/>
              </a:ext>
            </a:extLst>
          </p:cNvPr>
          <p:cNvSpPr txBox="1"/>
          <p:nvPr/>
        </p:nvSpPr>
        <p:spPr>
          <a:xfrm>
            <a:off x="2287485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20-40</a:t>
            </a:r>
          </a:p>
        </p:txBody>
      </p:sp>
      <p:sp>
        <p:nvSpPr>
          <p:cNvPr id="851" name="Freeform 850">
            <a:extLst>
              <a:ext uri="{FF2B5EF4-FFF2-40B4-BE49-F238E27FC236}">
                <a16:creationId xmlns:a16="http://schemas.microsoft.com/office/drawing/2014/main" id="{7FCD978D-065D-76D1-D460-3C2273C8302F}"/>
              </a:ext>
            </a:extLst>
          </p:cNvPr>
          <p:cNvSpPr/>
          <p:nvPr/>
        </p:nvSpPr>
        <p:spPr>
          <a:xfrm>
            <a:off x="3363772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52" name="TextBox 851">
            <a:extLst>
              <a:ext uri="{FF2B5EF4-FFF2-40B4-BE49-F238E27FC236}">
                <a16:creationId xmlns:a16="http://schemas.microsoft.com/office/drawing/2014/main" id="{16C9ED21-87B2-A180-0A30-60E51A520FBF}"/>
              </a:ext>
            </a:extLst>
          </p:cNvPr>
          <p:cNvSpPr txBox="1"/>
          <p:nvPr/>
        </p:nvSpPr>
        <p:spPr>
          <a:xfrm>
            <a:off x="3028492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40-60</a:t>
            </a:r>
          </a:p>
        </p:txBody>
      </p:sp>
      <p:sp>
        <p:nvSpPr>
          <p:cNvPr id="853" name="Freeform 852">
            <a:extLst>
              <a:ext uri="{FF2B5EF4-FFF2-40B4-BE49-F238E27FC236}">
                <a16:creationId xmlns:a16="http://schemas.microsoft.com/office/drawing/2014/main" id="{43330F3D-4476-96ED-34DC-CCEECD5A4A92}"/>
              </a:ext>
            </a:extLst>
          </p:cNvPr>
          <p:cNvSpPr/>
          <p:nvPr/>
        </p:nvSpPr>
        <p:spPr>
          <a:xfrm>
            <a:off x="4105122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54" name="TextBox 853">
            <a:extLst>
              <a:ext uri="{FF2B5EF4-FFF2-40B4-BE49-F238E27FC236}">
                <a16:creationId xmlns:a16="http://schemas.microsoft.com/office/drawing/2014/main" id="{0D6B1C3C-4D31-2A49-8406-66006D3C2F10}"/>
              </a:ext>
            </a:extLst>
          </p:cNvPr>
          <p:cNvSpPr txBox="1"/>
          <p:nvPr/>
        </p:nvSpPr>
        <p:spPr>
          <a:xfrm>
            <a:off x="3769842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60-70</a:t>
            </a:r>
          </a:p>
        </p:txBody>
      </p:sp>
      <p:sp>
        <p:nvSpPr>
          <p:cNvPr id="855" name="Freeform 854">
            <a:extLst>
              <a:ext uri="{FF2B5EF4-FFF2-40B4-BE49-F238E27FC236}">
                <a16:creationId xmlns:a16="http://schemas.microsoft.com/office/drawing/2014/main" id="{DC66EB8C-79F3-C84E-9FE3-066846E5ED2D}"/>
              </a:ext>
            </a:extLst>
          </p:cNvPr>
          <p:cNvSpPr/>
          <p:nvPr/>
        </p:nvSpPr>
        <p:spPr>
          <a:xfrm>
            <a:off x="4846129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56" name="TextBox 855">
            <a:extLst>
              <a:ext uri="{FF2B5EF4-FFF2-40B4-BE49-F238E27FC236}">
                <a16:creationId xmlns:a16="http://schemas.microsoft.com/office/drawing/2014/main" id="{AD3DCBF4-DA1D-4B42-8589-5C3B380B0237}"/>
              </a:ext>
            </a:extLst>
          </p:cNvPr>
          <p:cNvSpPr txBox="1"/>
          <p:nvPr/>
        </p:nvSpPr>
        <p:spPr>
          <a:xfrm>
            <a:off x="4510849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70-80</a:t>
            </a:r>
          </a:p>
        </p:txBody>
      </p:sp>
      <p:sp>
        <p:nvSpPr>
          <p:cNvPr id="857" name="Freeform 856">
            <a:extLst>
              <a:ext uri="{FF2B5EF4-FFF2-40B4-BE49-F238E27FC236}">
                <a16:creationId xmlns:a16="http://schemas.microsoft.com/office/drawing/2014/main" id="{3138F0E4-D294-2EA5-FEF2-A3597DEE9CB0}"/>
              </a:ext>
            </a:extLst>
          </p:cNvPr>
          <p:cNvSpPr/>
          <p:nvPr/>
        </p:nvSpPr>
        <p:spPr>
          <a:xfrm>
            <a:off x="5587479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58" name="TextBox 857">
            <a:extLst>
              <a:ext uri="{FF2B5EF4-FFF2-40B4-BE49-F238E27FC236}">
                <a16:creationId xmlns:a16="http://schemas.microsoft.com/office/drawing/2014/main" id="{09CF1F1C-D248-8DFD-0B65-634063E6C7C5}"/>
              </a:ext>
            </a:extLst>
          </p:cNvPr>
          <p:cNvSpPr txBox="1"/>
          <p:nvPr/>
        </p:nvSpPr>
        <p:spPr>
          <a:xfrm>
            <a:off x="5252199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80-90</a:t>
            </a:r>
          </a:p>
        </p:txBody>
      </p:sp>
      <p:sp>
        <p:nvSpPr>
          <p:cNvPr id="859" name="Freeform 858">
            <a:extLst>
              <a:ext uri="{FF2B5EF4-FFF2-40B4-BE49-F238E27FC236}">
                <a16:creationId xmlns:a16="http://schemas.microsoft.com/office/drawing/2014/main" id="{DC3798AC-70F7-00D9-4139-3E158F893037}"/>
              </a:ext>
            </a:extLst>
          </p:cNvPr>
          <p:cNvSpPr/>
          <p:nvPr/>
        </p:nvSpPr>
        <p:spPr>
          <a:xfrm>
            <a:off x="6328486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60" name="TextBox 859">
            <a:extLst>
              <a:ext uri="{FF2B5EF4-FFF2-40B4-BE49-F238E27FC236}">
                <a16:creationId xmlns:a16="http://schemas.microsoft.com/office/drawing/2014/main" id="{7593E16E-5CB1-55A0-1C6A-7AF3D102FA89}"/>
              </a:ext>
            </a:extLst>
          </p:cNvPr>
          <p:cNvSpPr txBox="1"/>
          <p:nvPr/>
        </p:nvSpPr>
        <p:spPr>
          <a:xfrm>
            <a:off x="5993206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90-95</a:t>
            </a:r>
          </a:p>
        </p:txBody>
      </p:sp>
      <p:sp>
        <p:nvSpPr>
          <p:cNvPr id="861" name="Freeform 860">
            <a:extLst>
              <a:ext uri="{FF2B5EF4-FFF2-40B4-BE49-F238E27FC236}">
                <a16:creationId xmlns:a16="http://schemas.microsoft.com/office/drawing/2014/main" id="{02651882-CCD5-DEC9-3F36-99129DB7CB81}"/>
              </a:ext>
            </a:extLst>
          </p:cNvPr>
          <p:cNvSpPr/>
          <p:nvPr/>
        </p:nvSpPr>
        <p:spPr>
          <a:xfrm>
            <a:off x="7069836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62" name="TextBox 861">
            <a:extLst>
              <a:ext uri="{FF2B5EF4-FFF2-40B4-BE49-F238E27FC236}">
                <a16:creationId xmlns:a16="http://schemas.microsoft.com/office/drawing/2014/main" id="{84468CBC-7C92-4A25-E239-C978F020145F}"/>
              </a:ext>
            </a:extLst>
          </p:cNvPr>
          <p:cNvSpPr txBox="1"/>
          <p:nvPr/>
        </p:nvSpPr>
        <p:spPr>
          <a:xfrm>
            <a:off x="6734555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95-96</a:t>
            </a:r>
          </a:p>
        </p:txBody>
      </p:sp>
      <p:sp>
        <p:nvSpPr>
          <p:cNvPr id="863" name="Freeform 862">
            <a:extLst>
              <a:ext uri="{FF2B5EF4-FFF2-40B4-BE49-F238E27FC236}">
                <a16:creationId xmlns:a16="http://schemas.microsoft.com/office/drawing/2014/main" id="{A2A9C939-483C-E9FC-D3E7-DF3EF8B43CF6}"/>
              </a:ext>
            </a:extLst>
          </p:cNvPr>
          <p:cNvSpPr/>
          <p:nvPr/>
        </p:nvSpPr>
        <p:spPr>
          <a:xfrm>
            <a:off x="7810842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64" name="TextBox 863">
            <a:extLst>
              <a:ext uri="{FF2B5EF4-FFF2-40B4-BE49-F238E27FC236}">
                <a16:creationId xmlns:a16="http://schemas.microsoft.com/office/drawing/2014/main" id="{9DC20BFD-2B61-4920-D045-76E754327E89}"/>
              </a:ext>
            </a:extLst>
          </p:cNvPr>
          <p:cNvSpPr txBox="1"/>
          <p:nvPr/>
        </p:nvSpPr>
        <p:spPr>
          <a:xfrm>
            <a:off x="7475562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96-97</a:t>
            </a:r>
          </a:p>
        </p:txBody>
      </p:sp>
      <p:sp>
        <p:nvSpPr>
          <p:cNvPr id="865" name="Freeform 864">
            <a:extLst>
              <a:ext uri="{FF2B5EF4-FFF2-40B4-BE49-F238E27FC236}">
                <a16:creationId xmlns:a16="http://schemas.microsoft.com/office/drawing/2014/main" id="{5FE0B3F9-3E89-05F5-1D14-A74B31830C8F}"/>
              </a:ext>
            </a:extLst>
          </p:cNvPr>
          <p:cNvSpPr/>
          <p:nvPr/>
        </p:nvSpPr>
        <p:spPr>
          <a:xfrm>
            <a:off x="8552192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66" name="TextBox 865">
            <a:extLst>
              <a:ext uri="{FF2B5EF4-FFF2-40B4-BE49-F238E27FC236}">
                <a16:creationId xmlns:a16="http://schemas.microsoft.com/office/drawing/2014/main" id="{90BBDEB7-BA6C-FF85-A336-69C781B59138}"/>
              </a:ext>
            </a:extLst>
          </p:cNvPr>
          <p:cNvSpPr txBox="1"/>
          <p:nvPr/>
        </p:nvSpPr>
        <p:spPr>
          <a:xfrm>
            <a:off x="8216912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97-98</a:t>
            </a:r>
          </a:p>
        </p:txBody>
      </p:sp>
      <p:sp>
        <p:nvSpPr>
          <p:cNvPr id="867" name="Freeform 866">
            <a:extLst>
              <a:ext uri="{FF2B5EF4-FFF2-40B4-BE49-F238E27FC236}">
                <a16:creationId xmlns:a16="http://schemas.microsoft.com/office/drawing/2014/main" id="{48B115DF-8DD3-422D-3829-6A4D9F3B51FD}"/>
              </a:ext>
            </a:extLst>
          </p:cNvPr>
          <p:cNvSpPr/>
          <p:nvPr/>
        </p:nvSpPr>
        <p:spPr>
          <a:xfrm>
            <a:off x="9293199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68" name="TextBox 867">
            <a:extLst>
              <a:ext uri="{FF2B5EF4-FFF2-40B4-BE49-F238E27FC236}">
                <a16:creationId xmlns:a16="http://schemas.microsoft.com/office/drawing/2014/main" id="{1D4AC777-E548-D56E-CFEC-6A02DFEB17A2}"/>
              </a:ext>
            </a:extLst>
          </p:cNvPr>
          <p:cNvSpPr txBox="1"/>
          <p:nvPr/>
        </p:nvSpPr>
        <p:spPr>
          <a:xfrm>
            <a:off x="8957919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98-99</a:t>
            </a:r>
          </a:p>
        </p:txBody>
      </p:sp>
      <p:sp>
        <p:nvSpPr>
          <p:cNvPr id="869" name="Freeform 868">
            <a:extLst>
              <a:ext uri="{FF2B5EF4-FFF2-40B4-BE49-F238E27FC236}">
                <a16:creationId xmlns:a16="http://schemas.microsoft.com/office/drawing/2014/main" id="{E44D05CD-9490-E5FB-5912-7747B48EA121}"/>
              </a:ext>
            </a:extLst>
          </p:cNvPr>
          <p:cNvSpPr/>
          <p:nvPr/>
        </p:nvSpPr>
        <p:spPr>
          <a:xfrm>
            <a:off x="10034206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70" name="TextBox 869">
            <a:extLst>
              <a:ext uri="{FF2B5EF4-FFF2-40B4-BE49-F238E27FC236}">
                <a16:creationId xmlns:a16="http://schemas.microsoft.com/office/drawing/2014/main" id="{C529B944-3210-3723-3829-26F42076EDAF}"/>
              </a:ext>
            </a:extLst>
          </p:cNvPr>
          <p:cNvSpPr txBox="1"/>
          <p:nvPr/>
        </p:nvSpPr>
        <p:spPr>
          <a:xfrm>
            <a:off x="9619868" y="5123231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99-99.9</a:t>
            </a:r>
          </a:p>
        </p:txBody>
      </p:sp>
      <p:sp>
        <p:nvSpPr>
          <p:cNvPr id="871" name="Freeform 870">
            <a:extLst>
              <a:ext uri="{FF2B5EF4-FFF2-40B4-BE49-F238E27FC236}">
                <a16:creationId xmlns:a16="http://schemas.microsoft.com/office/drawing/2014/main" id="{2FD21050-3AF6-2ADA-AC58-945B39353C18}"/>
              </a:ext>
            </a:extLst>
          </p:cNvPr>
          <p:cNvSpPr/>
          <p:nvPr/>
        </p:nvSpPr>
        <p:spPr>
          <a:xfrm>
            <a:off x="10775556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72" name="TextBox 871">
            <a:extLst>
              <a:ext uri="{FF2B5EF4-FFF2-40B4-BE49-F238E27FC236}">
                <a16:creationId xmlns:a16="http://schemas.microsoft.com/office/drawing/2014/main" id="{570B6BB3-633F-5D44-C2BE-2057C557267F}"/>
              </a:ext>
            </a:extLst>
          </p:cNvPr>
          <p:cNvSpPr txBox="1"/>
          <p:nvPr/>
        </p:nvSpPr>
        <p:spPr>
          <a:xfrm>
            <a:off x="10361218" y="5123231"/>
            <a:ext cx="770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Top 0.1</a:t>
            </a:r>
          </a:p>
        </p:txBody>
      </p:sp>
      <p:sp>
        <p:nvSpPr>
          <p:cNvPr id="873" name="TextBox 872">
            <a:extLst>
              <a:ext uri="{FF2B5EF4-FFF2-40B4-BE49-F238E27FC236}">
                <a16:creationId xmlns:a16="http://schemas.microsoft.com/office/drawing/2014/main" id="{68203B7E-4959-CE8D-AAA0-A4F1FB3F67C9}"/>
              </a:ext>
            </a:extLst>
          </p:cNvPr>
          <p:cNvSpPr txBox="1"/>
          <p:nvPr/>
        </p:nvSpPr>
        <p:spPr>
          <a:xfrm>
            <a:off x="5074539" y="5405647"/>
            <a:ext cx="30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Parent Income Percentile</a:t>
            </a:r>
          </a:p>
        </p:txBody>
      </p:sp>
      <p:sp>
        <p:nvSpPr>
          <p:cNvPr id="875" name="Freeform 874">
            <a:extLst>
              <a:ext uri="{FF2B5EF4-FFF2-40B4-BE49-F238E27FC236}">
                <a16:creationId xmlns:a16="http://schemas.microsoft.com/office/drawing/2014/main" id="{E97657A3-A8AB-6AFA-008D-CA4D0717F36F}"/>
              </a:ext>
            </a:extLst>
          </p:cNvPr>
          <p:cNvSpPr/>
          <p:nvPr/>
        </p:nvSpPr>
        <p:spPr>
          <a:xfrm>
            <a:off x="2036064" y="5858789"/>
            <a:ext cx="9103652" cy="429996"/>
          </a:xfrm>
          <a:custGeom>
            <a:avLst/>
            <a:gdLst>
              <a:gd name="connsiteX0" fmla="*/ 0 w 9103652"/>
              <a:gd name="connsiteY0" fmla="*/ 0 h 429996"/>
              <a:gd name="connsiteX1" fmla="*/ 9103652 w 9103652"/>
              <a:gd name="connsiteY1" fmla="*/ 0 h 429996"/>
              <a:gd name="connsiteX2" fmla="*/ 9103652 w 9103652"/>
              <a:gd name="connsiteY2" fmla="*/ 429997 h 429996"/>
              <a:gd name="connsiteX3" fmla="*/ 0 w 9103652"/>
              <a:gd name="connsiteY3" fmla="*/ 429997 h 42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03652" h="429996">
                <a:moveTo>
                  <a:pt x="0" y="0"/>
                </a:moveTo>
                <a:lnTo>
                  <a:pt x="9103652" y="0"/>
                </a:lnTo>
                <a:lnTo>
                  <a:pt x="9103652" y="429997"/>
                </a:lnTo>
                <a:lnTo>
                  <a:pt x="0" y="429997"/>
                </a:lnTo>
                <a:close/>
              </a:path>
            </a:pathLst>
          </a:custGeom>
          <a:noFill/>
          <a:ln w="13716" cap="flat">
            <a:solidFill>
              <a:srgbClr val="FFFFFF">
                <a:alpha val="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76" name="Freeform 875">
            <a:extLst>
              <a:ext uri="{FF2B5EF4-FFF2-40B4-BE49-F238E27FC236}">
                <a16:creationId xmlns:a16="http://schemas.microsoft.com/office/drawing/2014/main" id="{3A192B7E-9BC4-378C-5397-62C3F2D04A44}"/>
              </a:ext>
            </a:extLst>
          </p:cNvPr>
          <p:cNvSpPr/>
          <p:nvPr/>
        </p:nvSpPr>
        <p:spPr>
          <a:xfrm>
            <a:off x="3960217" y="6073787"/>
            <a:ext cx="891540" cy="1905"/>
          </a:xfrm>
          <a:custGeom>
            <a:avLst/>
            <a:gdLst>
              <a:gd name="connsiteX0" fmla="*/ 0 w 891540"/>
              <a:gd name="connsiteY0" fmla="*/ 0 h 1905"/>
              <a:gd name="connsiteX1" fmla="*/ 891540 w 89154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1540" h="1905">
                <a:moveTo>
                  <a:pt x="0" y="0"/>
                </a:moveTo>
                <a:lnTo>
                  <a:pt x="891540" y="0"/>
                </a:lnTo>
              </a:path>
            </a:pathLst>
          </a:custGeom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77" name="Freeform 876">
            <a:extLst>
              <a:ext uri="{FF2B5EF4-FFF2-40B4-BE49-F238E27FC236}">
                <a16:creationId xmlns:a16="http://schemas.microsoft.com/office/drawing/2014/main" id="{32EFFF40-4818-9872-3FEF-B0C786E45644}"/>
              </a:ext>
            </a:extLst>
          </p:cNvPr>
          <p:cNvSpPr/>
          <p:nvPr/>
        </p:nvSpPr>
        <p:spPr>
          <a:xfrm>
            <a:off x="4347694" y="6015494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78" name="Freeform 877">
            <a:extLst>
              <a:ext uri="{FF2B5EF4-FFF2-40B4-BE49-F238E27FC236}">
                <a16:creationId xmlns:a16="http://schemas.microsoft.com/office/drawing/2014/main" id="{D3606591-8692-C512-6D6B-65F2D71B1CB1}"/>
              </a:ext>
            </a:extLst>
          </p:cNvPr>
          <p:cNvSpPr/>
          <p:nvPr/>
        </p:nvSpPr>
        <p:spPr>
          <a:xfrm>
            <a:off x="4363124" y="6030925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79" name="Freeform 878">
            <a:extLst>
              <a:ext uri="{FF2B5EF4-FFF2-40B4-BE49-F238E27FC236}">
                <a16:creationId xmlns:a16="http://schemas.microsoft.com/office/drawing/2014/main" id="{A0DD1C5D-6895-6A55-99C0-2105F39E16D5}"/>
              </a:ext>
            </a:extLst>
          </p:cNvPr>
          <p:cNvSpPr/>
          <p:nvPr/>
        </p:nvSpPr>
        <p:spPr>
          <a:xfrm>
            <a:off x="6217184" y="6073787"/>
            <a:ext cx="891540" cy="1905"/>
          </a:xfrm>
          <a:custGeom>
            <a:avLst/>
            <a:gdLst>
              <a:gd name="connsiteX0" fmla="*/ 0 w 891540"/>
              <a:gd name="connsiteY0" fmla="*/ 0 h 1905"/>
              <a:gd name="connsiteX1" fmla="*/ 891540 w 89154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1540" h="1905">
                <a:moveTo>
                  <a:pt x="0" y="0"/>
                </a:moveTo>
                <a:lnTo>
                  <a:pt x="891540" y="0"/>
                </a:lnTo>
              </a:path>
            </a:pathLst>
          </a:custGeom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80" name="Freeform 879">
            <a:extLst>
              <a:ext uri="{FF2B5EF4-FFF2-40B4-BE49-F238E27FC236}">
                <a16:creationId xmlns:a16="http://schemas.microsoft.com/office/drawing/2014/main" id="{5DB20105-BF10-D17A-E2EF-5255995A64CF}"/>
              </a:ext>
            </a:extLst>
          </p:cNvPr>
          <p:cNvSpPr/>
          <p:nvPr/>
        </p:nvSpPr>
        <p:spPr>
          <a:xfrm>
            <a:off x="6604661" y="6015494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81" name="Freeform 880">
            <a:extLst>
              <a:ext uri="{FF2B5EF4-FFF2-40B4-BE49-F238E27FC236}">
                <a16:creationId xmlns:a16="http://schemas.microsoft.com/office/drawing/2014/main" id="{532CB257-B6C2-4E3B-4DB6-56338EC4DE19}"/>
              </a:ext>
            </a:extLst>
          </p:cNvPr>
          <p:cNvSpPr/>
          <p:nvPr/>
        </p:nvSpPr>
        <p:spPr>
          <a:xfrm>
            <a:off x="6620092" y="6030925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85" name="TextBox 884">
            <a:extLst>
              <a:ext uri="{FF2B5EF4-FFF2-40B4-BE49-F238E27FC236}">
                <a16:creationId xmlns:a16="http://schemas.microsoft.com/office/drawing/2014/main" id="{536BA278-624E-F906-CA71-8B0EBDD4C8AA}"/>
              </a:ext>
            </a:extLst>
          </p:cNvPr>
          <p:cNvSpPr txBox="1"/>
          <p:nvPr/>
        </p:nvSpPr>
        <p:spPr>
          <a:xfrm>
            <a:off x="4903306" y="592856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Ivy-Plus</a:t>
            </a:r>
          </a:p>
        </p:txBody>
      </p:sp>
      <p:sp>
        <p:nvSpPr>
          <p:cNvPr id="886" name="TextBox 885">
            <a:extLst>
              <a:ext uri="{FF2B5EF4-FFF2-40B4-BE49-F238E27FC236}">
                <a16:creationId xmlns:a16="http://schemas.microsoft.com/office/drawing/2014/main" id="{66DB4E30-E6E6-B62F-11AE-5BFEC083F1BB}"/>
              </a:ext>
            </a:extLst>
          </p:cNvPr>
          <p:cNvSpPr txBox="1"/>
          <p:nvPr/>
        </p:nvSpPr>
        <p:spPr>
          <a:xfrm>
            <a:off x="7160274" y="592856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Flagship Public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2312EB-29D4-9983-F9AD-F45E0C9DBD87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Relative Application Rates at Highly Selective Colleges, by Parental Income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Reweighted on SAT/ACT Scores to Match Current Attendees</a:t>
            </a:r>
          </a:p>
        </p:txBody>
      </p:sp>
    </p:spTree>
    <p:extLst>
      <p:ext uri="{BB962C8B-B14F-4D97-AF65-F5344CB8AC3E}">
        <p14:creationId xmlns:p14="http://schemas.microsoft.com/office/powerpoint/2010/main" val="2006063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6E64D08-A4E7-E00E-DF92-22026C0F7BE1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20B94F4-1AC0-DE86-B85E-50F2603098CA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8B41CF-0A5F-B39F-D100-7070DEFFF726}"/>
              </a:ext>
            </a:extLst>
          </p:cNvPr>
          <p:cNvSpPr/>
          <p:nvPr/>
        </p:nvSpPr>
        <p:spPr>
          <a:xfrm>
            <a:off x="616457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81FCD9D-8BA6-0FA3-47F0-3A33B724214D}"/>
              </a:ext>
            </a:extLst>
          </p:cNvPr>
          <p:cNvSpPr/>
          <p:nvPr/>
        </p:nvSpPr>
        <p:spPr>
          <a:xfrm>
            <a:off x="1730540" y="1091793"/>
            <a:ext cx="9714699" cy="3947807"/>
          </a:xfrm>
          <a:custGeom>
            <a:avLst/>
            <a:gdLst>
              <a:gd name="connsiteX0" fmla="*/ 0 w 9714699"/>
              <a:gd name="connsiteY0" fmla="*/ 0 h 3947807"/>
              <a:gd name="connsiteX1" fmla="*/ 9714700 w 9714699"/>
              <a:gd name="connsiteY1" fmla="*/ 0 h 3947807"/>
              <a:gd name="connsiteX2" fmla="*/ 9714700 w 9714699"/>
              <a:gd name="connsiteY2" fmla="*/ 3947808 h 3947807"/>
              <a:gd name="connsiteX3" fmla="*/ 0 w 9714699"/>
              <a:gd name="connsiteY3" fmla="*/ 3947808 h 394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4699" h="3947807">
                <a:moveTo>
                  <a:pt x="0" y="0"/>
                </a:moveTo>
                <a:lnTo>
                  <a:pt x="9714700" y="0"/>
                </a:lnTo>
                <a:lnTo>
                  <a:pt x="9714700" y="3947808"/>
                </a:lnTo>
                <a:lnTo>
                  <a:pt x="0" y="3947808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63C3520-4628-9713-8C67-D360BB6584DD}"/>
              </a:ext>
            </a:extLst>
          </p:cNvPr>
          <p:cNvSpPr/>
          <p:nvPr/>
        </p:nvSpPr>
        <p:spPr>
          <a:xfrm>
            <a:off x="1737398" y="1098651"/>
            <a:ext cx="9700983" cy="3934091"/>
          </a:xfrm>
          <a:custGeom>
            <a:avLst/>
            <a:gdLst>
              <a:gd name="connsiteX0" fmla="*/ 0 w 9700983"/>
              <a:gd name="connsiteY0" fmla="*/ 0 h 3934091"/>
              <a:gd name="connsiteX1" fmla="*/ 9700984 w 9700983"/>
              <a:gd name="connsiteY1" fmla="*/ 0 h 3934091"/>
              <a:gd name="connsiteX2" fmla="*/ 9700984 w 9700983"/>
              <a:gd name="connsiteY2" fmla="*/ 3934092 h 3934091"/>
              <a:gd name="connsiteX3" fmla="*/ 0 w 9700983"/>
              <a:gd name="connsiteY3" fmla="*/ 3934092 h 393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0983" h="3934091">
                <a:moveTo>
                  <a:pt x="0" y="0"/>
                </a:moveTo>
                <a:lnTo>
                  <a:pt x="9700984" y="0"/>
                </a:lnTo>
                <a:lnTo>
                  <a:pt x="9700984" y="3934092"/>
                </a:lnTo>
                <a:lnTo>
                  <a:pt x="0" y="3934092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3F31499-997D-8A39-FE66-79781D462502}"/>
              </a:ext>
            </a:extLst>
          </p:cNvPr>
          <p:cNvSpPr/>
          <p:nvPr/>
        </p:nvSpPr>
        <p:spPr>
          <a:xfrm>
            <a:off x="1730540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53558E7-1655-D14D-81E3-60E692C75E84}"/>
              </a:ext>
            </a:extLst>
          </p:cNvPr>
          <p:cNvSpPr/>
          <p:nvPr/>
        </p:nvSpPr>
        <p:spPr>
          <a:xfrm>
            <a:off x="1936280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9161D52-859B-9695-81D7-36327DF5A9E7}"/>
              </a:ext>
            </a:extLst>
          </p:cNvPr>
          <p:cNvSpPr/>
          <p:nvPr/>
        </p:nvSpPr>
        <p:spPr>
          <a:xfrm>
            <a:off x="2142020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F588748-D955-7BC1-EB71-1C1DE16E36A4}"/>
              </a:ext>
            </a:extLst>
          </p:cNvPr>
          <p:cNvSpPr/>
          <p:nvPr/>
        </p:nvSpPr>
        <p:spPr>
          <a:xfrm>
            <a:off x="2347760" y="3613137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9E8720B-78AA-85FB-F0F2-9F2C63257C78}"/>
              </a:ext>
            </a:extLst>
          </p:cNvPr>
          <p:cNvSpPr/>
          <p:nvPr/>
        </p:nvSpPr>
        <p:spPr>
          <a:xfrm>
            <a:off x="2553500" y="3613137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5BD742E-22CB-8C65-A245-AC7581C0C5B0}"/>
              </a:ext>
            </a:extLst>
          </p:cNvPr>
          <p:cNvSpPr/>
          <p:nvPr/>
        </p:nvSpPr>
        <p:spPr>
          <a:xfrm>
            <a:off x="2759583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4DB5A1C-5EBC-05F2-4368-BFC5C923E647}"/>
              </a:ext>
            </a:extLst>
          </p:cNvPr>
          <p:cNvSpPr/>
          <p:nvPr/>
        </p:nvSpPr>
        <p:spPr>
          <a:xfrm>
            <a:off x="2965323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155C1C6-8F36-FE79-2C97-7A7B71E2E872}"/>
              </a:ext>
            </a:extLst>
          </p:cNvPr>
          <p:cNvSpPr/>
          <p:nvPr/>
        </p:nvSpPr>
        <p:spPr>
          <a:xfrm>
            <a:off x="3171063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B5C7300-B20E-693B-98A1-437EAB4F0901}"/>
              </a:ext>
            </a:extLst>
          </p:cNvPr>
          <p:cNvSpPr/>
          <p:nvPr/>
        </p:nvSpPr>
        <p:spPr>
          <a:xfrm>
            <a:off x="3376803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99DF893-C680-3CF7-172D-19B2E89748BD}"/>
              </a:ext>
            </a:extLst>
          </p:cNvPr>
          <p:cNvSpPr/>
          <p:nvPr/>
        </p:nvSpPr>
        <p:spPr>
          <a:xfrm>
            <a:off x="3582543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AA5F90-F6F0-54A6-6BC7-B902B099AD55}"/>
              </a:ext>
            </a:extLst>
          </p:cNvPr>
          <p:cNvSpPr/>
          <p:nvPr/>
        </p:nvSpPr>
        <p:spPr>
          <a:xfrm>
            <a:off x="3788283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9D315691-F2AA-A042-43B8-4778F2B88CE6}"/>
              </a:ext>
            </a:extLst>
          </p:cNvPr>
          <p:cNvSpPr/>
          <p:nvPr/>
        </p:nvSpPr>
        <p:spPr>
          <a:xfrm>
            <a:off x="3994023" y="3613137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FE55E93-E17E-2CAE-079C-2771B7D06972}"/>
              </a:ext>
            </a:extLst>
          </p:cNvPr>
          <p:cNvSpPr/>
          <p:nvPr/>
        </p:nvSpPr>
        <p:spPr>
          <a:xfrm>
            <a:off x="4199763" y="3613137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5BE93C7-F1DA-3451-228D-D548594C982E}"/>
              </a:ext>
            </a:extLst>
          </p:cNvPr>
          <p:cNvSpPr/>
          <p:nvPr/>
        </p:nvSpPr>
        <p:spPr>
          <a:xfrm>
            <a:off x="4405845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209A631-8F2B-5E39-94CB-ACFA1DDE456F}"/>
              </a:ext>
            </a:extLst>
          </p:cNvPr>
          <p:cNvSpPr/>
          <p:nvPr/>
        </p:nvSpPr>
        <p:spPr>
          <a:xfrm>
            <a:off x="4611585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A1362261-8197-E6AD-E2E0-1BE6F2E9694C}"/>
              </a:ext>
            </a:extLst>
          </p:cNvPr>
          <p:cNvSpPr/>
          <p:nvPr/>
        </p:nvSpPr>
        <p:spPr>
          <a:xfrm>
            <a:off x="4817325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8DBFA0D-23B5-9F2A-A198-7EDB598811A1}"/>
              </a:ext>
            </a:extLst>
          </p:cNvPr>
          <p:cNvSpPr/>
          <p:nvPr/>
        </p:nvSpPr>
        <p:spPr>
          <a:xfrm>
            <a:off x="5023065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F66EF4A2-9459-D261-EE6C-FB0C8FB1D5A5}"/>
              </a:ext>
            </a:extLst>
          </p:cNvPr>
          <p:cNvSpPr/>
          <p:nvPr/>
        </p:nvSpPr>
        <p:spPr>
          <a:xfrm>
            <a:off x="5228805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4BB73AA5-471B-BBC6-004D-3DD2314B0054}"/>
              </a:ext>
            </a:extLst>
          </p:cNvPr>
          <p:cNvSpPr/>
          <p:nvPr/>
        </p:nvSpPr>
        <p:spPr>
          <a:xfrm>
            <a:off x="5434545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985BD3FF-3588-0152-00F5-29B69A5C6994}"/>
              </a:ext>
            </a:extLst>
          </p:cNvPr>
          <p:cNvSpPr/>
          <p:nvPr/>
        </p:nvSpPr>
        <p:spPr>
          <a:xfrm>
            <a:off x="5640285" y="3613137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CA7BA260-71BE-4558-18F0-BDBD8EB9E6CD}"/>
              </a:ext>
            </a:extLst>
          </p:cNvPr>
          <p:cNvSpPr/>
          <p:nvPr/>
        </p:nvSpPr>
        <p:spPr>
          <a:xfrm>
            <a:off x="5846025" y="3613137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60CA4C1-D5A7-7724-0D3A-6162CE13F009}"/>
              </a:ext>
            </a:extLst>
          </p:cNvPr>
          <p:cNvSpPr/>
          <p:nvPr/>
        </p:nvSpPr>
        <p:spPr>
          <a:xfrm>
            <a:off x="6052108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5BD9C8F2-0119-EC3A-D760-F239D3911065}"/>
              </a:ext>
            </a:extLst>
          </p:cNvPr>
          <p:cNvSpPr/>
          <p:nvPr/>
        </p:nvSpPr>
        <p:spPr>
          <a:xfrm>
            <a:off x="6257848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DD69F40-3295-0330-1DB7-E3647F97D34F}"/>
              </a:ext>
            </a:extLst>
          </p:cNvPr>
          <p:cNvSpPr/>
          <p:nvPr/>
        </p:nvSpPr>
        <p:spPr>
          <a:xfrm>
            <a:off x="6463588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D43C771-1CBE-C7AB-E30B-E94244C88E1A}"/>
              </a:ext>
            </a:extLst>
          </p:cNvPr>
          <p:cNvSpPr/>
          <p:nvPr/>
        </p:nvSpPr>
        <p:spPr>
          <a:xfrm>
            <a:off x="6669328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1811DA5-FD98-20DF-B24B-8A6F5BBEDD77}"/>
              </a:ext>
            </a:extLst>
          </p:cNvPr>
          <p:cNvSpPr/>
          <p:nvPr/>
        </p:nvSpPr>
        <p:spPr>
          <a:xfrm>
            <a:off x="6875068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7812CC61-F154-80CD-60C7-A48385FE306B}"/>
              </a:ext>
            </a:extLst>
          </p:cNvPr>
          <p:cNvSpPr/>
          <p:nvPr/>
        </p:nvSpPr>
        <p:spPr>
          <a:xfrm>
            <a:off x="7080808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520DAAD6-B8E4-D8ED-1C0E-531638D72AA4}"/>
              </a:ext>
            </a:extLst>
          </p:cNvPr>
          <p:cNvSpPr/>
          <p:nvPr/>
        </p:nvSpPr>
        <p:spPr>
          <a:xfrm>
            <a:off x="7286548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44C9B84E-DB9D-064E-3435-1DA47D4109C4}"/>
              </a:ext>
            </a:extLst>
          </p:cNvPr>
          <p:cNvSpPr/>
          <p:nvPr/>
        </p:nvSpPr>
        <p:spPr>
          <a:xfrm>
            <a:off x="7492288" y="3613137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196B5933-C3D7-50C7-7F8F-AF8A07E55D4B}"/>
              </a:ext>
            </a:extLst>
          </p:cNvPr>
          <p:cNvSpPr/>
          <p:nvPr/>
        </p:nvSpPr>
        <p:spPr>
          <a:xfrm>
            <a:off x="7698028" y="3613137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8A1432A5-5C86-1BAC-8E22-804517DAF8BF}"/>
              </a:ext>
            </a:extLst>
          </p:cNvPr>
          <p:cNvSpPr/>
          <p:nvPr/>
        </p:nvSpPr>
        <p:spPr>
          <a:xfrm>
            <a:off x="7904111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E313EC4D-DE06-7030-B6AA-19C115F2C88A}"/>
              </a:ext>
            </a:extLst>
          </p:cNvPr>
          <p:cNvSpPr/>
          <p:nvPr/>
        </p:nvSpPr>
        <p:spPr>
          <a:xfrm>
            <a:off x="8109851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75276C41-D220-0397-2032-9065458C728D}"/>
              </a:ext>
            </a:extLst>
          </p:cNvPr>
          <p:cNvSpPr/>
          <p:nvPr/>
        </p:nvSpPr>
        <p:spPr>
          <a:xfrm>
            <a:off x="8315591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D4406D6-DE27-C1DF-724A-8CAE60A5E3F8}"/>
              </a:ext>
            </a:extLst>
          </p:cNvPr>
          <p:cNvSpPr/>
          <p:nvPr/>
        </p:nvSpPr>
        <p:spPr>
          <a:xfrm>
            <a:off x="8521331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3065F3AD-8CD0-B632-B33F-1240C94199C6}"/>
              </a:ext>
            </a:extLst>
          </p:cNvPr>
          <p:cNvSpPr/>
          <p:nvPr/>
        </p:nvSpPr>
        <p:spPr>
          <a:xfrm>
            <a:off x="8727071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C86257B2-13A7-91AC-9ACD-8A940BF0D635}"/>
              </a:ext>
            </a:extLst>
          </p:cNvPr>
          <p:cNvSpPr/>
          <p:nvPr/>
        </p:nvSpPr>
        <p:spPr>
          <a:xfrm>
            <a:off x="8932811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57BE4DBF-7F4B-D204-36B4-99519521027D}"/>
              </a:ext>
            </a:extLst>
          </p:cNvPr>
          <p:cNvSpPr/>
          <p:nvPr/>
        </p:nvSpPr>
        <p:spPr>
          <a:xfrm>
            <a:off x="9138551" y="3613137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2B4581F-1515-C631-E709-3BFCD781360F}"/>
              </a:ext>
            </a:extLst>
          </p:cNvPr>
          <p:cNvSpPr/>
          <p:nvPr/>
        </p:nvSpPr>
        <p:spPr>
          <a:xfrm>
            <a:off x="9344291" y="3613137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E58B2D31-28F1-8B7A-C450-5F1FA6F76156}"/>
              </a:ext>
            </a:extLst>
          </p:cNvPr>
          <p:cNvSpPr/>
          <p:nvPr/>
        </p:nvSpPr>
        <p:spPr>
          <a:xfrm>
            <a:off x="9550374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E75EF5D1-C6AE-A646-1D7A-0F62800C1FFA}"/>
              </a:ext>
            </a:extLst>
          </p:cNvPr>
          <p:cNvSpPr/>
          <p:nvPr/>
        </p:nvSpPr>
        <p:spPr>
          <a:xfrm>
            <a:off x="9756114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B1D079B9-D594-B3C5-ED18-70E940DD0434}"/>
              </a:ext>
            </a:extLst>
          </p:cNvPr>
          <p:cNvSpPr/>
          <p:nvPr/>
        </p:nvSpPr>
        <p:spPr>
          <a:xfrm>
            <a:off x="9961854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3378B3D3-FC09-BBEB-D20D-6226D8AEE7D3}"/>
              </a:ext>
            </a:extLst>
          </p:cNvPr>
          <p:cNvSpPr/>
          <p:nvPr/>
        </p:nvSpPr>
        <p:spPr>
          <a:xfrm>
            <a:off x="10167594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D727EA67-CBE9-3A1A-60EE-77EAAD320FC3}"/>
              </a:ext>
            </a:extLst>
          </p:cNvPr>
          <p:cNvSpPr/>
          <p:nvPr/>
        </p:nvSpPr>
        <p:spPr>
          <a:xfrm>
            <a:off x="10373334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29C4895C-D5F1-9C17-1666-A2C9770491D0}"/>
              </a:ext>
            </a:extLst>
          </p:cNvPr>
          <p:cNvSpPr/>
          <p:nvPr/>
        </p:nvSpPr>
        <p:spPr>
          <a:xfrm>
            <a:off x="10579074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4A829407-94F1-A21D-940F-4E3BEA0872F0}"/>
              </a:ext>
            </a:extLst>
          </p:cNvPr>
          <p:cNvSpPr/>
          <p:nvPr/>
        </p:nvSpPr>
        <p:spPr>
          <a:xfrm>
            <a:off x="10784814" y="3613137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B9805D45-1D14-8A47-DA0A-37DA160D27C5}"/>
              </a:ext>
            </a:extLst>
          </p:cNvPr>
          <p:cNvSpPr/>
          <p:nvPr/>
        </p:nvSpPr>
        <p:spPr>
          <a:xfrm>
            <a:off x="10990554" y="3613137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1A0081A4-8256-E30F-64A5-FD9E79A323EA}"/>
              </a:ext>
            </a:extLst>
          </p:cNvPr>
          <p:cNvSpPr/>
          <p:nvPr/>
        </p:nvSpPr>
        <p:spPr>
          <a:xfrm>
            <a:off x="11196637" y="361313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C61B2324-F1D6-99B8-CA1F-B8CC09F02134}"/>
              </a:ext>
            </a:extLst>
          </p:cNvPr>
          <p:cNvSpPr/>
          <p:nvPr/>
        </p:nvSpPr>
        <p:spPr>
          <a:xfrm>
            <a:off x="11402377" y="3613137"/>
            <a:ext cx="42862" cy="1905"/>
          </a:xfrm>
          <a:custGeom>
            <a:avLst/>
            <a:gdLst>
              <a:gd name="connsiteX0" fmla="*/ 0 w 42862"/>
              <a:gd name="connsiteY0" fmla="*/ 0 h 1905"/>
              <a:gd name="connsiteX1" fmla="*/ 42863 w 4286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862" h="1905">
                <a:moveTo>
                  <a:pt x="0" y="0"/>
                </a:moveTo>
                <a:lnTo>
                  <a:pt x="4286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FA7436BB-0142-FD1C-7A70-EBF1A57498D8}"/>
              </a:ext>
            </a:extLst>
          </p:cNvPr>
          <p:cNvSpPr/>
          <p:nvPr/>
        </p:nvSpPr>
        <p:spPr>
          <a:xfrm>
            <a:off x="1730540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CF6AF7D1-0672-B5CF-13F6-80B873A5CE87}"/>
              </a:ext>
            </a:extLst>
          </p:cNvPr>
          <p:cNvSpPr/>
          <p:nvPr/>
        </p:nvSpPr>
        <p:spPr>
          <a:xfrm>
            <a:off x="1936280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FAB866E9-2C83-6679-A2B7-C7645504857A}"/>
              </a:ext>
            </a:extLst>
          </p:cNvPr>
          <p:cNvSpPr/>
          <p:nvPr/>
        </p:nvSpPr>
        <p:spPr>
          <a:xfrm>
            <a:off x="2142020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818149B9-C99B-0F7A-BAAC-AF2D4E3547ED}"/>
              </a:ext>
            </a:extLst>
          </p:cNvPr>
          <p:cNvSpPr/>
          <p:nvPr/>
        </p:nvSpPr>
        <p:spPr>
          <a:xfrm>
            <a:off x="2347760" y="3050781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396875AB-5499-5BD2-B72D-2C93073DE86B}"/>
              </a:ext>
            </a:extLst>
          </p:cNvPr>
          <p:cNvSpPr/>
          <p:nvPr/>
        </p:nvSpPr>
        <p:spPr>
          <a:xfrm>
            <a:off x="2553500" y="3050781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79F37217-884C-38AB-7D0C-784FC9F8DC91}"/>
              </a:ext>
            </a:extLst>
          </p:cNvPr>
          <p:cNvSpPr/>
          <p:nvPr/>
        </p:nvSpPr>
        <p:spPr>
          <a:xfrm>
            <a:off x="2759583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01" name="Freeform 4500">
            <a:extLst>
              <a:ext uri="{FF2B5EF4-FFF2-40B4-BE49-F238E27FC236}">
                <a16:creationId xmlns:a16="http://schemas.microsoft.com/office/drawing/2014/main" id="{FC02158A-1AFD-208D-1C45-5AA346080276}"/>
              </a:ext>
            </a:extLst>
          </p:cNvPr>
          <p:cNvSpPr/>
          <p:nvPr/>
        </p:nvSpPr>
        <p:spPr>
          <a:xfrm>
            <a:off x="2965323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44" name="Freeform 4543">
            <a:extLst>
              <a:ext uri="{FF2B5EF4-FFF2-40B4-BE49-F238E27FC236}">
                <a16:creationId xmlns:a16="http://schemas.microsoft.com/office/drawing/2014/main" id="{4953F93B-FF40-BDCE-C245-86846E0D8DC7}"/>
              </a:ext>
            </a:extLst>
          </p:cNvPr>
          <p:cNvSpPr/>
          <p:nvPr/>
        </p:nvSpPr>
        <p:spPr>
          <a:xfrm>
            <a:off x="3171063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46" name="Freeform 4545">
            <a:extLst>
              <a:ext uri="{FF2B5EF4-FFF2-40B4-BE49-F238E27FC236}">
                <a16:creationId xmlns:a16="http://schemas.microsoft.com/office/drawing/2014/main" id="{31FF7EB2-DC5C-5522-BDF0-15FF1EFAB573}"/>
              </a:ext>
            </a:extLst>
          </p:cNvPr>
          <p:cNvSpPr/>
          <p:nvPr/>
        </p:nvSpPr>
        <p:spPr>
          <a:xfrm>
            <a:off x="3376803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47" name="Freeform 4546">
            <a:extLst>
              <a:ext uri="{FF2B5EF4-FFF2-40B4-BE49-F238E27FC236}">
                <a16:creationId xmlns:a16="http://schemas.microsoft.com/office/drawing/2014/main" id="{4FFACF6D-82CB-11D5-A2A1-948DFB6EE549}"/>
              </a:ext>
            </a:extLst>
          </p:cNvPr>
          <p:cNvSpPr/>
          <p:nvPr/>
        </p:nvSpPr>
        <p:spPr>
          <a:xfrm>
            <a:off x="3582543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48" name="Freeform 4547">
            <a:extLst>
              <a:ext uri="{FF2B5EF4-FFF2-40B4-BE49-F238E27FC236}">
                <a16:creationId xmlns:a16="http://schemas.microsoft.com/office/drawing/2014/main" id="{3D157FEF-00D8-7C50-E65E-83E77866F067}"/>
              </a:ext>
            </a:extLst>
          </p:cNvPr>
          <p:cNvSpPr/>
          <p:nvPr/>
        </p:nvSpPr>
        <p:spPr>
          <a:xfrm>
            <a:off x="3788283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49" name="Freeform 4548">
            <a:extLst>
              <a:ext uri="{FF2B5EF4-FFF2-40B4-BE49-F238E27FC236}">
                <a16:creationId xmlns:a16="http://schemas.microsoft.com/office/drawing/2014/main" id="{1D10D108-587D-CDFD-2BFC-739CB285712D}"/>
              </a:ext>
            </a:extLst>
          </p:cNvPr>
          <p:cNvSpPr/>
          <p:nvPr/>
        </p:nvSpPr>
        <p:spPr>
          <a:xfrm>
            <a:off x="3994023" y="3050781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50" name="Freeform 4549">
            <a:extLst>
              <a:ext uri="{FF2B5EF4-FFF2-40B4-BE49-F238E27FC236}">
                <a16:creationId xmlns:a16="http://schemas.microsoft.com/office/drawing/2014/main" id="{40D1ECB3-0862-A8E2-9506-AA7014D19925}"/>
              </a:ext>
            </a:extLst>
          </p:cNvPr>
          <p:cNvSpPr/>
          <p:nvPr/>
        </p:nvSpPr>
        <p:spPr>
          <a:xfrm>
            <a:off x="4199763" y="3050781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51" name="Freeform 4550">
            <a:extLst>
              <a:ext uri="{FF2B5EF4-FFF2-40B4-BE49-F238E27FC236}">
                <a16:creationId xmlns:a16="http://schemas.microsoft.com/office/drawing/2014/main" id="{61CC480E-BB4A-EF2D-2434-E2710B3D0132}"/>
              </a:ext>
            </a:extLst>
          </p:cNvPr>
          <p:cNvSpPr/>
          <p:nvPr/>
        </p:nvSpPr>
        <p:spPr>
          <a:xfrm>
            <a:off x="4405845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52" name="Freeform 4551">
            <a:extLst>
              <a:ext uri="{FF2B5EF4-FFF2-40B4-BE49-F238E27FC236}">
                <a16:creationId xmlns:a16="http://schemas.microsoft.com/office/drawing/2014/main" id="{3B3C95F5-5D78-51D8-EF70-3E7E1A1027A0}"/>
              </a:ext>
            </a:extLst>
          </p:cNvPr>
          <p:cNvSpPr/>
          <p:nvPr/>
        </p:nvSpPr>
        <p:spPr>
          <a:xfrm>
            <a:off x="4611585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53" name="Freeform 4552">
            <a:extLst>
              <a:ext uri="{FF2B5EF4-FFF2-40B4-BE49-F238E27FC236}">
                <a16:creationId xmlns:a16="http://schemas.microsoft.com/office/drawing/2014/main" id="{8FAFB4BA-DBED-618C-66D8-ADAFBD3E9D75}"/>
              </a:ext>
            </a:extLst>
          </p:cNvPr>
          <p:cNvSpPr/>
          <p:nvPr/>
        </p:nvSpPr>
        <p:spPr>
          <a:xfrm>
            <a:off x="4817325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54" name="Freeform 4553">
            <a:extLst>
              <a:ext uri="{FF2B5EF4-FFF2-40B4-BE49-F238E27FC236}">
                <a16:creationId xmlns:a16="http://schemas.microsoft.com/office/drawing/2014/main" id="{B9050774-E29E-F8EA-5F16-CD30CFFE3DCE}"/>
              </a:ext>
            </a:extLst>
          </p:cNvPr>
          <p:cNvSpPr/>
          <p:nvPr/>
        </p:nvSpPr>
        <p:spPr>
          <a:xfrm>
            <a:off x="5023065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55" name="Freeform 4554">
            <a:extLst>
              <a:ext uri="{FF2B5EF4-FFF2-40B4-BE49-F238E27FC236}">
                <a16:creationId xmlns:a16="http://schemas.microsoft.com/office/drawing/2014/main" id="{1E85FDF1-C535-9D10-8A7B-06C945E9D45C}"/>
              </a:ext>
            </a:extLst>
          </p:cNvPr>
          <p:cNvSpPr/>
          <p:nvPr/>
        </p:nvSpPr>
        <p:spPr>
          <a:xfrm>
            <a:off x="5228805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56" name="Freeform 4555">
            <a:extLst>
              <a:ext uri="{FF2B5EF4-FFF2-40B4-BE49-F238E27FC236}">
                <a16:creationId xmlns:a16="http://schemas.microsoft.com/office/drawing/2014/main" id="{D1BE02F9-1A5C-8D01-C36D-5B6019A3D27F}"/>
              </a:ext>
            </a:extLst>
          </p:cNvPr>
          <p:cNvSpPr/>
          <p:nvPr/>
        </p:nvSpPr>
        <p:spPr>
          <a:xfrm>
            <a:off x="5434545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57" name="Freeform 4556">
            <a:extLst>
              <a:ext uri="{FF2B5EF4-FFF2-40B4-BE49-F238E27FC236}">
                <a16:creationId xmlns:a16="http://schemas.microsoft.com/office/drawing/2014/main" id="{14D34BF1-FFAD-049E-A057-6A0C866C8E60}"/>
              </a:ext>
            </a:extLst>
          </p:cNvPr>
          <p:cNvSpPr/>
          <p:nvPr/>
        </p:nvSpPr>
        <p:spPr>
          <a:xfrm>
            <a:off x="5640285" y="3050781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58" name="Freeform 4557">
            <a:extLst>
              <a:ext uri="{FF2B5EF4-FFF2-40B4-BE49-F238E27FC236}">
                <a16:creationId xmlns:a16="http://schemas.microsoft.com/office/drawing/2014/main" id="{E668AF8A-29B4-1702-60B5-5F615F1881D4}"/>
              </a:ext>
            </a:extLst>
          </p:cNvPr>
          <p:cNvSpPr/>
          <p:nvPr/>
        </p:nvSpPr>
        <p:spPr>
          <a:xfrm>
            <a:off x="5846025" y="3050781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59" name="Freeform 4558">
            <a:extLst>
              <a:ext uri="{FF2B5EF4-FFF2-40B4-BE49-F238E27FC236}">
                <a16:creationId xmlns:a16="http://schemas.microsoft.com/office/drawing/2014/main" id="{E7C5FC05-31F5-98FA-96F2-55CCCA9E3230}"/>
              </a:ext>
            </a:extLst>
          </p:cNvPr>
          <p:cNvSpPr/>
          <p:nvPr/>
        </p:nvSpPr>
        <p:spPr>
          <a:xfrm>
            <a:off x="6052108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60" name="Freeform 4559">
            <a:extLst>
              <a:ext uri="{FF2B5EF4-FFF2-40B4-BE49-F238E27FC236}">
                <a16:creationId xmlns:a16="http://schemas.microsoft.com/office/drawing/2014/main" id="{AA9B3267-3A19-3321-7F8F-8E8C4136E2C3}"/>
              </a:ext>
            </a:extLst>
          </p:cNvPr>
          <p:cNvSpPr/>
          <p:nvPr/>
        </p:nvSpPr>
        <p:spPr>
          <a:xfrm>
            <a:off x="6257848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61" name="Freeform 4560">
            <a:extLst>
              <a:ext uri="{FF2B5EF4-FFF2-40B4-BE49-F238E27FC236}">
                <a16:creationId xmlns:a16="http://schemas.microsoft.com/office/drawing/2014/main" id="{D24057C4-F17C-B617-6910-B806C71B322E}"/>
              </a:ext>
            </a:extLst>
          </p:cNvPr>
          <p:cNvSpPr/>
          <p:nvPr/>
        </p:nvSpPr>
        <p:spPr>
          <a:xfrm>
            <a:off x="6463588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62" name="Freeform 4561">
            <a:extLst>
              <a:ext uri="{FF2B5EF4-FFF2-40B4-BE49-F238E27FC236}">
                <a16:creationId xmlns:a16="http://schemas.microsoft.com/office/drawing/2014/main" id="{3E3E5BBE-71D2-F21A-58B3-A44537A6ABF1}"/>
              </a:ext>
            </a:extLst>
          </p:cNvPr>
          <p:cNvSpPr/>
          <p:nvPr/>
        </p:nvSpPr>
        <p:spPr>
          <a:xfrm>
            <a:off x="6669328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63" name="Freeform 4562">
            <a:extLst>
              <a:ext uri="{FF2B5EF4-FFF2-40B4-BE49-F238E27FC236}">
                <a16:creationId xmlns:a16="http://schemas.microsoft.com/office/drawing/2014/main" id="{2ED0185D-AD15-F933-AE94-7422CE64288F}"/>
              </a:ext>
            </a:extLst>
          </p:cNvPr>
          <p:cNvSpPr/>
          <p:nvPr/>
        </p:nvSpPr>
        <p:spPr>
          <a:xfrm>
            <a:off x="6875068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64" name="Freeform 4563">
            <a:extLst>
              <a:ext uri="{FF2B5EF4-FFF2-40B4-BE49-F238E27FC236}">
                <a16:creationId xmlns:a16="http://schemas.microsoft.com/office/drawing/2014/main" id="{2C6DF11D-24FD-9046-7114-CD6F501D966B}"/>
              </a:ext>
            </a:extLst>
          </p:cNvPr>
          <p:cNvSpPr/>
          <p:nvPr/>
        </p:nvSpPr>
        <p:spPr>
          <a:xfrm>
            <a:off x="7080808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65" name="Freeform 4564">
            <a:extLst>
              <a:ext uri="{FF2B5EF4-FFF2-40B4-BE49-F238E27FC236}">
                <a16:creationId xmlns:a16="http://schemas.microsoft.com/office/drawing/2014/main" id="{A628699E-C0B8-338C-D797-3BA829F6132F}"/>
              </a:ext>
            </a:extLst>
          </p:cNvPr>
          <p:cNvSpPr/>
          <p:nvPr/>
        </p:nvSpPr>
        <p:spPr>
          <a:xfrm>
            <a:off x="7286548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66" name="Freeform 4565">
            <a:extLst>
              <a:ext uri="{FF2B5EF4-FFF2-40B4-BE49-F238E27FC236}">
                <a16:creationId xmlns:a16="http://schemas.microsoft.com/office/drawing/2014/main" id="{47432A78-3808-D004-9D13-DE5113D955E9}"/>
              </a:ext>
            </a:extLst>
          </p:cNvPr>
          <p:cNvSpPr/>
          <p:nvPr/>
        </p:nvSpPr>
        <p:spPr>
          <a:xfrm>
            <a:off x="7492288" y="3050781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67" name="Freeform 4566">
            <a:extLst>
              <a:ext uri="{FF2B5EF4-FFF2-40B4-BE49-F238E27FC236}">
                <a16:creationId xmlns:a16="http://schemas.microsoft.com/office/drawing/2014/main" id="{1457CE17-6C1B-4DBD-2AA3-53DDA0FC829A}"/>
              </a:ext>
            </a:extLst>
          </p:cNvPr>
          <p:cNvSpPr/>
          <p:nvPr/>
        </p:nvSpPr>
        <p:spPr>
          <a:xfrm>
            <a:off x="7698028" y="3050781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68" name="Freeform 4567">
            <a:extLst>
              <a:ext uri="{FF2B5EF4-FFF2-40B4-BE49-F238E27FC236}">
                <a16:creationId xmlns:a16="http://schemas.microsoft.com/office/drawing/2014/main" id="{26DB66F5-1F47-E239-6ACC-227B2A86F32A}"/>
              </a:ext>
            </a:extLst>
          </p:cNvPr>
          <p:cNvSpPr/>
          <p:nvPr/>
        </p:nvSpPr>
        <p:spPr>
          <a:xfrm>
            <a:off x="7904111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69" name="Freeform 4568">
            <a:extLst>
              <a:ext uri="{FF2B5EF4-FFF2-40B4-BE49-F238E27FC236}">
                <a16:creationId xmlns:a16="http://schemas.microsoft.com/office/drawing/2014/main" id="{94EE449A-58AE-0775-AE40-9B6E78CA3FB9}"/>
              </a:ext>
            </a:extLst>
          </p:cNvPr>
          <p:cNvSpPr/>
          <p:nvPr/>
        </p:nvSpPr>
        <p:spPr>
          <a:xfrm>
            <a:off x="8109851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70" name="Freeform 4569">
            <a:extLst>
              <a:ext uri="{FF2B5EF4-FFF2-40B4-BE49-F238E27FC236}">
                <a16:creationId xmlns:a16="http://schemas.microsoft.com/office/drawing/2014/main" id="{C0723A03-B238-2E39-1E99-BAF8DD45916C}"/>
              </a:ext>
            </a:extLst>
          </p:cNvPr>
          <p:cNvSpPr/>
          <p:nvPr/>
        </p:nvSpPr>
        <p:spPr>
          <a:xfrm>
            <a:off x="8315591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71" name="Freeform 4570">
            <a:extLst>
              <a:ext uri="{FF2B5EF4-FFF2-40B4-BE49-F238E27FC236}">
                <a16:creationId xmlns:a16="http://schemas.microsoft.com/office/drawing/2014/main" id="{40CF1135-0880-B4BE-5657-A598C751EB64}"/>
              </a:ext>
            </a:extLst>
          </p:cNvPr>
          <p:cNvSpPr/>
          <p:nvPr/>
        </p:nvSpPr>
        <p:spPr>
          <a:xfrm>
            <a:off x="8521331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72" name="Freeform 4571">
            <a:extLst>
              <a:ext uri="{FF2B5EF4-FFF2-40B4-BE49-F238E27FC236}">
                <a16:creationId xmlns:a16="http://schemas.microsoft.com/office/drawing/2014/main" id="{E36F5203-EFEE-ECEB-DCF1-A177FE8D44D4}"/>
              </a:ext>
            </a:extLst>
          </p:cNvPr>
          <p:cNvSpPr/>
          <p:nvPr/>
        </p:nvSpPr>
        <p:spPr>
          <a:xfrm>
            <a:off x="8727071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73" name="Freeform 4572">
            <a:extLst>
              <a:ext uri="{FF2B5EF4-FFF2-40B4-BE49-F238E27FC236}">
                <a16:creationId xmlns:a16="http://schemas.microsoft.com/office/drawing/2014/main" id="{AD57DC18-E38F-1832-2FA5-C67D410FF717}"/>
              </a:ext>
            </a:extLst>
          </p:cNvPr>
          <p:cNvSpPr/>
          <p:nvPr/>
        </p:nvSpPr>
        <p:spPr>
          <a:xfrm>
            <a:off x="8932811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74" name="Freeform 4573">
            <a:extLst>
              <a:ext uri="{FF2B5EF4-FFF2-40B4-BE49-F238E27FC236}">
                <a16:creationId xmlns:a16="http://schemas.microsoft.com/office/drawing/2014/main" id="{9D41160A-DE7E-F62A-BBDF-B4D8164BD378}"/>
              </a:ext>
            </a:extLst>
          </p:cNvPr>
          <p:cNvSpPr/>
          <p:nvPr/>
        </p:nvSpPr>
        <p:spPr>
          <a:xfrm>
            <a:off x="9138551" y="3050781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75" name="Freeform 4574">
            <a:extLst>
              <a:ext uri="{FF2B5EF4-FFF2-40B4-BE49-F238E27FC236}">
                <a16:creationId xmlns:a16="http://schemas.microsoft.com/office/drawing/2014/main" id="{D01AA720-1412-77AC-7510-531796FB2415}"/>
              </a:ext>
            </a:extLst>
          </p:cNvPr>
          <p:cNvSpPr/>
          <p:nvPr/>
        </p:nvSpPr>
        <p:spPr>
          <a:xfrm>
            <a:off x="9344291" y="3050781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76" name="Freeform 4575">
            <a:extLst>
              <a:ext uri="{FF2B5EF4-FFF2-40B4-BE49-F238E27FC236}">
                <a16:creationId xmlns:a16="http://schemas.microsoft.com/office/drawing/2014/main" id="{2832533A-28F5-8806-20A4-EFB69A512309}"/>
              </a:ext>
            </a:extLst>
          </p:cNvPr>
          <p:cNvSpPr/>
          <p:nvPr/>
        </p:nvSpPr>
        <p:spPr>
          <a:xfrm>
            <a:off x="9550374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77" name="Freeform 4576">
            <a:extLst>
              <a:ext uri="{FF2B5EF4-FFF2-40B4-BE49-F238E27FC236}">
                <a16:creationId xmlns:a16="http://schemas.microsoft.com/office/drawing/2014/main" id="{9F3A986A-B745-049D-B141-F31382FCEE37}"/>
              </a:ext>
            </a:extLst>
          </p:cNvPr>
          <p:cNvSpPr/>
          <p:nvPr/>
        </p:nvSpPr>
        <p:spPr>
          <a:xfrm>
            <a:off x="9756114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78" name="Freeform 4577">
            <a:extLst>
              <a:ext uri="{FF2B5EF4-FFF2-40B4-BE49-F238E27FC236}">
                <a16:creationId xmlns:a16="http://schemas.microsoft.com/office/drawing/2014/main" id="{7B0D2B7A-AEB4-2E41-F2CB-FB5A581AB866}"/>
              </a:ext>
            </a:extLst>
          </p:cNvPr>
          <p:cNvSpPr/>
          <p:nvPr/>
        </p:nvSpPr>
        <p:spPr>
          <a:xfrm>
            <a:off x="9961854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79" name="Freeform 4578">
            <a:extLst>
              <a:ext uri="{FF2B5EF4-FFF2-40B4-BE49-F238E27FC236}">
                <a16:creationId xmlns:a16="http://schemas.microsoft.com/office/drawing/2014/main" id="{AC864AC9-4CEC-BDE3-7F23-1373656C7D4E}"/>
              </a:ext>
            </a:extLst>
          </p:cNvPr>
          <p:cNvSpPr/>
          <p:nvPr/>
        </p:nvSpPr>
        <p:spPr>
          <a:xfrm>
            <a:off x="10167594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80" name="Freeform 4579">
            <a:extLst>
              <a:ext uri="{FF2B5EF4-FFF2-40B4-BE49-F238E27FC236}">
                <a16:creationId xmlns:a16="http://schemas.microsoft.com/office/drawing/2014/main" id="{178A3930-B3E9-1563-9F48-29CCEE03C21F}"/>
              </a:ext>
            </a:extLst>
          </p:cNvPr>
          <p:cNvSpPr/>
          <p:nvPr/>
        </p:nvSpPr>
        <p:spPr>
          <a:xfrm>
            <a:off x="10373334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81" name="Freeform 4580">
            <a:extLst>
              <a:ext uri="{FF2B5EF4-FFF2-40B4-BE49-F238E27FC236}">
                <a16:creationId xmlns:a16="http://schemas.microsoft.com/office/drawing/2014/main" id="{2353D4BD-E033-1F0E-1FF3-A9851C7F8734}"/>
              </a:ext>
            </a:extLst>
          </p:cNvPr>
          <p:cNvSpPr/>
          <p:nvPr/>
        </p:nvSpPr>
        <p:spPr>
          <a:xfrm>
            <a:off x="10579074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82" name="Freeform 4581">
            <a:extLst>
              <a:ext uri="{FF2B5EF4-FFF2-40B4-BE49-F238E27FC236}">
                <a16:creationId xmlns:a16="http://schemas.microsoft.com/office/drawing/2014/main" id="{4DAEB8B3-4A0F-54BF-9469-E23FE6124D37}"/>
              </a:ext>
            </a:extLst>
          </p:cNvPr>
          <p:cNvSpPr/>
          <p:nvPr/>
        </p:nvSpPr>
        <p:spPr>
          <a:xfrm>
            <a:off x="10784814" y="3050781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83" name="Freeform 4582">
            <a:extLst>
              <a:ext uri="{FF2B5EF4-FFF2-40B4-BE49-F238E27FC236}">
                <a16:creationId xmlns:a16="http://schemas.microsoft.com/office/drawing/2014/main" id="{2DA92B19-942C-6AEC-44E9-C872A9420275}"/>
              </a:ext>
            </a:extLst>
          </p:cNvPr>
          <p:cNvSpPr/>
          <p:nvPr/>
        </p:nvSpPr>
        <p:spPr>
          <a:xfrm>
            <a:off x="10990554" y="3050781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84" name="Freeform 4583">
            <a:extLst>
              <a:ext uri="{FF2B5EF4-FFF2-40B4-BE49-F238E27FC236}">
                <a16:creationId xmlns:a16="http://schemas.microsoft.com/office/drawing/2014/main" id="{7CBDABD3-B827-9BA5-08E3-7E119BC8C41B}"/>
              </a:ext>
            </a:extLst>
          </p:cNvPr>
          <p:cNvSpPr/>
          <p:nvPr/>
        </p:nvSpPr>
        <p:spPr>
          <a:xfrm>
            <a:off x="11196637" y="3050781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85" name="Freeform 4584">
            <a:extLst>
              <a:ext uri="{FF2B5EF4-FFF2-40B4-BE49-F238E27FC236}">
                <a16:creationId xmlns:a16="http://schemas.microsoft.com/office/drawing/2014/main" id="{7077C3C3-3E11-E63A-2A5C-2B789C2808F7}"/>
              </a:ext>
            </a:extLst>
          </p:cNvPr>
          <p:cNvSpPr/>
          <p:nvPr/>
        </p:nvSpPr>
        <p:spPr>
          <a:xfrm>
            <a:off x="11402377" y="3050781"/>
            <a:ext cx="42862" cy="1905"/>
          </a:xfrm>
          <a:custGeom>
            <a:avLst/>
            <a:gdLst>
              <a:gd name="connsiteX0" fmla="*/ 0 w 42862"/>
              <a:gd name="connsiteY0" fmla="*/ 0 h 1905"/>
              <a:gd name="connsiteX1" fmla="*/ 42863 w 4286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862" h="1905">
                <a:moveTo>
                  <a:pt x="0" y="0"/>
                </a:moveTo>
                <a:lnTo>
                  <a:pt x="4286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86" name="Freeform 4585">
            <a:extLst>
              <a:ext uri="{FF2B5EF4-FFF2-40B4-BE49-F238E27FC236}">
                <a16:creationId xmlns:a16="http://schemas.microsoft.com/office/drawing/2014/main" id="{85990A70-B6DD-543E-E996-0A74AD3B6031}"/>
              </a:ext>
            </a:extLst>
          </p:cNvPr>
          <p:cNvSpPr/>
          <p:nvPr/>
        </p:nvSpPr>
        <p:spPr>
          <a:xfrm>
            <a:off x="1730540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87" name="Freeform 4586">
            <a:extLst>
              <a:ext uri="{FF2B5EF4-FFF2-40B4-BE49-F238E27FC236}">
                <a16:creationId xmlns:a16="http://schemas.microsoft.com/office/drawing/2014/main" id="{DBF0744E-1BCE-DBA9-3E80-DA9BDFC4CCF4}"/>
              </a:ext>
            </a:extLst>
          </p:cNvPr>
          <p:cNvSpPr/>
          <p:nvPr/>
        </p:nvSpPr>
        <p:spPr>
          <a:xfrm>
            <a:off x="1936280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88" name="Freeform 4587">
            <a:extLst>
              <a:ext uri="{FF2B5EF4-FFF2-40B4-BE49-F238E27FC236}">
                <a16:creationId xmlns:a16="http://schemas.microsoft.com/office/drawing/2014/main" id="{738FD20C-D96E-66D0-048F-E7AF6F8811BE}"/>
              </a:ext>
            </a:extLst>
          </p:cNvPr>
          <p:cNvSpPr/>
          <p:nvPr/>
        </p:nvSpPr>
        <p:spPr>
          <a:xfrm>
            <a:off x="2142020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89" name="Freeform 4588">
            <a:extLst>
              <a:ext uri="{FF2B5EF4-FFF2-40B4-BE49-F238E27FC236}">
                <a16:creationId xmlns:a16="http://schemas.microsoft.com/office/drawing/2014/main" id="{463F6836-67CD-E834-F1E5-121B5CBDE9AE}"/>
              </a:ext>
            </a:extLst>
          </p:cNvPr>
          <p:cNvSpPr/>
          <p:nvPr/>
        </p:nvSpPr>
        <p:spPr>
          <a:xfrm>
            <a:off x="2347760" y="1702498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90" name="Freeform 4589">
            <a:extLst>
              <a:ext uri="{FF2B5EF4-FFF2-40B4-BE49-F238E27FC236}">
                <a16:creationId xmlns:a16="http://schemas.microsoft.com/office/drawing/2014/main" id="{F5B11F48-4CF5-09AE-09F3-267F400AE09C}"/>
              </a:ext>
            </a:extLst>
          </p:cNvPr>
          <p:cNvSpPr/>
          <p:nvPr/>
        </p:nvSpPr>
        <p:spPr>
          <a:xfrm>
            <a:off x="2553500" y="1702498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91" name="Freeform 4590">
            <a:extLst>
              <a:ext uri="{FF2B5EF4-FFF2-40B4-BE49-F238E27FC236}">
                <a16:creationId xmlns:a16="http://schemas.microsoft.com/office/drawing/2014/main" id="{180FA029-8343-51CF-15A0-5AD90B6BEA25}"/>
              </a:ext>
            </a:extLst>
          </p:cNvPr>
          <p:cNvSpPr/>
          <p:nvPr/>
        </p:nvSpPr>
        <p:spPr>
          <a:xfrm>
            <a:off x="2759583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92" name="Freeform 4591">
            <a:extLst>
              <a:ext uri="{FF2B5EF4-FFF2-40B4-BE49-F238E27FC236}">
                <a16:creationId xmlns:a16="http://schemas.microsoft.com/office/drawing/2014/main" id="{96F23BFE-03DB-07B0-3830-49FE230401F2}"/>
              </a:ext>
            </a:extLst>
          </p:cNvPr>
          <p:cNvSpPr/>
          <p:nvPr/>
        </p:nvSpPr>
        <p:spPr>
          <a:xfrm>
            <a:off x="2965323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93" name="Freeform 4592">
            <a:extLst>
              <a:ext uri="{FF2B5EF4-FFF2-40B4-BE49-F238E27FC236}">
                <a16:creationId xmlns:a16="http://schemas.microsoft.com/office/drawing/2014/main" id="{260F13BD-09D6-8AC2-9C73-34D86EEF57B7}"/>
              </a:ext>
            </a:extLst>
          </p:cNvPr>
          <p:cNvSpPr/>
          <p:nvPr/>
        </p:nvSpPr>
        <p:spPr>
          <a:xfrm>
            <a:off x="3171063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94" name="Freeform 4593">
            <a:extLst>
              <a:ext uri="{FF2B5EF4-FFF2-40B4-BE49-F238E27FC236}">
                <a16:creationId xmlns:a16="http://schemas.microsoft.com/office/drawing/2014/main" id="{C991D1EF-100B-7563-2CAB-F611806EED99}"/>
              </a:ext>
            </a:extLst>
          </p:cNvPr>
          <p:cNvSpPr/>
          <p:nvPr/>
        </p:nvSpPr>
        <p:spPr>
          <a:xfrm>
            <a:off x="3376803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95" name="Freeform 4594">
            <a:extLst>
              <a:ext uri="{FF2B5EF4-FFF2-40B4-BE49-F238E27FC236}">
                <a16:creationId xmlns:a16="http://schemas.microsoft.com/office/drawing/2014/main" id="{534A1334-6882-DA52-1F6F-948D8446FC08}"/>
              </a:ext>
            </a:extLst>
          </p:cNvPr>
          <p:cNvSpPr/>
          <p:nvPr/>
        </p:nvSpPr>
        <p:spPr>
          <a:xfrm>
            <a:off x="3582543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96" name="Freeform 4595">
            <a:extLst>
              <a:ext uri="{FF2B5EF4-FFF2-40B4-BE49-F238E27FC236}">
                <a16:creationId xmlns:a16="http://schemas.microsoft.com/office/drawing/2014/main" id="{B725DFEB-9A51-ED08-388E-8D37AB311C72}"/>
              </a:ext>
            </a:extLst>
          </p:cNvPr>
          <p:cNvSpPr/>
          <p:nvPr/>
        </p:nvSpPr>
        <p:spPr>
          <a:xfrm>
            <a:off x="3788283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97" name="Freeform 4596">
            <a:extLst>
              <a:ext uri="{FF2B5EF4-FFF2-40B4-BE49-F238E27FC236}">
                <a16:creationId xmlns:a16="http://schemas.microsoft.com/office/drawing/2014/main" id="{DCAC7745-5185-53CB-73F8-E381DAD81D69}"/>
              </a:ext>
            </a:extLst>
          </p:cNvPr>
          <p:cNvSpPr/>
          <p:nvPr/>
        </p:nvSpPr>
        <p:spPr>
          <a:xfrm>
            <a:off x="3994023" y="1702498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98" name="Freeform 4597">
            <a:extLst>
              <a:ext uri="{FF2B5EF4-FFF2-40B4-BE49-F238E27FC236}">
                <a16:creationId xmlns:a16="http://schemas.microsoft.com/office/drawing/2014/main" id="{15187C3D-764B-20ED-A3D4-6E3B1ABEF8A9}"/>
              </a:ext>
            </a:extLst>
          </p:cNvPr>
          <p:cNvSpPr/>
          <p:nvPr/>
        </p:nvSpPr>
        <p:spPr>
          <a:xfrm>
            <a:off x="4199763" y="1702498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99" name="Freeform 4598">
            <a:extLst>
              <a:ext uri="{FF2B5EF4-FFF2-40B4-BE49-F238E27FC236}">
                <a16:creationId xmlns:a16="http://schemas.microsoft.com/office/drawing/2014/main" id="{D8843E98-83EB-7F2B-300A-233C4DD54E68}"/>
              </a:ext>
            </a:extLst>
          </p:cNvPr>
          <p:cNvSpPr/>
          <p:nvPr/>
        </p:nvSpPr>
        <p:spPr>
          <a:xfrm>
            <a:off x="4405845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00" name="Freeform 4599">
            <a:extLst>
              <a:ext uri="{FF2B5EF4-FFF2-40B4-BE49-F238E27FC236}">
                <a16:creationId xmlns:a16="http://schemas.microsoft.com/office/drawing/2014/main" id="{F99C600E-1DF6-AB83-246F-2D70EE469799}"/>
              </a:ext>
            </a:extLst>
          </p:cNvPr>
          <p:cNvSpPr/>
          <p:nvPr/>
        </p:nvSpPr>
        <p:spPr>
          <a:xfrm>
            <a:off x="4611585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01" name="Freeform 4600">
            <a:extLst>
              <a:ext uri="{FF2B5EF4-FFF2-40B4-BE49-F238E27FC236}">
                <a16:creationId xmlns:a16="http://schemas.microsoft.com/office/drawing/2014/main" id="{B114DB67-22E6-46CB-0F67-9B68423E13CC}"/>
              </a:ext>
            </a:extLst>
          </p:cNvPr>
          <p:cNvSpPr/>
          <p:nvPr/>
        </p:nvSpPr>
        <p:spPr>
          <a:xfrm>
            <a:off x="4817325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02" name="Freeform 4601">
            <a:extLst>
              <a:ext uri="{FF2B5EF4-FFF2-40B4-BE49-F238E27FC236}">
                <a16:creationId xmlns:a16="http://schemas.microsoft.com/office/drawing/2014/main" id="{560DF51A-B3CC-5981-F1D2-A33F5540139E}"/>
              </a:ext>
            </a:extLst>
          </p:cNvPr>
          <p:cNvSpPr/>
          <p:nvPr/>
        </p:nvSpPr>
        <p:spPr>
          <a:xfrm>
            <a:off x="5023065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03" name="Freeform 4602">
            <a:extLst>
              <a:ext uri="{FF2B5EF4-FFF2-40B4-BE49-F238E27FC236}">
                <a16:creationId xmlns:a16="http://schemas.microsoft.com/office/drawing/2014/main" id="{55EC35F8-A424-10B4-9A5B-4C9D74167A13}"/>
              </a:ext>
            </a:extLst>
          </p:cNvPr>
          <p:cNvSpPr/>
          <p:nvPr/>
        </p:nvSpPr>
        <p:spPr>
          <a:xfrm>
            <a:off x="5228805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04" name="Freeform 4603">
            <a:extLst>
              <a:ext uri="{FF2B5EF4-FFF2-40B4-BE49-F238E27FC236}">
                <a16:creationId xmlns:a16="http://schemas.microsoft.com/office/drawing/2014/main" id="{C91302F1-0EF7-2625-7F23-66BCD43A5747}"/>
              </a:ext>
            </a:extLst>
          </p:cNvPr>
          <p:cNvSpPr/>
          <p:nvPr/>
        </p:nvSpPr>
        <p:spPr>
          <a:xfrm>
            <a:off x="5434545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05" name="Freeform 4604">
            <a:extLst>
              <a:ext uri="{FF2B5EF4-FFF2-40B4-BE49-F238E27FC236}">
                <a16:creationId xmlns:a16="http://schemas.microsoft.com/office/drawing/2014/main" id="{E674572D-8ECE-776E-FBE1-617C09EA8DC6}"/>
              </a:ext>
            </a:extLst>
          </p:cNvPr>
          <p:cNvSpPr/>
          <p:nvPr/>
        </p:nvSpPr>
        <p:spPr>
          <a:xfrm>
            <a:off x="5640285" y="1702498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06" name="Freeform 4605">
            <a:extLst>
              <a:ext uri="{FF2B5EF4-FFF2-40B4-BE49-F238E27FC236}">
                <a16:creationId xmlns:a16="http://schemas.microsoft.com/office/drawing/2014/main" id="{8DFF9ADA-A272-7CB5-FCDF-942FD6A82B90}"/>
              </a:ext>
            </a:extLst>
          </p:cNvPr>
          <p:cNvSpPr/>
          <p:nvPr/>
        </p:nvSpPr>
        <p:spPr>
          <a:xfrm>
            <a:off x="5846025" y="1702498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07" name="Freeform 4606">
            <a:extLst>
              <a:ext uri="{FF2B5EF4-FFF2-40B4-BE49-F238E27FC236}">
                <a16:creationId xmlns:a16="http://schemas.microsoft.com/office/drawing/2014/main" id="{40268570-7C2A-3A5A-47E5-60FCF28EF603}"/>
              </a:ext>
            </a:extLst>
          </p:cNvPr>
          <p:cNvSpPr/>
          <p:nvPr/>
        </p:nvSpPr>
        <p:spPr>
          <a:xfrm>
            <a:off x="6052108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0BE9B687-1086-A0D3-73E1-0ECAF07CF20B}"/>
              </a:ext>
            </a:extLst>
          </p:cNvPr>
          <p:cNvSpPr/>
          <p:nvPr/>
        </p:nvSpPr>
        <p:spPr>
          <a:xfrm>
            <a:off x="6257848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CD0A91A2-AA06-E92C-A5D4-059554F42A73}"/>
              </a:ext>
            </a:extLst>
          </p:cNvPr>
          <p:cNvSpPr/>
          <p:nvPr/>
        </p:nvSpPr>
        <p:spPr>
          <a:xfrm>
            <a:off x="6463588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C07671B4-E4FE-6B41-D2C2-C9F49B0A96F7}"/>
              </a:ext>
            </a:extLst>
          </p:cNvPr>
          <p:cNvSpPr/>
          <p:nvPr/>
        </p:nvSpPr>
        <p:spPr>
          <a:xfrm>
            <a:off x="6669328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70D4EBA0-CF06-4A7C-8E58-F4B43EBAD2A2}"/>
              </a:ext>
            </a:extLst>
          </p:cNvPr>
          <p:cNvSpPr/>
          <p:nvPr/>
        </p:nvSpPr>
        <p:spPr>
          <a:xfrm>
            <a:off x="6875068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07A7FB49-E412-266E-023C-5F3B935A5D25}"/>
              </a:ext>
            </a:extLst>
          </p:cNvPr>
          <p:cNvSpPr/>
          <p:nvPr/>
        </p:nvSpPr>
        <p:spPr>
          <a:xfrm>
            <a:off x="7080808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ED5EEC65-E0FC-BB5F-FAE7-45DC8093F558}"/>
              </a:ext>
            </a:extLst>
          </p:cNvPr>
          <p:cNvSpPr/>
          <p:nvPr/>
        </p:nvSpPr>
        <p:spPr>
          <a:xfrm>
            <a:off x="7286548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74430CFE-171F-1069-0659-4DB01A9EDEF8}"/>
              </a:ext>
            </a:extLst>
          </p:cNvPr>
          <p:cNvSpPr/>
          <p:nvPr/>
        </p:nvSpPr>
        <p:spPr>
          <a:xfrm>
            <a:off x="7492288" y="1702498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D0455412-72B3-3289-D46D-04764AC3FDDD}"/>
              </a:ext>
            </a:extLst>
          </p:cNvPr>
          <p:cNvSpPr/>
          <p:nvPr/>
        </p:nvSpPr>
        <p:spPr>
          <a:xfrm>
            <a:off x="7698028" y="1702498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E890A866-8B6D-CB65-FFF5-17CB41CE4E91}"/>
              </a:ext>
            </a:extLst>
          </p:cNvPr>
          <p:cNvSpPr/>
          <p:nvPr/>
        </p:nvSpPr>
        <p:spPr>
          <a:xfrm>
            <a:off x="7904111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584BBD3F-4F9E-B73B-9B3B-E609559D5170}"/>
              </a:ext>
            </a:extLst>
          </p:cNvPr>
          <p:cNvSpPr/>
          <p:nvPr/>
        </p:nvSpPr>
        <p:spPr>
          <a:xfrm>
            <a:off x="8109851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A27EB218-FAEF-0FF6-8A0F-F80E7BE1F353}"/>
              </a:ext>
            </a:extLst>
          </p:cNvPr>
          <p:cNvSpPr/>
          <p:nvPr/>
        </p:nvSpPr>
        <p:spPr>
          <a:xfrm>
            <a:off x="8315591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E454FB29-C5FA-02E1-E44E-BE8DC70F9120}"/>
              </a:ext>
            </a:extLst>
          </p:cNvPr>
          <p:cNvSpPr/>
          <p:nvPr/>
        </p:nvSpPr>
        <p:spPr>
          <a:xfrm>
            <a:off x="8521331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4DFA43E1-95B7-E72A-2C8E-6AD8A24732BC}"/>
              </a:ext>
            </a:extLst>
          </p:cNvPr>
          <p:cNvSpPr/>
          <p:nvPr/>
        </p:nvSpPr>
        <p:spPr>
          <a:xfrm>
            <a:off x="8727071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FB141A5A-CC56-EBD4-DBC6-3DEB4F8DD0F7}"/>
              </a:ext>
            </a:extLst>
          </p:cNvPr>
          <p:cNvSpPr/>
          <p:nvPr/>
        </p:nvSpPr>
        <p:spPr>
          <a:xfrm>
            <a:off x="8932811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7A07CB5A-4398-91EA-ADA2-A287B5CB8A9E}"/>
              </a:ext>
            </a:extLst>
          </p:cNvPr>
          <p:cNvSpPr/>
          <p:nvPr/>
        </p:nvSpPr>
        <p:spPr>
          <a:xfrm>
            <a:off x="9138551" y="1702498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1E15988A-3A12-C626-93BF-854BABC8AC1F}"/>
              </a:ext>
            </a:extLst>
          </p:cNvPr>
          <p:cNvSpPr/>
          <p:nvPr/>
        </p:nvSpPr>
        <p:spPr>
          <a:xfrm>
            <a:off x="9344291" y="1702498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89247BEC-390C-5296-54CA-E9DBA31C6F67}"/>
              </a:ext>
            </a:extLst>
          </p:cNvPr>
          <p:cNvSpPr/>
          <p:nvPr/>
        </p:nvSpPr>
        <p:spPr>
          <a:xfrm>
            <a:off x="9550374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EFA91F7E-4DD5-B26E-D3BB-6130E012ABD5}"/>
              </a:ext>
            </a:extLst>
          </p:cNvPr>
          <p:cNvSpPr/>
          <p:nvPr/>
        </p:nvSpPr>
        <p:spPr>
          <a:xfrm>
            <a:off x="9756114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76C9668E-6580-A2BD-8624-1538737F38B8}"/>
              </a:ext>
            </a:extLst>
          </p:cNvPr>
          <p:cNvSpPr/>
          <p:nvPr/>
        </p:nvSpPr>
        <p:spPr>
          <a:xfrm>
            <a:off x="9961854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55AF8084-D2D4-91FE-F64E-12EA54279BAB}"/>
              </a:ext>
            </a:extLst>
          </p:cNvPr>
          <p:cNvSpPr/>
          <p:nvPr/>
        </p:nvSpPr>
        <p:spPr>
          <a:xfrm>
            <a:off x="10167594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535F099A-ECFB-FA0D-B852-187408EC9686}"/>
              </a:ext>
            </a:extLst>
          </p:cNvPr>
          <p:cNvSpPr/>
          <p:nvPr/>
        </p:nvSpPr>
        <p:spPr>
          <a:xfrm>
            <a:off x="10373334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0042A24E-B3DE-83DF-8144-E8BEAB243434}"/>
              </a:ext>
            </a:extLst>
          </p:cNvPr>
          <p:cNvSpPr/>
          <p:nvPr/>
        </p:nvSpPr>
        <p:spPr>
          <a:xfrm>
            <a:off x="10579074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F292DC7C-9848-9087-BC38-7A57B0FF3556}"/>
              </a:ext>
            </a:extLst>
          </p:cNvPr>
          <p:cNvSpPr/>
          <p:nvPr/>
        </p:nvSpPr>
        <p:spPr>
          <a:xfrm>
            <a:off x="10784814" y="1702498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F6EC71AF-9089-811B-55A3-459484F15BD6}"/>
              </a:ext>
            </a:extLst>
          </p:cNvPr>
          <p:cNvSpPr/>
          <p:nvPr/>
        </p:nvSpPr>
        <p:spPr>
          <a:xfrm>
            <a:off x="10990554" y="1702498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FCB1E399-241D-F0D4-F22C-77825C0F14FB}"/>
              </a:ext>
            </a:extLst>
          </p:cNvPr>
          <p:cNvSpPr/>
          <p:nvPr/>
        </p:nvSpPr>
        <p:spPr>
          <a:xfrm>
            <a:off x="11196637" y="1702498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07277C80-4F8D-E525-B891-0198463D06DE}"/>
              </a:ext>
            </a:extLst>
          </p:cNvPr>
          <p:cNvSpPr/>
          <p:nvPr/>
        </p:nvSpPr>
        <p:spPr>
          <a:xfrm>
            <a:off x="11402377" y="1702498"/>
            <a:ext cx="42862" cy="1905"/>
          </a:xfrm>
          <a:custGeom>
            <a:avLst/>
            <a:gdLst>
              <a:gd name="connsiteX0" fmla="*/ 0 w 42862"/>
              <a:gd name="connsiteY0" fmla="*/ 0 h 1905"/>
              <a:gd name="connsiteX1" fmla="*/ 42863 w 4286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862" h="1905">
                <a:moveTo>
                  <a:pt x="0" y="0"/>
                </a:moveTo>
                <a:lnTo>
                  <a:pt x="42863" y="0"/>
                </a:lnTo>
              </a:path>
            </a:pathLst>
          </a:custGeom>
          <a:ln w="20574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1520B6CE-038A-7F62-E8E4-540BF292F098}"/>
              </a:ext>
            </a:extLst>
          </p:cNvPr>
          <p:cNvSpPr/>
          <p:nvPr/>
        </p:nvSpPr>
        <p:spPr>
          <a:xfrm>
            <a:off x="1881416" y="1702841"/>
            <a:ext cx="9036100" cy="1998421"/>
          </a:xfrm>
          <a:custGeom>
            <a:avLst/>
            <a:gdLst>
              <a:gd name="connsiteX0" fmla="*/ 0 w 9036100"/>
              <a:gd name="connsiteY0" fmla="*/ 1385316 h 1998421"/>
              <a:gd name="connsiteX1" fmla="*/ 753008 w 9036100"/>
              <a:gd name="connsiteY1" fmla="*/ 1314679 h 1998421"/>
              <a:gd name="connsiteX2" fmla="*/ 1506017 w 9036100"/>
              <a:gd name="connsiteY2" fmla="*/ 1513561 h 1998421"/>
              <a:gd name="connsiteX3" fmla="*/ 2259025 w 9036100"/>
              <a:gd name="connsiteY3" fmla="*/ 1695984 h 1998421"/>
              <a:gd name="connsiteX4" fmla="*/ 3012034 w 9036100"/>
              <a:gd name="connsiteY4" fmla="*/ 1910639 h 1998421"/>
              <a:gd name="connsiteX5" fmla="*/ 3765042 w 9036100"/>
              <a:gd name="connsiteY5" fmla="*/ 1941500 h 1998421"/>
              <a:gd name="connsiteX6" fmla="*/ 4518051 w 9036100"/>
              <a:gd name="connsiteY6" fmla="*/ 1998421 h 1998421"/>
              <a:gd name="connsiteX7" fmla="*/ 5271059 w 9036100"/>
              <a:gd name="connsiteY7" fmla="*/ 1883550 h 1998421"/>
              <a:gd name="connsiteX8" fmla="*/ 6024068 w 9036100"/>
              <a:gd name="connsiteY8" fmla="*/ 1876692 h 1998421"/>
              <a:gd name="connsiteX9" fmla="*/ 6777076 w 9036100"/>
              <a:gd name="connsiteY9" fmla="*/ 1714500 h 1998421"/>
              <a:gd name="connsiteX10" fmla="*/ 7530084 w 9036100"/>
              <a:gd name="connsiteY10" fmla="*/ 1649349 h 1998421"/>
              <a:gd name="connsiteX11" fmla="*/ 8283093 w 9036100"/>
              <a:gd name="connsiteY11" fmla="*/ 1348283 h 1998421"/>
              <a:gd name="connsiteX12" fmla="*/ 9036101 w 9036100"/>
              <a:gd name="connsiteY12" fmla="*/ 0 h 199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36100" h="1998421">
                <a:moveTo>
                  <a:pt x="0" y="1385316"/>
                </a:moveTo>
                <a:lnTo>
                  <a:pt x="753008" y="1314679"/>
                </a:lnTo>
                <a:lnTo>
                  <a:pt x="1506017" y="1513561"/>
                </a:lnTo>
                <a:lnTo>
                  <a:pt x="2259025" y="1695984"/>
                </a:lnTo>
                <a:lnTo>
                  <a:pt x="3012034" y="1910639"/>
                </a:lnTo>
                <a:lnTo>
                  <a:pt x="3765042" y="1941500"/>
                </a:lnTo>
                <a:lnTo>
                  <a:pt x="4518051" y="1998421"/>
                </a:lnTo>
                <a:lnTo>
                  <a:pt x="5271059" y="1883550"/>
                </a:lnTo>
                <a:lnTo>
                  <a:pt x="6024068" y="1876692"/>
                </a:lnTo>
                <a:lnTo>
                  <a:pt x="6777076" y="1714500"/>
                </a:lnTo>
                <a:lnTo>
                  <a:pt x="7530084" y="1649349"/>
                </a:lnTo>
                <a:lnTo>
                  <a:pt x="8283093" y="1348283"/>
                </a:lnTo>
                <a:lnTo>
                  <a:pt x="9036101" y="0"/>
                </a:lnTo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A82E8327-8CEA-3032-27D7-F70A23CDC512}"/>
              </a:ext>
            </a:extLst>
          </p:cNvPr>
          <p:cNvSpPr/>
          <p:nvPr/>
        </p:nvSpPr>
        <p:spPr>
          <a:xfrm>
            <a:off x="1823123" y="3029864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DF66C80F-3D8E-E936-A22E-027A1BD1EBB5}"/>
              </a:ext>
            </a:extLst>
          </p:cNvPr>
          <p:cNvSpPr/>
          <p:nvPr/>
        </p:nvSpPr>
        <p:spPr>
          <a:xfrm>
            <a:off x="1838553" y="3045294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07D07CCA-EF9D-7A17-F3D4-805AFD4B87BA}"/>
              </a:ext>
            </a:extLst>
          </p:cNvPr>
          <p:cNvSpPr/>
          <p:nvPr/>
        </p:nvSpPr>
        <p:spPr>
          <a:xfrm>
            <a:off x="2576131" y="2959227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EA350ECC-254D-10E9-EF12-9F3AA73FD78B}"/>
              </a:ext>
            </a:extLst>
          </p:cNvPr>
          <p:cNvSpPr/>
          <p:nvPr/>
        </p:nvSpPr>
        <p:spPr>
          <a:xfrm>
            <a:off x="2591562" y="2974657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AFC96327-3D50-B1E6-F772-8576E1ADD968}"/>
              </a:ext>
            </a:extLst>
          </p:cNvPr>
          <p:cNvSpPr/>
          <p:nvPr/>
        </p:nvSpPr>
        <p:spPr>
          <a:xfrm>
            <a:off x="3329139" y="3158109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30E8BD55-8BFD-3C6E-0B15-0A74330AB726}"/>
              </a:ext>
            </a:extLst>
          </p:cNvPr>
          <p:cNvSpPr/>
          <p:nvPr/>
        </p:nvSpPr>
        <p:spPr>
          <a:xfrm>
            <a:off x="3344570" y="3173539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E48AA799-28BE-7BF7-7407-2672E7C52488}"/>
              </a:ext>
            </a:extLst>
          </p:cNvPr>
          <p:cNvSpPr/>
          <p:nvPr/>
        </p:nvSpPr>
        <p:spPr>
          <a:xfrm>
            <a:off x="4082148" y="3340531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B7D5CB85-E7A6-5B87-3033-C1C97830EE29}"/>
              </a:ext>
            </a:extLst>
          </p:cNvPr>
          <p:cNvSpPr/>
          <p:nvPr/>
        </p:nvSpPr>
        <p:spPr>
          <a:xfrm>
            <a:off x="4097578" y="335596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09AFE108-13EB-1AF1-093B-C68C3A4C6F22}"/>
              </a:ext>
            </a:extLst>
          </p:cNvPr>
          <p:cNvSpPr/>
          <p:nvPr/>
        </p:nvSpPr>
        <p:spPr>
          <a:xfrm>
            <a:off x="4835156" y="3555187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65" name="Freeform 164">
            <a:extLst>
              <a:ext uri="{FF2B5EF4-FFF2-40B4-BE49-F238E27FC236}">
                <a16:creationId xmlns:a16="http://schemas.microsoft.com/office/drawing/2014/main" id="{890D8182-0C05-A35B-B373-053A8CCDF282}"/>
              </a:ext>
            </a:extLst>
          </p:cNvPr>
          <p:cNvSpPr/>
          <p:nvPr/>
        </p:nvSpPr>
        <p:spPr>
          <a:xfrm>
            <a:off x="4850587" y="3570617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A39AC37F-258A-F215-23A1-A0106EC88617}"/>
              </a:ext>
            </a:extLst>
          </p:cNvPr>
          <p:cNvSpPr/>
          <p:nvPr/>
        </p:nvSpPr>
        <p:spPr>
          <a:xfrm>
            <a:off x="5588165" y="3586048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7050B86C-2436-686C-B19A-C203BDDF5B44}"/>
              </a:ext>
            </a:extLst>
          </p:cNvPr>
          <p:cNvSpPr/>
          <p:nvPr/>
        </p:nvSpPr>
        <p:spPr>
          <a:xfrm>
            <a:off x="5603595" y="3601478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D73DAA19-2625-B85A-2DBB-D9A7DFA8294F}"/>
              </a:ext>
            </a:extLst>
          </p:cNvPr>
          <p:cNvSpPr/>
          <p:nvPr/>
        </p:nvSpPr>
        <p:spPr>
          <a:xfrm>
            <a:off x="6341173" y="3642969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174C9B30-06EA-DAC4-08C2-8B5D34EE1B77}"/>
              </a:ext>
            </a:extLst>
          </p:cNvPr>
          <p:cNvSpPr/>
          <p:nvPr/>
        </p:nvSpPr>
        <p:spPr>
          <a:xfrm>
            <a:off x="6356604" y="3658400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D205A5EF-54D8-9053-E636-19A8F5E8589C}"/>
              </a:ext>
            </a:extLst>
          </p:cNvPr>
          <p:cNvSpPr/>
          <p:nvPr/>
        </p:nvSpPr>
        <p:spPr>
          <a:xfrm>
            <a:off x="7094181" y="3528098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214D0A8A-CD00-1035-AD40-3B3AE77B1EE4}"/>
              </a:ext>
            </a:extLst>
          </p:cNvPr>
          <p:cNvSpPr/>
          <p:nvPr/>
        </p:nvSpPr>
        <p:spPr>
          <a:xfrm>
            <a:off x="7109612" y="3543528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E440AA24-A25D-6ECC-A2B7-A05A95CE04F2}"/>
              </a:ext>
            </a:extLst>
          </p:cNvPr>
          <p:cNvSpPr/>
          <p:nvPr/>
        </p:nvSpPr>
        <p:spPr>
          <a:xfrm>
            <a:off x="7847190" y="3521240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D4829CBF-2413-9F1B-9AB9-F77454AB8B9B}"/>
              </a:ext>
            </a:extLst>
          </p:cNvPr>
          <p:cNvSpPr/>
          <p:nvPr/>
        </p:nvSpPr>
        <p:spPr>
          <a:xfrm>
            <a:off x="7862620" y="3536670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5FC69861-BA61-494B-5A4C-F67CD4316E5F}"/>
              </a:ext>
            </a:extLst>
          </p:cNvPr>
          <p:cNvSpPr/>
          <p:nvPr/>
        </p:nvSpPr>
        <p:spPr>
          <a:xfrm>
            <a:off x="8600198" y="3359048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8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8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1D2BB943-5362-332D-501B-06CB7538301E}"/>
              </a:ext>
            </a:extLst>
          </p:cNvPr>
          <p:cNvSpPr/>
          <p:nvPr/>
        </p:nvSpPr>
        <p:spPr>
          <a:xfrm>
            <a:off x="8615629" y="3374478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332F6A7E-7032-866C-CB06-D7F0F5F094E2}"/>
              </a:ext>
            </a:extLst>
          </p:cNvPr>
          <p:cNvSpPr/>
          <p:nvPr/>
        </p:nvSpPr>
        <p:spPr>
          <a:xfrm>
            <a:off x="9353207" y="3293897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911C6E82-79C6-FA89-B432-2253885C4FB5}"/>
              </a:ext>
            </a:extLst>
          </p:cNvPr>
          <p:cNvSpPr/>
          <p:nvPr/>
        </p:nvSpPr>
        <p:spPr>
          <a:xfrm>
            <a:off x="9368637" y="3309327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173B0F8C-1BE1-8389-68DF-1D971253E60C}"/>
              </a:ext>
            </a:extLst>
          </p:cNvPr>
          <p:cNvSpPr/>
          <p:nvPr/>
        </p:nvSpPr>
        <p:spPr>
          <a:xfrm>
            <a:off x="10106215" y="2992831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2 w 116586"/>
              <a:gd name="connsiteY1" fmla="*/ 116586 h 116585"/>
              <a:gd name="connsiteX2" fmla="*/ -1 w 116586"/>
              <a:gd name="connsiteY2" fmla="*/ 58293 h 116585"/>
              <a:gd name="connsiteX3" fmla="*/ 58292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2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2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9" name="Freeform 178">
            <a:extLst>
              <a:ext uri="{FF2B5EF4-FFF2-40B4-BE49-F238E27FC236}">
                <a16:creationId xmlns:a16="http://schemas.microsoft.com/office/drawing/2014/main" id="{5C8AA68E-10AF-DF99-0C16-3B42543F8F19}"/>
              </a:ext>
            </a:extLst>
          </p:cNvPr>
          <p:cNvSpPr/>
          <p:nvPr/>
        </p:nvSpPr>
        <p:spPr>
          <a:xfrm>
            <a:off x="10121646" y="3008261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7C14BCEA-BF49-A4B0-C8D5-B420B7C3950C}"/>
              </a:ext>
            </a:extLst>
          </p:cNvPr>
          <p:cNvSpPr/>
          <p:nvPr/>
        </p:nvSpPr>
        <p:spPr>
          <a:xfrm>
            <a:off x="10859223" y="1644548"/>
            <a:ext cx="116586" cy="116586"/>
          </a:xfrm>
          <a:custGeom>
            <a:avLst/>
            <a:gdLst>
              <a:gd name="connsiteX0" fmla="*/ 116586 w 116586"/>
              <a:gd name="connsiteY0" fmla="*/ 58293 h 116586"/>
              <a:gd name="connsiteX1" fmla="*/ 58293 w 116586"/>
              <a:gd name="connsiteY1" fmla="*/ 116586 h 116586"/>
              <a:gd name="connsiteX2" fmla="*/ 0 w 116586"/>
              <a:gd name="connsiteY2" fmla="*/ 58293 h 116586"/>
              <a:gd name="connsiteX3" fmla="*/ 58293 w 116586"/>
              <a:gd name="connsiteY3" fmla="*/ 0 h 116586"/>
              <a:gd name="connsiteX4" fmla="*/ 116586 w 116586"/>
              <a:gd name="connsiteY4" fmla="*/ 58293 h 11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6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1" name="Freeform 180">
            <a:extLst>
              <a:ext uri="{FF2B5EF4-FFF2-40B4-BE49-F238E27FC236}">
                <a16:creationId xmlns:a16="http://schemas.microsoft.com/office/drawing/2014/main" id="{C7F6EA4E-C583-DD6E-88F0-FD9D685BDAD2}"/>
              </a:ext>
            </a:extLst>
          </p:cNvPr>
          <p:cNvSpPr/>
          <p:nvPr/>
        </p:nvSpPr>
        <p:spPr>
          <a:xfrm>
            <a:off x="10874654" y="1659978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3" name="Freeform 182">
            <a:extLst>
              <a:ext uri="{FF2B5EF4-FFF2-40B4-BE49-F238E27FC236}">
                <a16:creationId xmlns:a16="http://schemas.microsoft.com/office/drawing/2014/main" id="{197C54F8-D253-D163-87F2-0DD263180BEB}"/>
              </a:ext>
            </a:extLst>
          </p:cNvPr>
          <p:cNvSpPr/>
          <p:nvPr/>
        </p:nvSpPr>
        <p:spPr>
          <a:xfrm>
            <a:off x="1730540" y="1091793"/>
            <a:ext cx="1905" cy="3947807"/>
          </a:xfrm>
          <a:custGeom>
            <a:avLst/>
            <a:gdLst>
              <a:gd name="connsiteX0" fmla="*/ 0 w 1905"/>
              <a:gd name="connsiteY0" fmla="*/ 3947808 h 3947807"/>
              <a:gd name="connsiteX1" fmla="*/ 0 w 1905"/>
              <a:gd name="connsiteY1" fmla="*/ 0 h 394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3947807">
                <a:moveTo>
                  <a:pt x="0" y="3947808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831ADB38-CB13-72A1-18E0-446EAACF981F}"/>
              </a:ext>
            </a:extLst>
          </p:cNvPr>
          <p:cNvSpPr/>
          <p:nvPr/>
        </p:nvSpPr>
        <p:spPr>
          <a:xfrm>
            <a:off x="1635556" y="4888725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B8808638-D252-8517-51D0-97544DFA9537}"/>
              </a:ext>
            </a:extLst>
          </p:cNvPr>
          <p:cNvSpPr txBox="1"/>
          <p:nvPr/>
        </p:nvSpPr>
        <p:spPr>
          <a:xfrm>
            <a:off x="1355483" y="473760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0</a:t>
            </a:r>
          </a:p>
        </p:txBody>
      </p:sp>
      <p:sp>
        <p:nvSpPr>
          <p:cNvPr id="186" name="Freeform 185">
            <a:extLst>
              <a:ext uri="{FF2B5EF4-FFF2-40B4-BE49-F238E27FC236}">
                <a16:creationId xmlns:a16="http://schemas.microsoft.com/office/drawing/2014/main" id="{FFC2EEA6-D057-7C49-5FFA-5EE0EBDB8C4F}"/>
              </a:ext>
            </a:extLst>
          </p:cNvPr>
          <p:cNvSpPr/>
          <p:nvPr/>
        </p:nvSpPr>
        <p:spPr>
          <a:xfrm>
            <a:off x="1635556" y="4159377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33F754A8-7051-A85A-1424-FDD5CCF4372D}"/>
              </a:ext>
            </a:extLst>
          </p:cNvPr>
          <p:cNvSpPr txBox="1"/>
          <p:nvPr/>
        </p:nvSpPr>
        <p:spPr>
          <a:xfrm>
            <a:off x="1284998" y="4008253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.5</a:t>
            </a:r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E6807C3B-B4FE-DC28-EB59-E4D833FC3210}"/>
              </a:ext>
            </a:extLst>
          </p:cNvPr>
          <p:cNvSpPr/>
          <p:nvPr/>
        </p:nvSpPr>
        <p:spPr>
          <a:xfrm>
            <a:off x="1635556" y="3430371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86BE4460-E31B-A88F-2ADA-70D5C6AD2DC1}"/>
              </a:ext>
            </a:extLst>
          </p:cNvPr>
          <p:cNvSpPr txBox="1"/>
          <p:nvPr/>
        </p:nvSpPr>
        <p:spPr>
          <a:xfrm>
            <a:off x="1355483" y="327924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</a:t>
            </a:r>
          </a:p>
        </p:txBody>
      </p:sp>
      <p:sp>
        <p:nvSpPr>
          <p:cNvPr id="190" name="Freeform 189">
            <a:extLst>
              <a:ext uri="{FF2B5EF4-FFF2-40B4-BE49-F238E27FC236}">
                <a16:creationId xmlns:a16="http://schemas.microsoft.com/office/drawing/2014/main" id="{AFE0F9AA-B0D8-3AD1-DF47-2E65A669F2CE}"/>
              </a:ext>
            </a:extLst>
          </p:cNvPr>
          <p:cNvSpPr/>
          <p:nvPr/>
        </p:nvSpPr>
        <p:spPr>
          <a:xfrm>
            <a:off x="1635556" y="2701023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924744D8-6B29-CC0D-6688-F5C9C1A1D6F7}"/>
              </a:ext>
            </a:extLst>
          </p:cNvPr>
          <p:cNvSpPr txBox="1"/>
          <p:nvPr/>
        </p:nvSpPr>
        <p:spPr>
          <a:xfrm>
            <a:off x="1144028" y="2549899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1.5</a:t>
            </a:r>
          </a:p>
        </p:txBody>
      </p:sp>
      <p:sp>
        <p:nvSpPr>
          <p:cNvPr id="4288" name="Freeform 4287">
            <a:extLst>
              <a:ext uri="{FF2B5EF4-FFF2-40B4-BE49-F238E27FC236}">
                <a16:creationId xmlns:a16="http://schemas.microsoft.com/office/drawing/2014/main" id="{D680DFF6-E3C3-2649-F74D-7D0F28966E12}"/>
              </a:ext>
            </a:extLst>
          </p:cNvPr>
          <p:cNvSpPr/>
          <p:nvPr/>
        </p:nvSpPr>
        <p:spPr>
          <a:xfrm>
            <a:off x="1635556" y="1972017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289" name="TextBox 4288">
            <a:extLst>
              <a:ext uri="{FF2B5EF4-FFF2-40B4-BE49-F238E27FC236}">
                <a16:creationId xmlns:a16="http://schemas.microsoft.com/office/drawing/2014/main" id="{6F181823-D996-B7A9-3970-D8CEDBBEBB0E}"/>
              </a:ext>
            </a:extLst>
          </p:cNvPr>
          <p:cNvSpPr txBox="1"/>
          <p:nvPr/>
        </p:nvSpPr>
        <p:spPr>
          <a:xfrm>
            <a:off x="1355483" y="182087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2</a:t>
            </a:r>
          </a:p>
        </p:txBody>
      </p:sp>
      <p:sp>
        <p:nvSpPr>
          <p:cNvPr id="4290" name="Freeform 4289">
            <a:extLst>
              <a:ext uri="{FF2B5EF4-FFF2-40B4-BE49-F238E27FC236}">
                <a16:creationId xmlns:a16="http://schemas.microsoft.com/office/drawing/2014/main" id="{217042C6-389F-C096-F44F-A1091E64DE5B}"/>
              </a:ext>
            </a:extLst>
          </p:cNvPr>
          <p:cNvSpPr/>
          <p:nvPr/>
        </p:nvSpPr>
        <p:spPr>
          <a:xfrm>
            <a:off x="1635556" y="124266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291" name="TextBox 4290">
            <a:extLst>
              <a:ext uri="{FF2B5EF4-FFF2-40B4-BE49-F238E27FC236}">
                <a16:creationId xmlns:a16="http://schemas.microsoft.com/office/drawing/2014/main" id="{95C1A1AE-56F8-4F01-CB37-D7D7CA57F00F}"/>
              </a:ext>
            </a:extLst>
          </p:cNvPr>
          <p:cNvSpPr txBox="1"/>
          <p:nvPr/>
        </p:nvSpPr>
        <p:spPr>
          <a:xfrm>
            <a:off x="1144028" y="1091545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2.5</a:t>
            </a:r>
          </a:p>
        </p:txBody>
      </p:sp>
      <p:sp>
        <p:nvSpPr>
          <p:cNvPr id="4292" name="TextBox 4291">
            <a:extLst>
              <a:ext uri="{FF2B5EF4-FFF2-40B4-BE49-F238E27FC236}">
                <a16:creationId xmlns:a16="http://schemas.microsoft.com/office/drawing/2014/main" id="{CBA053B2-8034-6254-DABB-6EFF63A39405}"/>
              </a:ext>
            </a:extLst>
          </p:cNvPr>
          <p:cNvSpPr txBox="1"/>
          <p:nvPr/>
        </p:nvSpPr>
        <p:spPr>
          <a:xfrm rot="16200000">
            <a:off x="-578886" y="2865809"/>
            <a:ext cx="2966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Relative Admission Rate</a:t>
            </a:r>
          </a:p>
        </p:txBody>
      </p:sp>
      <p:sp>
        <p:nvSpPr>
          <p:cNvPr id="4293" name="Freeform 4292">
            <a:extLst>
              <a:ext uri="{FF2B5EF4-FFF2-40B4-BE49-F238E27FC236}">
                <a16:creationId xmlns:a16="http://schemas.microsoft.com/office/drawing/2014/main" id="{4EE3ABD0-3410-A951-5C48-3B9796CCA56C}"/>
              </a:ext>
            </a:extLst>
          </p:cNvPr>
          <p:cNvSpPr/>
          <p:nvPr/>
        </p:nvSpPr>
        <p:spPr>
          <a:xfrm>
            <a:off x="1730540" y="5039601"/>
            <a:ext cx="9714699" cy="1905"/>
          </a:xfrm>
          <a:custGeom>
            <a:avLst/>
            <a:gdLst>
              <a:gd name="connsiteX0" fmla="*/ 0 w 9714699"/>
              <a:gd name="connsiteY0" fmla="*/ 0 h 1905"/>
              <a:gd name="connsiteX1" fmla="*/ 9714700 w 9714699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14699" h="1905">
                <a:moveTo>
                  <a:pt x="0" y="0"/>
                </a:moveTo>
                <a:lnTo>
                  <a:pt x="971470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294" name="Freeform 4293">
            <a:extLst>
              <a:ext uri="{FF2B5EF4-FFF2-40B4-BE49-F238E27FC236}">
                <a16:creationId xmlns:a16="http://schemas.microsoft.com/office/drawing/2014/main" id="{512DDB86-998E-BF14-2F1B-1E804EA71168}"/>
              </a:ext>
            </a:extLst>
          </p:cNvPr>
          <p:cNvSpPr/>
          <p:nvPr/>
        </p:nvSpPr>
        <p:spPr>
          <a:xfrm>
            <a:off x="1881416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295" name="TextBox 4294">
            <a:extLst>
              <a:ext uri="{FF2B5EF4-FFF2-40B4-BE49-F238E27FC236}">
                <a16:creationId xmlns:a16="http://schemas.microsoft.com/office/drawing/2014/main" id="{D257AA26-42FF-1163-5B8C-8370EBEF767C}"/>
              </a:ext>
            </a:extLst>
          </p:cNvPr>
          <p:cNvSpPr txBox="1"/>
          <p:nvPr/>
        </p:nvSpPr>
        <p:spPr>
          <a:xfrm>
            <a:off x="1599476" y="5123231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0-20</a:t>
            </a:r>
          </a:p>
        </p:txBody>
      </p:sp>
      <p:sp>
        <p:nvSpPr>
          <p:cNvPr id="4296" name="Freeform 4295">
            <a:extLst>
              <a:ext uri="{FF2B5EF4-FFF2-40B4-BE49-F238E27FC236}">
                <a16:creationId xmlns:a16="http://schemas.microsoft.com/office/drawing/2014/main" id="{D4907C61-EDB9-B1F6-4882-9DC0B6BB310E}"/>
              </a:ext>
            </a:extLst>
          </p:cNvPr>
          <p:cNvSpPr/>
          <p:nvPr/>
        </p:nvSpPr>
        <p:spPr>
          <a:xfrm>
            <a:off x="2634424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297" name="TextBox 4296">
            <a:extLst>
              <a:ext uri="{FF2B5EF4-FFF2-40B4-BE49-F238E27FC236}">
                <a16:creationId xmlns:a16="http://schemas.microsoft.com/office/drawing/2014/main" id="{21BBDCE0-F768-5C98-A4D4-1F0F4F4D94EF}"/>
              </a:ext>
            </a:extLst>
          </p:cNvPr>
          <p:cNvSpPr txBox="1"/>
          <p:nvPr/>
        </p:nvSpPr>
        <p:spPr>
          <a:xfrm>
            <a:off x="2299144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20-40</a:t>
            </a:r>
          </a:p>
        </p:txBody>
      </p:sp>
      <p:sp>
        <p:nvSpPr>
          <p:cNvPr id="4298" name="Freeform 4297">
            <a:extLst>
              <a:ext uri="{FF2B5EF4-FFF2-40B4-BE49-F238E27FC236}">
                <a16:creationId xmlns:a16="http://schemas.microsoft.com/office/drawing/2014/main" id="{7E5FAF31-CAEA-4ABF-D61E-F98006EE1359}"/>
              </a:ext>
            </a:extLst>
          </p:cNvPr>
          <p:cNvSpPr/>
          <p:nvPr/>
        </p:nvSpPr>
        <p:spPr>
          <a:xfrm>
            <a:off x="3387432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299" name="TextBox 4298">
            <a:extLst>
              <a:ext uri="{FF2B5EF4-FFF2-40B4-BE49-F238E27FC236}">
                <a16:creationId xmlns:a16="http://schemas.microsoft.com/office/drawing/2014/main" id="{16C59848-515C-BB68-5BF0-C5F4994392B0}"/>
              </a:ext>
            </a:extLst>
          </p:cNvPr>
          <p:cNvSpPr txBox="1"/>
          <p:nvPr/>
        </p:nvSpPr>
        <p:spPr>
          <a:xfrm>
            <a:off x="3052153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40-60</a:t>
            </a:r>
          </a:p>
        </p:txBody>
      </p:sp>
      <p:sp>
        <p:nvSpPr>
          <p:cNvPr id="4300" name="Freeform 4299">
            <a:extLst>
              <a:ext uri="{FF2B5EF4-FFF2-40B4-BE49-F238E27FC236}">
                <a16:creationId xmlns:a16="http://schemas.microsoft.com/office/drawing/2014/main" id="{E0E3895F-0D57-7777-20C2-B2847E3E1AAE}"/>
              </a:ext>
            </a:extLst>
          </p:cNvPr>
          <p:cNvSpPr/>
          <p:nvPr/>
        </p:nvSpPr>
        <p:spPr>
          <a:xfrm>
            <a:off x="4140441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01" name="TextBox 4300">
            <a:extLst>
              <a:ext uri="{FF2B5EF4-FFF2-40B4-BE49-F238E27FC236}">
                <a16:creationId xmlns:a16="http://schemas.microsoft.com/office/drawing/2014/main" id="{E68E005B-B521-05D0-CE2E-E32C92E31F66}"/>
              </a:ext>
            </a:extLst>
          </p:cNvPr>
          <p:cNvSpPr txBox="1"/>
          <p:nvPr/>
        </p:nvSpPr>
        <p:spPr>
          <a:xfrm>
            <a:off x="3805161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60-70</a:t>
            </a:r>
          </a:p>
        </p:txBody>
      </p:sp>
      <p:sp>
        <p:nvSpPr>
          <p:cNvPr id="4302" name="Freeform 4301">
            <a:extLst>
              <a:ext uri="{FF2B5EF4-FFF2-40B4-BE49-F238E27FC236}">
                <a16:creationId xmlns:a16="http://schemas.microsoft.com/office/drawing/2014/main" id="{0D6ECA18-FA04-3583-AF33-229A05F65108}"/>
              </a:ext>
            </a:extLst>
          </p:cNvPr>
          <p:cNvSpPr/>
          <p:nvPr/>
        </p:nvSpPr>
        <p:spPr>
          <a:xfrm>
            <a:off x="4893792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03" name="TextBox 4302">
            <a:extLst>
              <a:ext uri="{FF2B5EF4-FFF2-40B4-BE49-F238E27FC236}">
                <a16:creationId xmlns:a16="http://schemas.microsoft.com/office/drawing/2014/main" id="{FCD43266-1D81-BFA9-C6D1-74C9CD2DE43C}"/>
              </a:ext>
            </a:extLst>
          </p:cNvPr>
          <p:cNvSpPr txBox="1"/>
          <p:nvPr/>
        </p:nvSpPr>
        <p:spPr>
          <a:xfrm>
            <a:off x="4558512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70-80</a:t>
            </a:r>
          </a:p>
        </p:txBody>
      </p:sp>
      <p:sp>
        <p:nvSpPr>
          <p:cNvPr id="4304" name="Freeform 4303">
            <a:extLst>
              <a:ext uri="{FF2B5EF4-FFF2-40B4-BE49-F238E27FC236}">
                <a16:creationId xmlns:a16="http://schemas.microsoft.com/office/drawing/2014/main" id="{854C6DE2-82B0-02FF-11D3-47A73D1CA6B5}"/>
              </a:ext>
            </a:extLst>
          </p:cNvPr>
          <p:cNvSpPr/>
          <p:nvPr/>
        </p:nvSpPr>
        <p:spPr>
          <a:xfrm>
            <a:off x="5646801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05" name="TextBox 4304">
            <a:extLst>
              <a:ext uri="{FF2B5EF4-FFF2-40B4-BE49-F238E27FC236}">
                <a16:creationId xmlns:a16="http://schemas.microsoft.com/office/drawing/2014/main" id="{FA3EF60E-8877-0DAA-8C6E-B12228A41706}"/>
              </a:ext>
            </a:extLst>
          </p:cNvPr>
          <p:cNvSpPr txBox="1"/>
          <p:nvPr/>
        </p:nvSpPr>
        <p:spPr>
          <a:xfrm>
            <a:off x="5311520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80-90</a:t>
            </a:r>
          </a:p>
        </p:txBody>
      </p:sp>
      <p:sp>
        <p:nvSpPr>
          <p:cNvPr id="4306" name="Freeform 4305">
            <a:extLst>
              <a:ext uri="{FF2B5EF4-FFF2-40B4-BE49-F238E27FC236}">
                <a16:creationId xmlns:a16="http://schemas.microsoft.com/office/drawing/2014/main" id="{018E65E8-CF61-B81B-C507-736C950B8F40}"/>
              </a:ext>
            </a:extLst>
          </p:cNvPr>
          <p:cNvSpPr/>
          <p:nvPr/>
        </p:nvSpPr>
        <p:spPr>
          <a:xfrm>
            <a:off x="6399809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07" name="TextBox 4306">
            <a:extLst>
              <a:ext uri="{FF2B5EF4-FFF2-40B4-BE49-F238E27FC236}">
                <a16:creationId xmlns:a16="http://schemas.microsoft.com/office/drawing/2014/main" id="{C5442189-62CF-CE17-F606-51A31938F4EA}"/>
              </a:ext>
            </a:extLst>
          </p:cNvPr>
          <p:cNvSpPr txBox="1"/>
          <p:nvPr/>
        </p:nvSpPr>
        <p:spPr>
          <a:xfrm>
            <a:off x="6064529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90-95</a:t>
            </a:r>
          </a:p>
        </p:txBody>
      </p:sp>
      <p:sp>
        <p:nvSpPr>
          <p:cNvPr id="4308" name="Freeform 4307">
            <a:extLst>
              <a:ext uri="{FF2B5EF4-FFF2-40B4-BE49-F238E27FC236}">
                <a16:creationId xmlns:a16="http://schemas.microsoft.com/office/drawing/2014/main" id="{AA5BD8A5-7C73-B0E4-C3B3-1951021132EC}"/>
              </a:ext>
            </a:extLst>
          </p:cNvPr>
          <p:cNvSpPr/>
          <p:nvPr/>
        </p:nvSpPr>
        <p:spPr>
          <a:xfrm>
            <a:off x="7152817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09" name="TextBox 4308">
            <a:extLst>
              <a:ext uri="{FF2B5EF4-FFF2-40B4-BE49-F238E27FC236}">
                <a16:creationId xmlns:a16="http://schemas.microsoft.com/office/drawing/2014/main" id="{DA091FB7-C2F2-82B7-4692-2AB8570E423E}"/>
              </a:ext>
            </a:extLst>
          </p:cNvPr>
          <p:cNvSpPr txBox="1"/>
          <p:nvPr/>
        </p:nvSpPr>
        <p:spPr>
          <a:xfrm>
            <a:off x="6817537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95-96</a:t>
            </a:r>
          </a:p>
        </p:txBody>
      </p:sp>
      <p:sp>
        <p:nvSpPr>
          <p:cNvPr id="4310" name="Freeform 4309">
            <a:extLst>
              <a:ext uri="{FF2B5EF4-FFF2-40B4-BE49-F238E27FC236}">
                <a16:creationId xmlns:a16="http://schemas.microsoft.com/office/drawing/2014/main" id="{F20B052F-54F9-82EF-52EE-2CF5C9C1AB41}"/>
              </a:ext>
            </a:extLst>
          </p:cNvPr>
          <p:cNvSpPr/>
          <p:nvPr/>
        </p:nvSpPr>
        <p:spPr>
          <a:xfrm>
            <a:off x="7905826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11" name="TextBox 4310">
            <a:extLst>
              <a:ext uri="{FF2B5EF4-FFF2-40B4-BE49-F238E27FC236}">
                <a16:creationId xmlns:a16="http://schemas.microsoft.com/office/drawing/2014/main" id="{3691BD20-1324-712D-43A6-C4116E9154AC}"/>
              </a:ext>
            </a:extLst>
          </p:cNvPr>
          <p:cNvSpPr txBox="1"/>
          <p:nvPr/>
        </p:nvSpPr>
        <p:spPr>
          <a:xfrm>
            <a:off x="7570546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96-97</a:t>
            </a:r>
          </a:p>
        </p:txBody>
      </p:sp>
      <p:sp>
        <p:nvSpPr>
          <p:cNvPr id="4312" name="Freeform 4311">
            <a:extLst>
              <a:ext uri="{FF2B5EF4-FFF2-40B4-BE49-F238E27FC236}">
                <a16:creationId xmlns:a16="http://schemas.microsoft.com/office/drawing/2014/main" id="{C8AE571D-0B97-8F76-FC02-1C01CFE56C3E}"/>
              </a:ext>
            </a:extLst>
          </p:cNvPr>
          <p:cNvSpPr/>
          <p:nvPr/>
        </p:nvSpPr>
        <p:spPr>
          <a:xfrm>
            <a:off x="8658834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13" name="TextBox 4312">
            <a:extLst>
              <a:ext uri="{FF2B5EF4-FFF2-40B4-BE49-F238E27FC236}">
                <a16:creationId xmlns:a16="http://schemas.microsoft.com/office/drawing/2014/main" id="{223B3325-7395-9BF3-F789-367031E07DE2}"/>
              </a:ext>
            </a:extLst>
          </p:cNvPr>
          <p:cNvSpPr txBox="1"/>
          <p:nvPr/>
        </p:nvSpPr>
        <p:spPr>
          <a:xfrm>
            <a:off x="8323554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97-98</a:t>
            </a:r>
          </a:p>
        </p:txBody>
      </p:sp>
      <p:sp>
        <p:nvSpPr>
          <p:cNvPr id="4314" name="Freeform 4313">
            <a:extLst>
              <a:ext uri="{FF2B5EF4-FFF2-40B4-BE49-F238E27FC236}">
                <a16:creationId xmlns:a16="http://schemas.microsoft.com/office/drawing/2014/main" id="{1C3FDE70-921F-372E-482C-3FDFDD778CED}"/>
              </a:ext>
            </a:extLst>
          </p:cNvPr>
          <p:cNvSpPr/>
          <p:nvPr/>
        </p:nvSpPr>
        <p:spPr>
          <a:xfrm>
            <a:off x="9411843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15" name="TextBox 4314">
            <a:extLst>
              <a:ext uri="{FF2B5EF4-FFF2-40B4-BE49-F238E27FC236}">
                <a16:creationId xmlns:a16="http://schemas.microsoft.com/office/drawing/2014/main" id="{CF4A0179-79D6-1E49-EA2B-9FF994856EB8}"/>
              </a:ext>
            </a:extLst>
          </p:cNvPr>
          <p:cNvSpPr txBox="1"/>
          <p:nvPr/>
        </p:nvSpPr>
        <p:spPr>
          <a:xfrm>
            <a:off x="9076563" y="512323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98-99</a:t>
            </a:r>
          </a:p>
        </p:txBody>
      </p:sp>
      <p:sp>
        <p:nvSpPr>
          <p:cNvPr id="4316" name="Freeform 4315">
            <a:extLst>
              <a:ext uri="{FF2B5EF4-FFF2-40B4-BE49-F238E27FC236}">
                <a16:creationId xmlns:a16="http://schemas.microsoft.com/office/drawing/2014/main" id="{5F70B60D-3AB9-3906-5DB2-1B52F53B275D}"/>
              </a:ext>
            </a:extLst>
          </p:cNvPr>
          <p:cNvSpPr/>
          <p:nvPr/>
        </p:nvSpPr>
        <p:spPr>
          <a:xfrm>
            <a:off x="10164851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17" name="TextBox 4316">
            <a:extLst>
              <a:ext uri="{FF2B5EF4-FFF2-40B4-BE49-F238E27FC236}">
                <a16:creationId xmlns:a16="http://schemas.microsoft.com/office/drawing/2014/main" id="{60D57D80-D903-9BB0-2476-D17581196B33}"/>
              </a:ext>
            </a:extLst>
          </p:cNvPr>
          <p:cNvSpPr txBox="1"/>
          <p:nvPr/>
        </p:nvSpPr>
        <p:spPr>
          <a:xfrm>
            <a:off x="9750513" y="5123231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99-99.9</a:t>
            </a:r>
          </a:p>
        </p:txBody>
      </p:sp>
      <p:sp>
        <p:nvSpPr>
          <p:cNvPr id="4318" name="Freeform 4317">
            <a:extLst>
              <a:ext uri="{FF2B5EF4-FFF2-40B4-BE49-F238E27FC236}">
                <a16:creationId xmlns:a16="http://schemas.microsoft.com/office/drawing/2014/main" id="{E68B29F3-554B-93D3-BD73-C04C86E8AFBC}"/>
              </a:ext>
            </a:extLst>
          </p:cNvPr>
          <p:cNvSpPr/>
          <p:nvPr/>
        </p:nvSpPr>
        <p:spPr>
          <a:xfrm>
            <a:off x="10917859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19" name="TextBox 4318">
            <a:extLst>
              <a:ext uri="{FF2B5EF4-FFF2-40B4-BE49-F238E27FC236}">
                <a16:creationId xmlns:a16="http://schemas.microsoft.com/office/drawing/2014/main" id="{99C4F4F4-F302-8DC5-E620-A557C502162E}"/>
              </a:ext>
            </a:extLst>
          </p:cNvPr>
          <p:cNvSpPr txBox="1"/>
          <p:nvPr/>
        </p:nvSpPr>
        <p:spPr>
          <a:xfrm>
            <a:off x="10503522" y="5123231"/>
            <a:ext cx="770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Top 0.1</a:t>
            </a:r>
          </a:p>
        </p:txBody>
      </p:sp>
      <p:sp>
        <p:nvSpPr>
          <p:cNvPr id="4320" name="TextBox 4319">
            <a:extLst>
              <a:ext uri="{FF2B5EF4-FFF2-40B4-BE49-F238E27FC236}">
                <a16:creationId xmlns:a16="http://schemas.microsoft.com/office/drawing/2014/main" id="{8574BA27-E2D0-E82C-0837-EFBC31FE9279}"/>
              </a:ext>
            </a:extLst>
          </p:cNvPr>
          <p:cNvSpPr txBox="1"/>
          <p:nvPr/>
        </p:nvSpPr>
        <p:spPr>
          <a:xfrm>
            <a:off x="5074539" y="5405647"/>
            <a:ext cx="30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Parent Income Percentile</a:t>
            </a:r>
          </a:p>
        </p:txBody>
      </p:sp>
      <p:sp>
        <p:nvSpPr>
          <p:cNvPr id="4321" name="Freeform 4320">
            <a:extLst>
              <a:ext uri="{FF2B5EF4-FFF2-40B4-BE49-F238E27FC236}">
                <a16:creationId xmlns:a16="http://schemas.microsoft.com/office/drawing/2014/main" id="{3EECA3E6-9DDA-8DB9-6372-202C8361E62B}"/>
              </a:ext>
            </a:extLst>
          </p:cNvPr>
          <p:cNvSpPr/>
          <p:nvPr/>
        </p:nvSpPr>
        <p:spPr>
          <a:xfrm>
            <a:off x="2949206" y="5851931"/>
            <a:ext cx="7277366" cy="443712"/>
          </a:xfrm>
          <a:custGeom>
            <a:avLst/>
            <a:gdLst>
              <a:gd name="connsiteX0" fmla="*/ 0 w 7277366"/>
              <a:gd name="connsiteY0" fmla="*/ 0 h 443712"/>
              <a:gd name="connsiteX1" fmla="*/ 7277367 w 7277366"/>
              <a:gd name="connsiteY1" fmla="*/ 0 h 443712"/>
              <a:gd name="connsiteX2" fmla="*/ 7277367 w 7277366"/>
              <a:gd name="connsiteY2" fmla="*/ 443712 h 443712"/>
              <a:gd name="connsiteX3" fmla="*/ 0 w 7277366"/>
              <a:gd name="connsiteY3" fmla="*/ 443712 h 4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7366" h="443712">
                <a:moveTo>
                  <a:pt x="0" y="0"/>
                </a:moveTo>
                <a:lnTo>
                  <a:pt x="7277367" y="0"/>
                </a:lnTo>
                <a:lnTo>
                  <a:pt x="7277367" y="443712"/>
                </a:lnTo>
                <a:lnTo>
                  <a:pt x="0" y="443712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22" name="Freeform 4321">
            <a:extLst>
              <a:ext uri="{FF2B5EF4-FFF2-40B4-BE49-F238E27FC236}">
                <a16:creationId xmlns:a16="http://schemas.microsoft.com/office/drawing/2014/main" id="{49711783-C6C0-C090-C751-D68F1E6B88D8}"/>
              </a:ext>
            </a:extLst>
          </p:cNvPr>
          <p:cNvSpPr/>
          <p:nvPr/>
        </p:nvSpPr>
        <p:spPr>
          <a:xfrm>
            <a:off x="2956064" y="5858789"/>
            <a:ext cx="7263650" cy="429996"/>
          </a:xfrm>
          <a:custGeom>
            <a:avLst/>
            <a:gdLst>
              <a:gd name="connsiteX0" fmla="*/ 0 w 7263650"/>
              <a:gd name="connsiteY0" fmla="*/ 0 h 429996"/>
              <a:gd name="connsiteX1" fmla="*/ 7263651 w 7263650"/>
              <a:gd name="connsiteY1" fmla="*/ 0 h 429996"/>
              <a:gd name="connsiteX2" fmla="*/ 7263651 w 7263650"/>
              <a:gd name="connsiteY2" fmla="*/ 429997 h 429996"/>
              <a:gd name="connsiteX3" fmla="*/ 0 w 7263650"/>
              <a:gd name="connsiteY3" fmla="*/ 429997 h 42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3650" h="429996">
                <a:moveTo>
                  <a:pt x="0" y="0"/>
                </a:moveTo>
                <a:lnTo>
                  <a:pt x="7263651" y="0"/>
                </a:lnTo>
                <a:lnTo>
                  <a:pt x="7263651" y="429997"/>
                </a:lnTo>
                <a:lnTo>
                  <a:pt x="0" y="429997"/>
                </a:lnTo>
                <a:close/>
              </a:path>
            </a:pathLst>
          </a:custGeom>
          <a:noFill/>
          <a:ln w="13716" cap="flat">
            <a:solidFill>
              <a:srgbClr val="FFFFFF">
                <a:alpha val="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Admissions Rates for Non-Athletes at Ivy-Plus Colleges, by Parental Income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Reweighted on SAT/ACT Scores to Match Current Attendees</a:t>
            </a:r>
          </a:p>
        </p:txBody>
      </p:sp>
      <p:sp>
        <p:nvSpPr>
          <p:cNvPr id="3882" name="Rectangle 270">
            <a:extLst>
              <a:ext uri="{FF2B5EF4-FFF2-40B4-BE49-F238E27FC236}">
                <a16:creationId xmlns:a16="http://schemas.microsoft.com/office/drawing/2014/main" id="{7E9A01B9-05A3-03A7-CD9D-6AE4054A2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542" y="1463034"/>
            <a:ext cx="63052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Relative Admissions Rate for Top 0.1% (Income &gt; $2.7 million) = 2.18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83" name="Rectangle 270">
            <a:extLst>
              <a:ext uri="{FF2B5EF4-FFF2-40B4-BE49-F238E27FC236}">
                <a16:creationId xmlns:a16="http://schemas.microsoft.com/office/drawing/2014/main" id="{6570B80B-AB4E-BE8E-DB79-D7A05F7E1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443" y="2809410"/>
            <a:ext cx="42814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Relative Admissions Rate for P99-P99.9 = 1.26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84" name="Rectangle 270">
            <a:extLst>
              <a:ext uri="{FF2B5EF4-FFF2-40B4-BE49-F238E27FC236}">
                <a16:creationId xmlns:a16="http://schemas.microsoft.com/office/drawing/2014/main" id="{198CF0D7-BBFB-BF98-4E85-7DD0BADB0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061" y="3691482"/>
            <a:ext cx="41099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Relative Admissions Rate for P70-P80 = 0.88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207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4" name="Group 5083">
            <a:extLst>
              <a:ext uri="{FF2B5EF4-FFF2-40B4-BE49-F238E27FC236}">
                <a16:creationId xmlns:a16="http://schemas.microsoft.com/office/drawing/2014/main" id="{21D888C4-99F4-2592-4572-42A470125735}"/>
              </a:ext>
            </a:extLst>
          </p:cNvPr>
          <p:cNvGrpSpPr/>
          <p:nvPr/>
        </p:nvGrpSpPr>
        <p:grpSpPr>
          <a:xfrm>
            <a:off x="609600" y="0"/>
            <a:ext cx="10972800" cy="6858000"/>
            <a:chOff x="609600" y="0"/>
            <a:chExt cx="10972800" cy="6858000"/>
          </a:xfrm>
        </p:grpSpPr>
        <p:sp>
          <p:nvSpPr>
            <p:cNvPr id="4925" name="Freeform 4924">
              <a:extLst>
                <a:ext uri="{FF2B5EF4-FFF2-40B4-BE49-F238E27FC236}">
                  <a16:creationId xmlns:a16="http://schemas.microsoft.com/office/drawing/2014/main" id="{187D1C74-349E-383F-B45F-81186B34B095}"/>
                </a:ext>
              </a:extLst>
            </p:cNvPr>
            <p:cNvSpPr/>
            <p:nvPr/>
          </p:nvSpPr>
          <p:spPr>
            <a:xfrm>
              <a:off x="609600" y="0"/>
              <a:ext cx="10972800" cy="6858000"/>
            </a:xfrm>
            <a:custGeom>
              <a:avLst/>
              <a:gdLst>
                <a:gd name="connsiteX0" fmla="*/ 0 w 10972800"/>
                <a:gd name="connsiteY0" fmla="*/ 0 h 6858000"/>
                <a:gd name="connsiteX1" fmla="*/ 10972800 w 10972800"/>
                <a:gd name="connsiteY1" fmla="*/ 0 h 6858000"/>
                <a:gd name="connsiteX2" fmla="*/ 10972800 w 10972800"/>
                <a:gd name="connsiteY2" fmla="*/ 6858000 h 6858000"/>
                <a:gd name="connsiteX3" fmla="*/ 0 w 109728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72800" h="6858000">
                  <a:moveTo>
                    <a:pt x="0" y="0"/>
                  </a:moveTo>
                  <a:lnTo>
                    <a:pt x="10972800" y="0"/>
                  </a:lnTo>
                  <a:lnTo>
                    <a:pt x="109728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26" name="Freeform 4925">
              <a:extLst>
                <a:ext uri="{FF2B5EF4-FFF2-40B4-BE49-F238E27FC236}">
                  <a16:creationId xmlns:a16="http://schemas.microsoft.com/office/drawing/2014/main" id="{4E5EF9AA-EA5F-81B7-ADEF-A62C0DAED1F8}"/>
                </a:ext>
              </a:extLst>
            </p:cNvPr>
            <p:cNvSpPr/>
            <p:nvPr/>
          </p:nvSpPr>
          <p:spPr>
            <a:xfrm>
              <a:off x="609600" y="0"/>
              <a:ext cx="10972800" cy="6858000"/>
            </a:xfrm>
            <a:custGeom>
              <a:avLst/>
              <a:gdLst>
                <a:gd name="connsiteX0" fmla="*/ 0 w 10972800"/>
                <a:gd name="connsiteY0" fmla="*/ 0 h 6858000"/>
                <a:gd name="connsiteX1" fmla="*/ 10972800 w 10972800"/>
                <a:gd name="connsiteY1" fmla="*/ 0 h 6858000"/>
                <a:gd name="connsiteX2" fmla="*/ 10972800 w 10972800"/>
                <a:gd name="connsiteY2" fmla="*/ 6858000 h 6858000"/>
                <a:gd name="connsiteX3" fmla="*/ 0 w 109728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72800" h="6858000">
                  <a:moveTo>
                    <a:pt x="0" y="0"/>
                  </a:moveTo>
                  <a:lnTo>
                    <a:pt x="10972800" y="0"/>
                  </a:lnTo>
                  <a:lnTo>
                    <a:pt x="109728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27" name="Freeform 4926">
              <a:extLst>
                <a:ext uri="{FF2B5EF4-FFF2-40B4-BE49-F238E27FC236}">
                  <a16:creationId xmlns:a16="http://schemas.microsoft.com/office/drawing/2014/main" id="{4A62C04E-6C0B-D234-DBCB-9F607C583C79}"/>
                </a:ext>
              </a:extLst>
            </p:cNvPr>
            <p:cNvSpPr/>
            <p:nvPr/>
          </p:nvSpPr>
          <p:spPr>
            <a:xfrm>
              <a:off x="616457" y="6857"/>
              <a:ext cx="10959084" cy="6844284"/>
            </a:xfrm>
            <a:custGeom>
              <a:avLst/>
              <a:gdLst>
                <a:gd name="connsiteX0" fmla="*/ 0 w 10959084"/>
                <a:gd name="connsiteY0" fmla="*/ 0 h 6844284"/>
                <a:gd name="connsiteX1" fmla="*/ 10959084 w 10959084"/>
                <a:gd name="connsiteY1" fmla="*/ 0 h 6844284"/>
                <a:gd name="connsiteX2" fmla="*/ 10959084 w 10959084"/>
                <a:gd name="connsiteY2" fmla="*/ 6844284 h 6844284"/>
                <a:gd name="connsiteX3" fmla="*/ 0 w 10959084"/>
                <a:gd name="connsiteY3" fmla="*/ 6844284 h 684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9084" h="6844284">
                  <a:moveTo>
                    <a:pt x="0" y="0"/>
                  </a:moveTo>
                  <a:lnTo>
                    <a:pt x="10959084" y="0"/>
                  </a:lnTo>
                  <a:lnTo>
                    <a:pt x="10959084" y="6844284"/>
                  </a:lnTo>
                  <a:lnTo>
                    <a:pt x="0" y="6844284"/>
                  </a:lnTo>
                  <a:close/>
                </a:path>
              </a:pathLst>
            </a:custGeom>
            <a:noFill/>
            <a:ln w="1371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28" name="Freeform 4927">
              <a:extLst>
                <a:ext uri="{FF2B5EF4-FFF2-40B4-BE49-F238E27FC236}">
                  <a16:creationId xmlns:a16="http://schemas.microsoft.com/office/drawing/2014/main" id="{5684DDB4-5427-8929-EA37-1E4E611C1589}"/>
                </a:ext>
              </a:extLst>
            </p:cNvPr>
            <p:cNvSpPr/>
            <p:nvPr/>
          </p:nvSpPr>
          <p:spPr>
            <a:xfrm>
              <a:off x="1730540" y="1091793"/>
              <a:ext cx="9714699" cy="3947807"/>
            </a:xfrm>
            <a:custGeom>
              <a:avLst/>
              <a:gdLst>
                <a:gd name="connsiteX0" fmla="*/ 0 w 9714699"/>
                <a:gd name="connsiteY0" fmla="*/ 0 h 3947807"/>
                <a:gd name="connsiteX1" fmla="*/ 9714700 w 9714699"/>
                <a:gd name="connsiteY1" fmla="*/ 0 h 3947807"/>
                <a:gd name="connsiteX2" fmla="*/ 9714700 w 9714699"/>
                <a:gd name="connsiteY2" fmla="*/ 3947808 h 3947807"/>
                <a:gd name="connsiteX3" fmla="*/ 0 w 9714699"/>
                <a:gd name="connsiteY3" fmla="*/ 3947808 h 394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4699" h="3947807">
                  <a:moveTo>
                    <a:pt x="0" y="0"/>
                  </a:moveTo>
                  <a:lnTo>
                    <a:pt x="9714700" y="0"/>
                  </a:lnTo>
                  <a:lnTo>
                    <a:pt x="9714700" y="3947808"/>
                  </a:lnTo>
                  <a:lnTo>
                    <a:pt x="0" y="3947808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29" name="Freeform 4928">
              <a:extLst>
                <a:ext uri="{FF2B5EF4-FFF2-40B4-BE49-F238E27FC236}">
                  <a16:creationId xmlns:a16="http://schemas.microsoft.com/office/drawing/2014/main" id="{93336F64-06CB-0BA3-AA46-6EE9A85C0F72}"/>
                </a:ext>
              </a:extLst>
            </p:cNvPr>
            <p:cNvSpPr/>
            <p:nvPr/>
          </p:nvSpPr>
          <p:spPr>
            <a:xfrm>
              <a:off x="1737398" y="1098651"/>
              <a:ext cx="9700983" cy="3934091"/>
            </a:xfrm>
            <a:custGeom>
              <a:avLst/>
              <a:gdLst>
                <a:gd name="connsiteX0" fmla="*/ 0 w 9700983"/>
                <a:gd name="connsiteY0" fmla="*/ 0 h 3934091"/>
                <a:gd name="connsiteX1" fmla="*/ 9700984 w 9700983"/>
                <a:gd name="connsiteY1" fmla="*/ 0 h 3934091"/>
                <a:gd name="connsiteX2" fmla="*/ 9700984 w 9700983"/>
                <a:gd name="connsiteY2" fmla="*/ 3934092 h 3934091"/>
                <a:gd name="connsiteX3" fmla="*/ 0 w 9700983"/>
                <a:gd name="connsiteY3" fmla="*/ 3934092 h 393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0983" h="3934091">
                  <a:moveTo>
                    <a:pt x="0" y="0"/>
                  </a:moveTo>
                  <a:lnTo>
                    <a:pt x="9700984" y="0"/>
                  </a:lnTo>
                  <a:lnTo>
                    <a:pt x="9700984" y="3934092"/>
                  </a:lnTo>
                  <a:lnTo>
                    <a:pt x="0" y="3934092"/>
                  </a:lnTo>
                  <a:close/>
                </a:path>
              </a:pathLst>
            </a:custGeom>
            <a:noFill/>
            <a:ln w="1371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30" name="Freeform 4929">
              <a:extLst>
                <a:ext uri="{FF2B5EF4-FFF2-40B4-BE49-F238E27FC236}">
                  <a16:creationId xmlns:a16="http://schemas.microsoft.com/office/drawing/2014/main" id="{060313EE-A70D-92BE-FDFB-E7F1581859CF}"/>
                </a:ext>
              </a:extLst>
            </p:cNvPr>
            <p:cNvSpPr/>
            <p:nvPr/>
          </p:nvSpPr>
          <p:spPr>
            <a:xfrm>
              <a:off x="1730540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31" name="Freeform 4930">
              <a:extLst>
                <a:ext uri="{FF2B5EF4-FFF2-40B4-BE49-F238E27FC236}">
                  <a16:creationId xmlns:a16="http://schemas.microsoft.com/office/drawing/2014/main" id="{BBFF4D85-0535-5EC2-F352-7F07D219DD1C}"/>
                </a:ext>
              </a:extLst>
            </p:cNvPr>
            <p:cNvSpPr/>
            <p:nvPr/>
          </p:nvSpPr>
          <p:spPr>
            <a:xfrm>
              <a:off x="1936280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32" name="Freeform 4931">
              <a:extLst>
                <a:ext uri="{FF2B5EF4-FFF2-40B4-BE49-F238E27FC236}">
                  <a16:creationId xmlns:a16="http://schemas.microsoft.com/office/drawing/2014/main" id="{8FFC51CA-46BA-CE9E-8B6D-550F693E5541}"/>
                </a:ext>
              </a:extLst>
            </p:cNvPr>
            <p:cNvSpPr/>
            <p:nvPr/>
          </p:nvSpPr>
          <p:spPr>
            <a:xfrm>
              <a:off x="2142020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33" name="Freeform 4932">
              <a:extLst>
                <a:ext uri="{FF2B5EF4-FFF2-40B4-BE49-F238E27FC236}">
                  <a16:creationId xmlns:a16="http://schemas.microsoft.com/office/drawing/2014/main" id="{5EAFB9D3-8853-E4A9-DFF9-19D8A2C895D2}"/>
                </a:ext>
              </a:extLst>
            </p:cNvPr>
            <p:cNvSpPr/>
            <p:nvPr/>
          </p:nvSpPr>
          <p:spPr>
            <a:xfrm>
              <a:off x="2347760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34" name="Freeform 4933">
              <a:extLst>
                <a:ext uri="{FF2B5EF4-FFF2-40B4-BE49-F238E27FC236}">
                  <a16:creationId xmlns:a16="http://schemas.microsoft.com/office/drawing/2014/main" id="{765A6CC7-0E73-1CE0-9982-8E4C8FE29B68}"/>
                </a:ext>
              </a:extLst>
            </p:cNvPr>
            <p:cNvSpPr/>
            <p:nvPr/>
          </p:nvSpPr>
          <p:spPr>
            <a:xfrm>
              <a:off x="2553500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35" name="Freeform 4934">
              <a:extLst>
                <a:ext uri="{FF2B5EF4-FFF2-40B4-BE49-F238E27FC236}">
                  <a16:creationId xmlns:a16="http://schemas.microsoft.com/office/drawing/2014/main" id="{3E5ED080-B2EF-1D6B-E382-996EE93C10A7}"/>
                </a:ext>
              </a:extLst>
            </p:cNvPr>
            <p:cNvSpPr/>
            <p:nvPr/>
          </p:nvSpPr>
          <p:spPr>
            <a:xfrm>
              <a:off x="2759583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36" name="Freeform 4935">
              <a:extLst>
                <a:ext uri="{FF2B5EF4-FFF2-40B4-BE49-F238E27FC236}">
                  <a16:creationId xmlns:a16="http://schemas.microsoft.com/office/drawing/2014/main" id="{83AE371C-42D2-DEAB-8E55-7B2830D414E6}"/>
                </a:ext>
              </a:extLst>
            </p:cNvPr>
            <p:cNvSpPr/>
            <p:nvPr/>
          </p:nvSpPr>
          <p:spPr>
            <a:xfrm>
              <a:off x="2965323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37" name="Freeform 4936">
              <a:extLst>
                <a:ext uri="{FF2B5EF4-FFF2-40B4-BE49-F238E27FC236}">
                  <a16:creationId xmlns:a16="http://schemas.microsoft.com/office/drawing/2014/main" id="{33F2CF00-193F-FE8D-AF12-3A982C506B7A}"/>
                </a:ext>
              </a:extLst>
            </p:cNvPr>
            <p:cNvSpPr/>
            <p:nvPr/>
          </p:nvSpPr>
          <p:spPr>
            <a:xfrm>
              <a:off x="3171063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38" name="Freeform 4937">
              <a:extLst>
                <a:ext uri="{FF2B5EF4-FFF2-40B4-BE49-F238E27FC236}">
                  <a16:creationId xmlns:a16="http://schemas.microsoft.com/office/drawing/2014/main" id="{7A687A59-8E41-70A9-7577-048C6C0403A8}"/>
                </a:ext>
              </a:extLst>
            </p:cNvPr>
            <p:cNvSpPr/>
            <p:nvPr/>
          </p:nvSpPr>
          <p:spPr>
            <a:xfrm>
              <a:off x="3376803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39" name="Freeform 4938">
              <a:extLst>
                <a:ext uri="{FF2B5EF4-FFF2-40B4-BE49-F238E27FC236}">
                  <a16:creationId xmlns:a16="http://schemas.microsoft.com/office/drawing/2014/main" id="{DE9DF3B8-4A27-3163-DE71-1950769A7539}"/>
                </a:ext>
              </a:extLst>
            </p:cNvPr>
            <p:cNvSpPr/>
            <p:nvPr/>
          </p:nvSpPr>
          <p:spPr>
            <a:xfrm>
              <a:off x="3582543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40" name="Freeform 4939">
              <a:extLst>
                <a:ext uri="{FF2B5EF4-FFF2-40B4-BE49-F238E27FC236}">
                  <a16:creationId xmlns:a16="http://schemas.microsoft.com/office/drawing/2014/main" id="{D8CA4AF5-4596-9B5C-A83C-7628779CA020}"/>
                </a:ext>
              </a:extLst>
            </p:cNvPr>
            <p:cNvSpPr/>
            <p:nvPr/>
          </p:nvSpPr>
          <p:spPr>
            <a:xfrm>
              <a:off x="3788283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41" name="Freeform 4940">
              <a:extLst>
                <a:ext uri="{FF2B5EF4-FFF2-40B4-BE49-F238E27FC236}">
                  <a16:creationId xmlns:a16="http://schemas.microsoft.com/office/drawing/2014/main" id="{7E6BA89F-7A77-5584-BD26-63C0793F5FB8}"/>
                </a:ext>
              </a:extLst>
            </p:cNvPr>
            <p:cNvSpPr/>
            <p:nvPr/>
          </p:nvSpPr>
          <p:spPr>
            <a:xfrm>
              <a:off x="3994023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42" name="Freeform 4941">
              <a:extLst>
                <a:ext uri="{FF2B5EF4-FFF2-40B4-BE49-F238E27FC236}">
                  <a16:creationId xmlns:a16="http://schemas.microsoft.com/office/drawing/2014/main" id="{87E21D23-0C0A-858E-6C55-0D4874741A0D}"/>
                </a:ext>
              </a:extLst>
            </p:cNvPr>
            <p:cNvSpPr/>
            <p:nvPr/>
          </p:nvSpPr>
          <p:spPr>
            <a:xfrm>
              <a:off x="4199763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43" name="Freeform 4942">
              <a:extLst>
                <a:ext uri="{FF2B5EF4-FFF2-40B4-BE49-F238E27FC236}">
                  <a16:creationId xmlns:a16="http://schemas.microsoft.com/office/drawing/2014/main" id="{E7343D62-3F60-C114-BD9A-596EC4EBE232}"/>
                </a:ext>
              </a:extLst>
            </p:cNvPr>
            <p:cNvSpPr/>
            <p:nvPr/>
          </p:nvSpPr>
          <p:spPr>
            <a:xfrm>
              <a:off x="4405845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44" name="Freeform 4943">
              <a:extLst>
                <a:ext uri="{FF2B5EF4-FFF2-40B4-BE49-F238E27FC236}">
                  <a16:creationId xmlns:a16="http://schemas.microsoft.com/office/drawing/2014/main" id="{8EB6C878-5385-543D-13EA-283110C24F70}"/>
                </a:ext>
              </a:extLst>
            </p:cNvPr>
            <p:cNvSpPr/>
            <p:nvPr/>
          </p:nvSpPr>
          <p:spPr>
            <a:xfrm>
              <a:off x="4611585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45" name="Freeform 4944">
              <a:extLst>
                <a:ext uri="{FF2B5EF4-FFF2-40B4-BE49-F238E27FC236}">
                  <a16:creationId xmlns:a16="http://schemas.microsoft.com/office/drawing/2014/main" id="{B6CEA742-176B-3216-5925-A27E04E2F7F2}"/>
                </a:ext>
              </a:extLst>
            </p:cNvPr>
            <p:cNvSpPr/>
            <p:nvPr/>
          </p:nvSpPr>
          <p:spPr>
            <a:xfrm>
              <a:off x="4817325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46" name="Freeform 4945">
              <a:extLst>
                <a:ext uri="{FF2B5EF4-FFF2-40B4-BE49-F238E27FC236}">
                  <a16:creationId xmlns:a16="http://schemas.microsoft.com/office/drawing/2014/main" id="{7B37764D-0926-DF78-12F7-81C112B895EE}"/>
                </a:ext>
              </a:extLst>
            </p:cNvPr>
            <p:cNvSpPr/>
            <p:nvPr/>
          </p:nvSpPr>
          <p:spPr>
            <a:xfrm>
              <a:off x="5023065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47" name="Freeform 4946">
              <a:extLst>
                <a:ext uri="{FF2B5EF4-FFF2-40B4-BE49-F238E27FC236}">
                  <a16:creationId xmlns:a16="http://schemas.microsoft.com/office/drawing/2014/main" id="{8DAED64B-56BB-023B-DFE7-E59D6EDE70C4}"/>
                </a:ext>
              </a:extLst>
            </p:cNvPr>
            <p:cNvSpPr/>
            <p:nvPr/>
          </p:nvSpPr>
          <p:spPr>
            <a:xfrm>
              <a:off x="5228805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48" name="Freeform 4947">
              <a:extLst>
                <a:ext uri="{FF2B5EF4-FFF2-40B4-BE49-F238E27FC236}">
                  <a16:creationId xmlns:a16="http://schemas.microsoft.com/office/drawing/2014/main" id="{F5449094-B219-8497-C344-EF2FB1A11377}"/>
                </a:ext>
              </a:extLst>
            </p:cNvPr>
            <p:cNvSpPr/>
            <p:nvPr/>
          </p:nvSpPr>
          <p:spPr>
            <a:xfrm>
              <a:off x="5434545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49" name="Freeform 4948">
              <a:extLst>
                <a:ext uri="{FF2B5EF4-FFF2-40B4-BE49-F238E27FC236}">
                  <a16:creationId xmlns:a16="http://schemas.microsoft.com/office/drawing/2014/main" id="{D3FAFC06-3633-12A1-4DD0-B860C65496C5}"/>
                </a:ext>
              </a:extLst>
            </p:cNvPr>
            <p:cNvSpPr/>
            <p:nvPr/>
          </p:nvSpPr>
          <p:spPr>
            <a:xfrm>
              <a:off x="5640285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50" name="Freeform 4949">
              <a:extLst>
                <a:ext uri="{FF2B5EF4-FFF2-40B4-BE49-F238E27FC236}">
                  <a16:creationId xmlns:a16="http://schemas.microsoft.com/office/drawing/2014/main" id="{C096233B-80F7-9C60-537E-F4262B7B831C}"/>
                </a:ext>
              </a:extLst>
            </p:cNvPr>
            <p:cNvSpPr/>
            <p:nvPr/>
          </p:nvSpPr>
          <p:spPr>
            <a:xfrm>
              <a:off x="5846025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51" name="Freeform 4950">
              <a:extLst>
                <a:ext uri="{FF2B5EF4-FFF2-40B4-BE49-F238E27FC236}">
                  <a16:creationId xmlns:a16="http://schemas.microsoft.com/office/drawing/2014/main" id="{1B71087B-E4F8-982B-EB86-76CF535454AC}"/>
                </a:ext>
              </a:extLst>
            </p:cNvPr>
            <p:cNvSpPr/>
            <p:nvPr/>
          </p:nvSpPr>
          <p:spPr>
            <a:xfrm>
              <a:off x="605210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52" name="Freeform 4951">
              <a:extLst>
                <a:ext uri="{FF2B5EF4-FFF2-40B4-BE49-F238E27FC236}">
                  <a16:creationId xmlns:a16="http://schemas.microsoft.com/office/drawing/2014/main" id="{8DFBBD1C-871A-7598-4BF0-6609611DAFA8}"/>
                </a:ext>
              </a:extLst>
            </p:cNvPr>
            <p:cNvSpPr/>
            <p:nvPr/>
          </p:nvSpPr>
          <p:spPr>
            <a:xfrm>
              <a:off x="625784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53" name="Freeform 4952">
              <a:extLst>
                <a:ext uri="{FF2B5EF4-FFF2-40B4-BE49-F238E27FC236}">
                  <a16:creationId xmlns:a16="http://schemas.microsoft.com/office/drawing/2014/main" id="{0D2FD0E5-5A04-94DF-5596-0485EF0ED5E9}"/>
                </a:ext>
              </a:extLst>
            </p:cNvPr>
            <p:cNvSpPr/>
            <p:nvPr/>
          </p:nvSpPr>
          <p:spPr>
            <a:xfrm>
              <a:off x="646358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54" name="Freeform 4953">
              <a:extLst>
                <a:ext uri="{FF2B5EF4-FFF2-40B4-BE49-F238E27FC236}">
                  <a16:creationId xmlns:a16="http://schemas.microsoft.com/office/drawing/2014/main" id="{B21DA510-884D-5124-9AE4-5C7BE75B3CE9}"/>
                </a:ext>
              </a:extLst>
            </p:cNvPr>
            <p:cNvSpPr/>
            <p:nvPr/>
          </p:nvSpPr>
          <p:spPr>
            <a:xfrm>
              <a:off x="666932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55" name="Freeform 4954">
              <a:extLst>
                <a:ext uri="{FF2B5EF4-FFF2-40B4-BE49-F238E27FC236}">
                  <a16:creationId xmlns:a16="http://schemas.microsoft.com/office/drawing/2014/main" id="{57249E30-3DF5-7D3C-F022-50A1F55A1F98}"/>
                </a:ext>
              </a:extLst>
            </p:cNvPr>
            <p:cNvSpPr/>
            <p:nvPr/>
          </p:nvSpPr>
          <p:spPr>
            <a:xfrm>
              <a:off x="687506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56" name="Freeform 4955">
              <a:extLst>
                <a:ext uri="{FF2B5EF4-FFF2-40B4-BE49-F238E27FC236}">
                  <a16:creationId xmlns:a16="http://schemas.microsoft.com/office/drawing/2014/main" id="{E01DF95D-F5DA-FFD7-E29D-09275311E4FB}"/>
                </a:ext>
              </a:extLst>
            </p:cNvPr>
            <p:cNvSpPr/>
            <p:nvPr/>
          </p:nvSpPr>
          <p:spPr>
            <a:xfrm>
              <a:off x="708080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57" name="Freeform 4956">
              <a:extLst>
                <a:ext uri="{FF2B5EF4-FFF2-40B4-BE49-F238E27FC236}">
                  <a16:creationId xmlns:a16="http://schemas.microsoft.com/office/drawing/2014/main" id="{1C27A3EA-DE95-254C-C635-F83A643FEB5E}"/>
                </a:ext>
              </a:extLst>
            </p:cNvPr>
            <p:cNvSpPr/>
            <p:nvPr/>
          </p:nvSpPr>
          <p:spPr>
            <a:xfrm>
              <a:off x="728654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58" name="Freeform 4957">
              <a:extLst>
                <a:ext uri="{FF2B5EF4-FFF2-40B4-BE49-F238E27FC236}">
                  <a16:creationId xmlns:a16="http://schemas.microsoft.com/office/drawing/2014/main" id="{116932B4-62A2-7BEC-31E1-42BBD21E9D45}"/>
                </a:ext>
              </a:extLst>
            </p:cNvPr>
            <p:cNvSpPr/>
            <p:nvPr/>
          </p:nvSpPr>
          <p:spPr>
            <a:xfrm>
              <a:off x="7492288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59" name="Freeform 4958">
              <a:extLst>
                <a:ext uri="{FF2B5EF4-FFF2-40B4-BE49-F238E27FC236}">
                  <a16:creationId xmlns:a16="http://schemas.microsoft.com/office/drawing/2014/main" id="{662294CF-F89A-EF46-A840-FD87735E76CF}"/>
                </a:ext>
              </a:extLst>
            </p:cNvPr>
            <p:cNvSpPr/>
            <p:nvPr/>
          </p:nvSpPr>
          <p:spPr>
            <a:xfrm>
              <a:off x="7698028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60" name="Freeform 4959">
              <a:extLst>
                <a:ext uri="{FF2B5EF4-FFF2-40B4-BE49-F238E27FC236}">
                  <a16:creationId xmlns:a16="http://schemas.microsoft.com/office/drawing/2014/main" id="{917BD4AF-4457-56FC-F9C3-0BA162FBCA82}"/>
                </a:ext>
              </a:extLst>
            </p:cNvPr>
            <p:cNvSpPr/>
            <p:nvPr/>
          </p:nvSpPr>
          <p:spPr>
            <a:xfrm>
              <a:off x="7904111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61" name="Freeform 4960">
              <a:extLst>
                <a:ext uri="{FF2B5EF4-FFF2-40B4-BE49-F238E27FC236}">
                  <a16:creationId xmlns:a16="http://schemas.microsoft.com/office/drawing/2014/main" id="{80E5ED84-6856-046B-E97E-EF34E82E1284}"/>
                </a:ext>
              </a:extLst>
            </p:cNvPr>
            <p:cNvSpPr/>
            <p:nvPr/>
          </p:nvSpPr>
          <p:spPr>
            <a:xfrm>
              <a:off x="8109851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62" name="Freeform 4961">
              <a:extLst>
                <a:ext uri="{FF2B5EF4-FFF2-40B4-BE49-F238E27FC236}">
                  <a16:creationId xmlns:a16="http://schemas.microsoft.com/office/drawing/2014/main" id="{13EBA508-797D-3836-821E-E6A647547631}"/>
                </a:ext>
              </a:extLst>
            </p:cNvPr>
            <p:cNvSpPr/>
            <p:nvPr/>
          </p:nvSpPr>
          <p:spPr>
            <a:xfrm>
              <a:off x="8315591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63" name="Freeform 4962">
              <a:extLst>
                <a:ext uri="{FF2B5EF4-FFF2-40B4-BE49-F238E27FC236}">
                  <a16:creationId xmlns:a16="http://schemas.microsoft.com/office/drawing/2014/main" id="{17C1BFAD-AD03-DE12-A1EA-F958B60556DE}"/>
                </a:ext>
              </a:extLst>
            </p:cNvPr>
            <p:cNvSpPr/>
            <p:nvPr/>
          </p:nvSpPr>
          <p:spPr>
            <a:xfrm>
              <a:off x="8521331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64" name="Freeform 4963">
              <a:extLst>
                <a:ext uri="{FF2B5EF4-FFF2-40B4-BE49-F238E27FC236}">
                  <a16:creationId xmlns:a16="http://schemas.microsoft.com/office/drawing/2014/main" id="{BCD460B4-FA1E-F6C7-BC2E-B6E906AB9415}"/>
                </a:ext>
              </a:extLst>
            </p:cNvPr>
            <p:cNvSpPr/>
            <p:nvPr/>
          </p:nvSpPr>
          <p:spPr>
            <a:xfrm>
              <a:off x="8727071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65" name="Freeform 4964">
              <a:extLst>
                <a:ext uri="{FF2B5EF4-FFF2-40B4-BE49-F238E27FC236}">
                  <a16:creationId xmlns:a16="http://schemas.microsoft.com/office/drawing/2014/main" id="{60AD72F8-DAFA-57EC-500F-3A1CA1DE3F1D}"/>
                </a:ext>
              </a:extLst>
            </p:cNvPr>
            <p:cNvSpPr/>
            <p:nvPr/>
          </p:nvSpPr>
          <p:spPr>
            <a:xfrm>
              <a:off x="8932811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66" name="Freeform 4965">
              <a:extLst>
                <a:ext uri="{FF2B5EF4-FFF2-40B4-BE49-F238E27FC236}">
                  <a16:creationId xmlns:a16="http://schemas.microsoft.com/office/drawing/2014/main" id="{F9321037-AD6A-A3EC-3420-5BFF6A51DCD8}"/>
                </a:ext>
              </a:extLst>
            </p:cNvPr>
            <p:cNvSpPr/>
            <p:nvPr/>
          </p:nvSpPr>
          <p:spPr>
            <a:xfrm>
              <a:off x="9138551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67" name="Freeform 4966">
              <a:extLst>
                <a:ext uri="{FF2B5EF4-FFF2-40B4-BE49-F238E27FC236}">
                  <a16:creationId xmlns:a16="http://schemas.microsoft.com/office/drawing/2014/main" id="{021851C0-33FA-5230-B3EC-8F39A59682A3}"/>
                </a:ext>
              </a:extLst>
            </p:cNvPr>
            <p:cNvSpPr/>
            <p:nvPr/>
          </p:nvSpPr>
          <p:spPr>
            <a:xfrm>
              <a:off x="9344291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68" name="Freeform 4967">
              <a:extLst>
                <a:ext uri="{FF2B5EF4-FFF2-40B4-BE49-F238E27FC236}">
                  <a16:creationId xmlns:a16="http://schemas.microsoft.com/office/drawing/2014/main" id="{F89E8555-0A7B-1502-750C-B0A401626DE0}"/>
                </a:ext>
              </a:extLst>
            </p:cNvPr>
            <p:cNvSpPr/>
            <p:nvPr/>
          </p:nvSpPr>
          <p:spPr>
            <a:xfrm>
              <a:off x="9550374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69" name="Freeform 4968">
              <a:extLst>
                <a:ext uri="{FF2B5EF4-FFF2-40B4-BE49-F238E27FC236}">
                  <a16:creationId xmlns:a16="http://schemas.microsoft.com/office/drawing/2014/main" id="{5B5D37F5-2B1E-4684-E799-B9B9C1BE7119}"/>
                </a:ext>
              </a:extLst>
            </p:cNvPr>
            <p:cNvSpPr/>
            <p:nvPr/>
          </p:nvSpPr>
          <p:spPr>
            <a:xfrm>
              <a:off x="9756114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70" name="Freeform 4969">
              <a:extLst>
                <a:ext uri="{FF2B5EF4-FFF2-40B4-BE49-F238E27FC236}">
                  <a16:creationId xmlns:a16="http://schemas.microsoft.com/office/drawing/2014/main" id="{7057C7B9-DE74-F8D0-8C16-D813622F240B}"/>
                </a:ext>
              </a:extLst>
            </p:cNvPr>
            <p:cNvSpPr/>
            <p:nvPr/>
          </p:nvSpPr>
          <p:spPr>
            <a:xfrm>
              <a:off x="9961854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71" name="Freeform 4970">
              <a:extLst>
                <a:ext uri="{FF2B5EF4-FFF2-40B4-BE49-F238E27FC236}">
                  <a16:creationId xmlns:a16="http://schemas.microsoft.com/office/drawing/2014/main" id="{EB8ACE90-B28D-AD8D-1080-2B95C1FE99BE}"/>
                </a:ext>
              </a:extLst>
            </p:cNvPr>
            <p:cNvSpPr/>
            <p:nvPr/>
          </p:nvSpPr>
          <p:spPr>
            <a:xfrm>
              <a:off x="10167594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72" name="Freeform 4971">
              <a:extLst>
                <a:ext uri="{FF2B5EF4-FFF2-40B4-BE49-F238E27FC236}">
                  <a16:creationId xmlns:a16="http://schemas.microsoft.com/office/drawing/2014/main" id="{3623DBC7-2978-5132-21F4-F86858CABA85}"/>
                </a:ext>
              </a:extLst>
            </p:cNvPr>
            <p:cNvSpPr/>
            <p:nvPr/>
          </p:nvSpPr>
          <p:spPr>
            <a:xfrm>
              <a:off x="10373334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73" name="Freeform 4972">
              <a:extLst>
                <a:ext uri="{FF2B5EF4-FFF2-40B4-BE49-F238E27FC236}">
                  <a16:creationId xmlns:a16="http://schemas.microsoft.com/office/drawing/2014/main" id="{F0FF3CE7-6663-2AE7-0536-12411381C7A4}"/>
                </a:ext>
              </a:extLst>
            </p:cNvPr>
            <p:cNvSpPr/>
            <p:nvPr/>
          </p:nvSpPr>
          <p:spPr>
            <a:xfrm>
              <a:off x="10579074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74" name="Freeform 4973">
              <a:extLst>
                <a:ext uri="{FF2B5EF4-FFF2-40B4-BE49-F238E27FC236}">
                  <a16:creationId xmlns:a16="http://schemas.microsoft.com/office/drawing/2014/main" id="{C78DD9E3-AEEA-365F-5FFB-F7F444E223D0}"/>
                </a:ext>
              </a:extLst>
            </p:cNvPr>
            <p:cNvSpPr/>
            <p:nvPr/>
          </p:nvSpPr>
          <p:spPr>
            <a:xfrm>
              <a:off x="10784814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75" name="Freeform 4974">
              <a:extLst>
                <a:ext uri="{FF2B5EF4-FFF2-40B4-BE49-F238E27FC236}">
                  <a16:creationId xmlns:a16="http://schemas.microsoft.com/office/drawing/2014/main" id="{BC57FFD2-77FF-D199-76F5-70E3F8EA4813}"/>
                </a:ext>
              </a:extLst>
            </p:cNvPr>
            <p:cNvSpPr/>
            <p:nvPr/>
          </p:nvSpPr>
          <p:spPr>
            <a:xfrm>
              <a:off x="10990554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76" name="Freeform 4975">
              <a:extLst>
                <a:ext uri="{FF2B5EF4-FFF2-40B4-BE49-F238E27FC236}">
                  <a16:creationId xmlns:a16="http://schemas.microsoft.com/office/drawing/2014/main" id="{8F76D378-90F2-4149-4BEA-F67F5342B28E}"/>
                </a:ext>
              </a:extLst>
            </p:cNvPr>
            <p:cNvSpPr/>
            <p:nvPr/>
          </p:nvSpPr>
          <p:spPr>
            <a:xfrm>
              <a:off x="11196637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77" name="Freeform 4976">
              <a:extLst>
                <a:ext uri="{FF2B5EF4-FFF2-40B4-BE49-F238E27FC236}">
                  <a16:creationId xmlns:a16="http://schemas.microsoft.com/office/drawing/2014/main" id="{0892A460-F205-8ECE-743E-D13B381F527A}"/>
                </a:ext>
              </a:extLst>
            </p:cNvPr>
            <p:cNvSpPr/>
            <p:nvPr/>
          </p:nvSpPr>
          <p:spPr>
            <a:xfrm>
              <a:off x="11402377" y="3430371"/>
              <a:ext cx="42862" cy="1905"/>
            </a:xfrm>
            <a:custGeom>
              <a:avLst/>
              <a:gdLst>
                <a:gd name="connsiteX0" fmla="*/ 0 w 42862"/>
                <a:gd name="connsiteY0" fmla="*/ 0 h 1905"/>
                <a:gd name="connsiteX1" fmla="*/ 42863 w 4286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190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78" name="Freeform 4977">
              <a:extLst>
                <a:ext uri="{FF2B5EF4-FFF2-40B4-BE49-F238E27FC236}">
                  <a16:creationId xmlns:a16="http://schemas.microsoft.com/office/drawing/2014/main" id="{F47EB771-33A2-12C8-92EE-B43538E14F3D}"/>
                </a:ext>
              </a:extLst>
            </p:cNvPr>
            <p:cNvSpPr/>
            <p:nvPr/>
          </p:nvSpPr>
          <p:spPr>
            <a:xfrm>
              <a:off x="1881416" y="1702841"/>
              <a:ext cx="9036100" cy="1998421"/>
            </a:xfrm>
            <a:custGeom>
              <a:avLst/>
              <a:gdLst>
                <a:gd name="connsiteX0" fmla="*/ 0 w 9036100"/>
                <a:gd name="connsiteY0" fmla="*/ 1385316 h 1998421"/>
                <a:gd name="connsiteX1" fmla="*/ 753008 w 9036100"/>
                <a:gd name="connsiteY1" fmla="*/ 1314679 h 1998421"/>
                <a:gd name="connsiteX2" fmla="*/ 1506017 w 9036100"/>
                <a:gd name="connsiteY2" fmla="*/ 1513561 h 1998421"/>
                <a:gd name="connsiteX3" fmla="*/ 2259025 w 9036100"/>
                <a:gd name="connsiteY3" fmla="*/ 1695984 h 1998421"/>
                <a:gd name="connsiteX4" fmla="*/ 3012034 w 9036100"/>
                <a:gd name="connsiteY4" fmla="*/ 1910639 h 1998421"/>
                <a:gd name="connsiteX5" fmla="*/ 3765042 w 9036100"/>
                <a:gd name="connsiteY5" fmla="*/ 1941500 h 1998421"/>
                <a:gd name="connsiteX6" fmla="*/ 4518051 w 9036100"/>
                <a:gd name="connsiteY6" fmla="*/ 1998421 h 1998421"/>
                <a:gd name="connsiteX7" fmla="*/ 5271059 w 9036100"/>
                <a:gd name="connsiteY7" fmla="*/ 1883550 h 1998421"/>
                <a:gd name="connsiteX8" fmla="*/ 6024068 w 9036100"/>
                <a:gd name="connsiteY8" fmla="*/ 1876692 h 1998421"/>
                <a:gd name="connsiteX9" fmla="*/ 6777076 w 9036100"/>
                <a:gd name="connsiteY9" fmla="*/ 1714500 h 1998421"/>
                <a:gd name="connsiteX10" fmla="*/ 7530084 w 9036100"/>
                <a:gd name="connsiteY10" fmla="*/ 1649349 h 1998421"/>
                <a:gd name="connsiteX11" fmla="*/ 8283093 w 9036100"/>
                <a:gd name="connsiteY11" fmla="*/ 1348283 h 1998421"/>
                <a:gd name="connsiteX12" fmla="*/ 9036101 w 9036100"/>
                <a:gd name="connsiteY12" fmla="*/ 0 h 1998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36100" h="1998421">
                  <a:moveTo>
                    <a:pt x="0" y="1385316"/>
                  </a:moveTo>
                  <a:lnTo>
                    <a:pt x="753008" y="1314679"/>
                  </a:lnTo>
                  <a:lnTo>
                    <a:pt x="1506017" y="1513561"/>
                  </a:lnTo>
                  <a:lnTo>
                    <a:pt x="2259025" y="1695984"/>
                  </a:lnTo>
                  <a:lnTo>
                    <a:pt x="3012034" y="1910639"/>
                  </a:lnTo>
                  <a:lnTo>
                    <a:pt x="3765042" y="1941500"/>
                  </a:lnTo>
                  <a:lnTo>
                    <a:pt x="4518051" y="1998421"/>
                  </a:lnTo>
                  <a:lnTo>
                    <a:pt x="5271059" y="1883550"/>
                  </a:lnTo>
                  <a:lnTo>
                    <a:pt x="6024068" y="1876692"/>
                  </a:lnTo>
                  <a:lnTo>
                    <a:pt x="6777076" y="1714500"/>
                  </a:lnTo>
                  <a:lnTo>
                    <a:pt x="7530084" y="1649349"/>
                  </a:lnTo>
                  <a:lnTo>
                    <a:pt x="8283093" y="1348283"/>
                  </a:lnTo>
                  <a:lnTo>
                    <a:pt x="9036101" y="0"/>
                  </a:lnTo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79" name="Freeform 4978">
              <a:extLst>
                <a:ext uri="{FF2B5EF4-FFF2-40B4-BE49-F238E27FC236}">
                  <a16:creationId xmlns:a16="http://schemas.microsoft.com/office/drawing/2014/main" id="{E2E77897-BE16-9399-4DCC-EA0DB3A3C992}"/>
                </a:ext>
              </a:extLst>
            </p:cNvPr>
            <p:cNvSpPr/>
            <p:nvPr/>
          </p:nvSpPr>
          <p:spPr>
            <a:xfrm>
              <a:off x="1823123" y="3029864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80" name="Freeform 4979">
              <a:extLst>
                <a:ext uri="{FF2B5EF4-FFF2-40B4-BE49-F238E27FC236}">
                  <a16:creationId xmlns:a16="http://schemas.microsoft.com/office/drawing/2014/main" id="{3C5E9C36-34AD-FA20-A598-CBEC3367B5B4}"/>
                </a:ext>
              </a:extLst>
            </p:cNvPr>
            <p:cNvSpPr/>
            <p:nvPr/>
          </p:nvSpPr>
          <p:spPr>
            <a:xfrm>
              <a:off x="1838553" y="3045294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2 w 85725"/>
                <a:gd name="connsiteY1" fmla="*/ 85725 h 85725"/>
                <a:gd name="connsiteX2" fmla="*/ 0 w 85725"/>
                <a:gd name="connsiteY2" fmla="*/ 42862 h 85725"/>
                <a:gd name="connsiteX3" fmla="*/ 42862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81" name="Freeform 4980">
              <a:extLst>
                <a:ext uri="{FF2B5EF4-FFF2-40B4-BE49-F238E27FC236}">
                  <a16:creationId xmlns:a16="http://schemas.microsoft.com/office/drawing/2014/main" id="{97761BBA-B5EE-3A5E-2C9D-B8525F10742A}"/>
                </a:ext>
              </a:extLst>
            </p:cNvPr>
            <p:cNvSpPr/>
            <p:nvPr/>
          </p:nvSpPr>
          <p:spPr>
            <a:xfrm>
              <a:off x="2576131" y="2959227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82" name="Freeform 4981">
              <a:extLst>
                <a:ext uri="{FF2B5EF4-FFF2-40B4-BE49-F238E27FC236}">
                  <a16:creationId xmlns:a16="http://schemas.microsoft.com/office/drawing/2014/main" id="{FBB76735-2949-0FDE-717E-29A4E822A39A}"/>
                </a:ext>
              </a:extLst>
            </p:cNvPr>
            <p:cNvSpPr/>
            <p:nvPr/>
          </p:nvSpPr>
          <p:spPr>
            <a:xfrm>
              <a:off x="2591562" y="2974657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83" name="Freeform 4982">
              <a:extLst>
                <a:ext uri="{FF2B5EF4-FFF2-40B4-BE49-F238E27FC236}">
                  <a16:creationId xmlns:a16="http://schemas.microsoft.com/office/drawing/2014/main" id="{E69C25BA-F9FE-BE76-DC1C-1350E234EBAB}"/>
                </a:ext>
              </a:extLst>
            </p:cNvPr>
            <p:cNvSpPr/>
            <p:nvPr/>
          </p:nvSpPr>
          <p:spPr>
            <a:xfrm>
              <a:off x="3329139" y="3158109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84" name="Freeform 4983">
              <a:extLst>
                <a:ext uri="{FF2B5EF4-FFF2-40B4-BE49-F238E27FC236}">
                  <a16:creationId xmlns:a16="http://schemas.microsoft.com/office/drawing/2014/main" id="{96008E28-0F93-390E-A181-3508860668D5}"/>
                </a:ext>
              </a:extLst>
            </p:cNvPr>
            <p:cNvSpPr/>
            <p:nvPr/>
          </p:nvSpPr>
          <p:spPr>
            <a:xfrm>
              <a:off x="3344570" y="3173539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85" name="Freeform 4984">
              <a:extLst>
                <a:ext uri="{FF2B5EF4-FFF2-40B4-BE49-F238E27FC236}">
                  <a16:creationId xmlns:a16="http://schemas.microsoft.com/office/drawing/2014/main" id="{17DD4830-511C-C3F4-F009-E0AE9F488827}"/>
                </a:ext>
              </a:extLst>
            </p:cNvPr>
            <p:cNvSpPr/>
            <p:nvPr/>
          </p:nvSpPr>
          <p:spPr>
            <a:xfrm>
              <a:off x="4082148" y="3340531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86" name="Freeform 4985">
              <a:extLst>
                <a:ext uri="{FF2B5EF4-FFF2-40B4-BE49-F238E27FC236}">
                  <a16:creationId xmlns:a16="http://schemas.microsoft.com/office/drawing/2014/main" id="{FCA8E25A-A558-9E7E-CE32-5978B3120B22}"/>
                </a:ext>
              </a:extLst>
            </p:cNvPr>
            <p:cNvSpPr/>
            <p:nvPr/>
          </p:nvSpPr>
          <p:spPr>
            <a:xfrm>
              <a:off x="4097578" y="3355962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2 w 85725"/>
                <a:gd name="connsiteY1" fmla="*/ 85725 h 85725"/>
                <a:gd name="connsiteX2" fmla="*/ 0 w 85725"/>
                <a:gd name="connsiteY2" fmla="*/ 42863 h 85725"/>
                <a:gd name="connsiteX3" fmla="*/ 42862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87" name="Freeform 4986">
              <a:extLst>
                <a:ext uri="{FF2B5EF4-FFF2-40B4-BE49-F238E27FC236}">
                  <a16:creationId xmlns:a16="http://schemas.microsoft.com/office/drawing/2014/main" id="{74CA15FC-14C5-7E36-FB87-EC5D9F8234CC}"/>
                </a:ext>
              </a:extLst>
            </p:cNvPr>
            <p:cNvSpPr/>
            <p:nvPr/>
          </p:nvSpPr>
          <p:spPr>
            <a:xfrm>
              <a:off x="4835156" y="3555187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88" name="Freeform 4987">
              <a:extLst>
                <a:ext uri="{FF2B5EF4-FFF2-40B4-BE49-F238E27FC236}">
                  <a16:creationId xmlns:a16="http://schemas.microsoft.com/office/drawing/2014/main" id="{5696855F-E355-520D-2A10-F488FCDB23AF}"/>
                </a:ext>
              </a:extLst>
            </p:cNvPr>
            <p:cNvSpPr/>
            <p:nvPr/>
          </p:nvSpPr>
          <p:spPr>
            <a:xfrm>
              <a:off x="4850587" y="3570617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2 w 85725"/>
                <a:gd name="connsiteY1" fmla="*/ 85725 h 85725"/>
                <a:gd name="connsiteX2" fmla="*/ 0 w 85725"/>
                <a:gd name="connsiteY2" fmla="*/ 42862 h 85725"/>
                <a:gd name="connsiteX3" fmla="*/ 42862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89" name="Freeform 4988">
              <a:extLst>
                <a:ext uri="{FF2B5EF4-FFF2-40B4-BE49-F238E27FC236}">
                  <a16:creationId xmlns:a16="http://schemas.microsoft.com/office/drawing/2014/main" id="{ACEF3626-AE4D-C6FA-66B4-2953D9036D86}"/>
                </a:ext>
              </a:extLst>
            </p:cNvPr>
            <p:cNvSpPr/>
            <p:nvPr/>
          </p:nvSpPr>
          <p:spPr>
            <a:xfrm>
              <a:off x="5588165" y="3586048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90" name="Freeform 4989">
              <a:extLst>
                <a:ext uri="{FF2B5EF4-FFF2-40B4-BE49-F238E27FC236}">
                  <a16:creationId xmlns:a16="http://schemas.microsoft.com/office/drawing/2014/main" id="{7DBEE1D5-EC6F-02D6-260A-2A9101D34F16}"/>
                </a:ext>
              </a:extLst>
            </p:cNvPr>
            <p:cNvSpPr/>
            <p:nvPr/>
          </p:nvSpPr>
          <p:spPr>
            <a:xfrm>
              <a:off x="5603595" y="3601478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91" name="Freeform 4990">
              <a:extLst>
                <a:ext uri="{FF2B5EF4-FFF2-40B4-BE49-F238E27FC236}">
                  <a16:creationId xmlns:a16="http://schemas.microsoft.com/office/drawing/2014/main" id="{FACB0F5B-7229-435C-B701-DF4456B23DA6}"/>
                </a:ext>
              </a:extLst>
            </p:cNvPr>
            <p:cNvSpPr/>
            <p:nvPr/>
          </p:nvSpPr>
          <p:spPr>
            <a:xfrm>
              <a:off x="6341173" y="3642969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-1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-1" y="90487"/>
                    <a:pt x="-1" y="58293"/>
                  </a:cubicBezTo>
                  <a:cubicBezTo>
                    <a:pt x="-1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92" name="Freeform 4991">
              <a:extLst>
                <a:ext uri="{FF2B5EF4-FFF2-40B4-BE49-F238E27FC236}">
                  <a16:creationId xmlns:a16="http://schemas.microsoft.com/office/drawing/2014/main" id="{07F0B8DE-95A9-1F96-BE39-BCB3F6287220}"/>
                </a:ext>
              </a:extLst>
            </p:cNvPr>
            <p:cNvSpPr/>
            <p:nvPr/>
          </p:nvSpPr>
          <p:spPr>
            <a:xfrm>
              <a:off x="6356604" y="3658400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93" name="Freeform 4992">
              <a:extLst>
                <a:ext uri="{FF2B5EF4-FFF2-40B4-BE49-F238E27FC236}">
                  <a16:creationId xmlns:a16="http://schemas.microsoft.com/office/drawing/2014/main" id="{615152E7-D07A-4B45-84FA-BC95B53E0EF6}"/>
                </a:ext>
              </a:extLst>
            </p:cNvPr>
            <p:cNvSpPr/>
            <p:nvPr/>
          </p:nvSpPr>
          <p:spPr>
            <a:xfrm>
              <a:off x="7094181" y="3528098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-1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-1" y="90487"/>
                    <a:pt x="-1" y="58293"/>
                  </a:cubicBezTo>
                  <a:cubicBezTo>
                    <a:pt x="-1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94" name="Freeform 4993">
              <a:extLst>
                <a:ext uri="{FF2B5EF4-FFF2-40B4-BE49-F238E27FC236}">
                  <a16:creationId xmlns:a16="http://schemas.microsoft.com/office/drawing/2014/main" id="{9D4EBFC2-0C59-FC79-FC87-146093052042}"/>
                </a:ext>
              </a:extLst>
            </p:cNvPr>
            <p:cNvSpPr/>
            <p:nvPr/>
          </p:nvSpPr>
          <p:spPr>
            <a:xfrm>
              <a:off x="7109612" y="3543528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3 w 85725"/>
                <a:gd name="connsiteY1" fmla="*/ 85725 h 85725"/>
                <a:gd name="connsiteX2" fmla="*/ 0 w 85725"/>
                <a:gd name="connsiteY2" fmla="*/ 42862 h 85725"/>
                <a:gd name="connsiteX3" fmla="*/ 42863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95" name="Freeform 4994">
              <a:extLst>
                <a:ext uri="{FF2B5EF4-FFF2-40B4-BE49-F238E27FC236}">
                  <a16:creationId xmlns:a16="http://schemas.microsoft.com/office/drawing/2014/main" id="{9A1D8A7B-2A0B-5205-A73F-53B93C52E088}"/>
                </a:ext>
              </a:extLst>
            </p:cNvPr>
            <p:cNvSpPr/>
            <p:nvPr/>
          </p:nvSpPr>
          <p:spPr>
            <a:xfrm>
              <a:off x="7847190" y="3521240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0" y="90487"/>
                    <a:pt x="0" y="58293"/>
                  </a:cubicBezTo>
                  <a:cubicBezTo>
                    <a:pt x="0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96" name="Freeform 4995">
              <a:extLst>
                <a:ext uri="{FF2B5EF4-FFF2-40B4-BE49-F238E27FC236}">
                  <a16:creationId xmlns:a16="http://schemas.microsoft.com/office/drawing/2014/main" id="{730141A2-6914-EBF4-B68C-88991C2BDCEC}"/>
                </a:ext>
              </a:extLst>
            </p:cNvPr>
            <p:cNvSpPr/>
            <p:nvPr/>
          </p:nvSpPr>
          <p:spPr>
            <a:xfrm>
              <a:off x="7862620" y="3536670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97" name="Freeform 4996">
              <a:extLst>
                <a:ext uri="{FF2B5EF4-FFF2-40B4-BE49-F238E27FC236}">
                  <a16:creationId xmlns:a16="http://schemas.microsoft.com/office/drawing/2014/main" id="{C815C45A-F99D-4F5E-5981-E17F54A8EC93}"/>
                </a:ext>
              </a:extLst>
            </p:cNvPr>
            <p:cNvSpPr/>
            <p:nvPr/>
          </p:nvSpPr>
          <p:spPr>
            <a:xfrm>
              <a:off x="8600198" y="3359048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8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8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98" name="Freeform 4997">
              <a:extLst>
                <a:ext uri="{FF2B5EF4-FFF2-40B4-BE49-F238E27FC236}">
                  <a16:creationId xmlns:a16="http://schemas.microsoft.com/office/drawing/2014/main" id="{243F1738-EAAD-8716-5428-11E2CED21802}"/>
                </a:ext>
              </a:extLst>
            </p:cNvPr>
            <p:cNvSpPr/>
            <p:nvPr/>
          </p:nvSpPr>
          <p:spPr>
            <a:xfrm>
              <a:off x="8615629" y="3374478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1" y="85725"/>
                    <a:pt x="0" y="66535"/>
                    <a:pt x="0" y="42863"/>
                  </a:cubicBezTo>
                  <a:cubicBezTo>
                    <a:pt x="0" y="19190"/>
                    <a:pt x="19191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999" name="Freeform 4998">
              <a:extLst>
                <a:ext uri="{FF2B5EF4-FFF2-40B4-BE49-F238E27FC236}">
                  <a16:creationId xmlns:a16="http://schemas.microsoft.com/office/drawing/2014/main" id="{4E7388C1-1544-C4E2-1D69-9D8BF42117EB}"/>
                </a:ext>
              </a:extLst>
            </p:cNvPr>
            <p:cNvSpPr/>
            <p:nvPr/>
          </p:nvSpPr>
          <p:spPr>
            <a:xfrm>
              <a:off x="9353207" y="3293897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00" name="Freeform 4999">
              <a:extLst>
                <a:ext uri="{FF2B5EF4-FFF2-40B4-BE49-F238E27FC236}">
                  <a16:creationId xmlns:a16="http://schemas.microsoft.com/office/drawing/2014/main" id="{7AB417D5-4E3B-70AB-1383-D9187906A081}"/>
                </a:ext>
              </a:extLst>
            </p:cNvPr>
            <p:cNvSpPr/>
            <p:nvPr/>
          </p:nvSpPr>
          <p:spPr>
            <a:xfrm>
              <a:off x="9368637" y="3309327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2 w 85725"/>
                <a:gd name="connsiteY1" fmla="*/ 85725 h 85725"/>
                <a:gd name="connsiteX2" fmla="*/ 0 w 85725"/>
                <a:gd name="connsiteY2" fmla="*/ 42863 h 85725"/>
                <a:gd name="connsiteX3" fmla="*/ 42862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4" y="85725"/>
                    <a:pt x="42862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4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01" name="Freeform 5000">
              <a:extLst>
                <a:ext uri="{FF2B5EF4-FFF2-40B4-BE49-F238E27FC236}">
                  <a16:creationId xmlns:a16="http://schemas.microsoft.com/office/drawing/2014/main" id="{8BA52AA3-FCD1-CE0F-59B9-87E196713640}"/>
                </a:ext>
              </a:extLst>
            </p:cNvPr>
            <p:cNvSpPr/>
            <p:nvPr/>
          </p:nvSpPr>
          <p:spPr>
            <a:xfrm>
              <a:off x="10106215" y="2992831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2 w 116586"/>
                <a:gd name="connsiteY1" fmla="*/ 116586 h 116585"/>
                <a:gd name="connsiteX2" fmla="*/ -1 w 116586"/>
                <a:gd name="connsiteY2" fmla="*/ 58293 h 116585"/>
                <a:gd name="connsiteX3" fmla="*/ 58292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2" y="116586"/>
                  </a:cubicBezTo>
                  <a:cubicBezTo>
                    <a:pt x="26098" y="116586"/>
                    <a:pt x="-1" y="90487"/>
                    <a:pt x="-1" y="58293"/>
                  </a:cubicBezTo>
                  <a:cubicBezTo>
                    <a:pt x="-1" y="26099"/>
                    <a:pt x="26098" y="0"/>
                    <a:pt x="58292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02" name="Freeform 5001">
              <a:extLst>
                <a:ext uri="{FF2B5EF4-FFF2-40B4-BE49-F238E27FC236}">
                  <a16:creationId xmlns:a16="http://schemas.microsoft.com/office/drawing/2014/main" id="{AC41FE02-BB64-89A3-60C6-D4430C759CE1}"/>
                </a:ext>
              </a:extLst>
            </p:cNvPr>
            <p:cNvSpPr/>
            <p:nvPr/>
          </p:nvSpPr>
          <p:spPr>
            <a:xfrm>
              <a:off x="10121646" y="3008261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1" y="85725"/>
                    <a:pt x="0" y="66535"/>
                    <a:pt x="0" y="42863"/>
                  </a:cubicBezTo>
                  <a:cubicBezTo>
                    <a:pt x="0" y="19190"/>
                    <a:pt x="19191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03" name="Freeform 5002">
              <a:extLst>
                <a:ext uri="{FF2B5EF4-FFF2-40B4-BE49-F238E27FC236}">
                  <a16:creationId xmlns:a16="http://schemas.microsoft.com/office/drawing/2014/main" id="{478FA48D-132F-1E72-8479-9F8F1A7A3383}"/>
                </a:ext>
              </a:extLst>
            </p:cNvPr>
            <p:cNvSpPr/>
            <p:nvPr/>
          </p:nvSpPr>
          <p:spPr>
            <a:xfrm>
              <a:off x="10859223" y="1644548"/>
              <a:ext cx="116586" cy="116586"/>
            </a:xfrm>
            <a:custGeom>
              <a:avLst/>
              <a:gdLst>
                <a:gd name="connsiteX0" fmla="*/ 116586 w 116586"/>
                <a:gd name="connsiteY0" fmla="*/ 58293 h 116586"/>
                <a:gd name="connsiteX1" fmla="*/ 58293 w 116586"/>
                <a:gd name="connsiteY1" fmla="*/ 116586 h 116586"/>
                <a:gd name="connsiteX2" fmla="*/ 0 w 116586"/>
                <a:gd name="connsiteY2" fmla="*/ 58293 h 116586"/>
                <a:gd name="connsiteX3" fmla="*/ 58293 w 116586"/>
                <a:gd name="connsiteY3" fmla="*/ 0 h 116586"/>
                <a:gd name="connsiteX4" fmla="*/ 116586 w 116586"/>
                <a:gd name="connsiteY4" fmla="*/ 58293 h 11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6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04" name="Freeform 5003">
              <a:extLst>
                <a:ext uri="{FF2B5EF4-FFF2-40B4-BE49-F238E27FC236}">
                  <a16:creationId xmlns:a16="http://schemas.microsoft.com/office/drawing/2014/main" id="{1CD515F0-EA34-FE27-72D7-46634B6E42E5}"/>
                </a:ext>
              </a:extLst>
            </p:cNvPr>
            <p:cNvSpPr/>
            <p:nvPr/>
          </p:nvSpPr>
          <p:spPr>
            <a:xfrm>
              <a:off x="10874654" y="1659978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2 w 85725"/>
                <a:gd name="connsiteY1" fmla="*/ 85725 h 85725"/>
                <a:gd name="connsiteX2" fmla="*/ 0 w 85725"/>
                <a:gd name="connsiteY2" fmla="*/ 42863 h 85725"/>
                <a:gd name="connsiteX3" fmla="*/ 42862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05" name="Freeform 5004">
              <a:extLst>
                <a:ext uri="{FF2B5EF4-FFF2-40B4-BE49-F238E27FC236}">
                  <a16:creationId xmlns:a16="http://schemas.microsoft.com/office/drawing/2014/main" id="{B88E9A7D-AE2C-F493-DD0B-95AB8752E91B}"/>
                </a:ext>
              </a:extLst>
            </p:cNvPr>
            <p:cNvSpPr/>
            <p:nvPr/>
          </p:nvSpPr>
          <p:spPr>
            <a:xfrm>
              <a:off x="1881416" y="3301784"/>
              <a:ext cx="9036100" cy="273291"/>
            </a:xfrm>
            <a:custGeom>
              <a:avLst/>
              <a:gdLst>
                <a:gd name="connsiteX0" fmla="*/ 0 w 9036100"/>
                <a:gd name="connsiteY0" fmla="*/ 42863 h 273291"/>
                <a:gd name="connsiteX1" fmla="*/ 753008 w 9036100"/>
                <a:gd name="connsiteY1" fmla="*/ 0 h 273291"/>
                <a:gd name="connsiteX2" fmla="*/ 1506017 w 9036100"/>
                <a:gd name="connsiteY2" fmla="*/ 16459 h 273291"/>
                <a:gd name="connsiteX3" fmla="*/ 2259025 w 9036100"/>
                <a:gd name="connsiteY3" fmla="*/ 58979 h 273291"/>
                <a:gd name="connsiteX4" fmla="*/ 3012034 w 9036100"/>
                <a:gd name="connsiteY4" fmla="*/ 68580 h 273291"/>
                <a:gd name="connsiteX5" fmla="*/ 3765042 w 9036100"/>
                <a:gd name="connsiteY5" fmla="*/ 123101 h 273291"/>
                <a:gd name="connsiteX6" fmla="*/ 4518051 w 9036100"/>
                <a:gd name="connsiteY6" fmla="*/ 218084 h 273291"/>
                <a:gd name="connsiteX7" fmla="*/ 5271059 w 9036100"/>
                <a:gd name="connsiteY7" fmla="*/ 258890 h 273291"/>
                <a:gd name="connsiteX8" fmla="*/ 6024068 w 9036100"/>
                <a:gd name="connsiteY8" fmla="*/ 273291 h 273291"/>
                <a:gd name="connsiteX9" fmla="*/ 6777076 w 9036100"/>
                <a:gd name="connsiteY9" fmla="*/ 269862 h 273291"/>
                <a:gd name="connsiteX10" fmla="*/ 7530084 w 9036100"/>
                <a:gd name="connsiteY10" fmla="*/ 267462 h 273291"/>
                <a:gd name="connsiteX11" fmla="*/ 8283093 w 9036100"/>
                <a:gd name="connsiteY11" fmla="*/ 265748 h 273291"/>
                <a:gd name="connsiteX12" fmla="*/ 9036101 w 9036100"/>
                <a:gd name="connsiteY12" fmla="*/ 243802 h 27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36100" h="273291">
                  <a:moveTo>
                    <a:pt x="0" y="42863"/>
                  </a:moveTo>
                  <a:lnTo>
                    <a:pt x="753008" y="0"/>
                  </a:lnTo>
                  <a:lnTo>
                    <a:pt x="1506017" y="16459"/>
                  </a:lnTo>
                  <a:lnTo>
                    <a:pt x="2259025" y="58979"/>
                  </a:lnTo>
                  <a:lnTo>
                    <a:pt x="3012034" y="68580"/>
                  </a:lnTo>
                  <a:lnTo>
                    <a:pt x="3765042" y="123101"/>
                  </a:lnTo>
                  <a:lnTo>
                    <a:pt x="4518051" y="218084"/>
                  </a:lnTo>
                  <a:lnTo>
                    <a:pt x="5271059" y="258890"/>
                  </a:lnTo>
                  <a:lnTo>
                    <a:pt x="6024068" y="273291"/>
                  </a:lnTo>
                  <a:lnTo>
                    <a:pt x="6777076" y="269862"/>
                  </a:lnTo>
                  <a:lnTo>
                    <a:pt x="7530084" y="267462"/>
                  </a:lnTo>
                  <a:lnTo>
                    <a:pt x="8283093" y="265748"/>
                  </a:lnTo>
                  <a:lnTo>
                    <a:pt x="9036101" y="243802"/>
                  </a:lnTo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06" name="Freeform 5005">
              <a:extLst>
                <a:ext uri="{FF2B5EF4-FFF2-40B4-BE49-F238E27FC236}">
                  <a16:creationId xmlns:a16="http://schemas.microsoft.com/office/drawing/2014/main" id="{67E8351B-FD9E-AE8F-DD27-3B71880B89A2}"/>
                </a:ext>
              </a:extLst>
            </p:cNvPr>
            <p:cNvSpPr/>
            <p:nvPr/>
          </p:nvSpPr>
          <p:spPr>
            <a:xfrm>
              <a:off x="1823123" y="3286353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07" name="Freeform 5006">
              <a:extLst>
                <a:ext uri="{FF2B5EF4-FFF2-40B4-BE49-F238E27FC236}">
                  <a16:creationId xmlns:a16="http://schemas.microsoft.com/office/drawing/2014/main" id="{C06A61B8-BC1A-DF72-A60E-4AF448543E37}"/>
                </a:ext>
              </a:extLst>
            </p:cNvPr>
            <p:cNvSpPr/>
            <p:nvPr/>
          </p:nvSpPr>
          <p:spPr>
            <a:xfrm>
              <a:off x="1838553" y="3301784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2 w 85725"/>
                <a:gd name="connsiteY1" fmla="*/ 85725 h 85725"/>
                <a:gd name="connsiteX2" fmla="*/ 0 w 85725"/>
                <a:gd name="connsiteY2" fmla="*/ 42862 h 85725"/>
                <a:gd name="connsiteX3" fmla="*/ 42862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08" name="Freeform 5007">
              <a:extLst>
                <a:ext uri="{FF2B5EF4-FFF2-40B4-BE49-F238E27FC236}">
                  <a16:creationId xmlns:a16="http://schemas.microsoft.com/office/drawing/2014/main" id="{BA646115-7F1C-F705-6A14-D67C8545EF00}"/>
                </a:ext>
              </a:extLst>
            </p:cNvPr>
            <p:cNvSpPr/>
            <p:nvPr/>
          </p:nvSpPr>
          <p:spPr>
            <a:xfrm>
              <a:off x="2576131" y="3243491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09" name="Freeform 5008">
              <a:extLst>
                <a:ext uri="{FF2B5EF4-FFF2-40B4-BE49-F238E27FC236}">
                  <a16:creationId xmlns:a16="http://schemas.microsoft.com/office/drawing/2014/main" id="{9656EEDE-E442-0947-CFDE-05886E9C26A6}"/>
                </a:ext>
              </a:extLst>
            </p:cNvPr>
            <p:cNvSpPr/>
            <p:nvPr/>
          </p:nvSpPr>
          <p:spPr>
            <a:xfrm>
              <a:off x="2591562" y="3258921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3 w 85725"/>
                <a:gd name="connsiteY1" fmla="*/ 85725 h 85725"/>
                <a:gd name="connsiteX2" fmla="*/ 0 w 85725"/>
                <a:gd name="connsiteY2" fmla="*/ 42862 h 85725"/>
                <a:gd name="connsiteX3" fmla="*/ 42863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10" name="Freeform 5009">
              <a:extLst>
                <a:ext uri="{FF2B5EF4-FFF2-40B4-BE49-F238E27FC236}">
                  <a16:creationId xmlns:a16="http://schemas.microsoft.com/office/drawing/2014/main" id="{9849D4B7-4289-DED9-8242-12883AA791F2}"/>
                </a:ext>
              </a:extLst>
            </p:cNvPr>
            <p:cNvSpPr/>
            <p:nvPr/>
          </p:nvSpPr>
          <p:spPr>
            <a:xfrm>
              <a:off x="3329139" y="3259950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11" name="Freeform 5010">
              <a:extLst>
                <a:ext uri="{FF2B5EF4-FFF2-40B4-BE49-F238E27FC236}">
                  <a16:creationId xmlns:a16="http://schemas.microsoft.com/office/drawing/2014/main" id="{EA6A6E89-F3C2-AF0E-73E7-38929AC87A24}"/>
                </a:ext>
              </a:extLst>
            </p:cNvPr>
            <p:cNvSpPr/>
            <p:nvPr/>
          </p:nvSpPr>
          <p:spPr>
            <a:xfrm>
              <a:off x="3344570" y="3275380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3 w 85725"/>
                <a:gd name="connsiteY1" fmla="*/ 85725 h 85725"/>
                <a:gd name="connsiteX2" fmla="*/ 0 w 85725"/>
                <a:gd name="connsiteY2" fmla="*/ 42862 h 85725"/>
                <a:gd name="connsiteX3" fmla="*/ 42863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12" name="Freeform 5011">
              <a:extLst>
                <a:ext uri="{FF2B5EF4-FFF2-40B4-BE49-F238E27FC236}">
                  <a16:creationId xmlns:a16="http://schemas.microsoft.com/office/drawing/2014/main" id="{5EB42FEF-3772-6CDE-BC1F-B18D0F84AD4B}"/>
                </a:ext>
              </a:extLst>
            </p:cNvPr>
            <p:cNvSpPr/>
            <p:nvPr/>
          </p:nvSpPr>
          <p:spPr>
            <a:xfrm>
              <a:off x="4082148" y="3302469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13" name="Freeform 5012">
              <a:extLst>
                <a:ext uri="{FF2B5EF4-FFF2-40B4-BE49-F238E27FC236}">
                  <a16:creationId xmlns:a16="http://schemas.microsoft.com/office/drawing/2014/main" id="{B7EDDB0C-5B64-530B-D73F-08A9789E08E3}"/>
                </a:ext>
              </a:extLst>
            </p:cNvPr>
            <p:cNvSpPr/>
            <p:nvPr/>
          </p:nvSpPr>
          <p:spPr>
            <a:xfrm>
              <a:off x="4097578" y="3317900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2 w 85725"/>
                <a:gd name="connsiteY1" fmla="*/ 85725 h 85725"/>
                <a:gd name="connsiteX2" fmla="*/ 0 w 85725"/>
                <a:gd name="connsiteY2" fmla="*/ 42863 h 85725"/>
                <a:gd name="connsiteX3" fmla="*/ 42862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14" name="Freeform 5013">
              <a:extLst>
                <a:ext uri="{FF2B5EF4-FFF2-40B4-BE49-F238E27FC236}">
                  <a16:creationId xmlns:a16="http://schemas.microsoft.com/office/drawing/2014/main" id="{AE5C95A7-A086-17EA-C433-DB82A7A28ED9}"/>
                </a:ext>
              </a:extLst>
            </p:cNvPr>
            <p:cNvSpPr/>
            <p:nvPr/>
          </p:nvSpPr>
          <p:spPr>
            <a:xfrm>
              <a:off x="4835156" y="3312071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15" name="Freeform 5014">
              <a:extLst>
                <a:ext uri="{FF2B5EF4-FFF2-40B4-BE49-F238E27FC236}">
                  <a16:creationId xmlns:a16="http://schemas.microsoft.com/office/drawing/2014/main" id="{1BF4A31D-7C59-E085-5D19-803FFA68D1B0}"/>
                </a:ext>
              </a:extLst>
            </p:cNvPr>
            <p:cNvSpPr/>
            <p:nvPr/>
          </p:nvSpPr>
          <p:spPr>
            <a:xfrm>
              <a:off x="4850587" y="3327501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2 w 85725"/>
                <a:gd name="connsiteY1" fmla="*/ 85725 h 85725"/>
                <a:gd name="connsiteX2" fmla="*/ 0 w 85725"/>
                <a:gd name="connsiteY2" fmla="*/ 42862 h 85725"/>
                <a:gd name="connsiteX3" fmla="*/ 42862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16" name="Freeform 5015">
              <a:extLst>
                <a:ext uri="{FF2B5EF4-FFF2-40B4-BE49-F238E27FC236}">
                  <a16:creationId xmlns:a16="http://schemas.microsoft.com/office/drawing/2014/main" id="{949970A7-AAC9-7997-FA87-9593EB90874B}"/>
                </a:ext>
              </a:extLst>
            </p:cNvPr>
            <p:cNvSpPr/>
            <p:nvPr/>
          </p:nvSpPr>
          <p:spPr>
            <a:xfrm>
              <a:off x="5588165" y="3366592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17" name="Freeform 5016">
              <a:extLst>
                <a:ext uri="{FF2B5EF4-FFF2-40B4-BE49-F238E27FC236}">
                  <a16:creationId xmlns:a16="http://schemas.microsoft.com/office/drawing/2014/main" id="{5F74717D-7FC8-B5B5-115E-7197AD5DBE0B}"/>
                </a:ext>
              </a:extLst>
            </p:cNvPr>
            <p:cNvSpPr/>
            <p:nvPr/>
          </p:nvSpPr>
          <p:spPr>
            <a:xfrm>
              <a:off x="5603595" y="3382022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3 w 85725"/>
                <a:gd name="connsiteY1" fmla="*/ 85725 h 85725"/>
                <a:gd name="connsiteX2" fmla="*/ 0 w 85725"/>
                <a:gd name="connsiteY2" fmla="*/ 42862 h 85725"/>
                <a:gd name="connsiteX3" fmla="*/ 42863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18" name="Freeform 5017">
              <a:extLst>
                <a:ext uri="{FF2B5EF4-FFF2-40B4-BE49-F238E27FC236}">
                  <a16:creationId xmlns:a16="http://schemas.microsoft.com/office/drawing/2014/main" id="{8034C232-AFBE-98A8-E919-1B18FB4C9159}"/>
                </a:ext>
              </a:extLst>
            </p:cNvPr>
            <p:cNvSpPr/>
            <p:nvPr/>
          </p:nvSpPr>
          <p:spPr>
            <a:xfrm>
              <a:off x="6341173" y="3461575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-1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-1" y="90487"/>
                    <a:pt x="-1" y="58293"/>
                  </a:cubicBezTo>
                  <a:cubicBezTo>
                    <a:pt x="-1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19" name="Freeform 5018">
              <a:extLst>
                <a:ext uri="{FF2B5EF4-FFF2-40B4-BE49-F238E27FC236}">
                  <a16:creationId xmlns:a16="http://schemas.microsoft.com/office/drawing/2014/main" id="{FFCFACAC-6424-96F8-9651-470F7B458416}"/>
                </a:ext>
              </a:extLst>
            </p:cNvPr>
            <p:cNvSpPr/>
            <p:nvPr/>
          </p:nvSpPr>
          <p:spPr>
            <a:xfrm>
              <a:off x="6356604" y="3477006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3 w 85725"/>
                <a:gd name="connsiteY1" fmla="*/ 85725 h 85725"/>
                <a:gd name="connsiteX2" fmla="*/ 0 w 85725"/>
                <a:gd name="connsiteY2" fmla="*/ 42862 h 85725"/>
                <a:gd name="connsiteX3" fmla="*/ 42863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20" name="Freeform 5019">
              <a:extLst>
                <a:ext uri="{FF2B5EF4-FFF2-40B4-BE49-F238E27FC236}">
                  <a16:creationId xmlns:a16="http://schemas.microsoft.com/office/drawing/2014/main" id="{51A79D5C-9489-2F19-3E74-187AC8362C0B}"/>
                </a:ext>
              </a:extLst>
            </p:cNvPr>
            <p:cNvSpPr/>
            <p:nvPr/>
          </p:nvSpPr>
          <p:spPr>
            <a:xfrm>
              <a:off x="7094181" y="3502380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-1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-1" y="90487"/>
                    <a:pt x="-1" y="58293"/>
                  </a:cubicBezTo>
                  <a:cubicBezTo>
                    <a:pt x="-1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21" name="Freeform 5020">
              <a:extLst>
                <a:ext uri="{FF2B5EF4-FFF2-40B4-BE49-F238E27FC236}">
                  <a16:creationId xmlns:a16="http://schemas.microsoft.com/office/drawing/2014/main" id="{2E1F41F6-02F9-6961-392C-DBE3174DE9EA}"/>
                </a:ext>
              </a:extLst>
            </p:cNvPr>
            <p:cNvSpPr/>
            <p:nvPr/>
          </p:nvSpPr>
          <p:spPr>
            <a:xfrm>
              <a:off x="7109612" y="3517811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3 w 85725"/>
                <a:gd name="connsiteY1" fmla="*/ 85725 h 85725"/>
                <a:gd name="connsiteX2" fmla="*/ 0 w 85725"/>
                <a:gd name="connsiteY2" fmla="*/ 42862 h 85725"/>
                <a:gd name="connsiteX3" fmla="*/ 42863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22" name="Freeform 5021">
              <a:extLst>
                <a:ext uri="{FF2B5EF4-FFF2-40B4-BE49-F238E27FC236}">
                  <a16:creationId xmlns:a16="http://schemas.microsoft.com/office/drawing/2014/main" id="{2C760C7A-3077-69E9-0DEC-864DBCD583BD}"/>
                </a:ext>
              </a:extLst>
            </p:cNvPr>
            <p:cNvSpPr/>
            <p:nvPr/>
          </p:nvSpPr>
          <p:spPr>
            <a:xfrm>
              <a:off x="7847190" y="3516782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0" y="90487"/>
                    <a:pt x="0" y="58293"/>
                  </a:cubicBezTo>
                  <a:cubicBezTo>
                    <a:pt x="0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23" name="Freeform 5022">
              <a:extLst>
                <a:ext uri="{FF2B5EF4-FFF2-40B4-BE49-F238E27FC236}">
                  <a16:creationId xmlns:a16="http://schemas.microsoft.com/office/drawing/2014/main" id="{BED1FA0A-1941-7AA3-C3C4-CE9C0C5C6021}"/>
                </a:ext>
              </a:extLst>
            </p:cNvPr>
            <p:cNvSpPr/>
            <p:nvPr/>
          </p:nvSpPr>
          <p:spPr>
            <a:xfrm>
              <a:off x="7862620" y="3532212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24" name="Freeform 5023">
              <a:extLst>
                <a:ext uri="{FF2B5EF4-FFF2-40B4-BE49-F238E27FC236}">
                  <a16:creationId xmlns:a16="http://schemas.microsoft.com/office/drawing/2014/main" id="{04D4C319-4B8B-2359-6C6D-606A33B1BEF5}"/>
                </a:ext>
              </a:extLst>
            </p:cNvPr>
            <p:cNvSpPr/>
            <p:nvPr/>
          </p:nvSpPr>
          <p:spPr>
            <a:xfrm>
              <a:off x="8600198" y="3513353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8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8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25" name="Freeform 5024">
              <a:extLst>
                <a:ext uri="{FF2B5EF4-FFF2-40B4-BE49-F238E27FC236}">
                  <a16:creationId xmlns:a16="http://schemas.microsoft.com/office/drawing/2014/main" id="{776CBAF8-1011-A118-26FB-9D438335AD24}"/>
                </a:ext>
              </a:extLst>
            </p:cNvPr>
            <p:cNvSpPr/>
            <p:nvPr/>
          </p:nvSpPr>
          <p:spPr>
            <a:xfrm>
              <a:off x="8615629" y="3528783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1" y="85725"/>
                    <a:pt x="0" y="66535"/>
                    <a:pt x="0" y="42863"/>
                  </a:cubicBezTo>
                  <a:cubicBezTo>
                    <a:pt x="0" y="19190"/>
                    <a:pt x="19191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26" name="Freeform 5025">
              <a:extLst>
                <a:ext uri="{FF2B5EF4-FFF2-40B4-BE49-F238E27FC236}">
                  <a16:creationId xmlns:a16="http://schemas.microsoft.com/office/drawing/2014/main" id="{89D379C1-D1F3-2272-D466-F8CF53C18E0D}"/>
                </a:ext>
              </a:extLst>
            </p:cNvPr>
            <p:cNvSpPr/>
            <p:nvPr/>
          </p:nvSpPr>
          <p:spPr>
            <a:xfrm>
              <a:off x="9353207" y="3510953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27" name="Freeform 5026">
              <a:extLst>
                <a:ext uri="{FF2B5EF4-FFF2-40B4-BE49-F238E27FC236}">
                  <a16:creationId xmlns:a16="http://schemas.microsoft.com/office/drawing/2014/main" id="{F37700A2-01B8-3218-FF42-B6DF2E4BBFA3}"/>
                </a:ext>
              </a:extLst>
            </p:cNvPr>
            <p:cNvSpPr/>
            <p:nvPr/>
          </p:nvSpPr>
          <p:spPr>
            <a:xfrm>
              <a:off x="9368637" y="3526383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2 w 85725"/>
                <a:gd name="connsiteY1" fmla="*/ 85725 h 85725"/>
                <a:gd name="connsiteX2" fmla="*/ 0 w 85725"/>
                <a:gd name="connsiteY2" fmla="*/ 42862 h 85725"/>
                <a:gd name="connsiteX3" fmla="*/ 42862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4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4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28" name="Freeform 5027">
              <a:extLst>
                <a:ext uri="{FF2B5EF4-FFF2-40B4-BE49-F238E27FC236}">
                  <a16:creationId xmlns:a16="http://schemas.microsoft.com/office/drawing/2014/main" id="{9FFB0D53-54F2-B46E-0B55-E340E5D35BCB}"/>
                </a:ext>
              </a:extLst>
            </p:cNvPr>
            <p:cNvSpPr/>
            <p:nvPr/>
          </p:nvSpPr>
          <p:spPr>
            <a:xfrm>
              <a:off x="10106215" y="3509238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2 w 116586"/>
                <a:gd name="connsiteY1" fmla="*/ 116586 h 116585"/>
                <a:gd name="connsiteX2" fmla="*/ -1 w 116586"/>
                <a:gd name="connsiteY2" fmla="*/ 58293 h 116585"/>
                <a:gd name="connsiteX3" fmla="*/ 58292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2" y="116586"/>
                  </a:cubicBezTo>
                  <a:cubicBezTo>
                    <a:pt x="26098" y="116586"/>
                    <a:pt x="-1" y="90487"/>
                    <a:pt x="-1" y="58293"/>
                  </a:cubicBezTo>
                  <a:cubicBezTo>
                    <a:pt x="-1" y="26099"/>
                    <a:pt x="26098" y="0"/>
                    <a:pt x="58292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29" name="Freeform 5028">
              <a:extLst>
                <a:ext uri="{FF2B5EF4-FFF2-40B4-BE49-F238E27FC236}">
                  <a16:creationId xmlns:a16="http://schemas.microsoft.com/office/drawing/2014/main" id="{940B2CC6-0B7D-FA87-53EC-95855E41EE5C}"/>
                </a:ext>
              </a:extLst>
            </p:cNvPr>
            <p:cNvSpPr/>
            <p:nvPr/>
          </p:nvSpPr>
          <p:spPr>
            <a:xfrm>
              <a:off x="10121646" y="3524669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3 w 85725"/>
                <a:gd name="connsiteY1" fmla="*/ 85725 h 85725"/>
                <a:gd name="connsiteX2" fmla="*/ 0 w 85725"/>
                <a:gd name="connsiteY2" fmla="*/ 42862 h 85725"/>
                <a:gd name="connsiteX3" fmla="*/ 42863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1" y="85725"/>
                    <a:pt x="0" y="66535"/>
                    <a:pt x="0" y="42862"/>
                  </a:cubicBezTo>
                  <a:cubicBezTo>
                    <a:pt x="0" y="19190"/>
                    <a:pt x="19191" y="0"/>
                    <a:pt x="42863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30" name="Freeform 5029">
              <a:extLst>
                <a:ext uri="{FF2B5EF4-FFF2-40B4-BE49-F238E27FC236}">
                  <a16:creationId xmlns:a16="http://schemas.microsoft.com/office/drawing/2014/main" id="{1E01CEDB-37F1-9060-83ED-1293ADC9898F}"/>
                </a:ext>
              </a:extLst>
            </p:cNvPr>
            <p:cNvSpPr/>
            <p:nvPr/>
          </p:nvSpPr>
          <p:spPr>
            <a:xfrm>
              <a:off x="10859223" y="3487293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31" name="Freeform 5030">
              <a:extLst>
                <a:ext uri="{FF2B5EF4-FFF2-40B4-BE49-F238E27FC236}">
                  <a16:creationId xmlns:a16="http://schemas.microsoft.com/office/drawing/2014/main" id="{644E4800-2671-4A1A-88DD-99C46BB39717}"/>
                </a:ext>
              </a:extLst>
            </p:cNvPr>
            <p:cNvSpPr/>
            <p:nvPr/>
          </p:nvSpPr>
          <p:spPr>
            <a:xfrm>
              <a:off x="10874654" y="3502723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2 w 85725"/>
                <a:gd name="connsiteY1" fmla="*/ 85725 h 85725"/>
                <a:gd name="connsiteX2" fmla="*/ 0 w 85725"/>
                <a:gd name="connsiteY2" fmla="*/ 42862 h 85725"/>
                <a:gd name="connsiteX3" fmla="*/ 42862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32" name="Freeform 5031">
              <a:extLst>
                <a:ext uri="{FF2B5EF4-FFF2-40B4-BE49-F238E27FC236}">
                  <a16:creationId xmlns:a16="http://schemas.microsoft.com/office/drawing/2014/main" id="{8D3FECA0-42FD-0F7E-9FED-D98653D7AB55}"/>
                </a:ext>
              </a:extLst>
            </p:cNvPr>
            <p:cNvSpPr/>
            <p:nvPr/>
          </p:nvSpPr>
          <p:spPr>
            <a:xfrm>
              <a:off x="1730540" y="1091793"/>
              <a:ext cx="1905" cy="3947807"/>
            </a:xfrm>
            <a:custGeom>
              <a:avLst/>
              <a:gdLst>
                <a:gd name="connsiteX0" fmla="*/ 0 w 1905"/>
                <a:gd name="connsiteY0" fmla="*/ 3947808 h 3947807"/>
                <a:gd name="connsiteX1" fmla="*/ 0 w 1905"/>
                <a:gd name="connsiteY1" fmla="*/ 0 h 394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3947807">
                  <a:moveTo>
                    <a:pt x="0" y="3947808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33" name="Freeform 5032">
              <a:extLst>
                <a:ext uri="{FF2B5EF4-FFF2-40B4-BE49-F238E27FC236}">
                  <a16:creationId xmlns:a16="http://schemas.microsoft.com/office/drawing/2014/main" id="{FB60467E-63C5-A9B2-14EA-6927C7392E09}"/>
                </a:ext>
              </a:extLst>
            </p:cNvPr>
            <p:cNvSpPr/>
            <p:nvPr/>
          </p:nvSpPr>
          <p:spPr>
            <a:xfrm>
              <a:off x="1635556" y="4888725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34" name="TextBox 5033">
              <a:extLst>
                <a:ext uri="{FF2B5EF4-FFF2-40B4-BE49-F238E27FC236}">
                  <a16:creationId xmlns:a16="http://schemas.microsoft.com/office/drawing/2014/main" id="{6DB78384-32AF-3DAE-0BF0-B7BDDB19CFD9}"/>
                </a:ext>
              </a:extLst>
            </p:cNvPr>
            <p:cNvSpPr txBox="1"/>
            <p:nvPr/>
          </p:nvSpPr>
          <p:spPr>
            <a:xfrm>
              <a:off x="1355483" y="4737601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0</a:t>
              </a:r>
            </a:p>
          </p:txBody>
        </p:sp>
        <p:sp>
          <p:nvSpPr>
            <p:cNvPr id="5035" name="Freeform 5034">
              <a:extLst>
                <a:ext uri="{FF2B5EF4-FFF2-40B4-BE49-F238E27FC236}">
                  <a16:creationId xmlns:a16="http://schemas.microsoft.com/office/drawing/2014/main" id="{D835D5EA-553C-CDAD-D39A-C75363A1BB88}"/>
                </a:ext>
              </a:extLst>
            </p:cNvPr>
            <p:cNvSpPr/>
            <p:nvPr/>
          </p:nvSpPr>
          <p:spPr>
            <a:xfrm>
              <a:off x="1635556" y="4159377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36" name="TextBox 5035">
              <a:extLst>
                <a:ext uri="{FF2B5EF4-FFF2-40B4-BE49-F238E27FC236}">
                  <a16:creationId xmlns:a16="http://schemas.microsoft.com/office/drawing/2014/main" id="{74DCD4AF-D5FF-9414-5405-CC0868843A40}"/>
                </a:ext>
              </a:extLst>
            </p:cNvPr>
            <p:cNvSpPr txBox="1"/>
            <p:nvPr/>
          </p:nvSpPr>
          <p:spPr>
            <a:xfrm>
              <a:off x="1284998" y="4008253"/>
              <a:ext cx="397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.5</a:t>
              </a:r>
            </a:p>
          </p:txBody>
        </p:sp>
        <p:sp>
          <p:nvSpPr>
            <p:cNvPr id="5037" name="Freeform 5036">
              <a:extLst>
                <a:ext uri="{FF2B5EF4-FFF2-40B4-BE49-F238E27FC236}">
                  <a16:creationId xmlns:a16="http://schemas.microsoft.com/office/drawing/2014/main" id="{93057766-776C-9A80-E65B-635499CDC2AD}"/>
                </a:ext>
              </a:extLst>
            </p:cNvPr>
            <p:cNvSpPr/>
            <p:nvPr/>
          </p:nvSpPr>
          <p:spPr>
            <a:xfrm>
              <a:off x="1635556" y="3430371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38" name="TextBox 5037">
              <a:extLst>
                <a:ext uri="{FF2B5EF4-FFF2-40B4-BE49-F238E27FC236}">
                  <a16:creationId xmlns:a16="http://schemas.microsoft.com/office/drawing/2014/main" id="{30A06212-CEEB-9734-37E7-22684DB17873}"/>
                </a:ext>
              </a:extLst>
            </p:cNvPr>
            <p:cNvSpPr txBox="1"/>
            <p:nvPr/>
          </p:nvSpPr>
          <p:spPr>
            <a:xfrm>
              <a:off x="1355483" y="327924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1</a:t>
              </a:r>
            </a:p>
          </p:txBody>
        </p:sp>
        <p:sp>
          <p:nvSpPr>
            <p:cNvPr id="5039" name="Freeform 5038">
              <a:extLst>
                <a:ext uri="{FF2B5EF4-FFF2-40B4-BE49-F238E27FC236}">
                  <a16:creationId xmlns:a16="http://schemas.microsoft.com/office/drawing/2014/main" id="{9DC29DDC-36DA-B9F3-9306-EC631E0AD5F3}"/>
                </a:ext>
              </a:extLst>
            </p:cNvPr>
            <p:cNvSpPr/>
            <p:nvPr/>
          </p:nvSpPr>
          <p:spPr>
            <a:xfrm>
              <a:off x="1635556" y="2701023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40" name="TextBox 5039">
              <a:extLst>
                <a:ext uri="{FF2B5EF4-FFF2-40B4-BE49-F238E27FC236}">
                  <a16:creationId xmlns:a16="http://schemas.microsoft.com/office/drawing/2014/main" id="{5812F9F6-FC9F-035A-0DA7-793AFA6B3A42}"/>
                </a:ext>
              </a:extLst>
            </p:cNvPr>
            <p:cNvSpPr txBox="1"/>
            <p:nvPr/>
          </p:nvSpPr>
          <p:spPr>
            <a:xfrm>
              <a:off x="1144028" y="2549899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1.5</a:t>
              </a:r>
            </a:p>
          </p:txBody>
        </p:sp>
        <p:sp>
          <p:nvSpPr>
            <p:cNvPr id="5041" name="Freeform 5040">
              <a:extLst>
                <a:ext uri="{FF2B5EF4-FFF2-40B4-BE49-F238E27FC236}">
                  <a16:creationId xmlns:a16="http://schemas.microsoft.com/office/drawing/2014/main" id="{1133A3E8-C8F4-C4F2-6C35-82316852CB8B}"/>
                </a:ext>
              </a:extLst>
            </p:cNvPr>
            <p:cNvSpPr/>
            <p:nvPr/>
          </p:nvSpPr>
          <p:spPr>
            <a:xfrm>
              <a:off x="1635556" y="1972017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42" name="TextBox 5041">
              <a:extLst>
                <a:ext uri="{FF2B5EF4-FFF2-40B4-BE49-F238E27FC236}">
                  <a16:creationId xmlns:a16="http://schemas.microsoft.com/office/drawing/2014/main" id="{A8B02577-F80D-FEFD-41D8-DF3E186BE2CF}"/>
                </a:ext>
              </a:extLst>
            </p:cNvPr>
            <p:cNvSpPr txBox="1"/>
            <p:nvPr/>
          </p:nvSpPr>
          <p:spPr>
            <a:xfrm>
              <a:off x="1355483" y="182087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2</a:t>
              </a:r>
            </a:p>
          </p:txBody>
        </p:sp>
        <p:sp>
          <p:nvSpPr>
            <p:cNvPr id="5043" name="Freeform 5042">
              <a:extLst>
                <a:ext uri="{FF2B5EF4-FFF2-40B4-BE49-F238E27FC236}">
                  <a16:creationId xmlns:a16="http://schemas.microsoft.com/office/drawing/2014/main" id="{4378560F-B636-3A7E-1296-311879AAB533}"/>
                </a:ext>
              </a:extLst>
            </p:cNvPr>
            <p:cNvSpPr/>
            <p:nvPr/>
          </p:nvSpPr>
          <p:spPr>
            <a:xfrm>
              <a:off x="1635556" y="1242669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44" name="TextBox 5043">
              <a:extLst>
                <a:ext uri="{FF2B5EF4-FFF2-40B4-BE49-F238E27FC236}">
                  <a16:creationId xmlns:a16="http://schemas.microsoft.com/office/drawing/2014/main" id="{0F7518A9-47BB-7A6D-767A-3F9079A8CE3D}"/>
                </a:ext>
              </a:extLst>
            </p:cNvPr>
            <p:cNvSpPr txBox="1"/>
            <p:nvPr/>
          </p:nvSpPr>
          <p:spPr>
            <a:xfrm>
              <a:off x="1144028" y="1091545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2.5</a:t>
              </a:r>
            </a:p>
          </p:txBody>
        </p:sp>
        <p:sp>
          <p:nvSpPr>
            <p:cNvPr id="5045" name="TextBox 5044">
              <a:extLst>
                <a:ext uri="{FF2B5EF4-FFF2-40B4-BE49-F238E27FC236}">
                  <a16:creationId xmlns:a16="http://schemas.microsoft.com/office/drawing/2014/main" id="{0324315E-232A-C3CF-BC39-80338FF538F0}"/>
                </a:ext>
              </a:extLst>
            </p:cNvPr>
            <p:cNvSpPr txBox="1"/>
            <p:nvPr/>
          </p:nvSpPr>
          <p:spPr>
            <a:xfrm rot="16200000">
              <a:off x="-578886" y="2865809"/>
              <a:ext cx="29662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Relative Admission Rate</a:t>
              </a:r>
            </a:p>
          </p:txBody>
        </p:sp>
        <p:sp>
          <p:nvSpPr>
            <p:cNvPr id="5046" name="Freeform 5045">
              <a:extLst>
                <a:ext uri="{FF2B5EF4-FFF2-40B4-BE49-F238E27FC236}">
                  <a16:creationId xmlns:a16="http://schemas.microsoft.com/office/drawing/2014/main" id="{A2F77615-BB80-3307-78BE-A036E1AD4246}"/>
                </a:ext>
              </a:extLst>
            </p:cNvPr>
            <p:cNvSpPr/>
            <p:nvPr/>
          </p:nvSpPr>
          <p:spPr>
            <a:xfrm>
              <a:off x="1730540" y="5039601"/>
              <a:ext cx="9714699" cy="1905"/>
            </a:xfrm>
            <a:custGeom>
              <a:avLst/>
              <a:gdLst>
                <a:gd name="connsiteX0" fmla="*/ 0 w 9714699"/>
                <a:gd name="connsiteY0" fmla="*/ 0 h 1905"/>
                <a:gd name="connsiteX1" fmla="*/ 9714700 w 9714699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14699" h="1905">
                  <a:moveTo>
                    <a:pt x="0" y="0"/>
                  </a:moveTo>
                  <a:lnTo>
                    <a:pt x="971470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47" name="Freeform 5046">
              <a:extLst>
                <a:ext uri="{FF2B5EF4-FFF2-40B4-BE49-F238E27FC236}">
                  <a16:creationId xmlns:a16="http://schemas.microsoft.com/office/drawing/2014/main" id="{82DB354B-E37D-F4CC-19F2-93305E4A09C1}"/>
                </a:ext>
              </a:extLst>
            </p:cNvPr>
            <p:cNvSpPr/>
            <p:nvPr/>
          </p:nvSpPr>
          <p:spPr>
            <a:xfrm>
              <a:off x="1881416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48" name="TextBox 5047">
              <a:extLst>
                <a:ext uri="{FF2B5EF4-FFF2-40B4-BE49-F238E27FC236}">
                  <a16:creationId xmlns:a16="http://schemas.microsoft.com/office/drawing/2014/main" id="{350FF424-EA84-A432-C439-1C2ECEAC7760}"/>
                </a:ext>
              </a:extLst>
            </p:cNvPr>
            <p:cNvSpPr txBox="1"/>
            <p:nvPr/>
          </p:nvSpPr>
          <p:spPr>
            <a:xfrm>
              <a:off x="1599476" y="5123231"/>
              <a:ext cx="542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0-20</a:t>
              </a:r>
            </a:p>
          </p:txBody>
        </p:sp>
        <p:sp>
          <p:nvSpPr>
            <p:cNvPr id="5049" name="Freeform 5048">
              <a:extLst>
                <a:ext uri="{FF2B5EF4-FFF2-40B4-BE49-F238E27FC236}">
                  <a16:creationId xmlns:a16="http://schemas.microsoft.com/office/drawing/2014/main" id="{407F212D-B5A8-F175-632D-A054F1816253}"/>
                </a:ext>
              </a:extLst>
            </p:cNvPr>
            <p:cNvSpPr/>
            <p:nvPr/>
          </p:nvSpPr>
          <p:spPr>
            <a:xfrm>
              <a:off x="2634424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50" name="TextBox 5049">
              <a:extLst>
                <a:ext uri="{FF2B5EF4-FFF2-40B4-BE49-F238E27FC236}">
                  <a16:creationId xmlns:a16="http://schemas.microsoft.com/office/drawing/2014/main" id="{2C9A527E-D0AF-C797-D35E-43DCC035204C}"/>
                </a:ext>
              </a:extLst>
            </p:cNvPr>
            <p:cNvSpPr txBox="1"/>
            <p:nvPr/>
          </p:nvSpPr>
          <p:spPr>
            <a:xfrm>
              <a:off x="2299144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20-40</a:t>
              </a:r>
            </a:p>
          </p:txBody>
        </p:sp>
        <p:sp>
          <p:nvSpPr>
            <p:cNvPr id="5051" name="Freeform 5050">
              <a:extLst>
                <a:ext uri="{FF2B5EF4-FFF2-40B4-BE49-F238E27FC236}">
                  <a16:creationId xmlns:a16="http://schemas.microsoft.com/office/drawing/2014/main" id="{B1DC451E-B16F-7683-8A47-88B7A72333AE}"/>
                </a:ext>
              </a:extLst>
            </p:cNvPr>
            <p:cNvSpPr/>
            <p:nvPr/>
          </p:nvSpPr>
          <p:spPr>
            <a:xfrm>
              <a:off x="3387432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52" name="TextBox 5051">
              <a:extLst>
                <a:ext uri="{FF2B5EF4-FFF2-40B4-BE49-F238E27FC236}">
                  <a16:creationId xmlns:a16="http://schemas.microsoft.com/office/drawing/2014/main" id="{36BD2BED-6147-BD94-A4E1-A8AF56341848}"/>
                </a:ext>
              </a:extLst>
            </p:cNvPr>
            <p:cNvSpPr txBox="1"/>
            <p:nvPr/>
          </p:nvSpPr>
          <p:spPr>
            <a:xfrm>
              <a:off x="3052153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40-60</a:t>
              </a:r>
            </a:p>
          </p:txBody>
        </p:sp>
        <p:sp>
          <p:nvSpPr>
            <p:cNvPr id="5053" name="Freeform 5052">
              <a:extLst>
                <a:ext uri="{FF2B5EF4-FFF2-40B4-BE49-F238E27FC236}">
                  <a16:creationId xmlns:a16="http://schemas.microsoft.com/office/drawing/2014/main" id="{CC6E92FD-50C9-1B33-1590-9E94315402C3}"/>
                </a:ext>
              </a:extLst>
            </p:cNvPr>
            <p:cNvSpPr/>
            <p:nvPr/>
          </p:nvSpPr>
          <p:spPr>
            <a:xfrm>
              <a:off x="4140441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54" name="TextBox 5053">
              <a:extLst>
                <a:ext uri="{FF2B5EF4-FFF2-40B4-BE49-F238E27FC236}">
                  <a16:creationId xmlns:a16="http://schemas.microsoft.com/office/drawing/2014/main" id="{E2345B41-885D-9300-5510-D6FC5489D0F2}"/>
                </a:ext>
              </a:extLst>
            </p:cNvPr>
            <p:cNvSpPr txBox="1"/>
            <p:nvPr/>
          </p:nvSpPr>
          <p:spPr>
            <a:xfrm>
              <a:off x="3805161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60-70</a:t>
              </a:r>
            </a:p>
          </p:txBody>
        </p:sp>
        <p:sp>
          <p:nvSpPr>
            <p:cNvPr id="5055" name="Freeform 5054">
              <a:extLst>
                <a:ext uri="{FF2B5EF4-FFF2-40B4-BE49-F238E27FC236}">
                  <a16:creationId xmlns:a16="http://schemas.microsoft.com/office/drawing/2014/main" id="{CC648611-2A19-7B8D-1ECC-8755B8DCF129}"/>
                </a:ext>
              </a:extLst>
            </p:cNvPr>
            <p:cNvSpPr/>
            <p:nvPr/>
          </p:nvSpPr>
          <p:spPr>
            <a:xfrm>
              <a:off x="4893792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56" name="TextBox 5055">
              <a:extLst>
                <a:ext uri="{FF2B5EF4-FFF2-40B4-BE49-F238E27FC236}">
                  <a16:creationId xmlns:a16="http://schemas.microsoft.com/office/drawing/2014/main" id="{000199B7-74A1-DCBA-A629-E62410B8D7D6}"/>
                </a:ext>
              </a:extLst>
            </p:cNvPr>
            <p:cNvSpPr txBox="1"/>
            <p:nvPr/>
          </p:nvSpPr>
          <p:spPr>
            <a:xfrm>
              <a:off x="4558512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70-80</a:t>
              </a:r>
            </a:p>
          </p:txBody>
        </p:sp>
        <p:sp>
          <p:nvSpPr>
            <p:cNvPr id="5057" name="Freeform 5056">
              <a:extLst>
                <a:ext uri="{FF2B5EF4-FFF2-40B4-BE49-F238E27FC236}">
                  <a16:creationId xmlns:a16="http://schemas.microsoft.com/office/drawing/2014/main" id="{8D575A64-D3F7-46F1-37AB-4B81EF9A4C06}"/>
                </a:ext>
              </a:extLst>
            </p:cNvPr>
            <p:cNvSpPr/>
            <p:nvPr/>
          </p:nvSpPr>
          <p:spPr>
            <a:xfrm>
              <a:off x="5646801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58" name="TextBox 5057">
              <a:extLst>
                <a:ext uri="{FF2B5EF4-FFF2-40B4-BE49-F238E27FC236}">
                  <a16:creationId xmlns:a16="http://schemas.microsoft.com/office/drawing/2014/main" id="{55DC61BF-A1A1-0C5E-FDF2-5837F9ECC21E}"/>
                </a:ext>
              </a:extLst>
            </p:cNvPr>
            <p:cNvSpPr txBox="1"/>
            <p:nvPr/>
          </p:nvSpPr>
          <p:spPr>
            <a:xfrm>
              <a:off x="5311520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80-90</a:t>
              </a:r>
            </a:p>
          </p:txBody>
        </p:sp>
        <p:sp>
          <p:nvSpPr>
            <p:cNvPr id="5059" name="Freeform 5058">
              <a:extLst>
                <a:ext uri="{FF2B5EF4-FFF2-40B4-BE49-F238E27FC236}">
                  <a16:creationId xmlns:a16="http://schemas.microsoft.com/office/drawing/2014/main" id="{2BE6F7A0-895C-34BA-8E4C-58FF3CBF3278}"/>
                </a:ext>
              </a:extLst>
            </p:cNvPr>
            <p:cNvSpPr/>
            <p:nvPr/>
          </p:nvSpPr>
          <p:spPr>
            <a:xfrm>
              <a:off x="6399809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60" name="TextBox 5059">
              <a:extLst>
                <a:ext uri="{FF2B5EF4-FFF2-40B4-BE49-F238E27FC236}">
                  <a16:creationId xmlns:a16="http://schemas.microsoft.com/office/drawing/2014/main" id="{42B292A6-CCE5-C2CC-C1D7-89B74D8CBE1A}"/>
                </a:ext>
              </a:extLst>
            </p:cNvPr>
            <p:cNvSpPr txBox="1"/>
            <p:nvPr/>
          </p:nvSpPr>
          <p:spPr>
            <a:xfrm>
              <a:off x="6064529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90-95</a:t>
              </a:r>
            </a:p>
          </p:txBody>
        </p:sp>
        <p:sp>
          <p:nvSpPr>
            <p:cNvPr id="5061" name="Freeform 5060">
              <a:extLst>
                <a:ext uri="{FF2B5EF4-FFF2-40B4-BE49-F238E27FC236}">
                  <a16:creationId xmlns:a16="http://schemas.microsoft.com/office/drawing/2014/main" id="{40142830-050D-9894-0F0F-49BC1CF5EC5B}"/>
                </a:ext>
              </a:extLst>
            </p:cNvPr>
            <p:cNvSpPr/>
            <p:nvPr/>
          </p:nvSpPr>
          <p:spPr>
            <a:xfrm>
              <a:off x="7152817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62" name="TextBox 5061">
              <a:extLst>
                <a:ext uri="{FF2B5EF4-FFF2-40B4-BE49-F238E27FC236}">
                  <a16:creationId xmlns:a16="http://schemas.microsoft.com/office/drawing/2014/main" id="{3291D965-6962-BB24-09C4-FAD2D92F4133}"/>
                </a:ext>
              </a:extLst>
            </p:cNvPr>
            <p:cNvSpPr txBox="1"/>
            <p:nvPr/>
          </p:nvSpPr>
          <p:spPr>
            <a:xfrm>
              <a:off x="6817537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95-96</a:t>
              </a:r>
            </a:p>
          </p:txBody>
        </p:sp>
        <p:sp>
          <p:nvSpPr>
            <p:cNvPr id="5063" name="Freeform 5062">
              <a:extLst>
                <a:ext uri="{FF2B5EF4-FFF2-40B4-BE49-F238E27FC236}">
                  <a16:creationId xmlns:a16="http://schemas.microsoft.com/office/drawing/2014/main" id="{AAB52F4E-D42C-1225-E7D9-27E59A01C928}"/>
                </a:ext>
              </a:extLst>
            </p:cNvPr>
            <p:cNvSpPr/>
            <p:nvPr/>
          </p:nvSpPr>
          <p:spPr>
            <a:xfrm>
              <a:off x="7905826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64" name="TextBox 5063">
              <a:extLst>
                <a:ext uri="{FF2B5EF4-FFF2-40B4-BE49-F238E27FC236}">
                  <a16:creationId xmlns:a16="http://schemas.microsoft.com/office/drawing/2014/main" id="{3FCB83C5-E5FB-0D42-D8E0-C4B2FD9AF6A4}"/>
                </a:ext>
              </a:extLst>
            </p:cNvPr>
            <p:cNvSpPr txBox="1"/>
            <p:nvPr/>
          </p:nvSpPr>
          <p:spPr>
            <a:xfrm>
              <a:off x="7570546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96-97</a:t>
              </a:r>
            </a:p>
          </p:txBody>
        </p:sp>
        <p:sp>
          <p:nvSpPr>
            <p:cNvPr id="5065" name="Freeform 5064">
              <a:extLst>
                <a:ext uri="{FF2B5EF4-FFF2-40B4-BE49-F238E27FC236}">
                  <a16:creationId xmlns:a16="http://schemas.microsoft.com/office/drawing/2014/main" id="{951D9174-7509-F932-CDB5-87078CBD136D}"/>
                </a:ext>
              </a:extLst>
            </p:cNvPr>
            <p:cNvSpPr/>
            <p:nvPr/>
          </p:nvSpPr>
          <p:spPr>
            <a:xfrm>
              <a:off x="8658834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66" name="TextBox 5065">
              <a:extLst>
                <a:ext uri="{FF2B5EF4-FFF2-40B4-BE49-F238E27FC236}">
                  <a16:creationId xmlns:a16="http://schemas.microsoft.com/office/drawing/2014/main" id="{B46F7696-25D1-879E-77FD-5078C988C4D7}"/>
                </a:ext>
              </a:extLst>
            </p:cNvPr>
            <p:cNvSpPr txBox="1"/>
            <p:nvPr/>
          </p:nvSpPr>
          <p:spPr>
            <a:xfrm>
              <a:off x="8323554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97-98</a:t>
              </a:r>
            </a:p>
          </p:txBody>
        </p:sp>
        <p:sp>
          <p:nvSpPr>
            <p:cNvPr id="5067" name="Freeform 5066">
              <a:extLst>
                <a:ext uri="{FF2B5EF4-FFF2-40B4-BE49-F238E27FC236}">
                  <a16:creationId xmlns:a16="http://schemas.microsoft.com/office/drawing/2014/main" id="{BAFDDE90-75A3-7BEB-71D4-6E6DBC4D7234}"/>
                </a:ext>
              </a:extLst>
            </p:cNvPr>
            <p:cNvSpPr/>
            <p:nvPr/>
          </p:nvSpPr>
          <p:spPr>
            <a:xfrm>
              <a:off x="9411843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68" name="TextBox 5067">
              <a:extLst>
                <a:ext uri="{FF2B5EF4-FFF2-40B4-BE49-F238E27FC236}">
                  <a16:creationId xmlns:a16="http://schemas.microsoft.com/office/drawing/2014/main" id="{BA1F1500-6B47-6851-095A-FACE23C564ED}"/>
                </a:ext>
              </a:extLst>
            </p:cNvPr>
            <p:cNvSpPr txBox="1"/>
            <p:nvPr/>
          </p:nvSpPr>
          <p:spPr>
            <a:xfrm>
              <a:off x="9076563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98-99</a:t>
              </a:r>
            </a:p>
          </p:txBody>
        </p:sp>
        <p:sp>
          <p:nvSpPr>
            <p:cNvPr id="5069" name="Freeform 5068">
              <a:extLst>
                <a:ext uri="{FF2B5EF4-FFF2-40B4-BE49-F238E27FC236}">
                  <a16:creationId xmlns:a16="http://schemas.microsoft.com/office/drawing/2014/main" id="{DCDCDB49-D494-05E3-6AAF-855A34863FE4}"/>
                </a:ext>
              </a:extLst>
            </p:cNvPr>
            <p:cNvSpPr/>
            <p:nvPr/>
          </p:nvSpPr>
          <p:spPr>
            <a:xfrm>
              <a:off x="10164851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70" name="TextBox 5069">
              <a:extLst>
                <a:ext uri="{FF2B5EF4-FFF2-40B4-BE49-F238E27FC236}">
                  <a16:creationId xmlns:a16="http://schemas.microsoft.com/office/drawing/2014/main" id="{94B8E787-91E6-1615-D069-5926D683B1D0}"/>
                </a:ext>
              </a:extLst>
            </p:cNvPr>
            <p:cNvSpPr txBox="1"/>
            <p:nvPr/>
          </p:nvSpPr>
          <p:spPr>
            <a:xfrm>
              <a:off x="9750513" y="5123231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99-99.9</a:t>
              </a:r>
            </a:p>
          </p:txBody>
        </p:sp>
        <p:sp>
          <p:nvSpPr>
            <p:cNvPr id="5071" name="Freeform 5070">
              <a:extLst>
                <a:ext uri="{FF2B5EF4-FFF2-40B4-BE49-F238E27FC236}">
                  <a16:creationId xmlns:a16="http://schemas.microsoft.com/office/drawing/2014/main" id="{880F6AD9-6345-9BC8-AEA0-D6F6FCB5BCBA}"/>
                </a:ext>
              </a:extLst>
            </p:cNvPr>
            <p:cNvSpPr/>
            <p:nvPr/>
          </p:nvSpPr>
          <p:spPr>
            <a:xfrm>
              <a:off x="10917859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72" name="TextBox 5071">
              <a:extLst>
                <a:ext uri="{FF2B5EF4-FFF2-40B4-BE49-F238E27FC236}">
                  <a16:creationId xmlns:a16="http://schemas.microsoft.com/office/drawing/2014/main" id="{2A4E0E08-054E-E355-26BB-9D05EE7C643E}"/>
                </a:ext>
              </a:extLst>
            </p:cNvPr>
            <p:cNvSpPr txBox="1"/>
            <p:nvPr/>
          </p:nvSpPr>
          <p:spPr>
            <a:xfrm>
              <a:off x="10503522" y="5123231"/>
              <a:ext cx="770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Top 0.1</a:t>
              </a:r>
            </a:p>
          </p:txBody>
        </p:sp>
        <p:sp>
          <p:nvSpPr>
            <p:cNvPr id="5073" name="TextBox 5072">
              <a:extLst>
                <a:ext uri="{FF2B5EF4-FFF2-40B4-BE49-F238E27FC236}">
                  <a16:creationId xmlns:a16="http://schemas.microsoft.com/office/drawing/2014/main" id="{8336D59B-6504-2DF0-2F26-80EA3381BA32}"/>
                </a:ext>
              </a:extLst>
            </p:cNvPr>
            <p:cNvSpPr txBox="1"/>
            <p:nvPr/>
          </p:nvSpPr>
          <p:spPr>
            <a:xfrm>
              <a:off x="5074539" y="5405647"/>
              <a:ext cx="30620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Parent Income Percentile</a:t>
              </a:r>
            </a:p>
          </p:txBody>
        </p:sp>
        <p:sp>
          <p:nvSpPr>
            <p:cNvPr id="5074" name="Freeform 5073">
              <a:extLst>
                <a:ext uri="{FF2B5EF4-FFF2-40B4-BE49-F238E27FC236}">
                  <a16:creationId xmlns:a16="http://schemas.microsoft.com/office/drawing/2014/main" id="{255CCE77-8338-5596-4CA3-1EBCDCB6BFCF}"/>
                </a:ext>
              </a:extLst>
            </p:cNvPr>
            <p:cNvSpPr/>
            <p:nvPr/>
          </p:nvSpPr>
          <p:spPr>
            <a:xfrm>
              <a:off x="2949206" y="5851931"/>
              <a:ext cx="7277366" cy="443712"/>
            </a:xfrm>
            <a:custGeom>
              <a:avLst/>
              <a:gdLst>
                <a:gd name="connsiteX0" fmla="*/ 0 w 7277366"/>
                <a:gd name="connsiteY0" fmla="*/ 0 h 443712"/>
                <a:gd name="connsiteX1" fmla="*/ 7277367 w 7277366"/>
                <a:gd name="connsiteY1" fmla="*/ 0 h 443712"/>
                <a:gd name="connsiteX2" fmla="*/ 7277367 w 7277366"/>
                <a:gd name="connsiteY2" fmla="*/ 443712 h 443712"/>
                <a:gd name="connsiteX3" fmla="*/ 0 w 7277366"/>
                <a:gd name="connsiteY3" fmla="*/ 443712 h 44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366" h="443712">
                  <a:moveTo>
                    <a:pt x="0" y="0"/>
                  </a:moveTo>
                  <a:lnTo>
                    <a:pt x="7277367" y="0"/>
                  </a:lnTo>
                  <a:lnTo>
                    <a:pt x="7277367" y="443712"/>
                  </a:lnTo>
                  <a:lnTo>
                    <a:pt x="0" y="443712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75" name="Freeform 5074">
              <a:extLst>
                <a:ext uri="{FF2B5EF4-FFF2-40B4-BE49-F238E27FC236}">
                  <a16:creationId xmlns:a16="http://schemas.microsoft.com/office/drawing/2014/main" id="{7EDB7BAE-308A-1BEC-282F-67DD7C808555}"/>
                </a:ext>
              </a:extLst>
            </p:cNvPr>
            <p:cNvSpPr/>
            <p:nvPr/>
          </p:nvSpPr>
          <p:spPr>
            <a:xfrm>
              <a:off x="2956064" y="5858789"/>
              <a:ext cx="7263650" cy="429996"/>
            </a:xfrm>
            <a:custGeom>
              <a:avLst/>
              <a:gdLst>
                <a:gd name="connsiteX0" fmla="*/ 0 w 7263650"/>
                <a:gd name="connsiteY0" fmla="*/ 0 h 429996"/>
                <a:gd name="connsiteX1" fmla="*/ 7263651 w 7263650"/>
                <a:gd name="connsiteY1" fmla="*/ 0 h 429996"/>
                <a:gd name="connsiteX2" fmla="*/ 7263651 w 7263650"/>
                <a:gd name="connsiteY2" fmla="*/ 429997 h 429996"/>
                <a:gd name="connsiteX3" fmla="*/ 0 w 7263650"/>
                <a:gd name="connsiteY3" fmla="*/ 429997 h 429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63650" h="429996">
                  <a:moveTo>
                    <a:pt x="0" y="0"/>
                  </a:moveTo>
                  <a:lnTo>
                    <a:pt x="7263651" y="0"/>
                  </a:lnTo>
                  <a:lnTo>
                    <a:pt x="7263651" y="429997"/>
                  </a:lnTo>
                  <a:lnTo>
                    <a:pt x="0" y="429997"/>
                  </a:lnTo>
                  <a:close/>
                </a:path>
              </a:pathLst>
            </a:custGeom>
            <a:noFill/>
            <a:ln w="13716" cap="flat">
              <a:solidFill>
                <a:srgbClr val="FFFFFF">
                  <a:alpha val="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76" name="Freeform 5075">
              <a:extLst>
                <a:ext uri="{FF2B5EF4-FFF2-40B4-BE49-F238E27FC236}">
                  <a16:creationId xmlns:a16="http://schemas.microsoft.com/office/drawing/2014/main" id="{F943FA73-FD5A-FA1D-8336-1A232E4C3FC8}"/>
                </a:ext>
              </a:extLst>
            </p:cNvPr>
            <p:cNvSpPr/>
            <p:nvPr/>
          </p:nvSpPr>
          <p:spPr>
            <a:xfrm>
              <a:off x="3052076" y="6073787"/>
              <a:ext cx="891540" cy="1905"/>
            </a:xfrm>
            <a:custGeom>
              <a:avLst/>
              <a:gdLst>
                <a:gd name="connsiteX0" fmla="*/ 0 w 891540"/>
                <a:gd name="connsiteY0" fmla="*/ 0 h 1905"/>
                <a:gd name="connsiteX1" fmla="*/ 891540 w 89154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1540" h="1905">
                  <a:moveTo>
                    <a:pt x="0" y="0"/>
                  </a:moveTo>
                  <a:lnTo>
                    <a:pt x="891540" y="0"/>
                  </a:lnTo>
                </a:path>
              </a:pathLst>
            </a:custGeom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77" name="Freeform 5076">
              <a:extLst>
                <a:ext uri="{FF2B5EF4-FFF2-40B4-BE49-F238E27FC236}">
                  <a16:creationId xmlns:a16="http://schemas.microsoft.com/office/drawing/2014/main" id="{64830E53-A31C-36E3-3DC6-BC7B5B847E73}"/>
                </a:ext>
              </a:extLst>
            </p:cNvPr>
            <p:cNvSpPr/>
            <p:nvPr/>
          </p:nvSpPr>
          <p:spPr>
            <a:xfrm>
              <a:off x="3439553" y="6015494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78" name="Freeform 5077">
              <a:extLst>
                <a:ext uri="{FF2B5EF4-FFF2-40B4-BE49-F238E27FC236}">
                  <a16:creationId xmlns:a16="http://schemas.microsoft.com/office/drawing/2014/main" id="{D4BDB1ED-49C6-F461-19B0-8B18EECE654F}"/>
                </a:ext>
              </a:extLst>
            </p:cNvPr>
            <p:cNvSpPr/>
            <p:nvPr/>
          </p:nvSpPr>
          <p:spPr>
            <a:xfrm>
              <a:off x="3454984" y="6030925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79" name="Freeform 5078">
              <a:extLst>
                <a:ext uri="{FF2B5EF4-FFF2-40B4-BE49-F238E27FC236}">
                  <a16:creationId xmlns:a16="http://schemas.microsoft.com/office/drawing/2014/main" id="{D2989654-97BE-9255-797F-8CE66C388D1E}"/>
                </a:ext>
              </a:extLst>
            </p:cNvPr>
            <p:cNvSpPr/>
            <p:nvPr/>
          </p:nvSpPr>
          <p:spPr>
            <a:xfrm>
              <a:off x="6351460" y="6073787"/>
              <a:ext cx="891540" cy="1905"/>
            </a:xfrm>
            <a:custGeom>
              <a:avLst/>
              <a:gdLst>
                <a:gd name="connsiteX0" fmla="*/ 0 w 891540"/>
                <a:gd name="connsiteY0" fmla="*/ 0 h 1905"/>
                <a:gd name="connsiteX1" fmla="*/ 891540 w 89154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1540" h="1905">
                  <a:moveTo>
                    <a:pt x="0" y="0"/>
                  </a:moveTo>
                  <a:lnTo>
                    <a:pt x="891540" y="0"/>
                  </a:lnTo>
                </a:path>
              </a:pathLst>
            </a:custGeom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80" name="Freeform 5079">
              <a:extLst>
                <a:ext uri="{FF2B5EF4-FFF2-40B4-BE49-F238E27FC236}">
                  <a16:creationId xmlns:a16="http://schemas.microsoft.com/office/drawing/2014/main" id="{26D789E9-ABF4-B55D-2AAC-D2C850C910AC}"/>
                </a:ext>
              </a:extLst>
            </p:cNvPr>
            <p:cNvSpPr/>
            <p:nvPr/>
          </p:nvSpPr>
          <p:spPr>
            <a:xfrm>
              <a:off x="6738937" y="6015494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0" y="90487"/>
                    <a:pt x="0" y="58293"/>
                  </a:cubicBezTo>
                  <a:cubicBezTo>
                    <a:pt x="0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81" name="Freeform 5080">
              <a:extLst>
                <a:ext uri="{FF2B5EF4-FFF2-40B4-BE49-F238E27FC236}">
                  <a16:creationId xmlns:a16="http://schemas.microsoft.com/office/drawing/2014/main" id="{36E5F14D-BD1C-26A3-D263-B62F77BE4D3C}"/>
                </a:ext>
              </a:extLst>
            </p:cNvPr>
            <p:cNvSpPr/>
            <p:nvPr/>
          </p:nvSpPr>
          <p:spPr>
            <a:xfrm>
              <a:off x="6754368" y="6030925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082" name="TextBox 5081">
              <a:extLst>
                <a:ext uri="{FF2B5EF4-FFF2-40B4-BE49-F238E27FC236}">
                  <a16:creationId xmlns:a16="http://schemas.microsoft.com/office/drawing/2014/main" id="{DAC84A10-FB44-C61D-58D1-480F164451C2}"/>
                </a:ext>
              </a:extLst>
            </p:cNvPr>
            <p:cNvSpPr txBox="1"/>
            <p:nvPr/>
          </p:nvSpPr>
          <p:spPr>
            <a:xfrm>
              <a:off x="3995165" y="5928569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Selected Ivy-Plus</a:t>
              </a:r>
            </a:p>
          </p:txBody>
        </p:sp>
        <p:sp>
          <p:nvSpPr>
            <p:cNvPr id="5083" name="TextBox 5082">
              <a:extLst>
                <a:ext uri="{FF2B5EF4-FFF2-40B4-BE49-F238E27FC236}">
                  <a16:creationId xmlns:a16="http://schemas.microsoft.com/office/drawing/2014/main" id="{EEEDF2A5-A2B6-E911-29A5-E12F7DDFE95A}"/>
                </a:ext>
              </a:extLst>
            </p:cNvPr>
            <p:cNvSpPr txBox="1"/>
            <p:nvPr/>
          </p:nvSpPr>
          <p:spPr>
            <a:xfrm>
              <a:off x="7294549" y="5928569"/>
              <a:ext cx="271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Selected Flagship Public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1512AA8-C0A3-F167-41F8-00FE36CD7AFC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Admissions Rates for Non-Athletes at Highly Selective Colleges, by Parental Income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Reweighted on SAT/ACT Scores to Match Current Attendees</a:t>
            </a:r>
          </a:p>
        </p:txBody>
      </p:sp>
    </p:spTree>
    <p:extLst>
      <p:ext uri="{BB962C8B-B14F-4D97-AF65-F5344CB8AC3E}">
        <p14:creationId xmlns:p14="http://schemas.microsoft.com/office/powerpoint/2010/main" val="2589243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roup 294">
            <a:extLst>
              <a:ext uri="{FF2B5EF4-FFF2-40B4-BE49-F238E27FC236}">
                <a16:creationId xmlns:a16="http://schemas.microsoft.com/office/drawing/2014/main" id="{7BA40609-F64A-DDCD-6A65-9D78388C8966}"/>
              </a:ext>
            </a:extLst>
          </p:cNvPr>
          <p:cNvGrpSpPr/>
          <p:nvPr/>
        </p:nvGrpSpPr>
        <p:grpSpPr>
          <a:xfrm>
            <a:off x="609600" y="0"/>
            <a:ext cx="10972800" cy="6858000"/>
            <a:chOff x="609600" y="0"/>
            <a:chExt cx="10972800" cy="6858000"/>
          </a:xfrm>
        </p:grpSpPr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CB02CDEB-7157-E5D5-5221-55448AD7FE4F}"/>
                </a:ext>
              </a:extLst>
            </p:cNvPr>
            <p:cNvSpPr/>
            <p:nvPr/>
          </p:nvSpPr>
          <p:spPr>
            <a:xfrm>
              <a:off x="609600" y="0"/>
              <a:ext cx="10972800" cy="6858000"/>
            </a:xfrm>
            <a:custGeom>
              <a:avLst/>
              <a:gdLst>
                <a:gd name="connsiteX0" fmla="*/ 0 w 10972800"/>
                <a:gd name="connsiteY0" fmla="*/ 0 h 6858000"/>
                <a:gd name="connsiteX1" fmla="*/ 10972800 w 10972800"/>
                <a:gd name="connsiteY1" fmla="*/ 0 h 6858000"/>
                <a:gd name="connsiteX2" fmla="*/ 10972800 w 10972800"/>
                <a:gd name="connsiteY2" fmla="*/ 6858000 h 6858000"/>
                <a:gd name="connsiteX3" fmla="*/ 0 w 109728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72800" h="6858000">
                  <a:moveTo>
                    <a:pt x="0" y="0"/>
                  </a:moveTo>
                  <a:lnTo>
                    <a:pt x="10972800" y="0"/>
                  </a:lnTo>
                  <a:lnTo>
                    <a:pt x="109728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119B1C84-3C0D-9BC9-4FDA-9416268F76EB}"/>
                </a:ext>
              </a:extLst>
            </p:cNvPr>
            <p:cNvSpPr/>
            <p:nvPr/>
          </p:nvSpPr>
          <p:spPr>
            <a:xfrm>
              <a:off x="609600" y="0"/>
              <a:ext cx="10972800" cy="6858000"/>
            </a:xfrm>
            <a:custGeom>
              <a:avLst/>
              <a:gdLst>
                <a:gd name="connsiteX0" fmla="*/ 0 w 10972800"/>
                <a:gd name="connsiteY0" fmla="*/ 0 h 6858000"/>
                <a:gd name="connsiteX1" fmla="*/ 10972800 w 10972800"/>
                <a:gd name="connsiteY1" fmla="*/ 0 h 6858000"/>
                <a:gd name="connsiteX2" fmla="*/ 10972800 w 10972800"/>
                <a:gd name="connsiteY2" fmla="*/ 6858000 h 6858000"/>
                <a:gd name="connsiteX3" fmla="*/ 0 w 109728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72800" h="6858000">
                  <a:moveTo>
                    <a:pt x="0" y="0"/>
                  </a:moveTo>
                  <a:lnTo>
                    <a:pt x="10972800" y="0"/>
                  </a:lnTo>
                  <a:lnTo>
                    <a:pt x="109728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01659F3E-9A3A-F1F7-FF62-22431EB66F6A}"/>
                </a:ext>
              </a:extLst>
            </p:cNvPr>
            <p:cNvSpPr/>
            <p:nvPr/>
          </p:nvSpPr>
          <p:spPr>
            <a:xfrm>
              <a:off x="616457" y="6857"/>
              <a:ext cx="10959084" cy="6844284"/>
            </a:xfrm>
            <a:custGeom>
              <a:avLst/>
              <a:gdLst>
                <a:gd name="connsiteX0" fmla="*/ 0 w 10959084"/>
                <a:gd name="connsiteY0" fmla="*/ 0 h 6844284"/>
                <a:gd name="connsiteX1" fmla="*/ 10959084 w 10959084"/>
                <a:gd name="connsiteY1" fmla="*/ 0 h 6844284"/>
                <a:gd name="connsiteX2" fmla="*/ 10959084 w 10959084"/>
                <a:gd name="connsiteY2" fmla="*/ 6844284 h 6844284"/>
                <a:gd name="connsiteX3" fmla="*/ 0 w 10959084"/>
                <a:gd name="connsiteY3" fmla="*/ 6844284 h 684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9084" h="6844284">
                  <a:moveTo>
                    <a:pt x="0" y="0"/>
                  </a:moveTo>
                  <a:lnTo>
                    <a:pt x="10959084" y="0"/>
                  </a:lnTo>
                  <a:lnTo>
                    <a:pt x="10959084" y="6844284"/>
                  </a:lnTo>
                  <a:lnTo>
                    <a:pt x="0" y="6844284"/>
                  </a:lnTo>
                  <a:close/>
                </a:path>
              </a:pathLst>
            </a:custGeom>
            <a:noFill/>
            <a:ln w="1371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DF514189-C16A-5DA9-87B3-573D9EB63323}"/>
                </a:ext>
              </a:extLst>
            </p:cNvPr>
            <p:cNvSpPr/>
            <p:nvPr/>
          </p:nvSpPr>
          <p:spPr>
            <a:xfrm>
              <a:off x="1730540" y="1091793"/>
              <a:ext cx="9714699" cy="3947807"/>
            </a:xfrm>
            <a:custGeom>
              <a:avLst/>
              <a:gdLst>
                <a:gd name="connsiteX0" fmla="*/ 0 w 9714699"/>
                <a:gd name="connsiteY0" fmla="*/ 0 h 3947807"/>
                <a:gd name="connsiteX1" fmla="*/ 9714700 w 9714699"/>
                <a:gd name="connsiteY1" fmla="*/ 0 h 3947807"/>
                <a:gd name="connsiteX2" fmla="*/ 9714700 w 9714699"/>
                <a:gd name="connsiteY2" fmla="*/ 3947808 h 3947807"/>
                <a:gd name="connsiteX3" fmla="*/ 0 w 9714699"/>
                <a:gd name="connsiteY3" fmla="*/ 3947808 h 394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4699" h="3947807">
                  <a:moveTo>
                    <a:pt x="0" y="0"/>
                  </a:moveTo>
                  <a:lnTo>
                    <a:pt x="9714700" y="0"/>
                  </a:lnTo>
                  <a:lnTo>
                    <a:pt x="9714700" y="3947808"/>
                  </a:lnTo>
                  <a:lnTo>
                    <a:pt x="0" y="3947808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07411DA6-60EC-176F-D87B-73F5EAFEF451}"/>
                </a:ext>
              </a:extLst>
            </p:cNvPr>
            <p:cNvSpPr/>
            <p:nvPr/>
          </p:nvSpPr>
          <p:spPr>
            <a:xfrm>
              <a:off x="1737398" y="1098651"/>
              <a:ext cx="9700983" cy="3934091"/>
            </a:xfrm>
            <a:custGeom>
              <a:avLst/>
              <a:gdLst>
                <a:gd name="connsiteX0" fmla="*/ 0 w 9700983"/>
                <a:gd name="connsiteY0" fmla="*/ 0 h 3934091"/>
                <a:gd name="connsiteX1" fmla="*/ 9700984 w 9700983"/>
                <a:gd name="connsiteY1" fmla="*/ 0 h 3934091"/>
                <a:gd name="connsiteX2" fmla="*/ 9700984 w 9700983"/>
                <a:gd name="connsiteY2" fmla="*/ 3934092 h 3934091"/>
                <a:gd name="connsiteX3" fmla="*/ 0 w 9700983"/>
                <a:gd name="connsiteY3" fmla="*/ 3934092 h 393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0983" h="3934091">
                  <a:moveTo>
                    <a:pt x="0" y="0"/>
                  </a:moveTo>
                  <a:lnTo>
                    <a:pt x="9700984" y="0"/>
                  </a:lnTo>
                  <a:lnTo>
                    <a:pt x="9700984" y="3934092"/>
                  </a:lnTo>
                  <a:lnTo>
                    <a:pt x="0" y="3934092"/>
                  </a:lnTo>
                  <a:close/>
                </a:path>
              </a:pathLst>
            </a:custGeom>
            <a:noFill/>
            <a:ln w="1371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31053248-F39C-50EB-8D34-CE2416FB87B5}"/>
                </a:ext>
              </a:extLst>
            </p:cNvPr>
            <p:cNvSpPr/>
            <p:nvPr/>
          </p:nvSpPr>
          <p:spPr>
            <a:xfrm>
              <a:off x="1730540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69F9F533-9183-F6DC-642E-7F2A7BD9D601}"/>
                </a:ext>
              </a:extLst>
            </p:cNvPr>
            <p:cNvSpPr/>
            <p:nvPr/>
          </p:nvSpPr>
          <p:spPr>
            <a:xfrm>
              <a:off x="1936280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9EE4A681-30A3-5080-49BB-180FE4D1F12A}"/>
                </a:ext>
              </a:extLst>
            </p:cNvPr>
            <p:cNvSpPr/>
            <p:nvPr/>
          </p:nvSpPr>
          <p:spPr>
            <a:xfrm>
              <a:off x="2142020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E757DDAD-22F0-7B7A-530C-56A0732CF51E}"/>
                </a:ext>
              </a:extLst>
            </p:cNvPr>
            <p:cNvSpPr/>
            <p:nvPr/>
          </p:nvSpPr>
          <p:spPr>
            <a:xfrm>
              <a:off x="2347760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5930F9D0-0BEC-A2CC-4E98-7483B7C67D3E}"/>
                </a:ext>
              </a:extLst>
            </p:cNvPr>
            <p:cNvSpPr/>
            <p:nvPr/>
          </p:nvSpPr>
          <p:spPr>
            <a:xfrm>
              <a:off x="2553500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2C4CC1C3-0A96-774E-BB31-03648E812C4E}"/>
                </a:ext>
              </a:extLst>
            </p:cNvPr>
            <p:cNvSpPr/>
            <p:nvPr/>
          </p:nvSpPr>
          <p:spPr>
            <a:xfrm>
              <a:off x="2759583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AE9B829F-D4B2-D090-7F88-ADAAA9281E5A}"/>
                </a:ext>
              </a:extLst>
            </p:cNvPr>
            <p:cNvSpPr/>
            <p:nvPr/>
          </p:nvSpPr>
          <p:spPr>
            <a:xfrm>
              <a:off x="2965323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32C28F94-19B2-5B52-F9A9-E36378D1CC9B}"/>
                </a:ext>
              </a:extLst>
            </p:cNvPr>
            <p:cNvSpPr/>
            <p:nvPr/>
          </p:nvSpPr>
          <p:spPr>
            <a:xfrm>
              <a:off x="3171063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2843DD4B-FA40-8CAA-283C-A67396672E23}"/>
                </a:ext>
              </a:extLst>
            </p:cNvPr>
            <p:cNvSpPr/>
            <p:nvPr/>
          </p:nvSpPr>
          <p:spPr>
            <a:xfrm>
              <a:off x="3376803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2A877A14-D2CA-9334-A596-58D986D57BC2}"/>
                </a:ext>
              </a:extLst>
            </p:cNvPr>
            <p:cNvSpPr/>
            <p:nvPr/>
          </p:nvSpPr>
          <p:spPr>
            <a:xfrm>
              <a:off x="3582543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3F577C25-AAE1-C6DA-1173-5C5A05710384}"/>
                </a:ext>
              </a:extLst>
            </p:cNvPr>
            <p:cNvSpPr/>
            <p:nvPr/>
          </p:nvSpPr>
          <p:spPr>
            <a:xfrm>
              <a:off x="3788283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9A9C08F2-A8FE-1648-CF68-81079BD13960}"/>
                </a:ext>
              </a:extLst>
            </p:cNvPr>
            <p:cNvSpPr/>
            <p:nvPr/>
          </p:nvSpPr>
          <p:spPr>
            <a:xfrm>
              <a:off x="3994023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9DC76762-3491-D08B-9523-947B5DD852C2}"/>
                </a:ext>
              </a:extLst>
            </p:cNvPr>
            <p:cNvSpPr/>
            <p:nvPr/>
          </p:nvSpPr>
          <p:spPr>
            <a:xfrm>
              <a:off x="4199763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904DAF10-E915-F8AE-A7AB-BD95FFBA9403}"/>
                </a:ext>
              </a:extLst>
            </p:cNvPr>
            <p:cNvSpPr/>
            <p:nvPr/>
          </p:nvSpPr>
          <p:spPr>
            <a:xfrm>
              <a:off x="4405845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04F56658-1B1A-6EDE-9071-006BD07633CB}"/>
                </a:ext>
              </a:extLst>
            </p:cNvPr>
            <p:cNvSpPr/>
            <p:nvPr/>
          </p:nvSpPr>
          <p:spPr>
            <a:xfrm>
              <a:off x="4611585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AA80D7DE-0AA5-AC5E-C266-8FA668A72930}"/>
                </a:ext>
              </a:extLst>
            </p:cNvPr>
            <p:cNvSpPr/>
            <p:nvPr/>
          </p:nvSpPr>
          <p:spPr>
            <a:xfrm>
              <a:off x="4817325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B4661DE5-2A30-8305-FCFD-3267AD462904}"/>
                </a:ext>
              </a:extLst>
            </p:cNvPr>
            <p:cNvSpPr/>
            <p:nvPr/>
          </p:nvSpPr>
          <p:spPr>
            <a:xfrm>
              <a:off x="5023065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1786740A-51C3-656F-F143-DB0A7EF7995E}"/>
                </a:ext>
              </a:extLst>
            </p:cNvPr>
            <p:cNvSpPr/>
            <p:nvPr/>
          </p:nvSpPr>
          <p:spPr>
            <a:xfrm>
              <a:off x="5228805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50A59EC0-7F20-A0C2-F8D7-AFC16B82627F}"/>
                </a:ext>
              </a:extLst>
            </p:cNvPr>
            <p:cNvSpPr/>
            <p:nvPr/>
          </p:nvSpPr>
          <p:spPr>
            <a:xfrm>
              <a:off x="5434545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21595B9B-3B11-DB95-B4EE-FB32948F0DAA}"/>
                </a:ext>
              </a:extLst>
            </p:cNvPr>
            <p:cNvSpPr/>
            <p:nvPr/>
          </p:nvSpPr>
          <p:spPr>
            <a:xfrm>
              <a:off x="5640285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93F43D07-F479-840D-5DC3-4F56B1962784}"/>
                </a:ext>
              </a:extLst>
            </p:cNvPr>
            <p:cNvSpPr/>
            <p:nvPr/>
          </p:nvSpPr>
          <p:spPr>
            <a:xfrm>
              <a:off x="5846025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4D2B20A0-E8A4-65B3-82B5-29DB524BB04F}"/>
                </a:ext>
              </a:extLst>
            </p:cNvPr>
            <p:cNvSpPr/>
            <p:nvPr/>
          </p:nvSpPr>
          <p:spPr>
            <a:xfrm>
              <a:off x="605210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595C0BEF-57D6-60C8-2E1B-BBCB2812BEFA}"/>
                </a:ext>
              </a:extLst>
            </p:cNvPr>
            <p:cNvSpPr/>
            <p:nvPr/>
          </p:nvSpPr>
          <p:spPr>
            <a:xfrm>
              <a:off x="625784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A2B48202-61F3-2A87-564E-44F7E5FE69EA}"/>
                </a:ext>
              </a:extLst>
            </p:cNvPr>
            <p:cNvSpPr/>
            <p:nvPr/>
          </p:nvSpPr>
          <p:spPr>
            <a:xfrm>
              <a:off x="646358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8D09A1FE-013F-AFB3-B02A-1FC00D143646}"/>
                </a:ext>
              </a:extLst>
            </p:cNvPr>
            <p:cNvSpPr/>
            <p:nvPr/>
          </p:nvSpPr>
          <p:spPr>
            <a:xfrm>
              <a:off x="666932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275211A6-AC3D-342C-4AE9-0A01090DBD23}"/>
                </a:ext>
              </a:extLst>
            </p:cNvPr>
            <p:cNvSpPr/>
            <p:nvPr/>
          </p:nvSpPr>
          <p:spPr>
            <a:xfrm>
              <a:off x="687506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F83C3663-162D-023B-55F5-E3FFEC8B1060}"/>
                </a:ext>
              </a:extLst>
            </p:cNvPr>
            <p:cNvSpPr/>
            <p:nvPr/>
          </p:nvSpPr>
          <p:spPr>
            <a:xfrm>
              <a:off x="708080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FE91B4A5-DBF2-6C76-2E94-2D3C74F7C1F1}"/>
                </a:ext>
              </a:extLst>
            </p:cNvPr>
            <p:cNvSpPr/>
            <p:nvPr/>
          </p:nvSpPr>
          <p:spPr>
            <a:xfrm>
              <a:off x="7286548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624865D8-87AC-AD46-0327-296DFB67C630}"/>
                </a:ext>
              </a:extLst>
            </p:cNvPr>
            <p:cNvSpPr/>
            <p:nvPr/>
          </p:nvSpPr>
          <p:spPr>
            <a:xfrm>
              <a:off x="7492288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8994D654-DDD0-7D60-5339-857D054FB166}"/>
                </a:ext>
              </a:extLst>
            </p:cNvPr>
            <p:cNvSpPr/>
            <p:nvPr/>
          </p:nvSpPr>
          <p:spPr>
            <a:xfrm>
              <a:off x="7698028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BCA64F7A-5A1F-3166-4DB0-9E4EE533F7B0}"/>
                </a:ext>
              </a:extLst>
            </p:cNvPr>
            <p:cNvSpPr/>
            <p:nvPr/>
          </p:nvSpPr>
          <p:spPr>
            <a:xfrm>
              <a:off x="7904111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791165B3-D470-5AC3-22DE-CB3AD4C1F8C5}"/>
                </a:ext>
              </a:extLst>
            </p:cNvPr>
            <p:cNvSpPr/>
            <p:nvPr/>
          </p:nvSpPr>
          <p:spPr>
            <a:xfrm>
              <a:off x="8109851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6E20C6DB-2215-5B3C-24B3-A55149525509}"/>
                </a:ext>
              </a:extLst>
            </p:cNvPr>
            <p:cNvSpPr/>
            <p:nvPr/>
          </p:nvSpPr>
          <p:spPr>
            <a:xfrm>
              <a:off x="8315591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CFCE5828-20B0-74B2-F9A8-DF038ADCE959}"/>
                </a:ext>
              </a:extLst>
            </p:cNvPr>
            <p:cNvSpPr/>
            <p:nvPr/>
          </p:nvSpPr>
          <p:spPr>
            <a:xfrm>
              <a:off x="8521331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CAF172EE-C14D-9E9C-E63F-C1777279E519}"/>
                </a:ext>
              </a:extLst>
            </p:cNvPr>
            <p:cNvSpPr/>
            <p:nvPr/>
          </p:nvSpPr>
          <p:spPr>
            <a:xfrm>
              <a:off x="8727071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DB203D6E-63F7-8862-BA57-3A385CB9D74E}"/>
                </a:ext>
              </a:extLst>
            </p:cNvPr>
            <p:cNvSpPr/>
            <p:nvPr/>
          </p:nvSpPr>
          <p:spPr>
            <a:xfrm>
              <a:off x="8932811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650818CB-E782-9F00-3777-1CD68B5F2B61}"/>
                </a:ext>
              </a:extLst>
            </p:cNvPr>
            <p:cNvSpPr/>
            <p:nvPr/>
          </p:nvSpPr>
          <p:spPr>
            <a:xfrm>
              <a:off x="9138551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38B9088D-B5D4-B38C-EAF3-9A739BD1FAF4}"/>
                </a:ext>
              </a:extLst>
            </p:cNvPr>
            <p:cNvSpPr/>
            <p:nvPr/>
          </p:nvSpPr>
          <p:spPr>
            <a:xfrm>
              <a:off x="9344291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5F8206CC-8E00-E021-8DF9-933DABDD43A9}"/>
                </a:ext>
              </a:extLst>
            </p:cNvPr>
            <p:cNvSpPr/>
            <p:nvPr/>
          </p:nvSpPr>
          <p:spPr>
            <a:xfrm>
              <a:off x="9550374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5976E935-E591-9184-2EC2-8BF5D05F47D7}"/>
                </a:ext>
              </a:extLst>
            </p:cNvPr>
            <p:cNvSpPr/>
            <p:nvPr/>
          </p:nvSpPr>
          <p:spPr>
            <a:xfrm>
              <a:off x="9756114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5910B8D1-86F5-F8D1-F6D3-9523409E635E}"/>
                </a:ext>
              </a:extLst>
            </p:cNvPr>
            <p:cNvSpPr/>
            <p:nvPr/>
          </p:nvSpPr>
          <p:spPr>
            <a:xfrm>
              <a:off x="9961854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39F25E03-DE69-FCB4-9311-DC54EEE87549}"/>
                </a:ext>
              </a:extLst>
            </p:cNvPr>
            <p:cNvSpPr/>
            <p:nvPr/>
          </p:nvSpPr>
          <p:spPr>
            <a:xfrm>
              <a:off x="10167594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E2CEEE83-37F9-40AE-6924-46D19E08CB69}"/>
                </a:ext>
              </a:extLst>
            </p:cNvPr>
            <p:cNvSpPr/>
            <p:nvPr/>
          </p:nvSpPr>
          <p:spPr>
            <a:xfrm>
              <a:off x="10373334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AE21F339-E1C5-A81F-D01B-6EF718BD7061}"/>
                </a:ext>
              </a:extLst>
            </p:cNvPr>
            <p:cNvSpPr/>
            <p:nvPr/>
          </p:nvSpPr>
          <p:spPr>
            <a:xfrm>
              <a:off x="10579074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D6115D52-2DA9-4A49-4DC6-0BC13C0BBEDD}"/>
                </a:ext>
              </a:extLst>
            </p:cNvPr>
            <p:cNvSpPr/>
            <p:nvPr/>
          </p:nvSpPr>
          <p:spPr>
            <a:xfrm>
              <a:off x="10784814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D9B06330-650D-ED6C-15F5-96E0DF753BF3}"/>
                </a:ext>
              </a:extLst>
            </p:cNvPr>
            <p:cNvSpPr/>
            <p:nvPr/>
          </p:nvSpPr>
          <p:spPr>
            <a:xfrm>
              <a:off x="10990554" y="3430371"/>
              <a:ext cx="137502" cy="1905"/>
            </a:xfrm>
            <a:custGeom>
              <a:avLst/>
              <a:gdLst>
                <a:gd name="connsiteX0" fmla="*/ 0 w 137502"/>
                <a:gd name="connsiteY0" fmla="*/ 0 h 1905"/>
                <a:gd name="connsiteX1" fmla="*/ 137503 w 13750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02" h="1905">
                  <a:moveTo>
                    <a:pt x="0" y="0"/>
                  </a:moveTo>
                  <a:lnTo>
                    <a:pt x="13750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6F9106A9-07FF-472A-125F-650AA1345604}"/>
                </a:ext>
              </a:extLst>
            </p:cNvPr>
            <p:cNvSpPr/>
            <p:nvPr/>
          </p:nvSpPr>
          <p:spPr>
            <a:xfrm>
              <a:off x="11196637" y="3430371"/>
              <a:ext cx="137160" cy="1905"/>
            </a:xfrm>
            <a:custGeom>
              <a:avLst/>
              <a:gdLst>
                <a:gd name="connsiteX0" fmla="*/ 0 w 137160"/>
                <a:gd name="connsiteY0" fmla="*/ 0 h 1905"/>
                <a:gd name="connsiteX1" fmla="*/ 137160 w 13716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" h="1905">
                  <a:moveTo>
                    <a:pt x="0" y="0"/>
                  </a:moveTo>
                  <a:lnTo>
                    <a:pt x="137160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D49CF2D8-47B4-6D14-860E-861C5661813D}"/>
                </a:ext>
              </a:extLst>
            </p:cNvPr>
            <p:cNvSpPr/>
            <p:nvPr/>
          </p:nvSpPr>
          <p:spPr>
            <a:xfrm>
              <a:off x="11402377" y="3430371"/>
              <a:ext cx="42862" cy="1905"/>
            </a:xfrm>
            <a:custGeom>
              <a:avLst/>
              <a:gdLst>
                <a:gd name="connsiteX0" fmla="*/ 0 w 42862"/>
                <a:gd name="connsiteY0" fmla="*/ 0 h 1905"/>
                <a:gd name="connsiteX1" fmla="*/ 42863 w 4286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190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20574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8EB0975F-5A1A-2DCF-5EA5-BB4D0F3BB5E8}"/>
                </a:ext>
              </a:extLst>
            </p:cNvPr>
            <p:cNvSpPr/>
            <p:nvPr/>
          </p:nvSpPr>
          <p:spPr>
            <a:xfrm>
              <a:off x="1881416" y="3172853"/>
              <a:ext cx="9036100" cy="390905"/>
            </a:xfrm>
            <a:custGeom>
              <a:avLst/>
              <a:gdLst>
                <a:gd name="connsiteX0" fmla="*/ 0 w 9036100"/>
                <a:gd name="connsiteY0" fmla="*/ 374104 h 390905"/>
                <a:gd name="connsiteX1" fmla="*/ 753008 w 9036100"/>
                <a:gd name="connsiteY1" fmla="*/ 358330 h 390905"/>
                <a:gd name="connsiteX2" fmla="*/ 1506017 w 9036100"/>
                <a:gd name="connsiteY2" fmla="*/ 390906 h 390905"/>
                <a:gd name="connsiteX3" fmla="*/ 2259025 w 9036100"/>
                <a:gd name="connsiteY3" fmla="*/ 349415 h 390905"/>
                <a:gd name="connsiteX4" fmla="*/ 3012034 w 9036100"/>
                <a:gd name="connsiteY4" fmla="*/ 264033 h 390905"/>
                <a:gd name="connsiteX5" fmla="*/ 3765042 w 9036100"/>
                <a:gd name="connsiteY5" fmla="*/ 309639 h 390905"/>
                <a:gd name="connsiteX6" fmla="*/ 4518051 w 9036100"/>
                <a:gd name="connsiteY6" fmla="*/ 286664 h 390905"/>
                <a:gd name="connsiteX7" fmla="*/ 5271059 w 9036100"/>
                <a:gd name="connsiteY7" fmla="*/ 248945 h 390905"/>
                <a:gd name="connsiteX8" fmla="*/ 6024068 w 9036100"/>
                <a:gd name="connsiteY8" fmla="*/ 261976 h 390905"/>
                <a:gd name="connsiteX9" fmla="*/ 6777076 w 9036100"/>
                <a:gd name="connsiteY9" fmla="*/ 127559 h 390905"/>
                <a:gd name="connsiteX10" fmla="*/ 7530084 w 9036100"/>
                <a:gd name="connsiteY10" fmla="*/ 114186 h 390905"/>
                <a:gd name="connsiteX11" fmla="*/ 8283093 w 9036100"/>
                <a:gd name="connsiteY11" fmla="*/ 64465 h 390905"/>
                <a:gd name="connsiteX12" fmla="*/ 9036101 w 9036100"/>
                <a:gd name="connsiteY12" fmla="*/ 0 h 39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36100" h="390905">
                  <a:moveTo>
                    <a:pt x="0" y="374104"/>
                  </a:moveTo>
                  <a:lnTo>
                    <a:pt x="753008" y="358330"/>
                  </a:lnTo>
                  <a:lnTo>
                    <a:pt x="1506017" y="390906"/>
                  </a:lnTo>
                  <a:lnTo>
                    <a:pt x="2259025" y="349415"/>
                  </a:lnTo>
                  <a:lnTo>
                    <a:pt x="3012034" y="264033"/>
                  </a:lnTo>
                  <a:lnTo>
                    <a:pt x="3765042" y="309639"/>
                  </a:lnTo>
                  <a:lnTo>
                    <a:pt x="4518051" y="286664"/>
                  </a:lnTo>
                  <a:lnTo>
                    <a:pt x="5271059" y="248945"/>
                  </a:lnTo>
                  <a:lnTo>
                    <a:pt x="6024068" y="261976"/>
                  </a:lnTo>
                  <a:lnTo>
                    <a:pt x="6777076" y="127559"/>
                  </a:lnTo>
                  <a:lnTo>
                    <a:pt x="7530084" y="114186"/>
                  </a:lnTo>
                  <a:lnTo>
                    <a:pt x="8283093" y="64465"/>
                  </a:lnTo>
                  <a:lnTo>
                    <a:pt x="9036101" y="0"/>
                  </a:lnTo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CAC72531-0144-6054-33CD-810959B2266E}"/>
                </a:ext>
              </a:extLst>
            </p:cNvPr>
            <p:cNvSpPr/>
            <p:nvPr/>
          </p:nvSpPr>
          <p:spPr>
            <a:xfrm>
              <a:off x="1823123" y="3488664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59505837-AA70-0622-D679-297A0517B425}"/>
                </a:ext>
              </a:extLst>
            </p:cNvPr>
            <p:cNvSpPr/>
            <p:nvPr/>
          </p:nvSpPr>
          <p:spPr>
            <a:xfrm>
              <a:off x="1838553" y="3504095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2 w 85725"/>
                <a:gd name="connsiteY1" fmla="*/ 85725 h 85725"/>
                <a:gd name="connsiteX2" fmla="*/ 0 w 85725"/>
                <a:gd name="connsiteY2" fmla="*/ 42863 h 85725"/>
                <a:gd name="connsiteX3" fmla="*/ 42862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1778373B-113C-4781-5CE9-157687C8C3CC}"/>
                </a:ext>
              </a:extLst>
            </p:cNvPr>
            <p:cNvSpPr/>
            <p:nvPr/>
          </p:nvSpPr>
          <p:spPr>
            <a:xfrm>
              <a:off x="2576131" y="3472891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C4DD2F64-538C-7432-4F66-477882B03C63}"/>
                </a:ext>
              </a:extLst>
            </p:cNvPr>
            <p:cNvSpPr/>
            <p:nvPr/>
          </p:nvSpPr>
          <p:spPr>
            <a:xfrm>
              <a:off x="2591562" y="3488321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81B7EE60-B483-70C0-DBB4-C4E89601A642}"/>
                </a:ext>
              </a:extLst>
            </p:cNvPr>
            <p:cNvSpPr/>
            <p:nvPr/>
          </p:nvSpPr>
          <p:spPr>
            <a:xfrm>
              <a:off x="3329139" y="3505466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CDC6DFAA-AFA7-07A8-C349-DAB37A2FBCA9}"/>
                </a:ext>
              </a:extLst>
            </p:cNvPr>
            <p:cNvSpPr/>
            <p:nvPr/>
          </p:nvSpPr>
          <p:spPr>
            <a:xfrm>
              <a:off x="3344570" y="3520897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3 w 85725"/>
                <a:gd name="connsiteY1" fmla="*/ 85725 h 85725"/>
                <a:gd name="connsiteX2" fmla="*/ 0 w 85725"/>
                <a:gd name="connsiteY2" fmla="*/ 42862 h 85725"/>
                <a:gd name="connsiteX3" fmla="*/ 42863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4DA406F7-C5E7-6BD4-7965-54B169A74AED}"/>
                </a:ext>
              </a:extLst>
            </p:cNvPr>
            <p:cNvSpPr/>
            <p:nvPr/>
          </p:nvSpPr>
          <p:spPr>
            <a:xfrm>
              <a:off x="4082148" y="3463975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771F211B-B689-3461-0999-0E2DD060423D}"/>
                </a:ext>
              </a:extLst>
            </p:cNvPr>
            <p:cNvSpPr/>
            <p:nvPr/>
          </p:nvSpPr>
          <p:spPr>
            <a:xfrm>
              <a:off x="4097578" y="3479406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2 w 85725"/>
                <a:gd name="connsiteY1" fmla="*/ 85725 h 85725"/>
                <a:gd name="connsiteX2" fmla="*/ 0 w 85725"/>
                <a:gd name="connsiteY2" fmla="*/ 42862 h 85725"/>
                <a:gd name="connsiteX3" fmla="*/ 42862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CDF7F337-7134-729A-48EF-8E5B481456CE}"/>
                </a:ext>
              </a:extLst>
            </p:cNvPr>
            <p:cNvSpPr/>
            <p:nvPr/>
          </p:nvSpPr>
          <p:spPr>
            <a:xfrm>
              <a:off x="4835156" y="3378593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39B3F1DA-4E88-0B3E-EEB3-F80377453CE7}"/>
                </a:ext>
              </a:extLst>
            </p:cNvPr>
            <p:cNvSpPr/>
            <p:nvPr/>
          </p:nvSpPr>
          <p:spPr>
            <a:xfrm>
              <a:off x="4850587" y="3394024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2 w 85725"/>
                <a:gd name="connsiteY1" fmla="*/ 85725 h 85725"/>
                <a:gd name="connsiteX2" fmla="*/ 0 w 85725"/>
                <a:gd name="connsiteY2" fmla="*/ 42863 h 85725"/>
                <a:gd name="connsiteX3" fmla="*/ 42862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EBAC2428-355C-982D-FDA5-ECE820C90916}"/>
                </a:ext>
              </a:extLst>
            </p:cNvPr>
            <p:cNvSpPr/>
            <p:nvPr/>
          </p:nvSpPr>
          <p:spPr>
            <a:xfrm>
              <a:off x="5588165" y="3424199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61" name="Freeform 360">
              <a:extLst>
                <a:ext uri="{FF2B5EF4-FFF2-40B4-BE49-F238E27FC236}">
                  <a16:creationId xmlns:a16="http://schemas.microsoft.com/office/drawing/2014/main" id="{6AEFCFE0-98FF-BA62-FF0C-4BB5CFCDB47D}"/>
                </a:ext>
              </a:extLst>
            </p:cNvPr>
            <p:cNvSpPr/>
            <p:nvPr/>
          </p:nvSpPr>
          <p:spPr>
            <a:xfrm>
              <a:off x="5603595" y="3439629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3 w 85725"/>
                <a:gd name="connsiteY1" fmla="*/ 85725 h 85725"/>
                <a:gd name="connsiteX2" fmla="*/ 0 w 85725"/>
                <a:gd name="connsiteY2" fmla="*/ 42862 h 85725"/>
                <a:gd name="connsiteX3" fmla="*/ 42863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71BD6974-A522-C87D-A2D2-EEA8FE258426}"/>
                </a:ext>
              </a:extLst>
            </p:cNvPr>
            <p:cNvSpPr/>
            <p:nvPr/>
          </p:nvSpPr>
          <p:spPr>
            <a:xfrm>
              <a:off x="6341173" y="3401225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-1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-1" y="90487"/>
                    <a:pt x="-1" y="58293"/>
                  </a:cubicBezTo>
                  <a:cubicBezTo>
                    <a:pt x="-1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1CE80C27-52FC-99C9-4A8D-FFA434153474}"/>
                </a:ext>
              </a:extLst>
            </p:cNvPr>
            <p:cNvSpPr/>
            <p:nvPr/>
          </p:nvSpPr>
          <p:spPr>
            <a:xfrm>
              <a:off x="6356604" y="3416655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F3BA9D68-548E-6401-D209-73A7A7E43961}"/>
                </a:ext>
              </a:extLst>
            </p:cNvPr>
            <p:cNvSpPr/>
            <p:nvPr/>
          </p:nvSpPr>
          <p:spPr>
            <a:xfrm>
              <a:off x="7094181" y="3363506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-1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-1" y="90487"/>
                    <a:pt x="-1" y="58293"/>
                  </a:cubicBezTo>
                  <a:cubicBezTo>
                    <a:pt x="-1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65" name="Freeform 364">
              <a:extLst>
                <a:ext uri="{FF2B5EF4-FFF2-40B4-BE49-F238E27FC236}">
                  <a16:creationId xmlns:a16="http://schemas.microsoft.com/office/drawing/2014/main" id="{712B7758-66BF-7275-0CEE-9A66A766DF7F}"/>
                </a:ext>
              </a:extLst>
            </p:cNvPr>
            <p:cNvSpPr/>
            <p:nvPr/>
          </p:nvSpPr>
          <p:spPr>
            <a:xfrm>
              <a:off x="7109612" y="3378936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3 w 85725"/>
                <a:gd name="connsiteY1" fmla="*/ 85725 h 85725"/>
                <a:gd name="connsiteX2" fmla="*/ 0 w 85725"/>
                <a:gd name="connsiteY2" fmla="*/ 42862 h 85725"/>
                <a:gd name="connsiteX3" fmla="*/ 42863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05EB5D00-E14A-D68A-FB52-0D7297B987F8}"/>
                </a:ext>
              </a:extLst>
            </p:cNvPr>
            <p:cNvSpPr/>
            <p:nvPr/>
          </p:nvSpPr>
          <p:spPr>
            <a:xfrm>
              <a:off x="7847190" y="3376536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0" y="90487"/>
                    <a:pt x="0" y="58293"/>
                  </a:cubicBezTo>
                  <a:cubicBezTo>
                    <a:pt x="0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67" name="Freeform 366">
              <a:extLst>
                <a:ext uri="{FF2B5EF4-FFF2-40B4-BE49-F238E27FC236}">
                  <a16:creationId xmlns:a16="http://schemas.microsoft.com/office/drawing/2014/main" id="{64B3CB25-4D65-1880-31FA-ECDFE1835183}"/>
                </a:ext>
              </a:extLst>
            </p:cNvPr>
            <p:cNvSpPr/>
            <p:nvPr/>
          </p:nvSpPr>
          <p:spPr>
            <a:xfrm>
              <a:off x="7862620" y="3391966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68" name="Freeform 367">
              <a:extLst>
                <a:ext uri="{FF2B5EF4-FFF2-40B4-BE49-F238E27FC236}">
                  <a16:creationId xmlns:a16="http://schemas.microsoft.com/office/drawing/2014/main" id="{88E5E0FA-BFFB-C0B2-EF31-6DDB83B142CA}"/>
                </a:ext>
              </a:extLst>
            </p:cNvPr>
            <p:cNvSpPr/>
            <p:nvPr/>
          </p:nvSpPr>
          <p:spPr>
            <a:xfrm>
              <a:off x="8600198" y="3242119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8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8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69" name="Freeform 368">
              <a:extLst>
                <a:ext uri="{FF2B5EF4-FFF2-40B4-BE49-F238E27FC236}">
                  <a16:creationId xmlns:a16="http://schemas.microsoft.com/office/drawing/2014/main" id="{14BB302A-8134-8BF3-93CD-94567C7EDBF3}"/>
                </a:ext>
              </a:extLst>
            </p:cNvPr>
            <p:cNvSpPr/>
            <p:nvPr/>
          </p:nvSpPr>
          <p:spPr>
            <a:xfrm>
              <a:off x="8615629" y="3257550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1" y="85725"/>
                    <a:pt x="0" y="66535"/>
                    <a:pt x="0" y="42863"/>
                  </a:cubicBezTo>
                  <a:cubicBezTo>
                    <a:pt x="0" y="19190"/>
                    <a:pt x="19191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70" name="Freeform 369">
              <a:extLst>
                <a:ext uri="{FF2B5EF4-FFF2-40B4-BE49-F238E27FC236}">
                  <a16:creationId xmlns:a16="http://schemas.microsoft.com/office/drawing/2014/main" id="{268E1104-5ABC-A61F-E25E-9E9CFE9B50DF}"/>
                </a:ext>
              </a:extLst>
            </p:cNvPr>
            <p:cNvSpPr/>
            <p:nvPr/>
          </p:nvSpPr>
          <p:spPr>
            <a:xfrm>
              <a:off x="9353207" y="3228746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C8394305-57F4-AB8A-27DC-6C4611BF9D76}"/>
                </a:ext>
              </a:extLst>
            </p:cNvPr>
            <p:cNvSpPr/>
            <p:nvPr/>
          </p:nvSpPr>
          <p:spPr>
            <a:xfrm>
              <a:off x="9368637" y="3244176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2 w 85725"/>
                <a:gd name="connsiteY1" fmla="*/ 85725 h 85725"/>
                <a:gd name="connsiteX2" fmla="*/ 0 w 85725"/>
                <a:gd name="connsiteY2" fmla="*/ 42862 h 85725"/>
                <a:gd name="connsiteX3" fmla="*/ 42862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4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4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72" name="Freeform 371">
              <a:extLst>
                <a:ext uri="{FF2B5EF4-FFF2-40B4-BE49-F238E27FC236}">
                  <a16:creationId xmlns:a16="http://schemas.microsoft.com/office/drawing/2014/main" id="{D0238A29-9DB4-3AD7-5034-70F42D42B964}"/>
                </a:ext>
              </a:extLst>
            </p:cNvPr>
            <p:cNvSpPr/>
            <p:nvPr/>
          </p:nvSpPr>
          <p:spPr>
            <a:xfrm>
              <a:off x="10106215" y="3179025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2 w 116586"/>
                <a:gd name="connsiteY1" fmla="*/ 116586 h 116585"/>
                <a:gd name="connsiteX2" fmla="*/ -1 w 116586"/>
                <a:gd name="connsiteY2" fmla="*/ 58293 h 116585"/>
                <a:gd name="connsiteX3" fmla="*/ 58292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2" y="116586"/>
                  </a:cubicBezTo>
                  <a:cubicBezTo>
                    <a:pt x="26098" y="116586"/>
                    <a:pt x="-1" y="90487"/>
                    <a:pt x="-1" y="58293"/>
                  </a:cubicBezTo>
                  <a:cubicBezTo>
                    <a:pt x="-1" y="26099"/>
                    <a:pt x="26098" y="0"/>
                    <a:pt x="58292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73" name="Freeform 372">
              <a:extLst>
                <a:ext uri="{FF2B5EF4-FFF2-40B4-BE49-F238E27FC236}">
                  <a16:creationId xmlns:a16="http://schemas.microsoft.com/office/drawing/2014/main" id="{543818AD-EA99-0E98-1DE4-CB488DE2A0A1}"/>
                </a:ext>
              </a:extLst>
            </p:cNvPr>
            <p:cNvSpPr/>
            <p:nvPr/>
          </p:nvSpPr>
          <p:spPr>
            <a:xfrm>
              <a:off x="10121646" y="3194456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1" y="85725"/>
                    <a:pt x="0" y="66535"/>
                    <a:pt x="0" y="42863"/>
                  </a:cubicBezTo>
                  <a:cubicBezTo>
                    <a:pt x="0" y="19190"/>
                    <a:pt x="19191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24ACE73F-3FAB-724B-90EC-783B6B5061A5}"/>
                </a:ext>
              </a:extLst>
            </p:cNvPr>
            <p:cNvSpPr/>
            <p:nvPr/>
          </p:nvSpPr>
          <p:spPr>
            <a:xfrm>
              <a:off x="10859223" y="3114560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75" name="Freeform 374">
              <a:extLst>
                <a:ext uri="{FF2B5EF4-FFF2-40B4-BE49-F238E27FC236}">
                  <a16:creationId xmlns:a16="http://schemas.microsoft.com/office/drawing/2014/main" id="{AB82B9D3-EED1-1258-F693-C5580DDC6415}"/>
                </a:ext>
              </a:extLst>
            </p:cNvPr>
            <p:cNvSpPr/>
            <p:nvPr/>
          </p:nvSpPr>
          <p:spPr>
            <a:xfrm>
              <a:off x="10874654" y="3129991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2 w 85725"/>
                <a:gd name="connsiteY1" fmla="*/ 85725 h 85725"/>
                <a:gd name="connsiteX2" fmla="*/ 0 w 85725"/>
                <a:gd name="connsiteY2" fmla="*/ 42863 h 85725"/>
                <a:gd name="connsiteX3" fmla="*/ 42862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A8F613DF-026F-28C5-4270-74C8994EAE74}"/>
                </a:ext>
              </a:extLst>
            </p:cNvPr>
            <p:cNvSpPr/>
            <p:nvPr/>
          </p:nvSpPr>
          <p:spPr>
            <a:xfrm>
              <a:off x="1881416" y="3340874"/>
              <a:ext cx="9036100" cy="139903"/>
            </a:xfrm>
            <a:custGeom>
              <a:avLst/>
              <a:gdLst>
                <a:gd name="connsiteX0" fmla="*/ 0 w 9036100"/>
                <a:gd name="connsiteY0" fmla="*/ 139903 h 139903"/>
                <a:gd name="connsiteX1" fmla="*/ 753008 w 9036100"/>
                <a:gd name="connsiteY1" fmla="*/ 113843 h 139903"/>
                <a:gd name="connsiteX2" fmla="*/ 1506017 w 9036100"/>
                <a:gd name="connsiteY2" fmla="*/ 97041 h 139903"/>
                <a:gd name="connsiteX3" fmla="*/ 2259025 w 9036100"/>
                <a:gd name="connsiteY3" fmla="*/ 89840 h 139903"/>
                <a:gd name="connsiteX4" fmla="*/ 3012034 w 9036100"/>
                <a:gd name="connsiteY4" fmla="*/ 96698 h 139903"/>
                <a:gd name="connsiteX5" fmla="*/ 3765042 w 9036100"/>
                <a:gd name="connsiteY5" fmla="*/ 69609 h 139903"/>
                <a:gd name="connsiteX6" fmla="*/ 4518051 w 9036100"/>
                <a:gd name="connsiteY6" fmla="*/ 36005 h 139903"/>
                <a:gd name="connsiteX7" fmla="*/ 5271059 w 9036100"/>
                <a:gd name="connsiteY7" fmla="*/ 18860 h 139903"/>
                <a:gd name="connsiteX8" fmla="*/ 6024068 w 9036100"/>
                <a:gd name="connsiteY8" fmla="*/ 4458 h 139903"/>
                <a:gd name="connsiteX9" fmla="*/ 6777076 w 9036100"/>
                <a:gd name="connsiteY9" fmla="*/ 0 h 139903"/>
                <a:gd name="connsiteX10" fmla="*/ 7530084 w 9036100"/>
                <a:gd name="connsiteY10" fmla="*/ 15773 h 139903"/>
                <a:gd name="connsiteX11" fmla="*/ 8283093 w 9036100"/>
                <a:gd name="connsiteY11" fmla="*/ 35319 h 139903"/>
                <a:gd name="connsiteX12" fmla="*/ 9036101 w 9036100"/>
                <a:gd name="connsiteY12" fmla="*/ 80582 h 13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36100" h="139903">
                  <a:moveTo>
                    <a:pt x="0" y="139903"/>
                  </a:moveTo>
                  <a:lnTo>
                    <a:pt x="753008" y="113843"/>
                  </a:lnTo>
                  <a:lnTo>
                    <a:pt x="1506017" y="97041"/>
                  </a:lnTo>
                  <a:lnTo>
                    <a:pt x="2259025" y="89840"/>
                  </a:lnTo>
                  <a:lnTo>
                    <a:pt x="3012034" y="96698"/>
                  </a:lnTo>
                  <a:lnTo>
                    <a:pt x="3765042" y="69609"/>
                  </a:lnTo>
                  <a:lnTo>
                    <a:pt x="4518051" y="36005"/>
                  </a:lnTo>
                  <a:lnTo>
                    <a:pt x="5271059" y="18860"/>
                  </a:lnTo>
                  <a:lnTo>
                    <a:pt x="6024068" y="4458"/>
                  </a:lnTo>
                  <a:lnTo>
                    <a:pt x="6777076" y="0"/>
                  </a:lnTo>
                  <a:lnTo>
                    <a:pt x="7530084" y="15773"/>
                  </a:lnTo>
                  <a:lnTo>
                    <a:pt x="8283093" y="35319"/>
                  </a:lnTo>
                  <a:lnTo>
                    <a:pt x="9036101" y="80582"/>
                  </a:lnTo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77" name="Freeform 376">
              <a:extLst>
                <a:ext uri="{FF2B5EF4-FFF2-40B4-BE49-F238E27FC236}">
                  <a16:creationId xmlns:a16="http://schemas.microsoft.com/office/drawing/2014/main" id="{F500254E-83B2-A13A-3315-2F7EB775C75E}"/>
                </a:ext>
              </a:extLst>
            </p:cNvPr>
            <p:cNvSpPr/>
            <p:nvPr/>
          </p:nvSpPr>
          <p:spPr>
            <a:xfrm>
              <a:off x="1823123" y="3422484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78" name="Freeform 377">
              <a:extLst>
                <a:ext uri="{FF2B5EF4-FFF2-40B4-BE49-F238E27FC236}">
                  <a16:creationId xmlns:a16="http://schemas.microsoft.com/office/drawing/2014/main" id="{B0830DBC-4985-F1D6-9206-EFE87F20A1FD}"/>
                </a:ext>
              </a:extLst>
            </p:cNvPr>
            <p:cNvSpPr/>
            <p:nvPr/>
          </p:nvSpPr>
          <p:spPr>
            <a:xfrm>
              <a:off x="1838553" y="3437915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2 w 85725"/>
                <a:gd name="connsiteY1" fmla="*/ 85725 h 85725"/>
                <a:gd name="connsiteX2" fmla="*/ 0 w 85725"/>
                <a:gd name="connsiteY2" fmla="*/ 42863 h 85725"/>
                <a:gd name="connsiteX3" fmla="*/ 42862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79" name="Freeform 378">
              <a:extLst>
                <a:ext uri="{FF2B5EF4-FFF2-40B4-BE49-F238E27FC236}">
                  <a16:creationId xmlns:a16="http://schemas.microsoft.com/office/drawing/2014/main" id="{6F16742A-26C6-F5CD-5F35-13C483B1F35A}"/>
                </a:ext>
              </a:extLst>
            </p:cNvPr>
            <p:cNvSpPr/>
            <p:nvPr/>
          </p:nvSpPr>
          <p:spPr>
            <a:xfrm>
              <a:off x="2576131" y="3396424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80" name="Freeform 379">
              <a:extLst>
                <a:ext uri="{FF2B5EF4-FFF2-40B4-BE49-F238E27FC236}">
                  <a16:creationId xmlns:a16="http://schemas.microsoft.com/office/drawing/2014/main" id="{8C5CFD3A-F7AC-D030-BDD3-7D0B973C9B8F}"/>
                </a:ext>
              </a:extLst>
            </p:cNvPr>
            <p:cNvSpPr/>
            <p:nvPr/>
          </p:nvSpPr>
          <p:spPr>
            <a:xfrm>
              <a:off x="2591562" y="3411855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81" name="Freeform 380">
              <a:extLst>
                <a:ext uri="{FF2B5EF4-FFF2-40B4-BE49-F238E27FC236}">
                  <a16:creationId xmlns:a16="http://schemas.microsoft.com/office/drawing/2014/main" id="{704789CE-3EAE-F2A0-2920-7BDAB38778CC}"/>
                </a:ext>
              </a:extLst>
            </p:cNvPr>
            <p:cNvSpPr/>
            <p:nvPr/>
          </p:nvSpPr>
          <p:spPr>
            <a:xfrm>
              <a:off x="3329139" y="3379622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542646DF-C744-14D9-5E1C-2A5EEF772314}"/>
                </a:ext>
              </a:extLst>
            </p:cNvPr>
            <p:cNvSpPr/>
            <p:nvPr/>
          </p:nvSpPr>
          <p:spPr>
            <a:xfrm>
              <a:off x="3344570" y="3395052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3E73F1CD-5498-C53C-930F-7F924F7F6760}"/>
                </a:ext>
              </a:extLst>
            </p:cNvPr>
            <p:cNvSpPr/>
            <p:nvPr/>
          </p:nvSpPr>
          <p:spPr>
            <a:xfrm>
              <a:off x="4082148" y="3372421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6B35E5B6-3065-FD2B-8FF0-58511E407043}"/>
                </a:ext>
              </a:extLst>
            </p:cNvPr>
            <p:cNvSpPr/>
            <p:nvPr/>
          </p:nvSpPr>
          <p:spPr>
            <a:xfrm>
              <a:off x="4097578" y="3387852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2 w 85725"/>
                <a:gd name="connsiteY1" fmla="*/ 85725 h 85725"/>
                <a:gd name="connsiteX2" fmla="*/ 0 w 85725"/>
                <a:gd name="connsiteY2" fmla="*/ 42863 h 85725"/>
                <a:gd name="connsiteX3" fmla="*/ 42862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F6AC9195-E1D6-4B0F-4E68-54F438108017}"/>
                </a:ext>
              </a:extLst>
            </p:cNvPr>
            <p:cNvSpPr/>
            <p:nvPr/>
          </p:nvSpPr>
          <p:spPr>
            <a:xfrm>
              <a:off x="4835156" y="3379279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59106DC6-8D3C-0FC1-1F1A-278F939C4E28}"/>
                </a:ext>
              </a:extLst>
            </p:cNvPr>
            <p:cNvSpPr/>
            <p:nvPr/>
          </p:nvSpPr>
          <p:spPr>
            <a:xfrm>
              <a:off x="4850587" y="3394710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2 w 85725"/>
                <a:gd name="connsiteY1" fmla="*/ 85725 h 85725"/>
                <a:gd name="connsiteX2" fmla="*/ 0 w 85725"/>
                <a:gd name="connsiteY2" fmla="*/ 42863 h 85725"/>
                <a:gd name="connsiteX3" fmla="*/ 42862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87" name="Freeform 386">
              <a:extLst>
                <a:ext uri="{FF2B5EF4-FFF2-40B4-BE49-F238E27FC236}">
                  <a16:creationId xmlns:a16="http://schemas.microsoft.com/office/drawing/2014/main" id="{46FC7747-3B20-3F38-B09D-3C6FCF412453}"/>
                </a:ext>
              </a:extLst>
            </p:cNvPr>
            <p:cNvSpPr/>
            <p:nvPr/>
          </p:nvSpPr>
          <p:spPr>
            <a:xfrm>
              <a:off x="5588165" y="3352190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88" name="Freeform 387">
              <a:extLst>
                <a:ext uri="{FF2B5EF4-FFF2-40B4-BE49-F238E27FC236}">
                  <a16:creationId xmlns:a16="http://schemas.microsoft.com/office/drawing/2014/main" id="{BF597CB4-ADEC-FFD6-1C5E-AAFBE9219395}"/>
                </a:ext>
              </a:extLst>
            </p:cNvPr>
            <p:cNvSpPr/>
            <p:nvPr/>
          </p:nvSpPr>
          <p:spPr>
            <a:xfrm>
              <a:off x="5603595" y="3367620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89" name="Freeform 388">
              <a:extLst>
                <a:ext uri="{FF2B5EF4-FFF2-40B4-BE49-F238E27FC236}">
                  <a16:creationId xmlns:a16="http://schemas.microsoft.com/office/drawing/2014/main" id="{65AE1ADB-D4D9-18D5-E2A6-731F7DCD9817}"/>
                </a:ext>
              </a:extLst>
            </p:cNvPr>
            <p:cNvSpPr/>
            <p:nvPr/>
          </p:nvSpPr>
          <p:spPr>
            <a:xfrm>
              <a:off x="6341173" y="3318586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-1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-1" y="90487"/>
                    <a:pt x="-1" y="58293"/>
                  </a:cubicBezTo>
                  <a:cubicBezTo>
                    <a:pt x="-1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90" name="Freeform 389">
              <a:extLst>
                <a:ext uri="{FF2B5EF4-FFF2-40B4-BE49-F238E27FC236}">
                  <a16:creationId xmlns:a16="http://schemas.microsoft.com/office/drawing/2014/main" id="{7D05349A-5670-B721-CECD-4EF1794BA9A2}"/>
                </a:ext>
              </a:extLst>
            </p:cNvPr>
            <p:cNvSpPr/>
            <p:nvPr/>
          </p:nvSpPr>
          <p:spPr>
            <a:xfrm>
              <a:off x="6356604" y="3334016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EFAD7A02-0A8A-4E9B-B421-9CC793D452CB}"/>
                </a:ext>
              </a:extLst>
            </p:cNvPr>
            <p:cNvSpPr/>
            <p:nvPr/>
          </p:nvSpPr>
          <p:spPr>
            <a:xfrm>
              <a:off x="7094181" y="3301441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-1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-1" y="90487"/>
                    <a:pt x="-1" y="58293"/>
                  </a:cubicBezTo>
                  <a:cubicBezTo>
                    <a:pt x="-1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CEBAC713-F9AD-E003-E23B-528B13742E08}"/>
                </a:ext>
              </a:extLst>
            </p:cNvPr>
            <p:cNvSpPr/>
            <p:nvPr/>
          </p:nvSpPr>
          <p:spPr>
            <a:xfrm>
              <a:off x="7109612" y="3316871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93" name="Freeform 392">
              <a:extLst>
                <a:ext uri="{FF2B5EF4-FFF2-40B4-BE49-F238E27FC236}">
                  <a16:creationId xmlns:a16="http://schemas.microsoft.com/office/drawing/2014/main" id="{B5876578-5652-BEAF-5A90-965154971D6A}"/>
                </a:ext>
              </a:extLst>
            </p:cNvPr>
            <p:cNvSpPr/>
            <p:nvPr/>
          </p:nvSpPr>
          <p:spPr>
            <a:xfrm>
              <a:off x="7847190" y="3287039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0" y="90487"/>
                    <a:pt x="0" y="58293"/>
                  </a:cubicBezTo>
                  <a:cubicBezTo>
                    <a:pt x="0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4295B2E7-A435-998C-9232-2638049CF9D6}"/>
                </a:ext>
              </a:extLst>
            </p:cNvPr>
            <p:cNvSpPr/>
            <p:nvPr/>
          </p:nvSpPr>
          <p:spPr>
            <a:xfrm>
              <a:off x="7862620" y="3302469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3 w 85725"/>
                <a:gd name="connsiteY1" fmla="*/ 85725 h 85725"/>
                <a:gd name="connsiteX2" fmla="*/ 0 w 85725"/>
                <a:gd name="connsiteY2" fmla="*/ 42862 h 85725"/>
                <a:gd name="connsiteX3" fmla="*/ 42863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589AED22-8ADD-F3FA-6AC3-9D37EF8749DF}"/>
                </a:ext>
              </a:extLst>
            </p:cNvPr>
            <p:cNvSpPr/>
            <p:nvPr/>
          </p:nvSpPr>
          <p:spPr>
            <a:xfrm>
              <a:off x="8600198" y="3282581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8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8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618073FD-5DA1-D961-B3E0-2242E02E615B}"/>
                </a:ext>
              </a:extLst>
            </p:cNvPr>
            <p:cNvSpPr/>
            <p:nvPr/>
          </p:nvSpPr>
          <p:spPr>
            <a:xfrm>
              <a:off x="8615629" y="3298012"/>
              <a:ext cx="85725" cy="85725"/>
            </a:xfrm>
            <a:custGeom>
              <a:avLst/>
              <a:gdLst>
                <a:gd name="connsiteX0" fmla="*/ 85725 w 85725"/>
                <a:gd name="connsiteY0" fmla="*/ 42862 h 85725"/>
                <a:gd name="connsiteX1" fmla="*/ 42863 w 85725"/>
                <a:gd name="connsiteY1" fmla="*/ 85725 h 85725"/>
                <a:gd name="connsiteX2" fmla="*/ 0 w 85725"/>
                <a:gd name="connsiteY2" fmla="*/ 42862 h 85725"/>
                <a:gd name="connsiteX3" fmla="*/ 42863 w 85725"/>
                <a:gd name="connsiteY3" fmla="*/ 0 h 85725"/>
                <a:gd name="connsiteX4" fmla="*/ 85725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2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1" y="85725"/>
                    <a:pt x="0" y="66535"/>
                    <a:pt x="0" y="42862"/>
                  </a:cubicBezTo>
                  <a:cubicBezTo>
                    <a:pt x="0" y="19190"/>
                    <a:pt x="19191" y="0"/>
                    <a:pt x="42863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C1E41E12-A5A7-44F0-12CA-DCBA6268B5DC}"/>
                </a:ext>
              </a:extLst>
            </p:cNvPr>
            <p:cNvSpPr/>
            <p:nvPr/>
          </p:nvSpPr>
          <p:spPr>
            <a:xfrm>
              <a:off x="9353207" y="3298355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98" name="Freeform 397">
              <a:extLst>
                <a:ext uri="{FF2B5EF4-FFF2-40B4-BE49-F238E27FC236}">
                  <a16:creationId xmlns:a16="http://schemas.microsoft.com/office/drawing/2014/main" id="{4FB35525-08D4-7DB0-418C-629260C444AF}"/>
                </a:ext>
              </a:extLst>
            </p:cNvPr>
            <p:cNvSpPr/>
            <p:nvPr/>
          </p:nvSpPr>
          <p:spPr>
            <a:xfrm>
              <a:off x="9368637" y="3313785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2 w 85725"/>
                <a:gd name="connsiteY1" fmla="*/ 85725 h 85725"/>
                <a:gd name="connsiteX2" fmla="*/ 0 w 85725"/>
                <a:gd name="connsiteY2" fmla="*/ 42863 h 85725"/>
                <a:gd name="connsiteX3" fmla="*/ 42862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4" y="85725"/>
                    <a:pt x="42862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4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C12AAD19-9E86-5D11-EE9F-F6BD1202100E}"/>
                </a:ext>
              </a:extLst>
            </p:cNvPr>
            <p:cNvSpPr/>
            <p:nvPr/>
          </p:nvSpPr>
          <p:spPr>
            <a:xfrm>
              <a:off x="10106215" y="3317900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2 w 116586"/>
                <a:gd name="connsiteY1" fmla="*/ 116586 h 116585"/>
                <a:gd name="connsiteX2" fmla="*/ -1 w 116586"/>
                <a:gd name="connsiteY2" fmla="*/ 58293 h 116585"/>
                <a:gd name="connsiteX3" fmla="*/ 58292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2" y="116586"/>
                  </a:cubicBezTo>
                  <a:cubicBezTo>
                    <a:pt x="26098" y="116586"/>
                    <a:pt x="-1" y="90487"/>
                    <a:pt x="-1" y="58293"/>
                  </a:cubicBezTo>
                  <a:cubicBezTo>
                    <a:pt x="-1" y="26099"/>
                    <a:pt x="26098" y="0"/>
                    <a:pt x="58292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BE3C4F81-3001-B881-1D01-D7408C408FB5}"/>
                </a:ext>
              </a:extLst>
            </p:cNvPr>
            <p:cNvSpPr/>
            <p:nvPr/>
          </p:nvSpPr>
          <p:spPr>
            <a:xfrm>
              <a:off x="10121646" y="3333330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1" y="85725"/>
                    <a:pt x="0" y="66535"/>
                    <a:pt x="0" y="42863"/>
                  </a:cubicBezTo>
                  <a:cubicBezTo>
                    <a:pt x="0" y="19190"/>
                    <a:pt x="19191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DAD68ADF-E624-36E1-5523-882D2AE9D053}"/>
                </a:ext>
              </a:extLst>
            </p:cNvPr>
            <p:cNvSpPr/>
            <p:nvPr/>
          </p:nvSpPr>
          <p:spPr>
            <a:xfrm>
              <a:off x="10859223" y="3363163"/>
              <a:ext cx="116586" cy="116585"/>
            </a:xfrm>
            <a:custGeom>
              <a:avLst/>
              <a:gdLst>
                <a:gd name="connsiteX0" fmla="*/ 116586 w 116586"/>
                <a:gd name="connsiteY0" fmla="*/ 58293 h 116585"/>
                <a:gd name="connsiteX1" fmla="*/ 58293 w 116586"/>
                <a:gd name="connsiteY1" fmla="*/ 116586 h 116585"/>
                <a:gd name="connsiteX2" fmla="*/ 0 w 116586"/>
                <a:gd name="connsiteY2" fmla="*/ 58293 h 116585"/>
                <a:gd name="connsiteX3" fmla="*/ 58293 w 116586"/>
                <a:gd name="connsiteY3" fmla="*/ 0 h 116585"/>
                <a:gd name="connsiteX4" fmla="*/ 116586 w 116586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6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E45C7ABF-7E8C-6BA8-0B65-7DF7A9EB4BB7}"/>
                </a:ext>
              </a:extLst>
            </p:cNvPr>
            <p:cNvSpPr/>
            <p:nvPr/>
          </p:nvSpPr>
          <p:spPr>
            <a:xfrm>
              <a:off x="10874654" y="3378593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2 w 85725"/>
                <a:gd name="connsiteY1" fmla="*/ 85725 h 85725"/>
                <a:gd name="connsiteX2" fmla="*/ 0 w 85725"/>
                <a:gd name="connsiteY2" fmla="*/ 42863 h 85725"/>
                <a:gd name="connsiteX3" fmla="*/ 42862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0176CFC7-91FF-7FFB-2644-501959314502}"/>
                </a:ext>
              </a:extLst>
            </p:cNvPr>
            <p:cNvSpPr/>
            <p:nvPr/>
          </p:nvSpPr>
          <p:spPr>
            <a:xfrm>
              <a:off x="1730540" y="1091793"/>
              <a:ext cx="1905" cy="3947807"/>
            </a:xfrm>
            <a:custGeom>
              <a:avLst/>
              <a:gdLst>
                <a:gd name="connsiteX0" fmla="*/ 0 w 1905"/>
                <a:gd name="connsiteY0" fmla="*/ 3947808 h 3947807"/>
                <a:gd name="connsiteX1" fmla="*/ 0 w 1905"/>
                <a:gd name="connsiteY1" fmla="*/ 0 h 394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3947807">
                  <a:moveTo>
                    <a:pt x="0" y="3947808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ADC1DDC3-1992-8C99-50BB-1025CE1FBA0C}"/>
                </a:ext>
              </a:extLst>
            </p:cNvPr>
            <p:cNvSpPr/>
            <p:nvPr/>
          </p:nvSpPr>
          <p:spPr>
            <a:xfrm>
              <a:off x="1635556" y="4888725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838CA88C-057C-B900-25EE-7E5B3A4ACC73}"/>
                </a:ext>
              </a:extLst>
            </p:cNvPr>
            <p:cNvSpPr txBox="1"/>
            <p:nvPr/>
          </p:nvSpPr>
          <p:spPr>
            <a:xfrm>
              <a:off x="1355483" y="4737601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0</a:t>
              </a:r>
            </a:p>
          </p:txBody>
        </p:sp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7A4FF361-B0CE-A44B-C730-5B8657DB6C9F}"/>
                </a:ext>
              </a:extLst>
            </p:cNvPr>
            <p:cNvSpPr/>
            <p:nvPr/>
          </p:nvSpPr>
          <p:spPr>
            <a:xfrm>
              <a:off x="1635556" y="4159377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07" name="TextBox 406">
              <a:extLst>
                <a:ext uri="{FF2B5EF4-FFF2-40B4-BE49-F238E27FC236}">
                  <a16:creationId xmlns:a16="http://schemas.microsoft.com/office/drawing/2014/main" id="{845A713B-8832-87EB-7690-0E555E24BE2F}"/>
                </a:ext>
              </a:extLst>
            </p:cNvPr>
            <p:cNvSpPr txBox="1"/>
            <p:nvPr/>
          </p:nvSpPr>
          <p:spPr>
            <a:xfrm>
              <a:off x="1284998" y="4008253"/>
              <a:ext cx="397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.5</a:t>
              </a:r>
            </a:p>
          </p:txBody>
        </p:sp>
        <p:sp>
          <p:nvSpPr>
            <p:cNvPr id="408" name="Freeform 407">
              <a:extLst>
                <a:ext uri="{FF2B5EF4-FFF2-40B4-BE49-F238E27FC236}">
                  <a16:creationId xmlns:a16="http://schemas.microsoft.com/office/drawing/2014/main" id="{B32611EA-4362-626B-D389-D51382F5EEBC}"/>
                </a:ext>
              </a:extLst>
            </p:cNvPr>
            <p:cNvSpPr/>
            <p:nvPr/>
          </p:nvSpPr>
          <p:spPr>
            <a:xfrm>
              <a:off x="1635556" y="3430371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09" name="TextBox 408">
              <a:extLst>
                <a:ext uri="{FF2B5EF4-FFF2-40B4-BE49-F238E27FC236}">
                  <a16:creationId xmlns:a16="http://schemas.microsoft.com/office/drawing/2014/main" id="{FA65505F-1F40-CF1B-4BB5-7E2B17518F89}"/>
                </a:ext>
              </a:extLst>
            </p:cNvPr>
            <p:cNvSpPr txBox="1"/>
            <p:nvPr/>
          </p:nvSpPr>
          <p:spPr>
            <a:xfrm>
              <a:off x="1355483" y="327924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1</a:t>
              </a:r>
            </a:p>
          </p:txBody>
        </p:sp>
        <p:sp>
          <p:nvSpPr>
            <p:cNvPr id="410" name="Freeform 409">
              <a:extLst>
                <a:ext uri="{FF2B5EF4-FFF2-40B4-BE49-F238E27FC236}">
                  <a16:creationId xmlns:a16="http://schemas.microsoft.com/office/drawing/2014/main" id="{1ABC78F4-EBCE-F9CB-C77A-A44F2459B76D}"/>
                </a:ext>
              </a:extLst>
            </p:cNvPr>
            <p:cNvSpPr/>
            <p:nvPr/>
          </p:nvSpPr>
          <p:spPr>
            <a:xfrm>
              <a:off x="1635556" y="2701023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11" name="TextBox 410">
              <a:extLst>
                <a:ext uri="{FF2B5EF4-FFF2-40B4-BE49-F238E27FC236}">
                  <a16:creationId xmlns:a16="http://schemas.microsoft.com/office/drawing/2014/main" id="{E868D1F5-966A-8F0C-5007-B185C1FF5725}"/>
                </a:ext>
              </a:extLst>
            </p:cNvPr>
            <p:cNvSpPr txBox="1"/>
            <p:nvPr/>
          </p:nvSpPr>
          <p:spPr>
            <a:xfrm>
              <a:off x="1144028" y="2549899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1.5</a:t>
              </a:r>
            </a:p>
          </p:txBody>
        </p: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A47325FA-A018-41FB-DC3A-7E95E227DA0D}"/>
                </a:ext>
              </a:extLst>
            </p:cNvPr>
            <p:cNvSpPr/>
            <p:nvPr/>
          </p:nvSpPr>
          <p:spPr>
            <a:xfrm>
              <a:off x="1635556" y="1972017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0C414DE9-81EB-B685-BD22-354F363FCA62}"/>
                </a:ext>
              </a:extLst>
            </p:cNvPr>
            <p:cNvSpPr txBox="1"/>
            <p:nvPr/>
          </p:nvSpPr>
          <p:spPr>
            <a:xfrm>
              <a:off x="1355483" y="182087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2</a:t>
              </a:r>
            </a:p>
          </p:txBody>
        </p:sp>
        <p:sp>
          <p:nvSpPr>
            <p:cNvPr id="414" name="Freeform 413">
              <a:extLst>
                <a:ext uri="{FF2B5EF4-FFF2-40B4-BE49-F238E27FC236}">
                  <a16:creationId xmlns:a16="http://schemas.microsoft.com/office/drawing/2014/main" id="{5325A7EC-8DA1-E656-5AAF-5F43ECE677FF}"/>
                </a:ext>
              </a:extLst>
            </p:cNvPr>
            <p:cNvSpPr/>
            <p:nvPr/>
          </p:nvSpPr>
          <p:spPr>
            <a:xfrm>
              <a:off x="1635556" y="1242669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544BC80A-8BA8-6BBD-B79C-D23C50267E6E}"/>
                </a:ext>
              </a:extLst>
            </p:cNvPr>
            <p:cNvSpPr txBox="1"/>
            <p:nvPr/>
          </p:nvSpPr>
          <p:spPr>
            <a:xfrm>
              <a:off x="1144028" y="1091545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2.5</a:t>
              </a:r>
            </a:p>
          </p:txBody>
        </p:sp>
        <p:sp>
          <p:nvSpPr>
            <p:cNvPr id="416" name="TextBox 415">
              <a:extLst>
                <a:ext uri="{FF2B5EF4-FFF2-40B4-BE49-F238E27FC236}">
                  <a16:creationId xmlns:a16="http://schemas.microsoft.com/office/drawing/2014/main" id="{E4576F4C-FA7D-86B8-7AA1-57674BD8AE27}"/>
                </a:ext>
              </a:extLst>
            </p:cNvPr>
            <p:cNvSpPr txBox="1"/>
            <p:nvPr/>
          </p:nvSpPr>
          <p:spPr>
            <a:xfrm rot="16200000">
              <a:off x="-720560" y="2865809"/>
              <a:ext cx="32496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Relative Matriculation Rate</a:t>
              </a:r>
            </a:p>
          </p:txBody>
        </p:sp>
        <p:sp>
          <p:nvSpPr>
            <p:cNvPr id="417" name="Freeform 416">
              <a:extLst>
                <a:ext uri="{FF2B5EF4-FFF2-40B4-BE49-F238E27FC236}">
                  <a16:creationId xmlns:a16="http://schemas.microsoft.com/office/drawing/2014/main" id="{9D4FE487-1550-6AD6-2143-F665534C4FA1}"/>
                </a:ext>
              </a:extLst>
            </p:cNvPr>
            <p:cNvSpPr/>
            <p:nvPr/>
          </p:nvSpPr>
          <p:spPr>
            <a:xfrm>
              <a:off x="1730540" y="5039601"/>
              <a:ext cx="9714699" cy="1905"/>
            </a:xfrm>
            <a:custGeom>
              <a:avLst/>
              <a:gdLst>
                <a:gd name="connsiteX0" fmla="*/ 0 w 9714699"/>
                <a:gd name="connsiteY0" fmla="*/ 0 h 1905"/>
                <a:gd name="connsiteX1" fmla="*/ 9714700 w 9714699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14699" h="1905">
                  <a:moveTo>
                    <a:pt x="0" y="0"/>
                  </a:moveTo>
                  <a:lnTo>
                    <a:pt x="971470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18" name="Freeform 417">
              <a:extLst>
                <a:ext uri="{FF2B5EF4-FFF2-40B4-BE49-F238E27FC236}">
                  <a16:creationId xmlns:a16="http://schemas.microsoft.com/office/drawing/2014/main" id="{DF161460-D753-B2C6-AAF7-A6CC010E2BA9}"/>
                </a:ext>
              </a:extLst>
            </p:cNvPr>
            <p:cNvSpPr/>
            <p:nvPr/>
          </p:nvSpPr>
          <p:spPr>
            <a:xfrm>
              <a:off x="1881416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id="{6AD293EB-3B39-8541-AE7F-715C2F7D824D}"/>
                </a:ext>
              </a:extLst>
            </p:cNvPr>
            <p:cNvSpPr txBox="1"/>
            <p:nvPr/>
          </p:nvSpPr>
          <p:spPr>
            <a:xfrm>
              <a:off x="1599476" y="5123231"/>
              <a:ext cx="542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0-20</a:t>
              </a:r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A04D2146-EDE9-94ED-8F8A-0214A47EC777}"/>
                </a:ext>
              </a:extLst>
            </p:cNvPr>
            <p:cNvSpPr/>
            <p:nvPr/>
          </p:nvSpPr>
          <p:spPr>
            <a:xfrm>
              <a:off x="2634424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21" name="TextBox 420">
              <a:extLst>
                <a:ext uri="{FF2B5EF4-FFF2-40B4-BE49-F238E27FC236}">
                  <a16:creationId xmlns:a16="http://schemas.microsoft.com/office/drawing/2014/main" id="{B0712D09-E409-97E5-152C-A25D1BC3EC63}"/>
                </a:ext>
              </a:extLst>
            </p:cNvPr>
            <p:cNvSpPr txBox="1"/>
            <p:nvPr/>
          </p:nvSpPr>
          <p:spPr>
            <a:xfrm>
              <a:off x="2299144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20-40</a:t>
              </a:r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9279811D-EB59-3D78-283A-C141EEA29D2D}"/>
                </a:ext>
              </a:extLst>
            </p:cNvPr>
            <p:cNvSpPr/>
            <p:nvPr/>
          </p:nvSpPr>
          <p:spPr>
            <a:xfrm>
              <a:off x="3387432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23" name="TextBox 422">
              <a:extLst>
                <a:ext uri="{FF2B5EF4-FFF2-40B4-BE49-F238E27FC236}">
                  <a16:creationId xmlns:a16="http://schemas.microsoft.com/office/drawing/2014/main" id="{65775FCF-B41D-FAA6-021A-CB3E19A51775}"/>
                </a:ext>
              </a:extLst>
            </p:cNvPr>
            <p:cNvSpPr txBox="1"/>
            <p:nvPr/>
          </p:nvSpPr>
          <p:spPr>
            <a:xfrm>
              <a:off x="3052153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40-60</a:t>
              </a:r>
            </a:p>
          </p:txBody>
        </p:sp>
        <p:sp>
          <p:nvSpPr>
            <p:cNvPr id="424" name="Freeform 423">
              <a:extLst>
                <a:ext uri="{FF2B5EF4-FFF2-40B4-BE49-F238E27FC236}">
                  <a16:creationId xmlns:a16="http://schemas.microsoft.com/office/drawing/2014/main" id="{02389AFA-C617-0F7F-3C3C-816F38893D03}"/>
                </a:ext>
              </a:extLst>
            </p:cNvPr>
            <p:cNvSpPr/>
            <p:nvPr/>
          </p:nvSpPr>
          <p:spPr>
            <a:xfrm>
              <a:off x="4140441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3DC3D9FD-D09B-40F6-C309-433BDF4BC9A8}"/>
                </a:ext>
              </a:extLst>
            </p:cNvPr>
            <p:cNvSpPr txBox="1"/>
            <p:nvPr/>
          </p:nvSpPr>
          <p:spPr>
            <a:xfrm>
              <a:off x="3805161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60-70</a:t>
              </a:r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709AE211-39ED-4A3E-6F68-69FF53D93ABF}"/>
                </a:ext>
              </a:extLst>
            </p:cNvPr>
            <p:cNvSpPr/>
            <p:nvPr/>
          </p:nvSpPr>
          <p:spPr>
            <a:xfrm>
              <a:off x="4893792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27" name="TextBox 426">
              <a:extLst>
                <a:ext uri="{FF2B5EF4-FFF2-40B4-BE49-F238E27FC236}">
                  <a16:creationId xmlns:a16="http://schemas.microsoft.com/office/drawing/2014/main" id="{AE459AD5-6546-9ACC-DBCB-7271022D6B3C}"/>
                </a:ext>
              </a:extLst>
            </p:cNvPr>
            <p:cNvSpPr txBox="1"/>
            <p:nvPr/>
          </p:nvSpPr>
          <p:spPr>
            <a:xfrm>
              <a:off x="4558512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70-80</a:t>
              </a:r>
            </a:p>
          </p:txBody>
        </p:sp>
        <p:sp>
          <p:nvSpPr>
            <p:cNvPr id="428" name="Freeform 427">
              <a:extLst>
                <a:ext uri="{FF2B5EF4-FFF2-40B4-BE49-F238E27FC236}">
                  <a16:creationId xmlns:a16="http://schemas.microsoft.com/office/drawing/2014/main" id="{DDEA45FF-4767-C90B-C9AB-6829591F8BA1}"/>
                </a:ext>
              </a:extLst>
            </p:cNvPr>
            <p:cNvSpPr/>
            <p:nvPr/>
          </p:nvSpPr>
          <p:spPr>
            <a:xfrm>
              <a:off x="5646801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A1BF9463-69CC-D4E9-A1D6-9CA7C390502D}"/>
                </a:ext>
              </a:extLst>
            </p:cNvPr>
            <p:cNvSpPr txBox="1"/>
            <p:nvPr/>
          </p:nvSpPr>
          <p:spPr>
            <a:xfrm>
              <a:off x="5311520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80-90</a:t>
              </a:r>
            </a:p>
          </p:txBody>
        </p:sp>
        <p:sp>
          <p:nvSpPr>
            <p:cNvPr id="430" name="Freeform 429">
              <a:extLst>
                <a:ext uri="{FF2B5EF4-FFF2-40B4-BE49-F238E27FC236}">
                  <a16:creationId xmlns:a16="http://schemas.microsoft.com/office/drawing/2014/main" id="{18A830A8-1F5C-F1E5-5207-DDE3908C2A07}"/>
                </a:ext>
              </a:extLst>
            </p:cNvPr>
            <p:cNvSpPr/>
            <p:nvPr/>
          </p:nvSpPr>
          <p:spPr>
            <a:xfrm>
              <a:off x="6399809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31" name="TextBox 430">
              <a:extLst>
                <a:ext uri="{FF2B5EF4-FFF2-40B4-BE49-F238E27FC236}">
                  <a16:creationId xmlns:a16="http://schemas.microsoft.com/office/drawing/2014/main" id="{196D3D97-0AF7-41C9-A01E-D56702AB8DD3}"/>
                </a:ext>
              </a:extLst>
            </p:cNvPr>
            <p:cNvSpPr txBox="1"/>
            <p:nvPr/>
          </p:nvSpPr>
          <p:spPr>
            <a:xfrm>
              <a:off x="6064529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90-95</a:t>
              </a:r>
            </a:p>
          </p:txBody>
        </p:sp>
        <p:sp>
          <p:nvSpPr>
            <p:cNvPr id="432" name="Freeform 431">
              <a:extLst>
                <a:ext uri="{FF2B5EF4-FFF2-40B4-BE49-F238E27FC236}">
                  <a16:creationId xmlns:a16="http://schemas.microsoft.com/office/drawing/2014/main" id="{7C12DBB8-22F0-73CA-06D1-2CD56992E088}"/>
                </a:ext>
              </a:extLst>
            </p:cNvPr>
            <p:cNvSpPr/>
            <p:nvPr/>
          </p:nvSpPr>
          <p:spPr>
            <a:xfrm>
              <a:off x="7152817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33" name="TextBox 432">
              <a:extLst>
                <a:ext uri="{FF2B5EF4-FFF2-40B4-BE49-F238E27FC236}">
                  <a16:creationId xmlns:a16="http://schemas.microsoft.com/office/drawing/2014/main" id="{2C3176FF-5327-5CB9-46A6-BCC3FF0CC77F}"/>
                </a:ext>
              </a:extLst>
            </p:cNvPr>
            <p:cNvSpPr txBox="1"/>
            <p:nvPr/>
          </p:nvSpPr>
          <p:spPr>
            <a:xfrm>
              <a:off x="6817537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95-96</a:t>
              </a:r>
            </a:p>
          </p:txBody>
        </p:sp>
        <p:sp>
          <p:nvSpPr>
            <p:cNvPr id="434" name="Freeform 433">
              <a:extLst>
                <a:ext uri="{FF2B5EF4-FFF2-40B4-BE49-F238E27FC236}">
                  <a16:creationId xmlns:a16="http://schemas.microsoft.com/office/drawing/2014/main" id="{94EE5DEF-284D-9A5B-0CC6-681F4D07CF39}"/>
                </a:ext>
              </a:extLst>
            </p:cNvPr>
            <p:cNvSpPr/>
            <p:nvPr/>
          </p:nvSpPr>
          <p:spPr>
            <a:xfrm>
              <a:off x="7905826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35" name="TextBox 434">
              <a:extLst>
                <a:ext uri="{FF2B5EF4-FFF2-40B4-BE49-F238E27FC236}">
                  <a16:creationId xmlns:a16="http://schemas.microsoft.com/office/drawing/2014/main" id="{E180C33E-6936-B2C8-5F30-71EE27C7EBF0}"/>
                </a:ext>
              </a:extLst>
            </p:cNvPr>
            <p:cNvSpPr txBox="1"/>
            <p:nvPr/>
          </p:nvSpPr>
          <p:spPr>
            <a:xfrm>
              <a:off x="7570546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96-97</a:t>
              </a:r>
            </a:p>
          </p:txBody>
        </p:sp>
        <p:sp>
          <p:nvSpPr>
            <p:cNvPr id="436" name="Freeform 435">
              <a:extLst>
                <a:ext uri="{FF2B5EF4-FFF2-40B4-BE49-F238E27FC236}">
                  <a16:creationId xmlns:a16="http://schemas.microsoft.com/office/drawing/2014/main" id="{DFF687E9-E8F1-5D45-5D5C-4FCB02DCA9D3}"/>
                </a:ext>
              </a:extLst>
            </p:cNvPr>
            <p:cNvSpPr/>
            <p:nvPr/>
          </p:nvSpPr>
          <p:spPr>
            <a:xfrm>
              <a:off x="8658834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37" name="TextBox 436">
              <a:extLst>
                <a:ext uri="{FF2B5EF4-FFF2-40B4-BE49-F238E27FC236}">
                  <a16:creationId xmlns:a16="http://schemas.microsoft.com/office/drawing/2014/main" id="{21AD4610-7AF6-312C-2764-B97E3A66CDA7}"/>
                </a:ext>
              </a:extLst>
            </p:cNvPr>
            <p:cNvSpPr txBox="1"/>
            <p:nvPr/>
          </p:nvSpPr>
          <p:spPr>
            <a:xfrm>
              <a:off x="8323554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97-98</a:t>
              </a:r>
            </a:p>
          </p:txBody>
        </p:sp>
        <p:sp>
          <p:nvSpPr>
            <p:cNvPr id="438" name="Freeform 437">
              <a:extLst>
                <a:ext uri="{FF2B5EF4-FFF2-40B4-BE49-F238E27FC236}">
                  <a16:creationId xmlns:a16="http://schemas.microsoft.com/office/drawing/2014/main" id="{F64633EC-A46C-74D5-57CD-18460A0D49CC}"/>
                </a:ext>
              </a:extLst>
            </p:cNvPr>
            <p:cNvSpPr/>
            <p:nvPr/>
          </p:nvSpPr>
          <p:spPr>
            <a:xfrm>
              <a:off x="9411843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39" name="TextBox 438">
              <a:extLst>
                <a:ext uri="{FF2B5EF4-FFF2-40B4-BE49-F238E27FC236}">
                  <a16:creationId xmlns:a16="http://schemas.microsoft.com/office/drawing/2014/main" id="{5A73C159-BE61-CC9F-6E7A-2E2962D641C8}"/>
                </a:ext>
              </a:extLst>
            </p:cNvPr>
            <p:cNvSpPr txBox="1"/>
            <p:nvPr/>
          </p:nvSpPr>
          <p:spPr>
            <a:xfrm>
              <a:off x="9076563" y="5123231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98-99</a:t>
              </a:r>
            </a:p>
          </p:txBody>
        </p:sp>
        <p:sp>
          <p:nvSpPr>
            <p:cNvPr id="440" name="Freeform 439">
              <a:extLst>
                <a:ext uri="{FF2B5EF4-FFF2-40B4-BE49-F238E27FC236}">
                  <a16:creationId xmlns:a16="http://schemas.microsoft.com/office/drawing/2014/main" id="{DAFE6CE4-DFB0-4091-7530-C0C47DD51462}"/>
                </a:ext>
              </a:extLst>
            </p:cNvPr>
            <p:cNvSpPr/>
            <p:nvPr/>
          </p:nvSpPr>
          <p:spPr>
            <a:xfrm>
              <a:off x="10164851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23EA0B09-A277-2532-D452-1A4D3A2D2526}"/>
                </a:ext>
              </a:extLst>
            </p:cNvPr>
            <p:cNvSpPr txBox="1"/>
            <p:nvPr/>
          </p:nvSpPr>
          <p:spPr>
            <a:xfrm>
              <a:off x="9750513" y="5123231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99-99.9</a:t>
              </a:r>
            </a:p>
          </p:txBody>
        </p:sp>
        <p:sp>
          <p:nvSpPr>
            <p:cNvPr id="442" name="Freeform 441">
              <a:extLst>
                <a:ext uri="{FF2B5EF4-FFF2-40B4-BE49-F238E27FC236}">
                  <a16:creationId xmlns:a16="http://schemas.microsoft.com/office/drawing/2014/main" id="{C87904B4-C0A5-1567-52FB-FB6F8CB588B5}"/>
                </a:ext>
              </a:extLst>
            </p:cNvPr>
            <p:cNvSpPr/>
            <p:nvPr/>
          </p:nvSpPr>
          <p:spPr>
            <a:xfrm>
              <a:off x="10917859" y="5039601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43" name="TextBox 442">
              <a:extLst>
                <a:ext uri="{FF2B5EF4-FFF2-40B4-BE49-F238E27FC236}">
                  <a16:creationId xmlns:a16="http://schemas.microsoft.com/office/drawing/2014/main" id="{7F8E80FC-B1DF-705C-455E-39CAE0950CF9}"/>
                </a:ext>
              </a:extLst>
            </p:cNvPr>
            <p:cNvSpPr txBox="1"/>
            <p:nvPr/>
          </p:nvSpPr>
          <p:spPr>
            <a:xfrm>
              <a:off x="10503522" y="5123231"/>
              <a:ext cx="770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Top 0.1</a:t>
              </a:r>
            </a:p>
          </p:txBody>
        </p:sp>
        <p:sp>
          <p:nvSpPr>
            <p:cNvPr id="444" name="TextBox 443">
              <a:extLst>
                <a:ext uri="{FF2B5EF4-FFF2-40B4-BE49-F238E27FC236}">
                  <a16:creationId xmlns:a16="http://schemas.microsoft.com/office/drawing/2014/main" id="{3130FAD3-8D01-BFB5-0330-818F60B099B0}"/>
                </a:ext>
              </a:extLst>
            </p:cNvPr>
            <p:cNvSpPr txBox="1"/>
            <p:nvPr/>
          </p:nvSpPr>
          <p:spPr>
            <a:xfrm>
              <a:off x="5074539" y="5405647"/>
              <a:ext cx="30620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Parent Income Percentile</a:t>
              </a:r>
            </a:p>
          </p:txBody>
        </p:sp>
        <p:sp>
          <p:nvSpPr>
            <p:cNvPr id="445" name="Freeform 444">
              <a:extLst>
                <a:ext uri="{FF2B5EF4-FFF2-40B4-BE49-F238E27FC236}">
                  <a16:creationId xmlns:a16="http://schemas.microsoft.com/office/drawing/2014/main" id="{DB846CD4-9DC1-E733-7E86-5D0744A5CDB9}"/>
                </a:ext>
              </a:extLst>
            </p:cNvPr>
            <p:cNvSpPr/>
            <p:nvPr/>
          </p:nvSpPr>
          <p:spPr>
            <a:xfrm>
              <a:off x="2949206" y="5851931"/>
              <a:ext cx="7277366" cy="443712"/>
            </a:xfrm>
            <a:custGeom>
              <a:avLst/>
              <a:gdLst>
                <a:gd name="connsiteX0" fmla="*/ 0 w 7277366"/>
                <a:gd name="connsiteY0" fmla="*/ 0 h 443712"/>
                <a:gd name="connsiteX1" fmla="*/ 7277367 w 7277366"/>
                <a:gd name="connsiteY1" fmla="*/ 0 h 443712"/>
                <a:gd name="connsiteX2" fmla="*/ 7277367 w 7277366"/>
                <a:gd name="connsiteY2" fmla="*/ 443712 h 443712"/>
                <a:gd name="connsiteX3" fmla="*/ 0 w 7277366"/>
                <a:gd name="connsiteY3" fmla="*/ 443712 h 44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366" h="443712">
                  <a:moveTo>
                    <a:pt x="0" y="0"/>
                  </a:moveTo>
                  <a:lnTo>
                    <a:pt x="7277367" y="0"/>
                  </a:lnTo>
                  <a:lnTo>
                    <a:pt x="7277367" y="443712"/>
                  </a:lnTo>
                  <a:lnTo>
                    <a:pt x="0" y="443712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46" name="Freeform 445">
              <a:extLst>
                <a:ext uri="{FF2B5EF4-FFF2-40B4-BE49-F238E27FC236}">
                  <a16:creationId xmlns:a16="http://schemas.microsoft.com/office/drawing/2014/main" id="{80904F1F-A094-082B-96A3-CC9032F7DAD4}"/>
                </a:ext>
              </a:extLst>
            </p:cNvPr>
            <p:cNvSpPr/>
            <p:nvPr/>
          </p:nvSpPr>
          <p:spPr>
            <a:xfrm>
              <a:off x="2956064" y="5858789"/>
              <a:ext cx="7263650" cy="429996"/>
            </a:xfrm>
            <a:custGeom>
              <a:avLst/>
              <a:gdLst>
                <a:gd name="connsiteX0" fmla="*/ 0 w 7263650"/>
                <a:gd name="connsiteY0" fmla="*/ 0 h 429996"/>
                <a:gd name="connsiteX1" fmla="*/ 7263651 w 7263650"/>
                <a:gd name="connsiteY1" fmla="*/ 0 h 429996"/>
                <a:gd name="connsiteX2" fmla="*/ 7263651 w 7263650"/>
                <a:gd name="connsiteY2" fmla="*/ 429997 h 429996"/>
                <a:gd name="connsiteX3" fmla="*/ 0 w 7263650"/>
                <a:gd name="connsiteY3" fmla="*/ 429997 h 429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63650" h="429996">
                  <a:moveTo>
                    <a:pt x="0" y="0"/>
                  </a:moveTo>
                  <a:lnTo>
                    <a:pt x="7263651" y="0"/>
                  </a:lnTo>
                  <a:lnTo>
                    <a:pt x="7263651" y="429997"/>
                  </a:lnTo>
                  <a:lnTo>
                    <a:pt x="0" y="429997"/>
                  </a:lnTo>
                  <a:close/>
                </a:path>
              </a:pathLst>
            </a:custGeom>
            <a:noFill/>
            <a:ln w="13716" cap="flat">
              <a:solidFill>
                <a:srgbClr val="FFFFFF">
                  <a:alpha val="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47" name="Freeform 446">
              <a:extLst>
                <a:ext uri="{FF2B5EF4-FFF2-40B4-BE49-F238E27FC236}">
                  <a16:creationId xmlns:a16="http://schemas.microsoft.com/office/drawing/2014/main" id="{292E27F2-434F-2180-61D6-144BCC9C2F86}"/>
                </a:ext>
              </a:extLst>
            </p:cNvPr>
            <p:cNvSpPr/>
            <p:nvPr/>
          </p:nvSpPr>
          <p:spPr>
            <a:xfrm>
              <a:off x="3052076" y="6073787"/>
              <a:ext cx="891540" cy="1905"/>
            </a:xfrm>
            <a:custGeom>
              <a:avLst/>
              <a:gdLst>
                <a:gd name="connsiteX0" fmla="*/ 0 w 891540"/>
                <a:gd name="connsiteY0" fmla="*/ 0 h 1905"/>
                <a:gd name="connsiteX1" fmla="*/ 891540 w 89154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1540" h="1905">
                  <a:moveTo>
                    <a:pt x="0" y="0"/>
                  </a:moveTo>
                  <a:lnTo>
                    <a:pt x="891540" y="0"/>
                  </a:lnTo>
                </a:path>
              </a:pathLst>
            </a:custGeom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48" name="Freeform 447">
              <a:extLst>
                <a:ext uri="{FF2B5EF4-FFF2-40B4-BE49-F238E27FC236}">
                  <a16:creationId xmlns:a16="http://schemas.microsoft.com/office/drawing/2014/main" id="{0D82BC43-2219-6DA5-65AC-BECDBE2C4941}"/>
                </a:ext>
              </a:extLst>
            </p:cNvPr>
            <p:cNvSpPr/>
            <p:nvPr/>
          </p:nvSpPr>
          <p:spPr>
            <a:xfrm>
              <a:off x="3439553" y="6015494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9" y="116586"/>
                    <a:pt x="0" y="90487"/>
                    <a:pt x="0" y="58293"/>
                  </a:cubicBezTo>
                  <a:cubicBezTo>
                    <a:pt x="0" y="26099"/>
                    <a:pt x="26099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29B6A4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49" name="Freeform 448">
              <a:extLst>
                <a:ext uri="{FF2B5EF4-FFF2-40B4-BE49-F238E27FC236}">
                  <a16:creationId xmlns:a16="http://schemas.microsoft.com/office/drawing/2014/main" id="{223DF26A-8714-18C9-033F-47076DD550C3}"/>
                </a:ext>
              </a:extLst>
            </p:cNvPr>
            <p:cNvSpPr/>
            <p:nvPr/>
          </p:nvSpPr>
          <p:spPr>
            <a:xfrm>
              <a:off x="3454984" y="6030925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50" name="Freeform 449">
              <a:extLst>
                <a:ext uri="{FF2B5EF4-FFF2-40B4-BE49-F238E27FC236}">
                  <a16:creationId xmlns:a16="http://schemas.microsoft.com/office/drawing/2014/main" id="{0B44BB61-17B0-6D65-1EC9-0412B48868C4}"/>
                </a:ext>
              </a:extLst>
            </p:cNvPr>
            <p:cNvSpPr/>
            <p:nvPr/>
          </p:nvSpPr>
          <p:spPr>
            <a:xfrm>
              <a:off x="6351460" y="6073787"/>
              <a:ext cx="891540" cy="1905"/>
            </a:xfrm>
            <a:custGeom>
              <a:avLst/>
              <a:gdLst>
                <a:gd name="connsiteX0" fmla="*/ 0 w 891540"/>
                <a:gd name="connsiteY0" fmla="*/ 0 h 1905"/>
                <a:gd name="connsiteX1" fmla="*/ 891540 w 89154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1540" h="1905">
                  <a:moveTo>
                    <a:pt x="0" y="0"/>
                  </a:moveTo>
                  <a:lnTo>
                    <a:pt x="891540" y="0"/>
                  </a:lnTo>
                </a:path>
              </a:pathLst>
            </a:custGeom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51" name="Freeform 450">
              <a:extLst>
                <a:ext uri="{FF2B5EF4-FFF2-40B4-BE49-F238E27FC236}">
                  <a16:creationId xmlns:a16="http://schemas.microsoft.com/office/drawing/2014/main" id="{FFE53456-AE92-8F34-810F-6E6A75B3C7C0}"/>
                </a:ext>
              </a:extLst>
            </p:cNvPr>
            <p:cNvSpPr/>
            <p:nvPr/>
          </p:nvSpPr>
          <p:spPr>
            <a:xfrm>
              <a:off x="6738937" y="6015494"/>
              <a:ext cx="116585" cy="116585"/>
            </a:xfrm>
            <a:custGeom>
              <a:avLst/>
              <a:gdLst>
                <a:gd name="connsiteX0" fmla="*/ 116586 w 116585"/>
                <a:gd name="connsiteY0" fmla="*/ 58293 h 116585"/>
                <a:gd name="connsiteX1" fmla="*/ 58293 w 116585"/>
                <a:gd name="connsiteY1" fmla="*/ 116586 h 116585"/>
                <a:gd name="connsiteX2" fmla="*/ 0 w 116585"/>
                <a:gd name="connsiteY2" fmla="*/ 58293 h 116585"/>
                <a:gd name="connsiteX3" fmla="*/ 58293 w 116585"/>
                <a:gd name="connsiteY3" fmla="*/ 0 h 116585"/>
                <a:gd name="connsiteX4" fmla="*/ 116586 w 116585"/>
                <a:gd name="connsiteY4" fmla="*/ 58293 h 11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85" h="116585">
                  <a:moveTo>
                    <a:pt x="116586" y="58293"/>
                  </a:moveTo>
                  <a:cubicBezTo>
                    <a:pt x="116586" y="90487"/>
                    <a:pt x="90487" y="116586"/>
                    <a:pt x="58293" y="116586"/>
                  </a:cubicBezTo>
                  <a:cubicBezTo>
                    <a:pt x="26098" y="116586"/>
                    <a:pt x="0" y="90487"/>
                    <a:pt x="0" y="58293"/>
                  </a:cubicBezTo>
                  <a:cubicBezTo>
                    <a:pt x="0" y="26099"/>
                    <a:pt x="26098" y="0"/>
                    <a:pt x="58293" y="0"/>
                  </a:cubicBezTo>
                  <a:cubicBezTo>
                    <a:pt x="90487" y="0"/>
                    <a:pt x="116586" y="26099"/>
                    <a:pt x="116586" y="58293"/>
                  </a:cubicBezTo>
                  <a:close/>
                </a:path>
              </a:pathLst>
            </a:custGeom>
            <a:solidFill>
              <a:srgbClr val="FAA523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52" name="Freeform 451">
              <a:extLst>
                <a:ext uri="{FF2B5EF4-FFF2-40B4-BE49-F238E27FC236}">
                  <a16:creationId xmlns:a16="http://schemas.microsoft.com/office/drawing/2014/main" id="{50D42F38-FB34-FA82-6075-3C55467C66A3}"/>
                </a:ext>
              </a:extLst>
            </p:cNvPr>
            <p:cNvSpPr/>
            <p:nvPr/>
          </p:nvSpPr>
          <p:spPr>
            <a:xfrm>
              <a:off x="6754368" y="6030925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30861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AACE4569-86F0-760E-435F-3D1673450320}"/>
                </a:ext>
              </a:extLst>
            </p:cNvPr>
            <p:cNvSpPr txBox="1"/>
            <p:nvPr/>
          </p:nvSpPr>
          <p:spPr>
            <a:xfrm>
              <a:off x="3995165" y="5928569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Selected Ivy-Plus</a:t>
              </a:r>
            </a:p>
          </p:txBody>
        </p:sp>
        <p:sp>
          <p:nvSpPr>
            <p:cNvPr id="454" name="TextBox 453">
              <a:extLst>
                <a:ext uri="{FF2B5EF4-FFF2-40B4-BE49-F238E27FC236}">
                  <a16:creationId xmlns:a16="http://schemas.microsoft.com/office/drawing/2014/main" id="{E45EC1E5-0020-62B4-0E7A-EB60EF997C2C}"/>
                </a:ext>
              </a:extLst>
            </p:cNvPr>
            <p:cNvSpPr txBox="1"/>
            <p:nvPr/>
          </p:nvSpPr>
          <p:spPr>
            <a:xfrm>
              <a:off x="7294549" y="5928569"/>
              <a:ext cx="271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Selected Flagship Public</a:t>
              </a:r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Matriculation Rates at Highly Selective Colleges, by Parental Income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Reweighted on SAT/ACT Scores to Match Current Attendees</a:t>
            </a:r>
          </a:p>
        </p:txBody>
      </p:sp>
    </p:spTree>
    <p:extLst>
      <p:ext uri="{BB962C8B-B14F-4D97-AF65-F5344CB8AC3E}">
        <p14:creationId xmlns:p14="http://schemas.microsoft.com/office/powerpoint/2010/main" val="1642726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roup 229">
            <a:extLst>
              <a:ext uri="{FF2B5EF4-FFF2-40B4-BE49-F238E27FC236}">
                <a16:creationId xmlns:a16="http://schemas.microsoft.com/office/drawing/2014/main" id="{58FB5B4B-B83E-C29F-503B-6B97600DE714}"/>
              </a:ext>
            </a:extLst>
          </p:cNvPr>
          <p:cNvGrpSpPr/>
          <p:nvPr/>
        </p:nvGrpSpPr>
        <p:grpSpPr>
          <a:xfrm>
            <a:off x="592147" y="0"/>
            <a:ext cx="11007707" cy="6858000"/>
            <a:chOff x="609600" y="0"/>
            <a:chExt cx="11007707" cy="68580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3F6B6F3-8F50-32F2-8655-C5BE3631AFCF}"/>
                </a:ext>
              </a:extLst>
            </p:cNvPr>
            <p:cNvSpPr/>
            <p:nvPr/>
          </p:nvSpPr>
          <p:spPr>
            <a:xfrm>
              <a:off x="609600" y="0"/>
              <a:ext cx="10972800" cy="6858000"/>
            </a:xfrm>
            <a:custGeom>
              <a:avLst/>
              <a:gdLst>
                <a:gd name="connsiteX0" fmla="*/ 0 w 10972800"/>
                <a:gd name="connsiteY0" fmla="*/ 0 h 6858000"/>
                <a:gd name="connsiteX1" fmla="*/ 10972800 w 10972800"/>
                <a:gd name="connsiteY1" fmla="*/ 0 h 6858000"/>
                <a:gd name="connsiteX2" fmla="*/ 10972800 w 10972800"/>
                <a:gd name="connsiteY2" fmla="*/ 6858000 h 6858000"/>
                <a:gd name="connsiteX3" fmla="*/ 0 w 109728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72800" h="6858000">
                  <a:moveTo>
                    <a:pt x="0" y="0"/>
                  </a:moveTo>
                  <a:lnTo>
                    <a:pt x="10972800" y="0"/>
                  </a:lnTo>
                  <a:lnTo>
                    <a:pt x="109728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BF36F26-749F-A489-2836-E051C5EF1A4B}"/>
                </a:ext>
              </a:extLst>
            </p:cNvPr>
            <p:cNvSpPr/>
            <p:nvPr/>
          </p:nvSpPr>
          <p:spPr>
            <a:xfrm>
              <a:off x="609600" y="0"/>
              <a:ext cx="10972800" cy="6858000"/>
            </a:xfrm>
            <a:custGeom>
              <a:avLst/>
              <a:gdLst>
                <a:gd name="connsiteX0" fmla="*/ 0 w 10972800"/>
                <a:gd name="connsiteY0" fmla="*/ 0 h 6858000"/>
                <a:gd name="connsiteX1" fmla="*/ 10972800 w 10972800"/>
                <a:gd name="connsiteY1" fmla="*/ 0 h 6858000"/>
                <a:gd name="connsiteX2" fmla="*/ 10972800 w 10972800"/>
                <a:gd name="connsiteY2" fmla="*/ 6858000 h 6858000"/>
                <a:gd name="connsiteX3" fmla="*/ 0 w 109728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72800" h="6858000">
                  <a:moveTo>
                    <a:pt x="0" y="0"/>
                  </a:moveTo>
                  <a:lnTo>
                    <a:pt x="10972800" y="0"/>
                  </a:lnTo>
                  <a:lnTo>
                    <a:pt x="109728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8754DCB6-7ADA-307A-CC68-ABC1375EEC88}"/>
                </a:ext>
              </a:extLst>
            </p:cNvPr>
            <p:cNvSpPr/>
            <p:nvPr/>
          </p:nvSpPr>
          <p:spPr>
            <a:xfrm>
              <a:off x="616457" y="6857"/>
              <a:ext cx="10959084" cy="6844284"/>
            </a:xfrm>
            <a:custGeom>
              <a:avLst/>
              <a:gdLst>
                <a:gd name="connsiteX0" fmla="*/ 0 w 10959084"/>
                <a:gd name="connsiteY0" fmla="*/ 0 h 6844284"/>
                <a:gd name="connsiteX1" fmla="*/ 10959084 w 10959084"/>
                <a:gd name="connsiteY1" fmla="*/ 0 h 6844284"/>
                <a:gd name="connsiteX2" fmla="*/ 10959084 w 10959084"/>
                <a:gd name="connsiteY2" fmla="*/ 6844284 h 6844284"/>
                <a:gd name="connsiteX3" fmla="*/ 0 w 10959084"/>
                <a:gd name="connsiteY3" fmla="*/ 6844284 h 684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9084" h="6844284">
                  <a:moveTo>
                    <a:pt x="0" y="0"/>
                  </a:moveTo>
                  <a:lnTo>
                    <a:pt x="10959084" y="0"/>
                  </a:lnTo>
                  <a:lnTo>
                    <a:pt x="10959084" y="6844284"/>
                  </a:lnTo>
                  <a:lnTo>
                    <a:pt x="0" y="6844284"/>
                  </a:lnTo>
                  <a:close/>
                </a:path>
              </a:pathLst>
            </a:custGeom>
            <a:noFill/>
            <a:ln w="1371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7C0C45D6-9209-3EB2-5F8D-DBA0B25D36EF}"/>
                </a:ext>
              </a:extLst>
            </p:cNvPr>
            <p:cNvSpPr/>
            <p:nvPr/>
          </p:nvSpPr>
          <p:spPr>
            <a:xfrm>
              <a:off x="4604727" y="1091793"/>
              <a:ext cx="6840512" cy="4493018"/>
            </a:xfrm>
            <a:custGeom>
              <a:avLst/>
              <a:gdLst>
                <a:gd name="connsiteX0" fmla="*/ 0 w 6840512"/>
                <a:gd name="connsiteY0" fmla="*/ 0 h 4493018"/>
                <a:gd name="connsiteX1" fmla="*/ 6840512 w 6840512"/>
                <a:gd name="connsiteY1" fmla="*/ 0 h 4493018"/>
                <a:gd name="connsiteX2" fmla="*/ 6840512 w 6840512"/>
                <a:gd name="connsiteY2" fmla="*/ 4493019 h 4493018"/>
                <a:gd name="connsiteX3" fmla="*/ 0 w 6840512"/>
                <a:gd name="connsiteY3" fmla="*/ 4493019 h 449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40512" h="4493018">
                  <a:moveTo>
                    <a:pt x="0" y="0"/>
                  </a:moveTo>
                  <a:lnTo>
                    <a:pt x="6840512" y="0"/>
                  </a:lnTo>
                  <a:lnTo>
                    <a:pt x="6840512" y="4493019"/>
                  </a:lnTo>
                  <a:lnTo>
                    <a:pt x="0" y="4493019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CA1CA1E-75CA-E831-4CE9-32499F9B2636}"/>
                </a:ext>
              </a:extLst>
            </p:cNvPr>
            <p:cNvSpPr/>
            <p:nvPr/>
          </p:nvSpPr>
          <p:spPr>
            <a:xfrm>
              <a:off x="4611585" y="1098651"/>
              <a:ext cx="6826796" cy="4479302"/>
            </a:xfrm>
            <a:custGeom>
              <a:avLst/>
              <a:gdLst>
                <a:gd name="connsiteX0" fmla="*/ 0 w 6826796"/>
                <a:gd name="connsiteY0" fmla="*/ 0 h 4479302"/>
                <a:gd name="connsiteX1" fmla="*/ 6826796 w 6826796"/>
                <a:gd name="connsiteY1" fmla="*/ 0 h 4479302"/>
                <a:gd name="connsiteX2" fmla="*/ 6826796 w 6826796"/>
                <a:gd name="connsiteY2" fmla="*/ 4479303 h 4479302"/>
                <a:gd name="connsiteX3" fmla="*/ 0 w 6826796"/>
                <a:gd name="connsiteY3" fmla="*/ 4479303 h 447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796" h="4479302">
                  <a:moveTo>
                    <a:pt x="0" y="0"/>
                  </a:moveTo>
                  <a:lnTo>
                    <a:pt x="6826796" y="0"/>
                  </a:lnTo>
                  <a:lnTo>
                    <a:pt x="6826796" y="4479303"/>
                  </a:lnTo>
                  <a:lnTo>
                    <a:pt x="0" y="4479303"/>
                  </a:lnTo>
                  <a:close/>
                </a:path>
              </a:pathLst>
            </a:custGeom>
            <a:noFill/>
            <a:ln w="1371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32CA3A1E-F71B-880C-FAEE-47917E467AB1}"/>
                </a:ext>
              </a:extLst>
            </p:cNvPr>
            <p:cNvSpPr/>
            <p:nvPr/>
          </p:nvSpPr>
          <p:spPr>
            <a:xfrm>
              <a:off x="4604727" y="5234368"/>
              <a:ext cx="6311074" cy="199567"/>
            </a:xfrm>
            <a:custGeom>
              <a:avLst/>
              <a:gdLst>
                <a:gd name="connsiteX0" fmla="*/ 0 w 6311074"/>
                <a:gd name="connsiteY0" fmla="*/ 0 h 199567"/>
                <a:gd name="connsiteX1" fmla="*/ 6311075 w 6311074"/>
                <a:gd name="connsiteY1" fmla="*/ 0 h 199567"/>
                <a:gd name="connsiteX2" fmla="*/ 6311075 w 6311074"/>
                <a:gd name="connsiteY2" fmla="*/ 199568 h 199567"/>
                <a:gd name="connsiteX3" fmla="*/ 0 w 6311074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11074" h="199567">
                  <a:moveTo>
                    <a:pt x="0" y="0"/>
                  </a:moveTo>
                  <a:lnTo>
                    <a:pt x="6311075" y="0"/>
                  </a:lnTo>
                  <a:lnTo>
                    <a:pt x="6311075" y="199568"/>
                  </a:lnTo>
                  <a:lnTo>
                    <a:pt x="0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30BEFF73-1622-4ED8-579C-B9749AFD2201}"/>
                </a:ext>
              </a:extLst>
            </p:cNvPr>
            <p:cNvSpPr/>
            <p:nvPr/>
          </p:nvSpPr>
          <p:spPr>
            <a:xfrm>
              <a:off x="4611585" y="5241226"/>
              <a:ext cx="6297358" cy="185851"/>
            </a:xfrm>
            <a:custGeom>
              <a:avLst/>
              <a:gdLst>
                <a:gd name="connsiteX0" fmla="*/ 0 w 6297358"/>
                <a:gd name="connsiteY0" fmla="*/ 0 h 185851"/>
                <a:gd name="connsiteX1" fmla="*/ 6297359 w 6297358"/>
                <a:gd name="connsiteY1" fmla="*/ 0 h 185851"/>
                <a:gd name="connsiteX2" fmla="*/ 6297359 w 6297358"/>
                <a:gd name="connsiteY2" fmla="*/ 185852 h 185851"/>
                <a:gd name="connsiteX3" fmla="*/ 0 w 6297358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7358" h="185851">
                  <a:moveTo>
                    <a:pt x="0" y="0"/>
                  </a:moveTo>
                  <a:lnTo>
                    <a:pt x="6297359" y="0"/>
                  </a:lnTo>
                  <a:lnTo>
                    <a:pt x="6297359" y="185852"/>
                  </a:lnTo>
                  <a:lnTo>
                    <a:pt x="0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0BE899CB-5C09-4503-0446-43BBDBDC4603}"/>
                </a:ext>
              </a:extLst>
            </p:cNvPr>
            <p:cNvSpPr/>
            <p:nvPr/>
          </p:nvSpPr>
          <p:spPr>
            <a:xfrm>
              <a:off x="4604727" y="4984737"/>
              <a:ext cx="6112192" cy="199567"/>
            </a:xfrm>
            <a:custGeom>
              <a:avLst/>
              <a:gdLst>
                <a:gd name="connsiteX0" fmla="*/ 0 w 6112192"/>
                <a:gd name="connsiteY0" fmla="*/ 0 h 199567"/>
                <a:gd name="connsiteX1" fmla="*/ 6112192 w 6112192"/>
                <a:gd name="connsiteY1" fmla="*/ 0 h 199567"/>
                <a:gd name="connsiteX2" fmla="*/ 6112192 w 6112192"/>
                <a:gd name="connsiteY2" fmla="*/ 199568 h 199567"/>
                <a:gd name="connsiteX3" fmla="*/ -1 w 6112192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2192" h="199567">
                  <a:moveTo>
                    <a:pt x="0" y="0"/>
                  </a:moveTo>
                  <a:lnTo>
                    <a:pt x="6112192" y="0"/>
                  </a:lnTo>
                  <a:lnTo>
                    <a:pt x="6112192" y="199568"/>
                  </a:lnTo>
                  <a:lnTo>
                    <a:pt x="-1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F09C9B5F-B4C9-C553-6288-3DBE0CECD5CF}"/>
                </a:ext>
              </a:extLst>
            </p:cNvPr>
            <p:cNvSpPr/>
            <p:nvPr/>
          </p:nvSpPr>
          <p:spPr>
            <a:xfrm>
              <a:off x="4611585" y="4991595"/>
              <a:ext cx="6098476" cy="185851"/>
            </a:xfrm>
            <a:custGeom>
              <a:avLst/>
              <a:gdLst>
                <a:gd name="connsiteX0" fmla="*/ 0 w 6098476"/>
                <a:gd name="connsiteY0" fmla="*/ 0 h 185851"/>
                <a:gd name="connsiteX1" fmla="*/ 6098477 w 6098476"/>
                <a:gd name="connsiteY1" fmla="*/ 0 h 185851"/>
                <a:gd name="connsiteX2" fmla="*/ 6098477 w 6098476"/>
                <a:gd name="connsiteY2" fmla="*/ 185852 h 185851"/>
                <a:gd name="connsiteX3" fmla="*/ 0 w 6098476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8476" h="185851">
                  <a:moveTo>
                    <a:pt x="0" y="0"/>
                  </a:moveTo>
                  <a:lnTo>
                    <a:pt x="6098477" y="0"/>
                  </a:lnTo>
                  <a:lnTo>
                    <a:pt x="6098477" y="185852"/>
                  </a:lnTo>
                  <a:lnTo>
                    <a:pt x="0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C6004913-35AE-D9B2-8103-32A209D35992}"/>
                </a:ext>
              </a:extLst>
            </p:cNvPr>
            <p:cNvSpPr/>
            <p:nvPr/>
          </p:nvSpPr>
          <p:spPr>
            <a:xfrm>
              <a:off x="4604727" y="4735449"/>
              <a:ext cx="5259057" cy="199567"/>
            </a:xfrm>
            <a:custGeom>
              <a:avLst/>
              <a:gdLst>
                <a:gd name="connsiteX0" fmla="*/ 0 w 5259057"/>
                <a:gd name="connsiteY0" fmla="*/ 0 h 199567"/>
                <a:gd name="connsiteX1" fmla="*/ 5259057 w 5259057"/>
                <a:gd name="connsiteY1" fmla="*/ 0 h 199567"/>
                <a:gd name="connsiteX2" fmla="*/ 5259057 w 5259057"/>
                <a:gd name="connsiteY2" fmla="*/ 199568 h 199567"/>
                <a:gd name="connsiteX3" fmla="*/ 0 w 5259057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9057" h="199567">
                  <a:moveTo>
                    <a:pt x="0" y="0"/>
                  </a:moveTo>
                  <a:lnTo>
                    <a:pt x="5259057" y="0"/>
                  </a:lnTo>
                  <a:lnTo>
                    <a:pt x="5259057" y="199568"/>
                  </a:lnTo>
                  <a:lnTo>
                    <a:pt x="0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B4AA6661-B3BE-A38D-DAA9-AE0602B53A47}"/>
                </a:ext>
              </a:extLst>
            </p:cNvPr>
            <p:cNvSpPr/>
            <p:nvPr/>
          </p:nvSpPr>
          <p:spPr>
            <a:xfrm>
              <a:off x="4611585" y="4742307"/>
              <a:ext cx="5245341" cy="185851"/>
            </a:xfrm>
            <a:custGeom>
              <a:avLst/>
              <a:gdLst>
                <a:gd name="connsiteX0" fmla="*/ 0 w 5245341"/>
                <a:gd name="connsiteY0" fmla="*/ 0 h 185851"/>
                <a:gd name="connsiteX1" fmla="*/ 5245342 w 5245341"/>
                <a:gd name="connsiteY1" fmla="*/ 0 h 185851"/>
                <a:gd name="connsiteX2" fmla="*/ 5245342 w 5245341"/>
                <a:gd name="connsiteY2" fmla="*/ 185852 h 185851"/>
                <a:gd name="connsiteX3" fmla="*/ 1 w 5245341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5341" h="185851">
                  <a:moveTo>
                    <a:pt x="0" y="0"/>
                  </a:moveTo>
                  <a:lnTo>
                    <a:pt x="5245342" y="0"/>
                  </a:lnTo>
                  <a:lnTo>
                    <a:pt x="5245342" y="185852"/>
                  </a:lnTo>
                  <a:lnTo>
                    <a:pt x="1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9026310B-AC1E-9720-A7B2-373965153046}"/>
                </a:ext>
              </a:extLst>
            </p:cNvPr>
            <p:cNvSpPr/>
            <p:nvPr/>
          </p:nvSpPr>
          <p:spPr>
            <a:xfrm>
              <a:off x="4604727" y="4485817"/>
              <a:ext cx="3289782" cy="199567"/>
            </a:xfrm>
            <a:custGeom>
              <a:avLst/>
              <a:gdLst>
                <a:gd name="connsiteX0" fmla="*/ 0 w 3289782"/>
                <a:gd name="connsiteY0" fmla="*/ 0 h 199567"/>
                <a:gd name="connsiteX1" fmla="*/ 3289782 w 3289782"/>
                <a:gd name="connsiteY1" fmla="*/ 0 h 199567"/>
                <a:gd name="connsiteX2" fmla="*/ 3289782 w 3289782"/>
                <a:gd name="connsiteY2" fmla="*/ 199568 h 199567"/>
                <a:gd name="connsiteX3" fmla="*/ 0 w 3289782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9782" h="199567">
                  <a:moveTo>
                    <a:pt x="0" y="0"/>
                  </a:moveTo>
                  <a:lnTo>
                    <a:pt x="3289782" y="0"/>
                  </a:lnTo>
                  <a:lnTo>
                    <a:pt x="3289782" y="199568"/>
                  </a:lnTo>
                  <a:lnTo>
                    <a:pt x="0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60EDB8FE-0BD3-2845-B7CB-B8FDC751E348}"/>
                </a:ext>
              </a:extLst>
            </p:cNvPr>
            <p:cNvSpPr/>
            <p:nvPr/>
          </p:nvSpPr>
          <p:spPr>
            <a:xfrm>
              <a:off x="4611585" y="4492675"/>
              <a:ext cx="3276066" cy="185851"/>
            </a:xfrm>
            <a:custGeom>
              <a:avLst/>
              <a:gdLst>
                <a:gd name="connsiteX0" fmla="*/ 0 w 3276066"/>
                <a:gd name="connsiteY0" fmla="*/ 0 h 185851"/>
                <a:gd name="connsiteX1" fmla="*/ 3276067 w 3276066"/>
                <a:gd name="connsiteY1" fmla="*/ 0 h 185851"/>
                <a:gd name="connsiteX2" fmla="*/ 3276067 w 3276066"/>
                <a:gd name="connsiteY2" fmla="*/ 185852 h 185851"/>
                <a:gd name="connsiteX3" fmla="*/ 0 w 3276066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6066" h="185851">
                  <a:moveTo>
                    <a:pt x="0" y="0"/>
                  </a:moveTo>
                  <a:lnTo>
                    <a:pt x="3276067" y="0"/>
                  </a:lnTo>
                  <a:lnTo>
                    <a:pt x="3276067" y="185852"/>
                  </a:lnTo>
                  <a:lnTo>
                    <a:pt x="0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EFC4BBB8-E1B6-4D73-5ED2-D7440861C665}"/>
                </a:ext>
              </a:extLst>
            </p:cNvPr>
            <p:cNvSpPr/>
            <p:nvPr/>
          </p:nvSpPr>
          <p:spPr>
            <a:xfrm>
              <a:off x="4604727" y="4236529"/>
              <a:ext cx="3155365" cy="199567"/>
            </a:xfrm>
            <a:custGeom>
              <a:avLst/>
              <a:gdLst>
                <a:gd name="connsiteX0" fmla="*/ 0 w 3155365"/>
                <a:gd name="connsiteY0" fmla="*/ 0 h 199567"/>
                <a:gd name="connsiteX1" fmla="*/ 3155366 w 3155365"/>
                <a:gd name="connsiteY1" fmla="*/ 0 h 199567"/>
                <a:gd name="connsiteX2" fmla="*/ 3155366 w 3155365"/>
                <a:gd name="connsiteY2" fmla="*/ 199568 h 199567"/>
                <a:gd name="connsiteX3" fmla="*/ 0 w 3155365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65" h="199567">
                  <a:moveTo>
                    <a:pt x="0" y="0"/>
                  </a:moveTo>
                  <a:lnTo>
                    <a:pt x="3155366" y="0"/>
                  </a:lnTo>
                  <a:lnTo>
                    <a:pt x="3155366" y="199568"/>
                  </a:lnTo>
                  <a:lnTo>
                    <a:pt x="0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CBFA8662-DAAB-6FFA-72DE-83FB2CF8829B}"/>
                </a:ext>
              </a:extLst>
            </p:cNvPr>
            <p:cNvSpPr/>
            <p:nvPr/>
          </p:nvSpPr>
          <p:spPr>
            <a:xfrm>
              <a:off x="4611585" y="4243387"/>
              <a:ext cx="3141649" cy="185851"/>
            </a:xfrm>
            <a:custGeom>
              <a:avLst/>
              <a:gdLst>
                <a:gd name="connsiteX0" fmla="*/ 0 w 3141649"/>
                <a:gd name="connsiteY0" fmla="*/ 0 h 185851"/>
                <a:gd name="connsiteX1" fmla="*/ 3141650 w 3141649"/>
                <a:gd name="connsiteY1" fmla="*/ 0 h 185851"/>
                <a:gd name="connsiteX2" fmla="*/ 3141650 w 3141649"/>
                <a:gd name="connsiteY2" fmla="*/ 185852 h 185851"/>
                <a:gd name="connsiteX3" fmla="*/ 0 w 3141649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1649" h="185851">
                  <a:moveTo>
                    <a:pt x="0" y="0"/>
                  </a:moveTo>
                  <a:lnTo>
                    <a:pt x="3141650" y="0"/>
                  </a:lnTo>
                  <a:lnTo>
                    <a:pt x="3141650" y="185852"/>
                  </a:lnTo>
                  <a:lnTo>
                    <a:pt x="0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2865C5D5-9835-FF06-09E8-C93B171E01A3}"/>
                </a:ext>
              </a:extLst>
            </p:cNvPr>
            <p:cNvSpPr/>
            <p:nvPr/>
          </p:nvSpPr>
          <p:spPr>
            <a:xfrm>
              <a:off x="4604727" y="3737610"/>
              <a:ext cx="3610737" cy="199567"/>
            </a:xfrm>
            <a:custGeom>
              <a:avLst/>
              <a:gdLst>
                <a:gd name="connsiteX0" fmla="*/ 0 w 3610737"/>
                <a:gd name="connsiteY0" fmla="*/ 0 h 199567"/>
                <a:gd name="connsiteX1" fmla="*/ 3610737 w 3610737"/>
                <a:gd name="connsiteY1" fmla="*/ 0 h 199567"/>
                <a:gd name="connsiteX2" fmla="*/ 3610737 w 3610737"/>
                <a:gd name="connsiteY2" fmla="*/ 199568 h 199567"/>
                <a:gd name="connsiteX3" fmla="*/ 0 w 3610737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0737" h="199567">
                  <a:moveTo>
                    <a:pt x="0" y="0"/>
                  </a:moveTo>
                  <a:lnTo>
                    <a:pt x="3610737" y="0"/>
                  </a:lnTo>
                  <a:lnTo>
                    <a:pt x="3610737" y="199568"/>
                  </a:lnTo>
                  <a:lnTo>
                    <a:pt x="0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2A4D0B0B-A40A-7365-9175-79FDE2863D4C}"/>
                </a:ext>
              </a:extLst>
            </p:cNvPr>
            <p:cNvSpPr/>
            <p:nvPr/>
          </p:nvSpPr>
          <p:spPr>
            <a:xfrm>
              <a:off x="4611585" y="3744468"/>
              <a:ext cx="3597021" cy="185851"/>
            </a:xfrm>
            <a:custGeom>
              <a:avLst/>
              <a:gdLst>
                <a:gd name="connsiteX0" fmla="*/ 0 w 3597021"/>
                <a:gd name="connsiteY0" fmla="*/ 0 h 185851"/>
                <a:gd name="connsiteX1" fmla="*/ 3597021 w 3597021"/>
                <a:gd name="connsiteY1" fmla="*/ 0 h 185851"/>
                <a:gd name="connsiteX2" fmla="*/ 3597021 w 3597021"/>
                <a:gd name="connsiteY2" fmla="*/ 185852 h 185851"/>
                <a:gd name="connsiteX3" fmla="*/ 0 w 3597021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7021" h="185851">
                  <a:moveTo>
                    <a:pt x="0" y="0"/>
                  </a:moveTo>
                  <a:lnTo>
                    <a:pt x="3597021" y="0"/>
                  </a:lnTo>
                  <a:lnTo>
                    <a:pt x="3597021" y="185852"/>
                  </a:lnTo>
                  <a:lnTo>
                    <a:pt x="0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D4AD9FA9-D208-D2F5-AE68-4351173B8CD0}"/>
                </a:ext>
              </a:extLst>
            </p:cNvPr>
            <p:cNvSpPr/>
            <p:nvPr/>
          </p:nvSpPr>
          <p:spPr>
            <a:xfrm>
              <a:off x="4604727" y="3504307"/>
              <a:ext cx="2649471" cy="185133"/>
            </a:xfrm>
            <a:custGeom>
              <a:avLst/>
              <a:gdLst>
                <a:gd name="connsiteX0" fmla="*/ 0 w 3267837"/>
                <a:gd name="connsiteY0" fmla="*/ 0 h 199567"/>
                <a:gd name="connsiteX1" fmla="*/ 3267837 w 3267837"/>
                <a:gd name="connsiteY1" fmla="*/ 0 h 199567"/>
                <a:gd name="connsiteX2" fmla="*/ 3267837 w 3267837"/>
                <a:gd name="connsiteY2" fmla="*/ 199568 h 199567"/>
                <a:gd name="connsiteX3" fmla="*/ 0 w 3267837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7837" h="199567">
                  <a:moveTo>
                    <a:pt x="0" y="0"/>
                  </a:moveTo>
                  <a:lnTo>
                    <a:pt x="3267837" y="0"/>
                  </a:lnTo>
                  <a:lnTo>
                    <a:pt x="3267837" y="199568"/>
                  </a:lnTo>
                  <a:lnTo>
                    <a:pt x="0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F35F1512-9180-B1DB-F0EB-3F6B96657427}"/>
                </a:ext>
              </a:extLst>
            </p:cNvPr>
            <p:cNvSpPr/>
            <p:nvPr/>
          </p:nvSpPr>
          <p:spPr>
            <a:xfrm>
              <a:off x="4611585" y="3494836"/>
              <a:ext cx="2642613" cy="199001"/>
            </a:xfrm>
            <a:custGeom>
              <a:avLst/>
              <a:gdLst>
                <a:gd name="connsiteX0" fmla="*/ 0 w 3254121"/>
                <a:gd name="connsiteY0" fmla="*/ 0 h 185851"/>
                <a:gd name="connsiteX1" fmla="*/ 3254121 w 3254121"/>
                <a:gd name="connsiteY1" fmla="*/ 0 h 185851"/>
                <a:gd name="connsiteX2" fmla="*/ 3254121 w 3254121"/>
                <a:gd name="connsiteY2" fmla="*/ 185852 h 185851"/>
                <a:gd name="connsiteX3" fmla="*/ 0 w 3254121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4121" h="185851">
                  <a:moveTo>
                    <a:pt x="0" y="0"/>
                  </a:moveTo>
                  <a:lnTo>
                    <a:pt x="3254121" y="0"/>
                  </a:lnTo>
                  <a:lnTo>
                    <a:pt x="3254121" y="185852"/>
                  </a:lnTo>
                  <a:lnTo>
                    <a:pt x="0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3B819FA4-87D7-22BB-1F55-7F1D35F32FBA}"/>
                </a:ext>
              </a:extLst>
            </p:cNvPr>
            <p:cNvSpPr/>
            <p:nvPr/>
          </p:nvSpPr>
          <p:spPr>
            <a:xfrm>
              <a:off x="4604727" y="3238690"/>
              <a:ext cx="341871" cy="199567"/>
            </a:xfrm>
            <a:custGeom>
              <a:avLst/>
              <a:gdLst>
                <a:gd name="connsiteX0" fmla="*/ 0 w 341871"/>
                <a:gd name="connsiteY0" fmla="*/ 0 h 199567"/>
                <a:gd name="connsiteX1" fmla="*/ 341871 w 341871"/>
                <a:gd name="connsiteY1" fmla="*/ 0 h 199567"/>
                <a:gd name="connsiteX2" fmla="*/ 341871 w 341871"/>
                <a:gd name="connsiteY2" fmla="*/ 199568 h 199567"/>
                <a:gd name="connsiteX3" fmla="*/ 0 w 341871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871" h="199567">
                  <a:moveTo>
                    <a:pt x="0" y="0"/>
                  </a:moveTo>
                  <a:lnTo>
                    <a:pt x="341871" y="0"/>
                  </a:lnTo>
                  <a:lnTo>
                    <a:pt x="341871" y="199568"/>
                  </a:lnTo>
                  <a:lnTo>
                    <a:pt x="0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AE55C781-EDA2-FE54-DD9A-2A932ABF474D}"/>
                </a:ext>
              </a:extLst>
            </p:cNvPr>
            <p:cNvSpPr/>
            <p:nvPr/>
          </p:nvSpPr>
          <p:spPr>
            <a:xfrm>
              <a:off x="4611585" y="3245548"/>
              <a:ext cx="328155" cy="185851"/>
            </a:xfrm>
            <a:custGeom>
              <a:avLst/>
              <a:gdLst>
                <a:gd name="connsiteX0" fmla="*/ 0 w 328155"/>
                <a:gd name="connsiteY0" fmla="*/ 0 h 185851"/>
                <a:gd name="connsiteX1" fmla="*/ 328155 w 328155"/>
                <a:gd name="connsiteY1" fmla="*/ 0 h 185851"/>
                <a:gd name="connsiteX2" fmla="*/ 328155 w 328155"/>
                <a:gd name="connsiteY2" fmla="*/ 185852 h 185851"/>
                <a:gd name="connsiteX3" fmla="*/ 0 w 328155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55" h="185851">
                  <a:moveTo>
                    <a:pt x="0" y="0"/>
                  </a:moveTo>
                  <a:lnTo>
                    <a:pt x="328155" y="0"/>
                  </a:lnTo>
                  <a:lnTo>
                    <a:pt x="328155" y="185852"/>
                  </a:lnTo>
                  <a:lnTo>
                    <a:pt x="0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F3B0A5DE-14C3-00B0-EE5E-F2E489791604}"/>
                </a:ext>
              </a:extLst>
            </p:cNvPr>
            <p:cNvSpPr/>
            <p:nvPr/>
          </p:nvSpPr>
          <p:spPr>
            <a:xfrm>
              <a:off x="4604727" y="2739771"/>
              <a:ext cx="1464182" cy="199567"/>
            </a:xfrm>
            <a:custGeom>
              <a:avLst/>
              <a:gdLst>
                <a:gd name="connsiteX0" fmla="*/ 0 w 1464182"/>
                <a:gd name="connsiteY0" fmla="*/ 0 h 199567"/>
                <a:gd name="connsiteX1" fmla="*/ 1464183 w 1464182"/>
                <a:gd name="connsiteY1" fmla="*/ 0 h 199567"/>
                <a:gd name="connsiteX2" fmla="*/ 1464183 w 1464182"/>
                <a:gd name="connsiteY2" fmla="*/ 199568 h 199567"/>
                <a:gd name="connsiteX3" fmla="*/ 0 w 1464182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4182" h="199567">
                  <a:moveTo>
                    <a:pt x="0" y="0"/>
                  </a:moveTo>
                  <a:lnTo>
                    <a:pt x="1464183" y="0"/>
                  </a:lnTo>
                  <a:lnTo>
                    <a:pt x="1464183" y="199568"/>
                  </a:lnTo>
                  <a:lnTo>
                    <a:pt x="0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0B872C5F-681F-0D0E-722C-7C43C7FC8AEF}"/>
                </a:ext>
              </a:extLst>
            </p:cNvPr>
            <p:cNvSpPr/>
            <p:nvPr/>
          </p:nvSpPr>
          <p:spPr>
            <a:xfrm>
              <a:off x="4611585" y="2746629"/>
              <a:ext cx="1450467" cy="185851"/>
            </a:xfrm>
            <a:custGeom>
              <a:avLst/>
              <a:gdLst>
                <a:gd name="connsiteX0" fmla="*/ 0 w 1450467"/>
                <a:gd name="connsiteY0" fmla="*/ 0 h 185851"/>
                <a:gd name="connsiteX1" fmla="*/ 1450467 w 1450467"/>
                <a:gd name="connsiteY1" fmla="*/ 0 h 185851"/>
                <a:gd name="connsiteX2" fmla="*/ 1450467 w 1450467"/>
                <a:gd name="connsiteY2" fmla="*/ 185852 h 185851"/>
                <a:gd name="connsiteX3" fmla="*/ 0 w 1450467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0467" h="185851">
                  <a:moveTo>
                    <a:pt x="0" y="0"/>
                  </a:moveTo>
                  <a:lnTo>
                    <a:pt x="1450467" y="0"/>
                  </a:lnTo>
                  <a:lnTo>
                    <a:pt x="1450467" y="185852"/>
                  </a:lnTo>
                  <a:lnTo>
                    <a:pt x="0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C294CEF3-94D3-0969-204F-723733A62C57}"/>
                </a:ext>
              </a:extLst>
            </p:cNvPr>
            <p:cNvSpPr/>
            <p:nvPr/>
          </p:nvSpPr>
          <p:spPr>
            <a:xfrm>
              <a:off x="4604727" y="2490139"/>
              <a:ext cx="1691868" cy="199567"/>
            </a:xfrm>
            <a:custGeom>
              <a:avLst/>
              <a:gdLst>
                <a:gd name="connsiteX0" fmla="*/ 0 w 1691868"/>
                <a:gd name="connsiteY0" fmla="*/ 0 h 199567"/>
                <a:gd name="connsiteX1" fmla="*/ 1691869 w 1691868"/>
                <a:gd name="connsiteY1" fmla="*/ 0 h 199567"/>
                <a:gd name="connsiteX2" fmla="*/ 1691869 w 1691868"/>
                <a:gd name="connsiteY2" fmla="*/ 199568 h 199567"/>
                <a:gd name="connsiteX3" fmla="*/ 0 w 1691868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1868" h="199567">
                  <a:moveTo>
                    <a:pt x="0" y="0"/>
                  </a:moveTo>
                  <a:lnTo>
                    <a:pt x="1691869" y="0"/>
                  </a:lnTo>
                  <a:lnTo>
                    <a:pt x="1691869" y="199568"/>
                  </a:lnTo>
                  <a:lnTo>
                    <a:pt x="0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A1EABD74-B3A7-0B32-FB32-64E206959F9B}"/>
                </a:ext>
              </a:extLst>
            </p:cNvPr>
            <p:cNvSpPr/>
            <p:nvPr/>
          </p:nvSpPr>
          <p:spPr>
            <a:xfrm>
              <a:off x="4611585" y="2496997"/>
              <a:ext cx="1678152" cy="185851"/>
            </a:xfrm>
            <a:custGeom>
              <a:avLst/>
              <a:gdLst>
                <a:gd name="connsiteX0" fmla="*/ 0 w 1678152"/>
                <a:gd name="connsiteY0" fmla="*/ 0 h 185851"/>
                <a:gd name="connsiteX1" fmla="*/ 1678153 w 1678152"/>
                <a:gd name="connsiteY1" fmla="*/ 0 h 185851"/>
                <a:gd name="connsiteX2" fmla="*/ 1678153 w 1678152"/>
                <a:gd name="connsiteY2" fmla="*/ 185852 h 185851"/>
                <a:gd name="connsiteX3" fmla="*/ 0 w 1678152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8152" h="185851">
                  <a:moveTo>
                    <a:pt x="0" y="0"/>
                  </a:moveTo>
                  <a:lnTo>
                    <a:pt x="1678153" y="0"/>
                  </a:lnTo>
                  <a:lnTo>
                    <a:pt x="1678153" y="185852"/>
                  </a:lnTo>
                  <a:lnTo>
                    <a:pt x="0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6FC36DE4-D0BB-8299-8DC1-B5695423E7C9}"/>
                </a:ext>
              </a:extLst>
            </p:cNvPr>
            <p:cNvSpPr/>
            <p:nvPr/>
          </p:nvSpPr>
          <p:spPr>
            <a:xfrm>
              <a:off x="4604727" y="2240851"/>
              <a:ext cx="1024242" cy="199567"/>
            </a:xfrm>
            <a:custGeom>
              <a:avLst/>
              <a:gdLst>
                <a:gd name="connsiteX0" fmla="*/ 0 w 1024242"/>
                <a:gd name="connsiteY0" fmla="*/ 0 h 199567"/>
                <a:gd name="connsiteX1" fmla="*/ 1024242 w 1024242"/>
                <a:gd name="connsiteY1" fmla="*/ 0 h 199567"/>
                <a:gd name="connsiteX2" fmla="*/ 1024242 w 1024242"/>
                <a:gd name="connsiteY2" fmla="*/ 199568 h 199567"/>
                <a:gd name="connsiteX3" fmla="*/ 0 w 1024242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4242" h="199567">
                  <a:moveTo>
                    <a:pt x="0" y="0"/>
                  </a:moveTo>
                  <a:lnTo>
                    <a:pt x="1024242" y="0"/>
                  </a:lnTo>
                  <a:lnTo>
                    <a:pt x="1024242" y="199568"/>
                  </a:lnTo>
                  <a:lnTo>
                    <a:pt x="0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A9D02B20-717E-3BDB-FA43-C0D4A2F176A8}"/>
                </a:ext>
              </a:extLst>
            </p:cNvPr>
            <p:cNvSpPr/>
            <p:nvPr/>
          </p:nvSpPr>
          <p:spPr>
            <a:xfrm>
              <a:off x="4611585" y="2247709"/>
              <a:ext cx="1010526" cy="185851"/>
            </a:xfrm>
            <a:custGeom>
              <a:avLst/>
              <a:gdLst>
                <a:gd name="connsiteX0" fmla="*/ 0 w 1010526"/>
                <a:gd name="connsiteY0" fmla="*/ 0 h 185851"/>
                <a:gd name="connsiteX1" fmla="*/ 1010526 w 1010526"/>
                <a:gd name="connsiteY1" fmla="*/ 0 h 185851"/>
                <a:gd name="connsiteX2" fmla="*/ 1010526 w 1010526"/>
                <a:gd name="connsiteY2" fmla="*/ 185852 h 185851"/>
                <a:gd name="connsiteX3" fmla="*/ 0 w 1010526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0526" h="185851">
                  <a:moveTo>
                    <a:pt x="0" y="0"/>
                  </a:moveTo>
                  <a:lnTo>
                    <a:pt x="1010526" y="0"/>
                  </a:lnTo>
                  <a:lnTo>
                    <a:pt x="1010526" y="185852"/>
                  </a:lnTo>
                  <a:lnTo>
                    <a:pt x="0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8B2BD872-6DE7-DB77-2B73-A07A5710F6C4}"/>
                </a:ext>
              </a:extLst>
            </p:cNvPr>
            <p:cNvSpPr/>
            <p:nvPr/>
          </p:nvSpPr>
          <p:spPr>
            <a:xfrm>
              <a:off x="4604727" y="1991220"/>
              <a:ext cx="323697" cy="199567"/>
            </a:xfrm>
            <a:custGeom>
              <a:avLst/>
              <a:gdLst>
                <a:gd name="connsiteX0" fmla="*/ 0 w 323697"/>
                <a:gd name="connsiteY0" fmla="*/ 0 h 199567"/>
                <a:gd name="connsiteX1" fmla="*/ 323697 w 323697"/>
                <a:gd name="connsiteY1" fmla="*/ 0 h 199567"/>
                <a:gd name="connsiteX2" fmla="*/ 323697 w 323697"/>
                <a:gd name="connsiteY2" fmla="*/ 199568 h 199567"/>
                <a:gd name="connsiteX3" fmla="*/ 0 w 323697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697" h="199567">
                  <a:moveTo>
                    <a:pt x="0" y="0"/>
                  </a:moveTo>
                  <a:lnTo>
                    <a:pt x="323697" y="0"/>
                  </a:lnTo>
                  <a:lnTo>
                    <a:pt x="323697" y="199568"/>
                  </a:lnTo>
                  <a:lnTo>
                    <a:pt x="0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DEF2FF30-CF06-D57C-33A7-124093E59911}"/>
                </a:ext>
              </a:extLst>
            </p:cNvPr>
            <p:cNvSpPr/>
            <p:nvPr/>
          </p:nvSpPr>
          <p:spPr>
            <a:xfrm>
              <a:off x="4611585" y="1998078"/>
              <a:ext cx="309981" cy="185851"/>
            </a:xfrm>
            <a:custGeom>
              <a:avLst/>
              <a:gdLst>
                <a:gd name="connsiteX0" fmla="*/ 0 w 309981"/>
                <a:gd name="connsiteY0" fmla="*/ 0 h 185851"/>
                <a:gd name="connsiteX1" fmla="*/ 309982 w 309981"/>
                <a:gd name="connsiteY1" fmla="*/ 0 h 185851"/>
                <a:gd name="connsiteX2" fmla="*/ 309982 w 309981"/>
                <a:gd name="connsiteY2" fmla="*/ 185852 h 185851"/>
                <a:gd name="connsiteX3" fmla="*/ 0 w 309981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981" h="185851">
                  <a:moveTo>
                    <a:pt x="0" y="0"/>
                  </a:moveTo>
                  <a:lnTo>
                    <a:pt x="309982" y="0"/>
                  </a:lnTo>
                  <a:lnTo>
                    <a:pt x="309982" y="185852"/>
                  </a:lnTo>
                  <a:lnTo>
                    <a:pt x="0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3D003860-4F73-A783-4B22-34B050B6C0FD}"/>
                </a:ext>
              </a:extLst>
            </p:cNvPr>
            <p:cNvSpPr/>
            <p:nvPr/>
          </p:nvSpPr>
          <p:spPr>
            <a:xfrm>
              <a:off x="4604727" y="1741589"/>
              <a:ext cx="177965" cy="199567"/>
            </a:xfrm>
            <a:custGeom>
              <a:avLst/>
              <a:gdLst>
                <a:gd name="connsiteX0" fmla="*/ 0 w 177965"/>
                <a:gd name="connsiteY0" fmla="*/ 0 h 199567"/>
                <a:gd name="connsiteX1" fmla="*/ 177965 w 177965"/>
                <a:gd name="connsiteY1" fmla="*/ 0 h 199567"/>
                <a:gd name="connsiteX2" fmla="*/ 177965 w 177965"/>
                <a:gd name="connsiteY2" fmla="*/ 199568 h 199567"/>
                <a:gd name="connsiteX3" fmla="*/ 0 w 177965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965" h="199567">
                  <a:moveTo>
                    <a:pt x="0" y="0"/>
                  </a:moveTo>
                  <a:lnTo>
                    <a:pt x="177965" y="0"/>
                  </a:lnTo>
                  <a:lnTo>
                    <a:pt x="177965" y="199568"/>
                  </a:lnTo>
                  <a:lnTo>
                    <a:pt x="0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7E569995-E8B0-DD80-5F85-2D97A4A2FBCF}"/>
                </a:ext>
              </a:extLst>
            </p:cNvPr>
            <p:cNvSpPr/>
            <p:nvPr/>
          </p:nvSpPr>
          <p:spPr>
            <a:xfrm>
              <a:off x="4611585" y="1748447"/>
              <a:ext cx="164249" cy="185851"/>
            </a:xfrm>
            <a:custGeom>
              <a:avLst/>
              <a:gdLst>
                <a:gd name="connsiteX0" fmla="*/ 0 w 164249"/>
                <a:gd name="connsiteY0" fmla="*/ 0 h 185851"/>
                <a:gd name="connsiteX1" fmla="*/ 164249 w 164249"/>
                <a:gd name="connsiteY1" fmla="*/ 0 h 185851"/>
                <a:gd name="connsiteX2" fmla="*/ 164249 w 164249"/>
                <a:gd name="connsiteY2" fmla="*/ 185852 h 185851"/>
                <a:gd name="connsiteX3" fmla="*/ 0 w 164249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249" h="185851">
                  <a:moveTo>
                    <a:pt x="0" y="0"/>
                  </a:moveTo>
                  <a:lnTo>
                    <a:pt x="164249" y="0"/>
                  </a:lnTo>
                  <a:lnTo>
                    <a:pt x="164249" y="185852"/>
                  </a:lnTo>
                  <a:lnTo>
                    <a:pt x="0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8A686EFB-61EE-755C-04D7-3700129A1DF7}"/>
                </a:ext>
              </a:extLst>
            </p:cNvPr>
            <p:cNvSpPr/>
            <p:nvPr/>
          </p:nvSpPr>
          <p:spPr>
            <a:xfrm>
              <a:off x="4604727" y="1242669"/>
              <a:ext cx="103898" cy="199567"/>
            </a:xfrm>
            <a:custGeom>
              <a:avLst/>
              <a:gdLst>
                <a:gd name="connsiteX0" fmla="*/ 0 w 103898"/>
                <a:gd name="connsiteY0" fmla="*/ 0 h 199567"/>
                <a:gd name="connsiteX1" fmla="*/ 103899 w 103898"/>
                <a:gd name="connsiteY1" fmla="*/ 0 h 199567"/>
                <a:gd name="connsiteX2" fmla="*/ 103899 w 103898"/>
                <a:gd name="connsiteY2" fmla="*/ 199568 h 199567"/>
                <a:gd name="connsiteX3" fmla="*/ 0 w 103898"/>
                <a:gd name="connsiteY3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98" h="199567">
                  <a:moveTo>
                    <a:pt x="0" y="0"/>
                  </a:moveTo>
                  <a:lnTo>
                    <a:pt x="103899" y="0"/>
                  </a:lnTo>
                  <a:lnTo>
                    <a:pt x="103899" y="199568"/>
                  </a:lnTo>
                  <a:lnTo>
                    <a:pt x="0" y="199568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CFA76149-36EB-E179-60D6-50A3F6FA3864}"/>
                </a:ext>
              </a:extLst>
            </p:cNvPr>
            <p:cNvSpPr/>
            <p:nvPr/>
          </p:nvSpPr>
          <p:spPr>
            <a:xfrm>
              <a:off x="4611585" y="1249527"/>
              <a:ext cx="90182" cy="185851"/>
            </a:xfrm>
            <a:custGeom>
              <a:avLst/>
              <a:gdLst>
                <a:gd name="connsiteX0" fmla="*/ 0 w 90182"/>
                <a:gd name="connsiteY0" fmla="*/ 0 h 185851"/>
                <a:gd name="connsiteX1" fmla="*/ 90183 w 90182"/>
                <a:gd name="connsiteY1" fmla="*/ 0 h 185851"/>
                <a:gd name="connsiteX2" fmla="*/ 90183 w 90182"/>
                <a:gd name="connsiteY2" fmla="*/ 185852 h 185851"/>
                <a:gd name="connsiteX3" fmla="*/ 0 w 90182"/>
                <a:gd name="connsiteY3" fmla="*/ 185852 h 1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182" h="185851">
                  <a:moveTo>
                    <a:pt x="0" y="0"/>
                  </a:moveTo>
                  <a:lnTo>
                    <a:pt x="90183" y="0"/>
                  </a:lnTo>
                  <a:lnTo>
                    <a:pt x="90183" y="185852"/>
                  </a:lnTo>
                  <a:lnTo>
                    <a:pt x="0" y="185852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6A1FAF67-9992-5209-FC00-933BD0D066E6}"/>
                </a:ext>
              </a:extLst>
            </p:cNvPr>
            <p:cNvSpPr txBox="1"/>
            <p:nvPr/>
          </p:nvSpPr>
          <p:spPr>
            <a:xfrm>
              <a:off x="10924489" y="5208441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71.4%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2CA5AA6-5B24-5EB5-78A4-34AE15F41426}"/>
                </a:ext>
              </a:extLst>
            </p:cNvPr>
            <p:cNvSpPr txBox="1"/>
            <p:nvPr/>
          </p:nvSpPr>
          <p:spPr>
            <a:xfrm>
              <a:off x="10725607" y="4958810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48.4%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D8DB505-4C5B-4185-1CB7-9B4B2296D98F}"/>
                </a:ext>
              </a:extLst>
            </p:cNvPr>
            <p:cNvSpPr txBox="1"/>
            <p:nvPr/>
          </p:nvSpPr>
          <p:spPr>
            <a:xfrm>
              <a:off x="9872471" y="4709521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41.7%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54CF414F-5190-5D1B-7E20-C4A39F9FD181}"/>
                </a:ext>
              </a:extLst>
            </p:cNvPr>
            <p:cNvSpPr txBox="1"/>
            <p:nvPr/>
          </p:nvSpPr>
          <p:spPr>
            <a:xfrm>
              <a:off x="7903197" y="4459890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26.1%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AE488442-8AD6-5490-838D-BA70462ACC5A}"/>
                </a:ext>
              </a:extLst>
            </p:cNvPr>
            <p:cNvSpPr txBox="1"/>
            <p:nvPr/>
          </p:nvSpPr>
          <p:spPr>
            <a:xfrm>
              <a:off x="7768780" y="4210602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25.0%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39ABAD66-7A9A-201D-9891-FA999FBEADF8}"/>
                </a:ext>
              </a:extLst>
            </p:cNvPr>
            <p:cNvSpPr txBox="1"/>
            <p:nvPr/>
          </p:nvSpPr>
          <p:spPr>
            <a:xfrm>
              <a:off x="8224151" y="3711682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28.6%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C34055E8-083C-6F85-E433-5C5670F81C19}"/>
                </a:ext>
              </a:extLst>
            </p:cNvPr>
            <p:cNvSpPr txBox="1"/>
            <p:nvPr/>
          </p:nvSpPr>
          <p:spPr>
            <a:xfrm>
              <a:off x="7211778" y="3462051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20.3%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D3B64A26-4407-0545-A8D5-3F3E8E33717F}"/>
                </a:ext>
              </a:extLst>
            </p:cNvPr>
            <p:cNvSpPr txBox="1"/>
            <p:nvPr/>
          </p:nvSpPr>
          <p:spPr>
            <a:xfrm>
              <a:off x="4955285" y="3212763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2.6%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CB60D170-DCC4-AD77-9546-EB012597FF04}"/>
                </a:ext>
              </a:extLst>
            </p:cNvPr>
            <p:cNvSpPr txBox="1"/>
            <p:nvPr/>
          </p:nvSpPr>
          <p:spPr>
            <a:xfrm>
              <a:off x="6077597" y="2713843"/>
              <a:ext cx="6796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11.6%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AAAD9E31-3285-5194-B7CA-FC5E782FA5B8}"/>
                </a:ext>
              </a:extLst>
            </p:cNvPr>
            <p:cNvSpPr txBox="1"/>
            <p:nvPr/>
          </p:nvSpPr>
          <p:spPr>
            <a:xfrm>
              <a:off x="6305283" y="2464212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13.4%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EA39F4BF-AF52-E6DB-22F6-00E1906ABA01}"/>
                </a:ext>
              </a:extLst>
            </p:cNvPr>
            <p:cNvSpPr txBox="1"/>
            <p:nvPr/>
          </p:nvSpPr>
          <p:spPr>
            <a:xfrm>
              <a:off x="5637656" y="2214924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7</a:t>
              </a:r>
              <a:r>
                <a:rPr lang="en-US" sz="1400" spc="0" baseline="0" dirty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.8%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FE975BF-8FF6-6D10-02DA-E8C8A575644E}"/>
                </a:ext>
              </a:extLst>
            </p:cNvPr>
            <p:cNvSpPr txBox="1"/>
            <p:nvPr/>
          </p:nvSpPr>
          <p:spPr>
            <a:xfrm>
              <a:off x="4937112" y="1965293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2.5%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CC07DE4-0D96-2E03-626A-964D53F9CCBA}"/>
                </a:ext>
              </a:extLst>
            </p:cNvPr>
            <p:cNvSpPr txBox="1"/>
            <p:nvPr/>
          </p:nvSpPr>
          <p:spPr>
            <a:xfrm>
              <a:off x="4791379" y="1715662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1.4%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4556A6D9-4315-EC07-796F-FE1759D5678B}"/>
                </a:ext>
              </a:extLst>
            </p:cNvPr>
            <p:cNvSpPr txBox="1"/>
            <p:nvPr/>
          </p:nvSpPr>
          <p:spPr>
            <a:xfrm>
              <a:off x="4717313" y="1216742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909090"/>
                  </a:solidFill>
                  <a:latin typeface="Helvetica"/>
                  <a:sym typeface="Helvetica"/>
                  <a:rtl val="0"/>
                </a:rPr>
                <a:t>0.8%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D106EC6B-1AD0-1830-0A96-626D4CD5E2D0}"/>
                </a:ext>
              </a:extLst>
            </p:cNvPr>
            <p:cNvSpPr txBox="1"/>
            <p:nvPr/>
          </p:nvSpPr>
          <p:spPr>
            <a:xfrm>
              <a:off x="10679046" y="5142341"/>
              <a:ext cx="354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 spc="0" baseline="0" dirty="0">
                  <a:ln/>
                  <a:solidFill>
                    <a:srgbClr val="FFFFFF"/>
                  </a:solidFill>
                  <a:latin typeface="Helvetica"/>
                  <a:sym typeface="Helvetica"/>
                  <a:rtl val="0"/>
                </a:rPr>
                <a:t>//</a:t>
              </a: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AE29179F-D07E-9CA1-3A50-604D90831153}"/>
                </a:ext>
              </a:extLst>
            </p:cNvPr>
            <p:cNvSpPr/>
            <p:nvPr/>
          </p:nvSpPr>
          <p:spPr>
            <a:xfrm>
              <a:off x="4604727" y="1091793"/>
              <a:ext cx="1905" cy="4493018"/>
            </a:xfrm>
            <a:custGeom>
              <a:avLst/>
              <a:gdLst>
                <a:gd name="connsiteX0" fmla="*/ 0 w 1905"/>
                <a:gd name="connsiteY0" fmla="*/ 4493019 h 4493018"/>
                <a:gd name="connsiteX1" fmla="*/ 0 w 1905"/>
                <a:gd name="connsiteY1" fmla="*/ 0 h 449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4493018">
                  <a:moveTo>
                    <a:pt x="0" y="4493019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B91638A5-F6BA-5373-DA95-D44712E9122F}"/>
                </a:ext>
              </a:extLst>
            </p:cNvPr>
            <p:cNvSpPr txBox="1"/>
            <p:nvPr/>
          </p:nvSpPr>
          <p:spPr>
            <a:xfrm>
              <a:off x="1949469" y="1192053"/>
              <a:ext cx="26434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Benchmark: College Attendees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BE19FA9B-CBF4-006C-4C90-3E9E001FB4FB}"/>
                </a:ext>
              </a:extLst>
            </p:cNvPr>
            <p:cNvSpPr txBox="1"/>
            <p:nvPr/>
          </p:nvSpPr>
          <p:spPr>
            <a:xfrm>
              <a:off x="3798874" y="1441342"/>
              <a:ext cx="811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Income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B483DCBB-26D0-1F63-65E2-A75A419C002D}"/>
                </a:ext>
              </a:extLst>
            </p:cNvPr>
            <p:cNvSpPr txBox="1"/>
            <p:nvPr/>
          </p:nvSpPr>
          <p:spPr>
            <a:xfrm>
              <a:off x="2953229" y="1690973"/>
              <a:ext cx="1637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Top 25% Earnings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294F4906-723A-5C10-CCFB-C0BC2C4C2008}"/>
                </a:ext>
              </a:extLst>
            </p:cNvPr>
            <p:cNvSpPr txBox="1"/>
            <p:nvPr/>
          </p:nvSpPr>
          <p:spPr>
            <a:xfrm>
              <a:off x="2953229" y="1940261"/>
              <a:ext cx="1637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Top 10% Earnings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AA744DCF-3981-2BE4-002E-247EBA9AFF48}"/>
                </a:ext>
              </a:extLst>
            </p:cNvPr>
            <p:cNvSpPr txBox="1"/>
            <p:nvPr/>
          </p:nvSpPr>
          <p:spPr>
            <a:xfrm>
              <a:off x="3059909" y="2189892"/>
              <a:ext cx="1538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Top 1% Earnings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779C495D-9C92-057D-4215-86BA82EA78B4}"/>
                </a:ext>
              </a:extLst>
            </p:cNvPr>
            <p:cNvSpPr txBox="1"/>
            <p:nvPr/>
          </p:nvSpPr>
          <p:spPr>
            <a:xfrm>
              <a:off x="2901794" y="2439181"/>
              <a:ext cx="16876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Top 0.1% Earnings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FBE25A36-EE0B-9668-7B2C-DAEC9610193B}"/>
                </a:ext>
              </a:extLst>
            </p:cNvPr>
            <p:cNvSpPr txBox="1"/>
            <p:nvPr/>
          </p:nvSpPr>
          <p:spPr>
            <a:xfrm>
              <a:off x="2932274" y="2688812"/>
              <a:ext cx="1677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Fortune 500 CEOs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EE29470C-62B4-3F4B-2210-3ABAB01E0FCE}"/>
                </a:ext>
              </a:extLst>
            </p:cNvPr>
            <p:cNvSpPr txBox="1"/>
            <p:nvPr/>
          </p:nvSpPr>
          <p:spPr>
            <a:xfrm>
              <a:off x="2883264" y="2938100"/>
              <a:ext cx="17363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Arts and Sciences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8DA89F3-4FA1-129B-04AF-71F66C9A0E85}"/>
                </a:ext>
              </a:extLst>
            </p:cNvPr>
            <p:cNvSpPr txBox="1"/>
            <p:nvPr/>
          </p:nvSpPr>
          <p:spPr>
            <a:xfrm>
              <a:off x="2516119" y="3187731"/>
              <a:ext cx="2095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Attend Graduate School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6D6D1F44-3F9E-E445-D0F8-753B9D28E045}"/>
                </a:ext>
              </a:extLst>
            </p:cNvPr>
            <p:cNvSpPr txBox="1"/>
            <p:nvPr/>
          </p:nvSpPr>
          <p:spPr>
            <a:xfrm>
              <a:off x="2105159" y="3437019"/>
              <a:ext cx="2494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Attend Elite Graduate School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EF96A46B-8D14-8537-FDF4-391F385E125A}"/>
                </a:ext>
              </a:extLst>
            </p:cNvPr>
            <p:cNvSpPr txBox="1"/>
            <p:nvPr/>
          </p:nvSpPr>
          <p:spPr>
            <a:xfrm>
              <a:off x="2225694" y="3686651"/>
              <a:ext cx="23936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MacArthur Grant Recipients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913DFD3F-BC11-E9A3-3762-C81F8D476CE1}"/>
                </a:ext>
              </a:extLst>
            </p:cNvPr>
            <p:cNvSpPr txBox="1"/>
            <p:nvPr/>
          </p:nvSpPr>
          <p:spPr>
            <a:xfrm>
              <a:off x="3190314" y="3935939"/>
              <a:ext cx="1409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Public Service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3B82CE73-43A2-5837-43AB-69E5DDF01E13}"/>
                </a:ext>
              </a:extLst>
            </p:cNvPr>
            <p:cNvSpPr txBox="1"/>
            <p:nvPr/>
          </p:nvSpPr>
          <p:spPr>
            <a:xfrm>
              <a:off x="2753204" y="4185570"/>
              <a:ext cx="18469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Current US Senators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8AB5C05B-D005-1300-A469-8B2FEDE83361}"/>
                </a:ext>
              </a:extLst>
            </p:cNvPr>
            <p:cNvSpPr txBox="1"/>
            <p:nvPr/>
          </p:nvSpPr>
          <p:spPr>
            <a:xfrm>
              <a:off x="2314189" y="4434859"/>
              <a:ext cx="22830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Journalists at NYT or WSJ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531D2CFD-96A6-CC18-98D7-B6939F2BC735}"/>
                </a:ext>
              </a:extLst>
            </p:cNvPr>
            <p:cNvSpPr txBox="1"/>
            <p:nvPr/>
          </p:nvSpPr>
          <p:spPr>
            <a:xfrm>
              <a:off x="1951374" y="4684490"/>
              <a:ext cx="2651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US Presidents (1961 - Current)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ECE8F6D1-1FFE-9DED-57E2-906BF0434514}"/>
                </a:ext>
              </a:extLst>
            </p:cNvPr>
            <p:cNvSpPr txBox="1"/>
            <p:nvPr/>
          </p:nvSpPr>
          <p:spPr>
            <a:xfrm>
              <a:off x="3069434" y="4933778"/>
              <a:ext cx="15488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Rhodes Scholars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07E30090-CA2C-C79B-7E66-DE4D05051FF3}"/>
                </a:ext>
              </a:extLst>
            </p:cNvPr>
            <p:cNvSpPr txBox="1"/>
            <p:nvPr/>
          </p:nvSpPr>
          <p:spPr>
            <a:xfrm>
              <a:off x="1191454" y="5183409"/>
              <a:ext cx="3416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Supreme Court Justices (1967 - Current)</a:t>
              </a:r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BC63B452-D72B-F410-9E69-044C94EF7D11}"/>
                </a:ext>
              </a:extLst>
            </p:cNvPr>
            <p:cNvSpPr/>
            <p:nvPr/>
          </p:nvSpPr>
          <p:spPr>
            <a:xfrm>
              <a:off x="4604727" y="5584812"/>
              <a:ext cx="6840512" cy="1905"/>
            </a:xfrm>
            <a:custGeom>
              <a:avLst/>
              <a:gdLst>
                <a:gd name="connsiteX0" fmla="*/ 0 w 6840512"/>
                <a:gd name="connsiteY0" fmla="*/ 0 h 1905"/>
                <a:gd name="connsiteX1" fmla="*/ 6840512 w 6840512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40512" h="1905">
                  <a:moveTo>
                    <a:pt x="0" y="0"/>
                  </a:moveTo>
                  <a:lnTo>
                    <a:pt x="6840512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366160BC-F507-7AD2-BBFB-7AC6851A9381}"/>
                </a:ext>
              </a:extLst>
            </p:cNvPr>
            <p:cNvSpPr/>
            <p:nvPr/>
          </p:nvSpPr>
          <p:spPr>
            <a:xfrm>
              <a:off x="4604727" y="5584812"/>
              <a:ext cx="1905" cy="94983"/>
            </a:xfrm>
            <a:custGeom>
              <a:avLst/>
              <a:gdLst>
                <a:gd name="connsiteX0" fmla="*/ 0 w 1905"/>
                <a:gd name="connsiteY0" fmla="*/ 0 h 94983"/>
                <a:gd name="connsiteX1" fmla="*/ 0 w 1905"/>
                <a:gd name="connsiteY1" fmla="*/ 94983 h 9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4983">
                  <a:moveTo>
                    <a:pt x="0" y="0"/>
                  </a:moveTo>
                  <a:lnTo>
                    <a:pt x="0" y="94983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C07F83B2-D78F-CD20-BCA1-E740CA5A4F82}"/>
                </a:ext>
              </a:extLst>
            </p:cNvPr>
            <p:cNvSpPr txBox="1"/>
            <p:nvPr/>
          </p:nvSpPr>
          <p:spPr>
            <a:xfrm>
              <a:off x="4489217" y="566487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0</a:t>
              </a: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AF04F96D-E7D6-D107-5D70-0ADE86CCFFBA}"/>
                </a:ext>
              </a:extLst>
            </p:cNvPr>
            <p:cNvSpPr/>
            <p:nvPr/>
          </p:nvSpPr>
          <p:spPr>
            <a:xfrm>
              <a:off x="5866942" y="5584812"/>
              <a:ext cx="1905" cy="94983"/>
            </a:xfrm>
            <a:custGeom>
              <a:avLst/>
              <a:gdLst>
                <a:gd name="connsiteX0" fmla="*/ 0 w 1905"/>
                <a:gd name="connsiteY0" fmla="*/ 0 h 94983"/>
                <a:gd name="connsiteX1" fmla="*/ 0 w 1905"/>
                <a:gd name="connsiteY1" fmla="*/ 94983 h 9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4983">
                  <a:moveTo>
                    <a:pt x="0" y="0"/>
                  </a:moveTo>
                  <a:lnTo>
                    <a:pt x="0" y="94983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1D208418-0642-51A4-07DA-3E706A42903A}"/>
                </a:ext>
              </a:extLst>
            </p:cNvPr>
            <p:cNvSpPr txBox="1"/>
            <p:nvPr/>
          </p:nvSpPr>
          <p:spPr>
            <a:xfrm>
              <a:off x="5680947" y="566487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10</a:t>
              </a: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9A1ED35F-930F-98E2-D8BA-A900B2290626}"/>
                </a:ext>
              </a:extLst>
            </p:cNvPr>
            <p:cNvSpPr/>
            <p:nvPr/>
          </p:nvSpPr>
          <p:spPr>
            <a:xfrm>
              <a:off x="7129157" y="5584812"/>
              <a:ext cx="1905" cy="94983"/>
            </a:xfrm>
            <a:custGeom>
              <a:avLst/>
              <a:gdLst>
                <a:gd name="connsiteX0" fmla="*/ 0 w 1905"/>
                <a:gd name="connsiteY0" fmla="*/ 0 h 94983"/>
                <a:gd name="connsiteX1" fmla="*/ 0 w 1905"/>
                <a:gd name="connsiteY1" fmla="*/ 94983 h 9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4983">
                  <a:moveTo>
                    <a:pt x="0" y="0"/>
                  </a:moveTo>
                  <a:lnTo>
                    <a:pt x="0" y="94983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94D07917-07F1-AF2D-B4BA-6F5058624961}"/>
                </a:ext>
              </a:extLst>
            </p:cNvPr>
            <p:cNvSpPr txBox="1"/>
            <p:nvPr/>
          </p:nvSpPr>
          <p:spPr>
            <a:xfrm>
              <a:off x="6943162" y="566487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20</a:t>
              </a: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2880E4AE-D0E3-FAB1-02A3-4F3E0A127948}"/>
                </a:ext>
              </a:extLst>
            </p:cNvPr>
            <p:cNvSpPr/>
            <p:nvPr/>
          </p:nvSpPr>
          <p:spPr>
            <a:xfrm>
              <a:off x="8391372" y="5584812"/>
              <a:ext cx="1905" cy="94983"/>
            </a:xfrm>
            <a:custGeom>
              <a:avLst/>
              <a:gdLst>
                <a:gd name="connsiteX0" fmla="*/ 0 w 1905"/>
                <a:gd name="connsiteY0" fmla="*/ 0 h 94983"/>
                <a:gd name="connsiteX1" fmla="*/ 0 w 1905"/>
                <a:gd name="connsiteY1" fmla="*/ 94983 h 9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4983">
                  <a:moveTo>
                    <a:pt x="0" y="0"/>
                  </a:moveTo>
                  <a:lnTo>
                    <a:pt x="0" y="94983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5CBFC1B0-E626-D609-ED0A-7572CD6F4950}"/>
                </a:ext>
              </a:extLst>
            </p:cNvPr>
            <p:cNvSpPr txBox="1"/>
            <p:nvPr/>
          </p:nvSpPr>
          <p:spPr>
            <a:xfrm>
              <a:off x="8205377" y="566487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30</a:t>
              </a: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0CF83EF8-8385-89CB-BD45-B5B188CDF627}"/>
                </a:ext>
              </a:extLst>
            </p:cNvPr>
            <p:cNvSpPr/>
            <p:nvPr/>
          </p:nvSpPr>
          <p:spPr>
            <a:xfrm>
              <a:off x="9653587" y="5584812"/>
              <a:ext cx="1905" cy="94983"/>
            </a:xfrm>
            <a:custGeom>
              <a:avLst/>
              <a:gdLst>
                <a:gd name="connsiteX0" fmla="*/ 0 w 1905"/>
                <a:gd name="connsiteY0" fmla="*/ 0 h 94983"/>
                <a:gd name="connsiteX1" fmla="*/ 0 w 1905"/>
                <a:gd name="connsiteY1" fmla="*/ 94983 h 9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4983">
                  <a:moveTo>
                    <a:pt x="0" y="0"/>
                  </a:moveTo>
                  <a:lnTo>
                    <a:pt x="0" y="94983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FFCBDC9F-2973-AD5C-3120-61F043702855}"/>
                </a:ext>
              </a:extLst>
            </p:cNvPr>
            <p:cNvSpPr txBox="1"/>
            <p:nvPr/>
          </p:nvSpPr>
          <p:spPr>
            <a:xfrm>
              <a:off x="9467592" y="566487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40</a:t>
              </a: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5519B2E0-2FA7-C564-890E-7B4BC63F048D}"/>
                </a:ext>
              </a:extLst>
            </p:cNvPr>
            <p:cNvSpPr/>
            <p:nvPr/>
          </p:nvSpPr>
          <p:spPr>
            <a:xfrm>
              <a:off x="10915802" y="5584812"/>
              <a:ext cx="1905" cy="94983"/>
            </a:xfrm>
            <a:custGeom>
              <a:avLst/>
              <a:gdLst>
                <a:gd name="connsiteX0" fmla="*/ 0 w 1905"/>
                <a:gd name="connsiteY0" fmla="*/ 0 h 94983"/>
                <a:gd name="connsiteX1" fmla="*/ 0 w 1905"/>
                <a:gd name="connsiteY1" fmla="*/ 94983 h 9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4983">
                  <a:moveTo>
                    <a:pt x="0" y="0"/>
                  </a:moveTo>
                  <a:lnTo>
                    <a:pt x="0" y="94983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ED24471-5BC1-193C-5994-5F1F5E12AA2F}"/>
                </a:ext>
              </a:extLst>
            </p:cNvPr>
            <p:cNvSpPr txBox="1"/>
            <p:nvPr/>
          </p:nvSpPr>
          <p:spPr>
            <a:xfrm>
              <a:off x="10729807" y="566487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 dirty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50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529734E9-9468-EFD6-82C6-68B868D04902}"/>
                </a:ext>
              </a:extLst>
            </p:cNvPr>
            <p:cNvSpPr txBox="1"/>
            <p:nvPr/>
          </p:nvSpPr>
          <p:spPr>
            <a:xfrm>
              <a:off x="5644857" y="6013951"/>
              <a:ext cx="34113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Percent Who Attended Ivy-Plus Colleges</a:t>
              </a:r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Share of Individuals in Leadership Positions who Attended Ivy-Plus Colleges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Ivy-League, Chicago, Duke, Stanford, MIT</a:t>
            </a:r>
          </a:p>
        </p:txBody>
      </p:sp>
    </p:spTree>
    <p:extLst>
      <p:ext uri="{BB962C8B-B14F-4D97-AF65-F5344CB8AC3E}">
        <p14:creationId xmlns:p14="http://schemas.microsoft.com/office/powerpoint/2010/main" val="1559318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1966" y="1207586"/>
                <a:ext cx="10825904" cy="56504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Now measure relative contributions of admissions vs. other margins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Attendance rate at college </a:t>
                </a:r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for top 1% </a:t>
                </a: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None/>
                  <a:tabLst/>
                  <a:defRPr/>
                </a:pPr>
                <a:endParaRPr lang="en-US" sz="22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𝐴𝑡𝑡𝑒𝑛𝑑𝑎𝑛𝑐𝑒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𝑇𝑜𝑝</m:t>
                          </m:r>
                          <m: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1%,</m:t>
                          </m:r>
                          <m: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𝑇𝑜𝑝</m:t>
                              </m:r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1%,</m:t>
                              </m:r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×</m:t>
                              </m:r>
                              <m:r>
                                <a:rPr lang="en-US" sz="2000" b="0" i="1" smtClean="0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𝐴𝑝𝑝𝑙𝑦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𝑇𝑜𝑝</m:t>
                              </m:r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1%,</m:t>
                              </m:r>
                              <m:r>
                                <a:rPr lang="en-US" sz="2000" b="0" i="1" smtClean="0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  <m:r>
                                <a:rPr lang="en-US" sz="2000" b="0" i="1" smtClean="0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𝑑𝑚𝑖𝑡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𝑇𝑜𝑝</m:t>
                              </m:r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1%,</m:t>
                              </m:r>
                              <m:r>
                                <a:rPr lang="en-US" sz="2000" b="0" i="1" smtClean="0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𝑀𝑎𝑡𝑟𝑖𝑐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𝑇𝑜𝑝</m:t>
                              </m:r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1%,</m:t>
                              </m:r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𝑎𝑐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b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22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How much of the gap in attendance could be closed by eliminating differences in admissions rates, holding fixed other rates?</a:t>
                </a:r>
                <a:endParaRPr lang="en-US" sz="28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None/>
                  <a:tabLst/>
                  <a:defRPr/>
                </a:pPr>
                <a:endParaRPr lang="en-US" sz="28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𝐸𝑞𝑢𝑎𝑙𝐴𝑑𝑚𝑖𝑡</m:t>
                          </m:r>
                          <m: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𝐶𝐹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𝑇𝑜𝑝</m:t>
                          </m:r>
                          <m: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1%,</m:t>
                          </m:r>
                          <m:r>
                            <a:rPr lang="en-US" sz="20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𝑇𝑜𝑝</m:t>
                              </m:r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1%,</m:t>
                              </m:r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×</m:t>
                              </m:r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𝐴𝑝𝑝𝑙𝑦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𝑇𝑜𝑝</m:t>
                              </m:r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1%,</m:t>
                              </m:r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54C5B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54C5B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𝑨𝒅𝒎𝒊𝒕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54C5B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𝒑</m:t>
                              </m:r>
                              <m:r>
                                <a:rPr lang="en-US" sz="2000" b="1" i="1" smtClean="0">
                                  <a:solidFill>
                                    <a:srgbClr val="54C5B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𝟕𝟎</m:t>
                              </m:r>
                              <m:r>
                                <a:rPr lang="en-US" sz="2000" b="1" i="1" smtClean="0">
                                  <a:solidFill>
                                    <a:srgbClr val="54C5B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000" b="1" i="1" smtClean="0">
                                  <a:solidFill>
                                    <a:srgbClr val="54C5B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𝟖𝟎</m:t>
                              </m:r>
                              <m:r>
                                <a:rPr lang="en-US" sz="2000" b="1" i="1">
                                  <a:solidFill>
                                    <a:srgbClr val="54C5B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US" sz="2000" b="1" i="1">
                                  <a:solidFill>
                                    <a:srgbClr val="54C5B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𝒂𝒄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𝑀𝑎𝑡𝑟𝑖𝑐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𝑇𝑜𝑝</m:t>
                              </m:r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1%,</m:t>
                              </m:r>
                              <m:r>
                                <a:rPr lang="en-US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𝑎𝑐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br>
                  <a:rPr lang="en-US" sz="28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966" y="1207586"/>
                <a:ext cx="10825904" cy="5650414"/>
              </a:xfrm>
              <a:prstGeom prst="rect">
                <a:avLst/>
              </a:prstGeom>
              <a:blipFill>
                <a:blip r:embed="rId3"/>
                <a:stretch>
                  <a:fillRect l="-620" t="-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C885D026-54C1-E265-47FB-D0ECA7BD1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Counterfactuals: Quantification of Components of Pipeline</a:t>
            </a:r>
          </a:p>
        </p:txBody>
      </p:sp>
    </p:spTree>
    <p:extLst>
      <p:ext uri="{BB962C8B-B14F-4D97-AF65-F5344CB8AC3E}">
        <p14:creationId xmlns:p14="http://schemas.microsoft.com/office/powerpoint/2010/main" val="1563310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01DBA12-351A-D146-B829-7867EBF77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052" y="155524"/>
            <a:ext cx="1196293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Lucida Sans" panose="020B0602030504020204" pitchFamily="34" charset="0"/>
              </a:rPr>
              <a:t>Why Are Students from High-Income Families More Likely to Attend Ivy-Plus Colleges? 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Lucida Sans" panose="020B0602030504020204" pitchFamily="34" charset="0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Lucida Sans" panose="020B0602030504020204" pitchFamily="34" charset="0"/>
              </a:rPr>
              <a:t>Pipeline Decomposition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530259-DBF4-1541-1670-C77FD092289B}"/>
              </a:ext>
            </a:extLst>
          </p:cNvPr>
          <p:cNvCxnSpPr>
            <a:cxnSpLocks/>
          </p:cNvCxnSpPr>
          <p:nvPr/>
        </p:nvCxnSpPr>
        <p:spPr>
          <a:xfrm>
            <a:off x="787402" y="4405088"/>
            <a:ext cx="9326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DC107D-9ECE-CE31-7C40-6E41B21D88E9}"/>
              </a:ext>
            </a:extLst>
          </p:cNvPr>
          <p:cNvCxnSpPr>
            <a:cxnSpLocks/>
          </p:cNvCxnSpPr>
          <p:nvPr/>
        </p:nvCxnSpPr>
        <p:spPr>
          <a:xfrm rot="5400000">
            <a:off x="272900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60A09F-036E-0ECE-BE2D-CB1E6951ECFF}"/>
              </a:ext>
            </a:extLst>
          </p:cNvPr>
          <p:cNvCxnSpPr>
            <a:cxnSpLocks/>
          </p:cNvCxnSpPr>
          <p:nvPr/>
        </p:nvCxnSpPr>
        <p:spPr>
          <a:xfrm rot="5400000">
            <a:off x="10581588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6CD78C-E23F-E98C-A8C9-478EBC87D0D8}"/>
              </a:ext>
            </a:extLst>
          </p:cNvPr>
          <p:cNvCxnSpPr>
            <a:cxnSpLocks/>
          </p:cNvCxnSpPr>
          <p:nvPr/>
        </p:nvCxnSpPr>
        <p:spPr>
          <a:xfrm rot="5400000">
            <a:off x="960146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1174C0-DAB0-2912-D773-BD680843F31C}"/>
              </a:ext>
            </a:extLst>
          </p:cNvPr>
          <p:cNvCxnSpPr>
            <a:cxnSpLocks/>
          </p:cNvCxnSpPr>
          <p:nvPr/>
        </p:nvCxnSpPr>
        <p:spPr>
          <a:xfrm rot="5400000">
            <a:off x="1647392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40BAE2-E299-7716-ABC5-FE44B1BEF7CF}"/>
              </a:ext>
            </a:extLst>
          </p:cNvPr>
          <p:cNvCxnSpPr>
            <a:cxnSpLocks/>
          </p:cNvCxnSpPr>
          <p:nvPr/>
        </p:nvCxnSpPr>
        <p:spPr>
          <a:xfrm rot="5400000">
            <a:off x="2334638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99E35D-6BE8-DD37-EABE-67A24679DB33}"/>
              </a:ext>
            </a:extLst>
          </p:cNvPr>
          <p:cNvCxnSpPr>
            <a:cxnSpLocks/>
          </p:cNvCxnSpPr>
          <p:nvPr/>
        </p:nvCxnSpPr>
        <p:spPr>
          <a:xfrm rot="5400000">
            <a:off x="3021884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9B2561-DD94-1A68-42DE-25B3BA26D325}"/>
              </a:ext>
            </a:extLst>
          </p:cNvPr>
          <p:cNvCxnSpPr>
            <a:cxnSpLocks/>
          </p:cNvCxnSpPr>
          <p:nvPr/>
        </p:nvCxnSpPr>
        <p:spPr>
          <a:xfrm rot="5400000">
            <a:off x="3709130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5607B8-EF37-D00F-3E8B-5D8CA7B626BD}"/>
              </a:ext>
            </a:extLst>
          </p:cNvPr>
          <p:cNvCxnSpPr>
            <a:cxnSpLocks/>
          </p:cNvCxnSpPr>
          <p:nvPr/>
        </p:nvCxnSpPr>
        <p:spPr>
          <a:xfrm rot="5400000">
            <a:off x="4396376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5CF789-0C55-6CA9-9E10-EF4226EEBAFC}"/>
              </a:ext>
            </a:extLst>
          </p:cNvPr>
          <p:cNvCxnSpPr>
            <a:cxnSpLocks/>
          </p:cNvCxnSpPr>
          <p:nvPr/>
        </p:nvCxnSpPr>
        <p:spPr>
          <a:xfrm rot="5400000">
            <a:off x="5083622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CE9558D-E572-62CC-0AE7-C4737ABC5653}"/>
              </a:ext>
            </a:extLst>
          </p:cNvPr>
          <p:cNvCxnSpPr>
            <a:cxnSpLocks/>
          </p:cNvCxnSpPr>
          <p:nvPr/>
        </p:nvCxnSpPr>
        <p:spPr>
          <a:xfrm rot="5400000">
            <a:off x="5770868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B03450-02A5-1A4B-720A-638A3AF65399}"/>
              </a:ext>
            </a:extLst>
          </p:cNvPr>
          <p:cNvCxnSpPr>
            <a:cxnSpLocks/>
          </p:cNvCxnSpPr>
          <p:nvPr/>
        </p:nvCxnSpPr>
        <p:spPr>
          <a:xfrm rot="5400000">
            <a:off x="6458114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D382A0-B7BC-2891-0E1E-069B99A744C8}"/>
              </a:ext>
            </a:extLst>
          </p:cNvPr>
          <p:cNvCxnSpPr>
            <a:cxnSpLocks/>
          </p:cNvCxnSpPr>
          <p:nvPr/>
        </p:nvCxnSpPr>
        <p:spPr>
          <a:xfrm rot="5400000">
            <a:off x="7145360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424F43-FF09-43DD-36C1-683CA14D2D46}"/>
              </a:ext>
            </a:extLst>
          </p:cNvPr>
          <p:cNvCxnSpPr>
            <a:cxnSpLocks/>
          </p:cNvCxnSpPr>
          <p:nvPr/>
        </p:nvCxnSpPr>
        <p:spPr>
          <a:xfrm rot="5400000">
            <a:off x="7832606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0D0467-D57F-3F89-D24E-06AC30BAFD2D}"/>
              </a:ext>
            </a:extLst>
          </p:cNvPr>
          <p:cNvCxnSpPr>
            <a:cxnSpLocks/>
          </p:cNvCxnSpPr>
          <p:nvPr/>
        </p:nvCxnSpPr>
        <p:spPr>
          <a:xfrm rot="5400000">
            <a:off x="8519852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F74BA9-8511-8644-7D48-AB246BC6B5F5}"/>
              </a:ext>
            </a:extLst>
          </p:cNvPr>
          <p:cNvCxnSpPr>
            <a:cxnSpLocks/>
          </p:cNvCxnSpPr>
          <p:nvPr/>
        </p:nvCxnSpPr>
        <p:spPr>
          <a:xfrm rot="5400000">
            <a:off x="9207098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C45795-4822-CEB2-65F5-4C5874180217}"/>
              </a:ext>
            </a:extLst>
          </p:cNvPr>
          <p:cNvCxnSpPr>
            <a:cxnSpLocks/>
          </p:cNvCxnSpPr>
          <p:nvPr/>
        </p:nvCxnSpPr>
        <p:spPr>
          <a:xfrm rot="5400000">
            <a:off x="9894344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6F05B8E-8661-A44A-D2AB-CDAD5C566899}"/>
              </a:ext>
            </a:extLst>
          </p:cNvPr>
          <p:cNvSpPr txBox="1"/>
          <p:nvPr/>
        </p:nvSpPr>
        <p:spPr>
          <a:xfrm>
            <a:off x="158847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41CEFC-E298-0A02-99AF-099E37041C6F}"/>
              </a:ext>
            </a:extLst>
          </p:cNvPr>
          <p:cNvSpPr txBox="1"/>
          <p:nvPr/>
        </p:nvSpPr>
        <p:spPr>
          <a:xfrm>
            <a:off x="10468807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04B3CC-C751-1AED-2EA4-2FC120BDFBFD}"/>
              </a:ext>
            </a:extLst>
          </p:cNvPr>
          <p:cNvSpPr txBox="1"/>
          <p:nvPr/>
        </p:nvSpPr>
        <p:spPr>
          <a:xfrm>
            <a:off x="846178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EF26EA-BC62-6F14-5453-6DEA9AFAF0DF}"/>
              </a:ext>
            </a:extLst>
          </p:cNvPr>
          <p:cNvSpPr txBox="1"/>
          <p:nvPr/>
        </p:nvSpPr>
        <p:spPr>
          <a:xfrm>
            <a:off x="1533509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9495E7-04CE-699A-8622-306B21DC0C5B}"/>
              </a:ext>
            </a:extLst>
          </p:cNvPr>
          <p:cNvSpPr txBox="1"/>
          <p:nvPr/>
        </p:nvSpPr>
        <p:spPr>
          <a:xfrm>
            <a:off x="2220840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7A036F-29EA-66D9-191A-FD7FC4499BAE}"/>
              </a:ext>
            </a:extLst>
          </p:cNvPr>
          <p:cNvSpPr txBox="1"/>
          <p:nvPr/>
        </p:nvSpPr>
        <p:spPr>
          <a:xfrm>
            <a:off x="2908171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9C255E-2C64-0F8B-8158-4DD5B2025EEB}"/>
              </a:ext>
            </a:extLst>
          </p:cNvPr>
          <p:cNvSpPr txBox="1"/>
          <p:nvPr/>
        </p:nvSpPr>
        <p:spPr>
          <a:xfrm>
            <a:off x="3595502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7CAAFD-AE06-FB04-2735-795AAAEEB0C4}"/>
              </a:ext>
            </a:extLst>
          </p:cNvPr>
          <p:cNvSpPr txBox="1"/>
          <p:nvPr/>
        </p:nvSpPr>
        <p:spPr>
          <a:xfrm>
            <a:off x="4282833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BE3C58-F7A9-ED40-A2FB-A511277BB534}"/>
              </a:ext>
            </a:extLst>
          </p:cNvPr>
          <p:cNvSpPr txBox="1"/>
          <p:nvPr/>
        </p:nvSpPr>
        <p:spPr>
          <a:xfrm>
            <a:off x="4970164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185F44-D441-7FBC-B71E-37BBA83448C2}"/>
              </a:ext>
            </a:extLst>
          </p:cNvPr>
          <p:cNvSpPr txBox="1"/>
          <p:nvPr/>
        </p:nvSpPr>
        <p:spPr>
          <a:xfrm>
            <a:off x="5657495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80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B92A3B-31EC-0C3A-47C9-A44BFDBA00EB}"/>
              </a:ext>
            </a:extLst>
          </p:cNvPr>
          <p:cNvSpPr txBox="1"/>
          <p:nvPr/>
        </p:nvSpPr>
        <p:spPr>
          <a:xfrm>
            <a:off x="6344826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90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345AA7-BD7F-CC0E-2211-CE02C7EDE6CA}"/>
              </a:ext>
            </a:extLst>
          </p:cNvPr>
          <p:cNvSpPr txBox="1"/>
          <p:nvPr/>
        </p:nvSpPr>
        <p:spPr>
          <a:xfrm>
            <a:off x="7032157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127C98-2CC1-9DEB-C063-CD8273B8D2A6}"/>
              </a:ext>
            </a:extLst>
          </p:cNvPr>
          <p:cNvSpPr txBox="1"/>
          <p:nvPr/>
        </p:nvSpPr>
        <p:spPr>
          <a:xfrm>
            <a:off x="7719488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FC835D-6B40-59DE-857A-264CDA02B1DE}"/>
              </a:ext>
            </a:extLst>
          </p:cNvPr>
          <p:cNvSpPr txBox="1"/>
          <p:nvPr/>
        </p:nvSpPr>
        <p:spPr>
          <a:xfrm>
            <a:off x="8406819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E1D5C8-6604-181A-D0F6-5DDA472D0DBD}"/>
              </a:ext>
            </a:extLst>
          </p:cNvPr>
          <p:cNvSpPr txBox="1"/>
          <p:nvPr/>
        </p:nvSpPr>
        <p:spPr>
          <a:xfrm>
            <a:off x="9094150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130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AFD966-F0DE-4CB6-F851-DE958B28E1AC}"/>
              </a:ext>
            </a:extLst>
          </p:cNvPr>
          <p:cNvSpPr txBox="1"/>
          <p:nvPr/>
        </p:nvSpPr>
        <p:spPr>
          <a:xfrm>
            <a:off x="9781481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140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260AEB1-6936-D0CB-8C2E-B654C66FF0A7}"/>
              </a:ext>
            </a:extLst>
          </p:cNvPr>
          <p:cNvSpPr/>
          <p:nvPr/>
        </p:nvSpPr>
        <p:spPr>
          <a:xfrm>
            <a:off x="364340" y="2779301"/>
            <a:ext cx="10581377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4C5B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A519CB-E330-0194-6FF3-7FF6CA43159B}"/>
              </a:ext>
            </a:extLst>
          </p:cNvPr>
          <p:cNvSpPr/>
          <p:nvPr/>
        </p:nvSpPr>
        <p:spPr>
          <a:xfrm>
            <a:off x="364339" y="2779301"/>
            <a:ext cx="4123473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4C5B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BE0301-F48C-C0AE-9AB0-DDFDE71FB735}"/>
              </a:ext>
            </a:extLst>
          </p:cNvPr>
          <p:cNvSpPr/>
          <p:nvPr/>
        </p:nvSpPr>
        <p:spPr>
          <a:xfrm>
            <a:off x="9695461" y="2779301"/>
            <a:ext cx="1250255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4C5B6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36001A-7227-7ACF-E828-701C28198202}"/>
              </a:ext>
            </a:extLst>
          </p:cNvPr>
          <p:cNvGrpSpPr/>
          <p:nvPr/>
        </p:nvGrpSpPr>
        <p:grpSpPr>
          <a:xfrm>
            <a:off x="5983422" y="2964880"/>
            <a:ext cx="2396810" cy="1233043"/>
            <a:chOff x="9835929" y="2793154"/>
            <a:chExt cx="2396810" cy="12330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C2CC6D-51A1-0D86-C1BD-510850B760B7}"/>
                </a:ext>
              </a:extLst>
            </p:cNvPr>
            <p:cNvSpPr txBox="1"/>
            <p:nvPr/>
          </p:nvSpPr>
          <p:spPr>
            <a:xfrm>
              <a:off x="9835929" y="2793154"/>
              <a:ext cx="239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AB6A4"/>
                  </a:solidFill>
                </a:rPr>
                <a:t>Non-Athletic Admissions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E9BC42-374A-37EB-BF39-7E1964D93673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1C1B78-A3B1-E5CA-DA5C-1B13748C6E13}"/>
                  </a:ext>
                </a:extLst>
              </p:cNvPr>
              <p:cNvSpPr txBox="1"/>
              <p:nvPr/>
            </p:nvSpPr>
            <p:spPr>
              <a:xfrm>
                <a:off x="10623063" y="3044279"/>
                <a:ext cx="8225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2AB6A4"/>
                    </a:solidFill>
                  </a:rPr>
                  <a:t>87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DEEFAC-8DBD-0FD3-CB22-7299D5381B79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F7F7F"/>
                    </a:solidFill>
                  </a:rPr>
                  <a:t>51.9%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57269D-7201-02BC-DA79-05C8D715BC13}"/>
              </a:ext>
            </a:extLst>
          </p:cNvPr>
          <p:cNvGrpSpPr/>
          <p:nvPr/>
        </p:nvGrpSpPr>
        <p:grpSpPr>
          <a:xfrm>
            <a:off x="10912057" y="2964880"/>
            <a:ext cx="1448191" cy="1479264"/>
            <a:chOff x="10388284" y="2793154"/>
            <a:chExt cx="1448191" cy="147926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0C87F0-150F-F247-A834-713873B4A4BF}"/>
                </a:ext>
              </a:extLst>
            </p:cNvPr>
            <p:cNvSpPr txBox="1"/>
            <p:nvPr/>
          </p:nvSpPr>
          <p:spPr>
            <a:xfrm>
              <a:off x="10499872" y="2793154"/>
              <a:ext cx="12250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AB6A4"/>
                  </a:solidFill>
                </a:rPr>
                <a:t>Attendance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660B36-72FB-7B52-B910-87FB0BC30597}"/>
                </a:ext>
              </a:extLst>
            </p:cNvPr>
            <p:cNvGrpSpPr/>
            <p:nvPr/>
          </p:nvGrpSpPr>
          <p:grpSpPr>
            <a:xfrm>
              <a:off x="10388284" y="3008654"/>
              <a:ext cx="1448191" cy="1263764"/>
              <a:chOff x="10388284" y="3044279"/>
              <a:chExt cx="1448191" cy="1263764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7974F25-BD0A-00C1-87FF-195C1442DEFA}"/>
                  </a:ext>
                </a:extLst>
              </p:cNvPr>
              <p:cNvSpPr txBox="1"/>
              <p:nvPr/>
            </p:nvSpPr>
            <p:spPr>
              <a:xfrm>
                <a:off x="10534369" y="3044279"/>
                <a:ext cx="115602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2AB6A4"/>
                    </a:solidFill>
                  </a:rPr>
                  <a:t>168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DD44529-A3ED-2B54-9822-2705FB8FB182}"/>
                  </a:ext>
                </a:extLst>
              </p:cNvPr>
              <p:cNvSpPr txBox="1"/>
              <p:nvPr/>
            </p:nvSpPr>
            <p:spPr>
              <a:xfrm>
                <a:off x="10388284" y="3723268"/>
                <a:ext cx="14481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F7F7F"/>
                    </a:solidFill>
                  </a:rPr>
                  <a:t>Extra students from top 1%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5B7E74-41C8-70C0-666A-568021B17F65}"/>
              </a:ext>
            </a:extLst>
          </p:cNvPr>
          <p:cNvGrpSpPr/>
          <p:nvPr/>
        </p:nvGrpSpPr>
        <p:grpSpPr>
          <a:xfrm>
            <a:off x="9615337" y="2968266"/>
            <a:ext cx="1410964" cy="1233043"/>
            <a:chOff x="10328853" y="2793154"/>
            <a:chExt cx="1410964" cy="12330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DFDBF2B-FF39-6F23-F516-AB354D9CCE61}"/>
                </a:ext>
              </a:extLst>
            </p:cNvPr>
            <p:cNvSpPr txBox="1"/>
            <p:nvPr/>
          </p:nvSpPr>
          <p:spPr>
            <a:xfrm>
              <a:off x="10328853" y="2793154"/>
              <a:ext cx="1410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AB6A4"/>
                  </a:solidFill>
                </a:rPr>
                <a:t>Matriculation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3673C67-8151-920E-1660-8871536F091F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A22237-AF02-AE03-A99E-AC34EAF7AB50}"/>
                  </a:ext>
                </a:extLst>
              </p:cNvPr>
              <p:cNvSpPr txBox="1"/>
              <p:nvPr/>
            </p:nvSpPr>
            <p:spPr>
              <a:xfrm>
                <a:off x="10611778" y="3044279"/>
                <a:ext cx="84510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2AB6A4"/>
                    </a:solidFill>
                  </a:rPr>
                  <a:t>20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A04F21F-F6BE-753A-EC6F-DB73CC137EB8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F7F7F"/>
                    </a:solidFill>
                  </a:rPr>
                  <a:t>11.9%</a:t>
                </a:r>
              </a:p>
            </p:txBody>
          </p:sp>
        </p:grp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59DE091-1014-8B23-7392-9CC5A7C71871}"/>
              </a:ext>
            </a:extLst>
          </p:cNvPr>
          <p:cNvSpPr/>
          <p:nvPr/>
        </p:nvSpPr>
        <p:spPr>
          <a:xfrm>
            <a:off x="364339" y="2779301"/>
            <a:ext cx="2394509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4C5B6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2B342CE-B252-F0F8-12C5-B8BA044D216A}"/>
              </a:ext>
            </a:extLst>
          </p:cNvPr>
          <p:cNvGrpSpPr/>
          <p:nvPr/>
        </p:nvGrpSpPr>
        <p:grpSpPr>
          <a:xfrm>
            <a:off x="951490" y="2964880"/>
            <a:ext cx="1220207" cy="1233043"/>
            <a:chOff x="10424235" y="2793154"/>
            <a:chExt cx="1220207" cy="1233043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98DD4E9-395A-97BC-556E-7B0D22F1AD65}"/>
                </a:ext>
              </a:extLst>
            </p:cNvPr>
            <p:cNvSpPr txBox="1"/>
            <p:nvPr/>
          </p:nvSpPr>
          <p:spPr>
            <a:xfrm>
              <a:off x="10424235" y="2793154"/>
              <a:ext cx="12202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AB6A4"/>
                  </a:solidFill>
                </a:rPr>
                <a:t>Application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4567250-C86F-02F2-4E8E-DB357B45FBFF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0801CD3-7936-DEBA-236D-F1C94D31F689}"/>
                  </a:ext>
                </a:extLst>
              </p:cNvPr>
              <p:cNvSpPr txBox="1"/>
              <p:nvPr/>
            </p:nvSpPr>
            <p:spPr>
              <a:xfrm>
                <a:off x="10611778" y="3044279"/>
                <a:ext cx="84510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2AB6A4"/>
                    </a:solidFill>
                  </a:rPr>
                  <a:t>34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EA5E71C-ADD0-14BC-FCFE-D6D7EBFE4026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F7F7F"/>
                    </a:solidFill>
                  </a:rPr>
                  <a:t>20.1%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3928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A909F21D-6A60-338C-5A2F-F7368FFB06F9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8AA19D4-900A-D285-C45C-F378500EE813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1B9DB62-69DB-D016-9522-DC79AF576E25}"/>
              </a:ext>
            </a:extLst>
          </p:cNvPr>
          <p:cNvSpPr/>
          <p:nvPr/>
        </p:nvSpPr>
        <p:spPr>
          <a:xfrm>
            <a:off x="616457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56E7628-3603-F869-285E-0DD540ED644A}"/>
              </a:ext>
            </a:extLst>
          </p:cNvPr>
          <p:cNvSpPr/>
          <p:nvPr/>
        </p:nvSpPr>
        <p:spPr>
          <a:xfrm>
            <a:off x="1893417" y="1091793"/>
            <a:ext cx="9551822" cy="3947807"/>
          </a:xfrm>
          <a:custGeom>
            <a:avLst/>
            <a:gdLst>
              <a:gd name="connsiteX0" fmla="*/ 0 w 9551822"/>
              <a:gd name="connsiteY0" fmla="*/ 0 h 3947807"/>
              <a:gd name="connsiteX1" fmla="*/ 9551822 w 9551822"/>
              <a:gd name="connsiteY1" fmla="*/ 0 h 3947807"/>
              <a:gd name="connsiteX2" fmla="*/ 9551822 w 9551822"/>
              <a:gd name="connsiteY2" fmla="*/ 3947808 h 3947807"/>
              <a:gd name="connsiteX3" fmla="*/ 0 w 9551822"/>
              <a:gd name="connsiteY3" fmla="*/ 3947808 h 394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1822" h="3947807">
                <a:moveTo>
                  <a:pt x="0" y="0"/>
                </a:moveTo>
                <a:lnTo>
                  <a:pt x="9551822" y="0"/>
                </a:lnTo>
                <a:lnTo>
                  <a:pt x="9551822" y="3947808"/>
                </a:lnTo>
                <a:lnTo>
                  <a:pt x="0" y="3947808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FCEAB6A-30B7-5CED-5C27-7EF76F25104D}"/>
              </a:ext>
            </a:extLst>
          </p:cNvPr>
          <p:cNvSpPr/>
          <p:nvPr/>
        </p:nvSpPr>
        <p:spPr>
          <a:xfrm>
            <a:off x="1900275" y="1098651"/>
            <a:ext cx="9538106" cy="3934091"/>
          </a:xfrm>
          <a:custGeom>
            <a:avLst/>
            <a:gdLst>
              <a:gd name="connsiteX0" fmla="*/ 0 w 9538106"/>
              <a:gd name="connsiteY0" fmla="*/ 0 h 3934091"/>
              <a:gd name="connsiteX1" fmla="*/ 9538106 w 9538106"/>
              <a:gd name="connsiteY1" fmla="*/ 0 h 3934091"/>
              <a:gd name="connsiteX2" fmla="*/ 9538106 w 9538106"/>
              <a:gd name="connsiteY2" fmla="*/ 3934092 h 3934091"/>
              <a:gd name="connsiteX3" fmla="*/ 0 w 9538106"/>
              <a:gd name="connsiteY3" fmla="*/ 3934092 h 393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38106" h="3934091">
                <a:moveTo>
                  <a:pt x="0" y="0"/>
                </a:moveTo>
                <a:lnTo>
                  <a:pt x="9538106" y="0"/>
                </a:lnTo>
                <a:lnTo>
                  <a:pt x="9538106" y="3934092"/>
                </a:lnTo>
                <a:lnTo>
                  <a:pt x="0" y="3934092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18" name="Freeform 317">
            <a:extLst>
              <a:ext uri="{FF2B5EF4-FFF2-40B4-BE49-F238E27FC236}">
                <a16:creationId xmlns:a16="http://schemas.microsoft.com/office/drawing/2014/main" id="{EF965398-0803-5D37-5B28-1E9C5AAA113B}"/>
              </a:ext>
            </a:extLst>
          </p:cNvPr>
          <p:cNvSpPr/>
          <p:nvPr/>
        </p:nvSpPr>
        <p:spPr>
          <a:xfrm>
            <a:off x="609600" y="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/>
            </a:pathLst>
          </a:custGeom>
          <a:noFill/>
          <a:ln w="30861" cap="flat">
            <a:solidFill>
              <a:srgbClr val="29B6A4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19" name="Freeform 318">
            <a:extLst>
              <a:ext uri="{FF2B5EF4-FFF2-40B4-BE49-F238E27FC236}">
                <a16:creationId xmlns:a16="http://schemas.microsoft.com/office/drawing/2014/main" id="{A02660A5-6040-E2F5-20B2-D9CD25AB108A}"/>
              </a:ext>
            </a:extLst>
          </p:cNvPr>
          <p:cNvSpPr/>
          <p:nvPr/>
        </p:nvSpPr>
        <p:spPr>
          <a:xfrm>
            <a:off x="2044293" y="1678495"/>
            <a:ext cx="8879738" cy="2255253"/>
          </a:xfrm>
          <a:custGeom>
            <a:avLst/>
            <a:gdLst>
              <a:gd name="connsiteX0" fmla="*/ 0 w 8879738"/>
              <a:gd name="connsiteY0" fmla="*/ 2255253 h 2255253"/>
              <a:gd name="connsiteX1" fmla="*/ 739978 w 8879738"/>
              <a:gd name="connsiteY1" fmla="*/ 1964131 h 2255253"/>
              <a:gd name="connsiteX2" fmla="*/ 1479956 w 8879738"/>
              <a:gd name="connsiteY2" fmla="*/ 1709014 h 2255253"/>
              <a:gd name="connsiteX3" fmla="*/ 2219935 w 8879738"/>
              <a:gd name="connsiteY3" fmla="*/ 986523 h 2255253"/>
              <a:gd name="connsiteX4" fmla="*/ 2959913 w 8879738"/>
              <a:gd name="connsiteY4" fmla="*/ 665912 h 2255253"/>
              <a:gd name="connsiteX5" fmla="*/ 3699891 w 8879738"/>
              <a:gd name="connsiteY5" fmla="*/ 651853 h 2255253"/>
              <a:gd name="connsiteX6" fmla="*/ 4439869 w 8879738"/>
              <a:gd name="connsiteY6" fmla="*/ 313068 h 2255253"/>
              <a:gd name="connsiteX7" fmla="*/ 5179848 w 8879738"/>
              <a:gd name="connsiteY7" fmla="*/ 344958 h 2255253"/>
              <a:gd name="connsiteX8" fmla="*/ 5919826 w 8879738"/>
              <a:gd name="connsiteY8" fmla="*/ 674141 h 2255253"/>
              <a:gd name="connsiteX9" fmla="*/ 6659804 w 8879738"/>
              <a:gd name="connsiteY9" fmla="*/ 367589 h 2255253"/>
              <a:gd name="connsiteX10" fmla="*/ 7399782 w 8879738"/>
              <a:gd name="connsiteY10" fmla="*/ 329527 h 2255253"/>
              <a:gd name="connsiteX11" fmla="*/ 8139760 w 8879738"/>
              <a:gd name="connsiteY11" fmla="*/ 0 h 2255253"/>
              <a:gd name="connsiteX12" fmla="*/ 8879738 w 8879738"/>
              <a:gd name="connsiteY12" fmla="*/ 117272 h 225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9738" h="2255253">
                <a:moveTo>
                  <a:pt x="0" y="2255253"/>
                </a:moveTo>
                <a:lnTo>
                  <a:pt x="739978" y="1964131"/>
                </a:lnTo>
                <a:lnTo>
                  <a:pt x="1479956" y="1709014"/>
                </a:lnTo>
                <a:lnTo>
                  <a:pt x="2219935" y="986523"/>
                </a:lnTo>
                <a:lnTo>
                  <a:pt x="2959913" y="665912"/>
                </a:lnTo>
                <a:lnTo>
                  <a:pt x="3699891" y="651853"/>
                </a:lnTo>
                <a:lnTo>
                  <a:pt x="4439869" y="313068"/>
                </a:lnTo>
                <a:lnTo>
                  <a:pt x="5179848" y="344958"/>
                </a:lnTo>
                <a:lnTo>
                  <a:pt x="5919826" y="674141"/>
                </a:lnTo>
                <a:lnTo>
                  <a:pt x="6659804" y="367589"/>
                </a:lnTo>
                <a:lnTo>
                  <a:pt x="7399782" y="329527"/>
                </a:lnTo>
                <a:lnTo>
                  <a:pt x="8139760" y="0"/>
                </a:lnTo>
                <a:lnTo>
                  <a:pt x="8879738" y="117272"/>
                </a:lnTo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20" name="Freeform 319">
            <a:extLst>
              <a:ext uri="{FF2B5EF4-FFF2-40B4-BE49-F238E27FC236}">
                <a16:creationId xmlns:a16="http://schemas.microsoft.com/office/drawing/2014/main" id="{8F772DD9-9D09-2A4B-2939-BC622212C9D1}"/>
              </a:ext>
            </a:extLst>
          </p:cNvPr>
          <p:cNvSpPr/>
          <p:nvPr/>
        </p:nvSpPr>
        <p:spPr>
          <a:xfrm>
            <a:off x="1986000" y="3875455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21" name="Freeform 320">
            <a:extLst>
              <a:ext uri="{FF2B5EF4-FFF2-40B4-BE49-F238E27FC236}">
                <a16:creationId xmlns:a16="http://schemas.microsoft.com/office/drawing/2014/main" id="{F5A4CA66-6616-08D5-495D-D1DDE8B10BB9}"/>
              </a:ext>
            </a:extLst>
          </p:cNvPr>
          <p:cNvSpPr/>
          <p:nvPr/>
        </p:nvSpPr>
        <p:spPr>
          <a:xfrm>
            <a:off x="2001431" y="3890886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22" name="Freeform 321">
            <a:extLst>
              <a:ext uri="{FF2B5EF4-FFF2-40B4-BE49-F238E27FC236}">
                <a16:creationId xmlns:a16="http://schemas.microsoft.com/office/drawing/2014/main" id="{FA24339B-BA02-9132-863E-C75D860DA4EA}"/>
              </a:ext>
            </a:extLst>
          </p:cNvPr>
          <p:cNvSpPr/>
          <p:nvPr/>
        </p:nvSpPr>
        <p:spPr>
          <a:xfrm>
            <a:off x="2725978" y="3584333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23" name="Freeform 322">
            <a:extLst>
              <a:ext uri="{FF2B5EF4-FFF2-40B4-BE49-F238E27FC236}">
                <a16:creationId xmlns:a16="http://schemas.microsoft.com/office/drawing/2014/main" id="{851C6AD8-302D-637E-C966-843A59B1686A}"/>
              </a:ext>
            </a:extLst>
          </p:cNvPr>
          <p:cNvSpPr/>
          <p:nvPr/>
        </p:nvSpPr>
        <p:spPr>
          <a:xfrm>
            <a:off x="2741409" y="3599764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24" name="Freeform 323">
            <a:extLst>
              <a:ext uri="{FF2B5EF4-FFF2-40B4-BE49-F238E27FC236}">
                <a16:creationId xmlns:a16="http://schemas.microsoft.com/office/drawing/2014/main" id="{A2304025-6BB1-9B4E-BD0D-4CDFABC16694}"/>
              </a:ext>
            </a:extLst>
          </p:cNvPr>
          <p:cNvSpPr/>
          <p:nvPr/>
        </p:nvSpPr>
        <p:spPr>
          <a:xfrm>
            <a:off x="3465957" y="3329216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25" name="Freeform 324">
            <a:extLst>
              <a:ext uri="{FF2B5EF4-FFF2-40B4-BE49-F238E27FC236}">
                <a16:creationId xmlns:a16="http://schemas.microsoft.com/office/drawing/2014/main" id="{7E5DFC15-79D5-C35C-2927-ACBB2765F26F}"/>
              </a:ext>
            </a:extLst>
          </p:cNvPr>
          <p:cNvSpPr/>
          <p:nvPr/>
        </p:nvSpPr>
        <p:spPr>
          <a:xfrm>
            <a:off x="3481387" y="3344646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26" name="Freeform 325">
            <a:extLst>
              <a:ext uri="{FF2B5EF4-FFF2-40B4-BE49-F238E27FC236}">
                <a16:creationId xmlns:a16="http://schemas.microsoft.com/office/drawing/2014/main" id="{853582EC-D241-D551-B52C-D0CD94E4F8E8}"/>
              </a:ext>
            </a:extLst>
          </p:cNvPr>
          <p:cNvSpPr/>
          <p:nvPr/>
        </p:nvSpPr>
        <p:spPr>
          <a:xfrm>
            <a:off x="4205935" y="2606725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27" name="Freeform 326">
            <a:extLst>
              <a:ext uri="{FF2B5EF4-FFF2-40B4-BE49-F238E27FC236}">
                <a16:creationId xmlns:a16="http://schemas.microsoft.com/office/drawing/2014/main" id="{8A1324F6-101E-8400-A8A4-44964AC8C66A}"/>
              </a:ext>
            </a:extLst>
          </p:cNvPr>
          <p:cNvSpPr/>
          <p:nvPr/>
        </p:nvSpPr>
        <p:spPr>
          <a:xfrm>
            <a:off x="4221365" y="2622156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28" name="Freeform 327">
            <a:extLst>
              <a:ext uri="{FF2B5EF4-FFF2-40B4-BE49-F238E27FC236}">
                <a16:creationId xmlns:a16="http://schemas.microsoft.com/office/drawing/2014/main" id="{88711AFF-53F2-ACEA-D51E-0F105CF3F078}"/>
              </a:ext>
            </a:extLst>
          </p:cNvPr>
          <p:cNvSpPr/>
          <p:nvPr/>
        </p:nvSpPr>
        <p:spPr>
          <a:xfrm>
            <a:off x="4945913" y="2286114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29" name="Freeform 328">
            <a:extLst>
              <a:ext uri="{FF2B5EF4-FFF2-40B4-BE49-F238E27FC236}">
                <a16:creationId xmlns:a16="http://schemas.microsoft.com/office/drawing/2014/main" id="{B9397524-549B-03A4-A6E3-7BE54DE24CC7}"/>
              </a:ext>
            </a:extLst>
          </p:cNvPr>
          <p:cNvSpPr/>
          <p:nvPr/>
        </p:nvSpPr>
        <p:spPr>
          <a:xfrm>
            <a:off x="4961343" y="2301544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30" name="Freeform 329">
            <a:extLst>
              <a:ext uri="{FF2B5EF4-FFF2-40B4-BE49-F238E27FC236}">
                <a16:creationId xmlns:a16="http://schemas.microsoft.com/office/drawing/2014/main" id="{15DE27AB-B3D5-F03E-F964-D4785FCD8D51}"/>
              </a:ext>
            </a:extLst>
          </p:cNvPr>
          <p:cNvSpPr/>
          <p:nvPr/>
        </p:nvSpPr>
        <p:spPr>
          <a:xfrm>
            <a:off x="5685891" y="2272055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31" name="Freeform 330">
            <a:extLst>
              <a:ext uri="{FF2B5EF4-FFF2-40B4-BE49-F238E27FC236}">
                <a16:creationId xmlns:a16="http://schemas.microsoft.com/office/drawing/2014/main" id="{E142BFE9-59E7-BF97-127C-7541DE24A998}"/>
              </a:ext>
            </a:extLst>
          </p:cNvPr>
          <p:cNvSpPr/>
          <p:nvPr/>
        </p:nvSpPr>
        <p:spPr>
          <a:xfrm>
            <a:off x="5701322" y="2287485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32" name="Freeform 331">
            <a:extLst>
              <a:ext uri="{FF2B5EF4-FFF2-40B4-BE49-F238E27FC236}">
                <a16:creationId xmlns:a16="http://schemas.microsoft.com/office/drawing/2014/main" id="{1CD0954E-217C-6415-2CDB-BD070B21FA7A}"/>
              </a:ext>
            </a:extLst>
          </p:cNvPr>
          <p:cNvSpPr/>
          <p:nvPr/>
        </p:nvSpPr>
        <p:spPr>
          <a:xfrm>
            <a:off x="6425869" y="1933270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33" name="Freeform 332">
            <a:extLst>
              <a:ext uri="{FF2B5EF4-FFF2-40B4-BE49-F238E27FC236}">
                <a16:creationId xmlns:a16="http://schemas.microsoft.com/office/drawing/2014/main" id="{0216B756-3AD4-A6D5-ACF5-E029233F4C3D}"/>
              </a:ext>
            </a:extLst>
          </p:cNvPr>
          <p:cNvSpPr/>
          <p:nvPr/>
        </p:nvSpPr>
        <p:spPr>
          <a:xfrm>
            <a:off x="6441300" y="1948700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34" name="Freeform 333">
            <a:extLst>
              <a:ext uri="{FF2B5EF4-FFF2-40B4-BE49-F238E27FC236}">
                <a16:creationId xmlns:a16="http://schemas.microsoft.com/office/drawing/2014/main" id="{31782BE2-30BA-5FA3-1360-C48685AE01EE}"/>
              </a:ext>
            </a:extLst>
          </p:cNvPr>
          <p:cNvSpPr/>
          <p:nvPr/>
        </p:nvSpPr>
        <p:spPr>
          <a:xfrm>
            <a:off x="7165848" y="1965159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35" name="Freeform 334">
            <a:extLst>
              <a:ext uri="{FF2B5EF4-FFF2-40B4-BE49-F238E27FC236}">
                <a16:creationId xmlns:a16="http://schemas.microsoft.com/office/drawing/2014/main" id="{0DB01C37-DC76-668B-002D-773385AADA02}"/>
              </a:ext>
            </a:extLst>
          </p:cNvPr>
          <p:cNvSpPr/>
          <p:nvPr/>
        </p:nvSpPr>
        <p:spPr>
          <a:xfrm>
            <a:off x="7181278" y="1980590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36" name="Freeform 335">
            <a:extLst>
              <a:ext uri="{FF2B5EF4-FFF2-40B4-BE49-F238E27FC236}">
                <a16:creationId xmlns:a16="http://schemas.microsoft.com/office/drawing/2014/main" id="{C27CD7C4-D4CF-465D-9166-83AB2BFBADD8}"/>
              </a:ext>
            </a:extLst>
          </p:cNvPr>
          <p:cNvSpPr/>
          <p:nvPr/>
        </p:nvSpPr>
        <p:spPr>
          <a:xfrm>
            <a:off x="7905826" y="2294343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37" name="Freeform 336">
            <a:extLst>
              <a:ext uri="{FF2B5EF4-FFF2-40B4-BE49-F238E27FC236}">
                <a16:creationId xmlns:a16="http://schemas.microsoft.com/office/drawing/2014/main" id="{7FC1E343-BF33-9036-3039-357B35E20384}"/>
              </a:ext>
            </a:extLst>
          </p:cNvPr>
          <p:cNvSpPr/>
          <p:nvPr/>
        </p:nvSpPr>
        <p:spPr>
          <a:xfrm>
            <a:off x="7921256" y="2309774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38" name="Freeform 337">
            <a:extLst>
              <a:ext uri="{FF2B5EF4-FFF2-40B4-BE49-F238E27FC236}">
                <a16:creationId xmlns:a16="http://schemas.microsoft.com/office/drawing/2014/main" id="{D5555D8C-909F-CD6A-EB44-C1663538EBCA}"/>
              </a:ext>
            </a:extLst>
          </p:cNvPr>
          <p:cNvSpPr/>
          <p:nvPr/>
        </p:nvSpPr>
        <p:spPr>
          <a:xfrm>
            <a:off x="8645804" y="1987791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39" name="Freeform 338">
            <a:extLst>
              <a:ext uri="{FF2B5EF4-FFF2-40B4-BE49-F238E27FC236}">
                <a16:creationId xmlns:a16="http://schemas.microsoft.com/office/drawing/2014/main" id="{01281F72-60E3-8B0A-26B8-5EEE0B10195E}"/>
              </a:ext>
            </a:extLst>
          </p:cNvPr>
          <p:cNvSpPr/>
          <p:nvPr/>
        </p:nvSpPr>
        <p:spPr>
          <a:xfrm>
            <a:off x="8661234" y="2003221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40" name="Freeform 339">
            <a:extLst>
              <a:ext uri="{FF2B5EF4-FFF2-40B4-BE49-F238E27FC236}">
                <a16:creationId xmlns:a16="http://schemas.microsoft.com/office/drawing/2014/main" id="{56AA44EB-E310-E058-8D05-BE70065CB554}"/>
              </a:ext>
            </a:extLst>
          </p:cNvPr>
          <p:cNvSpPr/>
          <p:nvPr/>
        </p:nvSpPr>
        <p:spPr>
          <a:xfrm>
            <a:off x="9385782" y="1949729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41" name="Freeform 340">
            <a:extLst>
              <a:ext uri="{FF2B5EF4-FFF2-40B4-BE49-F238E27FC236}">
                <a16:creationId xmlns:a16="http://schemas.microsoft.com/office/drawing/2014/main" id="{0637347C-7EC4-0CB3-C915-A95526ABDB4A}"/>
              </a:ext>
            </a:extLst>
          </p:cNvPr>
          <p:cNvSpPr/>
          <p:nvPr/>
        </p:nvSpPr>
        <p:spPr>
          <a:xfrm>
            <a:off x="9401213" y="1965159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42" name="Freeform 341">
            <a:extLst>
              <a:ext uri="{FF2B5EF4-FFF2-40B4-BE49-F238E27FC236}">
                <a16:creationId xmlns:a16="http://schemas.microsoft.com/office/drawing/2014/main" id="{B2ACF786-BCF7-A0FB-F140-A28BCC7F1FAE}"/>
              </a:ext>
            </a:extLst>
          </p:cNvPr>
          <p:cNvSpPr/>
          <p:nvPr/>
        </p:nvSpPr>
        <p:spPr>
          <a:xfrm>
            <a:off x="10125760" y="1620202"/>
            <a:ext cx="116586" cy="116586"/>
          </a:xfrm>
          <a:custGeom>
            <a:avLst/>
            <a:gdLst>
              <a:gd name="connsiteX0" fmla="*/ 116586 w 116586"/>
              <a:gd name="connsiteY0" fmla="*/ 58293 h 116586"/>
              <a:gd name="connsiteX1" fmla="*/ 58293 w 116586"/>
              <a:gd name="connsiteY1" fmla="*/ 116586 h 116586"/>
              <a:gd name="connsiteX2" fmla="*/ 0 w 116586"/>
              <a:gd name="connsiteY2" fmla="*/ 58293 h 116586"/>
              <a:gd name="connsiteX3" fmla="*/ 58293 w 116586"/>
              <a:gd name="connsiteY3" fmla="*/ 0 h 116586"/>
              <a:gd name="connsiteX4" fmla="*/ 116586 w 116586"/>
              <a:gd name="connsiteY4" fmla="*/ 58293 h 11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6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43" name="Freeform 342">
            <a:extLst>
              <a:ext uri="{FF2B5EF4-FFF2-40B4-BE49-F238E27FC236}">
                <a16:creationId xmlns:a16="http://schemas.microsoft.com/office/drawing/2014/main" id="{BCD0CB39-BBBC-FEE2-F3F9-22DA48A3371B}"/>
              </a:ext>
            </a:extLst>
          </p:cNvPr>
          <p:cNvSpPr/>
          <p:nvPr/>
        </p:nvSpPr>
        <p:spPr>
          <a:xfrm>
            <a:off x="10141191" y="1635633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44" name="Freeform 343">
            <a:extLst>
              <a:ext uri="{FF2B5EF4-FFF2-40B4-BE49-F238E27FC236}">
                <a16:creationId xmlns:a16="http://schemas.microsoft.com/office/drawing/2014/main" id="{8EB538A0-08C0-05CC-DAD1-713B94FDF9E7}"/>
              </a:ext>
            </a:extLst>
          </p:cNvPr>
          <p:cNvSpPr/>
          <p:nvPr/>
        </p:nvSpPr>
        <p:spPr>
          <a:xfrm>
            <a:off x="10865738" y="1737474"/>
            <a:ext cx="116586" cy="116586"/>
          </a:xfrm>
          <a:custGeom>
            <a:avLst/>
            <a:gdLst>
              <a:gd name="connsiteX0" fmla="*/ 116586 w 116586"/>
              <a:gd name="connsiteY0" fmla="*/ 58293 h 116586"/>
              <a:gd name="connsiteX1" fmla="*/ 58293 w 116586"/>
              <a:gd name="connsiteY1" fmla="*/ 116586 h 116586"/>
              <a:gd name="connsiteX2" fmla="*/ 0 w 116586"/>
              <a:gd name="connsiteY2" fmla="*/ 58293 h 116586"/>
              <a:gd name="connsiteX3" fmla="*/ 58293 w 116586"/>
              <a:gd name="connsiteY3" fmla="*/ 0 h 116586"/>
              <a:gd name="connsiteX4" fmla="*/ 116586 w 116586"/>
              <a:gd name="connsiteY4" fmla="*/ 58293 h 11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6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45" name="Freeform 344">
            <a:extLst>
              <a:ext uri="{FF2B5EF4-FFF2-40B4-BE49-F238E27FC236}">
                <a16:creationId xmlns:a16="http://schemas.microsoft.com/office/drawing/2014/main" id="{AD440457-95E7-F4C8-7282-60A3BA9A1E07}"/>
              </a:ext>
            </a:extLst>
          </p:cNvPr>
          <p:cNvSpPr/>
          <p:nvPr/>
        </p:nvSpPr>
        <p:spPr>
          <a:xfrm>
            <a:off x="10881169" y="1752904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7" name="Freeform 586">
            <a:extLst>
              <a:ext uri="{FF2B5EF4-FFF2-40B4-BE49-F238E27FC236}">
                <a16:creationId xmlns:a16="http://schemas.microsoft.com/office/drawing/2014/main" id="{E500C6B1-4011-843A-3DD5-3D859B32EF18}"/>
              </a:ext>
            </a:extLst>
          </p:cNvPr>
          <p:cNvSpPr/>
          <p:nvPr/>
        </p:nvSpPr>
        <p:spPr>
          <a:xfrm>
            <a:off x="609600" y="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/>
            </a:pathLst>
          </a:custGeom>
          <a:noFill/>
          <a:ln w="30861" cap="flat">
            <a:solidFill>
              <a:srgbClr val="FAA523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8" name="Freeform 587">
            <a:extLst>
              <a:ext uri="{FF2B5EF4-FFF2-40B4-BE49-F238E27FC236}">
                <a16:creationId xmlns:a16="http://schemas.microsoft.com/office/drawing/2014/main" id="{D8908811-51F1-5251-599B-D08DBDF18827}"/>
              </a:ext>
            </a:extLst>
          </p:cNvPr>
          <p:cNvSpPr/>
          <p:nvPr/>
        </p:nvSpPr>
        <p:spPr>
          <a:xfrm>
            <a:off x="2044293" y="4646295"/>
            <a:ext cx="8879738" cy="60350"/>
          </a:xfrm>
          <a:custGeom>
            <a:avLst/>
            <a:gdLst>
              <a:gd name="connsiteX0" fmla="*/ 0 w 8879738"/>
              <a:gd name="connsiteY0" fmla="*/ 60350 h 60350"/>
              <a:gd name="connsiteX1" fmla="*/ 739978 w 8879738"/>
              <a:gd name="connsiteY1" fmla="*/ 53835 h 60350"/>
              <a:gd name="connsiteX2" fmla="*/ 1479956 w 8879738"/>
              <a:gd name="connsiteY2" fmla="*/ 17488 h 60350"/>
              <a:gd name="connsiteX3" fmla="*/ 2219935 w 8879738"/>
              <a:gd name="connsiteY3" fmla="*/ 1714 h 60350"/>
              <a:gd name="connsiteX4" fmla="*/ 2959913 w 8879738"/>
              <a:gd name="connsiteY4" fmla="*/ 27432 h 60350"/>
              <a:gd name="connsiteX5" fmla="*/ 3699891 w 8879738"/>
              <a:gd name="connsiteY5" fmla="*/ 0 h 60350"/>
              <a:gd name="connsiteX6" fmla="*/ 4439869 w 8879738"/>
              <a:gd name="connsiteY6" fmla="*/ 16459 h 60350"/>
              <a:gd name="connsiteX7" fmla="*/ 5179848 w 8879738"/>
              <a:gd name="connsiteY7" fmla="*/ 27775 h 60350"/>
              <a:gd name="connsiteX8" fmla="*/ 5919826 w 8879738"/>
              <a:gd name="connsiteY8" fmla="*/ 42520 h 60350"/>
              <a:gd name="connsiteX9" fmla="*/ 6659804 w 8879738"/>
              <a:gd name="connsiteY9" fmla="*/ 37719 h 60350"/>
              <a:gd name="connsiteX10" fmla="*/ 7399782 w 8879738"/>
              <a:gd name="connsiteY10" fmla="*/ 36690 h 60350"/>
              <a:gd name="connsiteX11" fmla="*/ 8139760 w 8879738"/>
              <a:gd name="connsiteY11" fmla="*/ 21260 h 60350"/>
              <a:gd name="connsiteX12" fmla="*/ 8879738 w 8879738"/>
              <a:gd name="connsiteY12" fmla="*/ 1714 h 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9738" h="60350">
                <a:moveTo>
                  <a:pt x="0" y="60350"/>
                </a:moveTo>
                <a:lnTo>
                  <a:pt x="739978" y="53835"/>
                </a:lnTo>
                <a:lnTo>
                  <a:pt x="1479956" y="17488"/>
                </a:lnTo>
                <a:lnTo>
                  <a:pt x="2219935" y="1714"/>
                </a:lnTo>
                <a:lnTo>
                  <a:pt x="2959913" y="27432"/>
                </a:lnTo>
                <a:lnTo>
                  <a:pt x="3699891" y="0"/>
                </a:lnTo>
                <a:lnTo>
                  <a:pt x="4439869" y="16459"/>
                </a:lnTo>
                <a:lnTo>
                  <a:pt x="5179848" y="27775"/>
                </a:lnTo>
                <a:lnTo>
                  <a:pt x="5919826" y="42520"/>
                </a:lnTo>
                <a:lnTo>
                  <a:pt x="6659804" y="37719"/>
                </a:lnTo>
                <a:lnTo>
                  <a:pt x="7399782" y="36690"/>
                </a:lnTo>
                <a:lnTo>
                  <a:pt x="8139760" y="21260"/>
                </a:lnTo>
                <a:lnTo>
                  <a:pt x="8879738" y="1714"/>
                </a:lnTo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9" name="Freeform 588">
            <a:extLst>
              <a:ext uri="{FF2B5EF4-FFF2-40B4-BE49-F238E27FC236}">
                <a16:creationId xmlns:a16="http://schemas.microsoft.com/office/drawing/2014/main" id="{4F8D5F75-2559-D796-1BA8-251DC09FFE42}"/>
              </a:ext>
            </a:extLst>
          </p:cNvPr>
          <p:cNvSpPr/>
          <p:nvPr/>
        </p:nvSpPr>
        <p:spPr>
          <a:xfrm>
            <a:off x="1986000" y="4648352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0" name="Freeform 589">
            <a:extLst>
              <a:ext uri="{FF2B5EF4-FFF2-40B4-BE49-F238E27FC236}">
                <a16:creationId xmlns:a16="http://schemas.microsoft.com/office/drawing/2014/main" id="{8305DB6B-2DDA-5B2B-4883-D398ECBE3A49}"/>
              </a:ext>
            </a:extLst>
          </p:cNvPr>
          <p:cNvSpPr/>
          <p:nvPr/>
        </p:nvSpPr>
        <p:spPr>
          <a:xfrm>
            <a:off x="2001431" y="4663782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1" name="Freeform 590">
            <a:extLst>
              <a:ext uri="{FF2B5EF4-FFF2-40B4-BE49-F238E27FC236}">
                <a16:creationId xmlns:a16="http://schemas.microsoft.com/office/drawing/2014/main" id="{DE8A1C41-2842-D621-EE7C-2B11468DA815}"/>
              </a:ext>
            </a:extLst>
          </p:cNvPr>
          <p:cNvSpPr/>
          <p:nvPr/>
        </p:nvSpPr>
        <p:spPr>
          <a:xfrm>
            <a:off x="2725978" y="4641837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2" name="Freeform 591">
            <a:extLst>
              <a:ext uri="{FF2B5EF4-FFF2-40B4-BE49-F238E27FC236}">
                <a16:creationId xmlns:a16="http://schemas.microsoft.com/office/drawing/2014/main" id="{1630CF88-4CDB-73E3-98FD-20F83EA50342}"/>
              </a:ext>
            </a:extLst>
          </p:cNvPr>
          <p:cNvSpPr/>
          <p:nvPr/>
        </p:nvSpPr>
        <p:spPr>
          <a:xfrm>
            <a:off x="2741409" y="4657267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3" name="Freeform 592">
            <a:extLst>
              <a:ext uri="{FF2B5EF4-FFF2-40B4-BE49-F238E27FC236}">
                <a16:creationId xmlns:a16="http://schemas.microsoft.com/office/drawing/2014/main" id="{57104D84-B259-D874-E9A3-C24F8BB5C635}"/>
              </a:ext>
            </a:extLst>
          </p:cNvPr>
          <p:cNvSpPr/>
          <p:nvPr/>
        </p:nvSpPr>
        <p:spPr>
          <a:xfrm>
            <a:off x="3465957" y="4605489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4" name="Freeform 593">
            <a:extLst>
              <a:ext uri="{FF2B5EF4-FFF2-40B4-BE49-F238E27FC236}">
                <a16:creationId xmlns:a16="http://schemas.microsoft.com/office/drawing/2014/main" id="{B71FBFCA-B8A5-B4CC-652A-0FD19C7798A0}"/>
              </a:ext>
            </a:extLst>
          </p:cNvPr>
          <p:cNvSpPr/>
          <p:nvPr/>
        </p:nvSpPr>
        <p:spPr>
          <a:xfrm>
            <a:off x="3481387" y="4620920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5" name="Freeform 594">
            <a:extLst>
              <a:ext uri="{FF2B5EF4-FFF2-40B4-BE49-F238E27FC236}">
                <a16:creationId xmlns:a16="http://schemas.microsoft.com/office/drawing/2014/main" id="{247C5B7E-D565-9850-80C6-CD7218D06278}"/>
              </a:ext>
            </a:extLst>
          </p:cNvPr>
          <p:cNvSpPr/>
          <p:nvPr/>
        </p:nvSpPr>
        <p:spPr>
          <a:xfrm>
            <a:off x="4205935" y="4589716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6" name="Freeform 595">
            <a:extLst>
              <a:ext uri="{FF2B5EF4-FFF2-40B4-BE49-F238E27FC236}">
                <a16:creationId xmlns:a16="http://schemas.microsoft.com/office/drawing/2014/main" id="{B973C4D8-D6CA-32B6-34FC-286DE6EF79D1}"/>
              </a:ext>
            </a:extLst>
          </p:cNvPr>
          <p:cNvSpPr/>
          <p:nvPr/>
        </p:nvSpPr>
        <p:spPr>
          <a:xfrm>
            <a:off x="4221365" y="4605147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7" name="Freeform 596">
            <a:extLst>
              <a:ext uri="{FF2B5EF4-FFF2-40B4-BE49-F238E27FC236}">
                <a16:creationId xmlns:a16="http://schemas.microsoft.com/office/drawing/2014/main" id="{0FE4AAD2-BE16-6F6C-297B-AAB6584D1555}"/>
              </a:ext>
            </a:extLst>
          </p:cNvPr>
          <p:cNvSpPr/>
          <p:nvPr/>
        </p:nvSpPr>
        <p:spPr>
          <a:xfrm>
            <a:off x="4945913" y="4615434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8" name="Freeform 597">
            <a:extLst>
              <a:ext uri="{FF2B5EF4-FFF2-40B4-BE49-F238E27FC236}">
                <a16:creationId xmlns:a16="http://schemas.microsoft.com/office/drawing/2014/main" id="{D2938B35-2148-A297-9EA7-3C4B9E1109DA}"/>
              </a:ext>
            </a:extLst>
          </p:cNvPr>
          <p:cNvSpPr/>
          <p:nvPr/>
        </p:nvSpPr>
        <p:spPr>
          <a:xfrm>
            <a:off x="4961343" y="4630864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9" name="Freeform 598">
            <a:extLst>
              <a:ext uri="{FF2B5EF4-FFF2-40B4-BE49-F238E27FC236}">
                <a16:creationId xmlns:a16="http://schemas.microsoft.com/office/drawing/2014/main" id="{07A88E87-89D1-6438-3E4B-16F0CD57DD1F}"/>
              </a:ext>
            </a:extLst>
          </p:cNvPr>
          <p:cNvSpPr/>
          <p:nvPr/>
        </p:nvSpPr>
        <p:spPr>
          <a:xfrm>
            <a:off x="5685891" y="4588002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0" name="Freeform 599">
            <a:extLst>
              <a:ext uri="{FF2B5EF4-FFF2-40B4-BE49-F238E27FC236}">
                <a16:creationId xmlns:a16="http://schemas.microsoft.com/office/drawing/2014/main" id="{95E1A3A1-D5E1-65B1-C062-D4F95B3E8B15}"/>
              </a:ext>
            </a:extLst>
          </p:cNvPr>
          <p:cNvSpPr/>
          <p:nvPr/>
        </p:nvSpPr>
        <p:spPr>
          <a:xfrm>
            <a:off x="5701322" y="460343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1" name="Freeform 600">
            <a:extLst>
              <a:ext uri="{FF2B5EF4-FFF2-40B4-BE49-F238E27FC236}">
                <a16:creationId xmlns:a16="http://schemas.microsoft.com/office/drawing/2014/main" id="{6EAB85C7-C2B2-059A-C4C1-45BACD3AD071}"/>
              </a:ext>
            </a:extLst>
          </p:cNvPr>
          <p:cNvSpPr/>
          <p:nvPr/>
        </p:nvSpPr>
        <p:spPr>
          <a:xfrm>
            <a:off x="6425869" y="4604461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8"/>
                  <a:pt x="26099" y="0"/>
                  <a:pt x="58293" y="0"/>
                </a:cubicBezTo>
                <a:cubicBezTo>
                  <a:pt x="90487" y="0"/>
                  <a:pt x="116586" y="26098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2" name="Freeform 601">
            <a:extLst>
              <a:ext uri="{FF2B5EF4-FFF2-40B4-BE49-F238E27FC236}">
                <a16:creationId xmlns:a16="http://schemas.microsoft.com/office/drawing/2014/main" id="{F145DF93-39D9-48C3-26F5-5B199C2DBAC9}"/>
              </a:ext>
            </a:extLst>
          </p:cNvPr>
          <p:cNvSpPr/>
          <p:nvPr/>
        </p:nvSpPr>
        <p:spPr>
          <a:xfrm>
            <a:off x="6441300" y="4619891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3" name="Freeform 602">
            <a:extLst>
              <a:ext uri="{FF2B5EF4-FFF2-40B4-BE49-F238E27FC236}">
                <a16:creationId xmlns:a16="http://schemas.microsoft.com/office/drawing/2014/main" id="{58ECBFD1-FA5A-E6BD-9576-5D0C7187CEA1}"/>
              </a:ext>
            </a:extLst>
          </p:cNvPr>
          <p:cNvSpPr/>
          <p:nvPr/>
        </p:nvSpPr>
        <p:spPr>
          <a:xfrm>
            <a:off x="7165848" y="4615776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4" name="Freeform 603">
            <a:extLst>
              <a:ext uri="{FF2B5EF4-FFF2-40B4-BE49-F238E27FC236}">
                <a16:creationId xmlns:a16="http://schemas.microsoft.com/office/drawing/2014/main" id="{B1F04C91-E82E-D606-A5EF-38921BF6FD38}"/>
              </a:ext>
            </a:extLst>
          </p:cNvPr>
          <p:cNvSpPr/>
          <p:nvPr/>
        </p:nvSpPr>
        <p:spPr>
          <a:xfrm>
            <a:off x="7181278" y="4631207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5" name="Freeform 604">
            <a:extLst>
              <a:ext uri="{FF2B5EF4-FFF2-40B4-BE49-F238E27FC236}">
                <a16:creationId xmlns:a16="http://schemas.microsoft.com/office/drawing/2014/main" id="{84A7E48C-9087-D6F5-95CD-333D66104EB6}"/>
              </a:ext>
            </a:extLst>
          </p:cNvPr>
          <p:cNvSpPr/>
          <p:nvPr/>
        </p:nvSpPr>
        <p:spPr>
          <a:xfrm>
            <a:off x="7905826" y="4630521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6" name="Freeform 605">
            <a:extLst>
              <a:ext uri="{FF2B5EF4-FFF2-40B4-BE49-F238E27FC236}">
                <a16:creationId xmlns:a16="http://schemas.microsoft.com/office/drawing/2014/main" id="{D28346DE-F5FB-CE25-7C3E-838EDA2D66DF}"/>
              </a:ext>
            </a:extLst>
          </p:cNvPr>
          <p:cNvSpPr/>
          <p:nvPr/>
        </p:nvSpPr>
        <p:spPr>
          <a:xfrm>
            <a:off x="7921256" y="464595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7" name="Freeform 606">
            <a:extLst>
              <a:ext uri="{FF2B5EF4-FFF2-40B4-BE49-F238E27FC236}">
                <a16:creationId xmlns:a16="http://schemas.microsoft.com/office/drawing/2014/main" id="{E4E5D22A-5E42-AE59-40BC-C4BC48EBE7C6}"/>
              </a:ext>
            </a:extLst>
          </p:cNvPr>
          <p:cNvSpPr/>
          <p:nvPr/>
        </p:nvSpPr>
        <p:spPr>
          <a:xfrm>
            <a:off x="8645804" y="4625721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8" name="Freeform 607">
            <a:extLst>
              <a:ext uri="{FF2B5EF4-FFF2-40B4-BE49-F238E27FC236}">
                <a16:creationId xmlns:a16="http://schemas.microsoft.com/office/drawing/2014/main" id="{E447952F-2546-C53C-6684-89226350596B}"/>
              </a:ext>
            </a:extLst>
          </p:cNvPr>
          <p:cNvSpPr/>
          <p:nvPr/>
        </p:nvSpPr>
        <p:spPr>
          <a:xfrm>
            <a:off x="8661234" y="4641151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9" name="Freeform 608">
            <a:extLst>
              <a:ext uri="{FF2B5EF4-FFF2-40B4-BE49-F238E27FC236}">
                <a16:creationId xmlns:a16="http://schemas.microsoft.com/office/drawing/2014/main" id="{0D46AD10-12D2-D24D-B551-C2E62211B2E0}"/>
              </a:ext>
            </a:extLst>
          </p:cNvPr>
          <p:cNvSpPr/>
          <p:nvPr/>
        </p:nvSpPr>
        <p:spPr>
          <a:xfrm>
            <a:off x="9385782" y="4624692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0" name="Freeform 609">
            <a:extLst>
              <a:ext uri="{FF2B5EF4-FFF2-40B4-BE49-F238E27FC236}">
                <a16:creationId xmlns:a16="http://schemas.microsoft.com/office/drawing/2014/main" id="{E576A963-5830-0AB3-0E73-52C9AF64A88E}"/>
              </a:ext>
            </a:extLst>
          </p:cNvPr>
          <p:cNvSpPr/>
          <p:nvPr/>
        </p:nvSpPr>
        <p:spPr>
          <a:xfrm>
            <a:off x="9401213" y="464012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1" name="Freeform 610">
            <a:extLst>
              <a:ext uri="{FF2B5EF4-FFF2-40B4-BE49-F238E27FC236}">
                <a16:creationId xmlns:a16="http://schemas.microsoft.com/office/drawing/2014/main" id="{82FC8785-0EEB-C9B4-263C-913BB63AC8FE}"/>
              </a:ext>
            </a:extLst>
          </p:cNvPr>
          <p:cNvSpPr/>
          <p:nvPr/>
        </p:nvSpPr>
        <p:spPr>
          <a:xfrm>
            <a:off x="10125760" y="4609261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2" name="Freeform 611">
            <a:extLst>
              <a:ext uri="{FF2B5EF4-FFF2-40B4-BE49-F238E27FC236}">
                <a16:creationId xmlns:a16="http://schemas.microsoft.com/office/drawing/2014/main" id="{3FCB2DD2-16BC-14DF-FF8D-BC4F26AD9ECC}"/>
              </a:ext>
            </a:extLst>
          </p:cNvPr>
          <p:cNvSpPr/>
          <p:nvPr/>
        </p:nvSpPr>
        <p:spPr>
          <a:xfrm>
            <a:off x="10141191" y="4624692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3" name="Freeform 612">
            <a:extLst>
              <a:ext uri="{FF2B5EF4-FFF2-40B4-BE49-F238E27FC236}">
                <a16:creationId xmlns:a16="http://schemas.microsoft.com/office/drawing/2014/main" id="{094F999E-AEBF-FC62-F859-5CAED9B7F811}"/>
              </a:ext>
            </a:extLst>
          </p:cNvPr>
          <p:cNvSpPr/>
          <p:nvPr/>
        </p:nvSpPr>
        <p:spPr>
          <a:xfrm>
            <a:off x="10865738" y="4589716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4" name="Freeform 613">
            <a:extLst>
              <a:ext uri="{FF2B5EF4-FFF2-40B4-BE49-F238E27FC236}">
                <a16:creationId xmlns:a16="http://schemas.microsoft.com/office/drawing/2014/main" id="{82F71B24-9638-E30B-675D-93269640A3FA}"/>
              </a:ext>
            </a:extLst>
          </p:cNvPr>
          <p:cNvSpPr/>
          <p:nvPr/>
        </p:nvSpPr>
        <p:spPr>
          <a:xfrm>
            <a:off x="10881169" y="4605147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5" name="Freeform 614">
            <a:extLst>
              <a:ext uri="{FF2B5EF4-FFF2-40B4-BE49-F238E27FC236}">
                <a16:creationId xmlns:a16="http://schemas.microsoft.com/office/drawing/2014/main" id="{36E8840A-3508-A425-8D08-3FA7D575C7A0}"/>
              </a:ext>
            </a:extLst>
          </p:cNvPr>
          <p:cNvSpPr/>
          <p:nvPr/>
        </p:nvSpPr>
        <p:spPr>
          <a:xfrm>
            <a:off x="1893417" y="1091793"/>
            <a:ext cx="1905" cy="3947807"/>
          </a:xfrm>
          <a:custGeom>
            <a:avLst/>
            <a:gdLst>
              <a:gd name="connsiteX0" fmla="*/ 0 w 1905"/>
              <a:gd name="connsiteY0" fmla="*/ 3947808 h 3947807"/>
              <a:gd name="connsiteX1" fmla="*/ 0 w 1905"/>
              <a:gd name="connsiteY1" fmla="*/ 0 h 394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3947807">
                <a:moveTo>
                  <a:pt x="0" y="3947808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6" name="Freeform 615">
            <a:extLst>
              <a:ext uri="{FF2B5EF4-FFF2-40B4-BE49-F238E27FC236}">
                <a16:creationId xmlns:a16="http://schemas.microsoft.com/office/drawing/2014/main" id="{DF1FD6A3-9E2E-A655-06C1-818C1E931116}"/>
              </a:ext>
            </a:extLst>
          </p:cNvPr>
          <p:cNvSpPr/>
          <p:nvPr/>
        </p:nvSpPr>
        <p:spPr>
          <a:xfrm>
            <a:off x="1798434" y="4888725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7" name="TextBox 616">
            <a:extLst>
              <a:ext uri="{FF2B5EF4-FFF2-40B4-BE49-F238E27FC236}">
                <a16:creationId xmlns:a16="http://schemas.microsoft.com/office/drawing/2014/main" id="{0AA9D52B-499F-82FE-E370-28E94FF27C50}"/>
              </a:ext>
            </a:extLst>
          </p:cNvPr>
          <p:cNvSpPr txBox="1"/>
          <p:nvPr/>
        </p:nvSpPr>
        <p:spPr>
          <a:xfrm>
            <a:off x="1293571" y="473760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0%</a:t>
            </a:r>
          </a:p>
        </p:txBody>
      </p:sp>
      <p:sp>
        <p:nvSpPr>
          <p:cNvPr id="618" name="Freeform 617">
            <a:extLst>
              <a:ext uri="{FF2B5EF4-FFF2-40B4-BE49-F238E27FC236}">
                <a16:creationId xmlns:a16="http://schemas.microsoft.com/office/drawing/2014/main" id="{2089644D-AC3A-64BD-3FE8-4E3A3D2DE60F}"/>
              </a:ext>
            </a:extLst>
          </p:cNvPr>
          <p:cNvSpPr/>
          <p:nvPr/>
        </p:nvSpPr>
        <p:spPr>
          <a:xfrm>
            <a:off x="1798434" y="3673487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9" name="TextBox 618">
            <a:extLst>
              <a:ext uri="{FF2B5EF4-FFF2-40B4-BE49-F238E27FC236}">
                <a16:creationId xmlns:a16="http://schemas.microsoft.com/office/drawing/2014/main" id="{E722C892-B787-50A1-6295-C641D575C85A}"/>
              </a:ext>
            </a:extLst>
          </p:cNvPr>
          <p:cNvSpPr txBox="1"/>
          <p:nvPr/>
        </p:nvSpPr>
        <p:spPr>
          <a:xfrm>
            <a:off x="1293571" y="352236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5%</a:t>
            </a:r>
          </a:p>
        </p:txBody>
      </p:sp>
      <p:sp>
        <p:nvSpPr>
          <p:cNvPr id="620" name="Freeform 619">
            <a:extLst>
              <a:ext uri="{FF2B5EF4-FFF2-40B4-BE49-F238E27FC236}">
                <a16:creationId xmlns:a16="http://schemas.microsoft.com/office/drawing/2014/main" id="{1E3A0EDB-7B40-64F8-27CB-5C1794DAE2D3}"/>
              </a:ext>
            </a:extLst>
          </p:cNvPr>
          <p:cNvSpPr/>
          <p:nvPr/>
        </p:nvSpPr>
        <p:spPr>
          <a:xfrm>
            <a:off x="1798434" y="2458250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1" name="TextBox 620">
            <a:extLst>
              <a:ext uri="{FF2B5EF4-FFF2-40B4-BE49-F238E27FC236}">
                <a16:creationId xmlns:a16="http://schemas.microsoft.com/office/drawing/2014/main" id="{6811B433-6E31-B81F-E0EA-79E5B172CFA1}"/>
              </a:ext>
            </a:extLst>
          </p:cNvPr>
          <p:cNvSpPr txBox="1"/>
          <p:nvPr/>
        </p:nvSpPr>
        <p:spPr>
          <a:xfrm>
            <a:off x="1152601" y="230712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10%</a:t>
            </a:r>
          </a:p>
        </p:txBody>
      </p:sp>
      <p:sp>
        <p:nvSpPr>
          <p:cNvPr id="622" name="Freeform 621">
            <a:extLst>
              <a:ext uri="{FF2B5EF4-FFF2-40B4-BE49-F238E27FC236}">
                <a16:creationId xmlns:a16="http://schemas.microsoft.com/office/drawing/2014/main" id="{88BF8442-B9A0-1B6C-C2DE-25F086F609D0}"/>
              </a:ext>
            </a:extLst>
          </p:cNvPr>
          <p:cNvSpPr/>
          <p:nvPr/>
        </p:nvSpPr>
        <p:spPr>
          <a:xfrm>
            <a:off x="1798434" y="124266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3" name="TextBox 622">
            <a:extLst>
              <a:ext uri="{FF2B5EF4-FFF2-40B4-BE49-F238E27FC236}">
                <a16:creationId xmlns:a16="http://schemas.microsoft.com/office/drawing/2014/main" id="{8C8C77CE-594D-D46B-2CF0-EB61769D11A6}"/>
              </a:ext>
            </a:extLst>
          </p:cNvPr>
          <p:cNvSpPr txBox="1"/>
          <p:nvPr/>
        </p:nvSpPr>
        <p:spPr>
          <a:xfrm>
            <a:off x="1152601" y="109154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15%</a:t>
            </a:r>
          </a:p>
        </p:txBody>
      </p:sp>
      <p:sp>
        <p:nvSpPr>
          <p:cNvPr id="624" name="TextBox 623">
            <a:extLst>
              <a:ext uri="{FF2B5EF4-FFF2-40B4-BE49-F238E27FC236}">
                <a16:creationId xmlns:a16="http://schemas.microsoft.com/office/drawing/2014/main" id="{1AE40EC8-B4F0-3177-30F4-26B771FC5218}"/>
              </a:ext>
            </a:extLst>
          </p:cNvPr>
          <p:cNvSpPr txBox="1"/>
          <p:nvPr/>
        </p:nvSpPr>
        <p:spPr>
          <a:xfrm rot="16200000">
            <a:off x="-983549" y="2881198"/>
            <a:ext cx="377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Athlete Share of Admitted Students</a:t>
            </a:r>
          </a:p>
        </p:txBody>
      </p:sp>
      <p:sp>
        <p:nvSpPr>
          <p:cNvPr id="625" name="Freeform 624">
            <a:extLst>
              <a:ext uri="{FF2B5EF4-FFF2-40B4-BE49-F238E27FC236}">
                <a16:creationId xmlns:a16="http://schemas.microsoft.com/office/drawing/2014/main" id="{6873919D-E6EB-B3FC-F56F-48C605E37D52}"/>
              </a:ext>
            </a:extLst>
          </p:cNvPr>
          <p:cNvSpPr/>
          <p:nvPr/>
        </p:nvSpPr>
        <p:spPr>
          <a:xfrm>
            <a:off x="1893417" y="5039601"/>
            <a:ext cx="9551822" cy="1905"/>
          </a:xfrm>
          <a:custGeom>
            <a:avLst/>
            <a:gdLst>
              <a:gd name="connsiteX0" fmla="*/ 0 w 9551822"/>
              <a:gd name="connsiteY0" fmla="*/ 0 h 1905"/>
              <a:gd name="connsiteX1" fmla="*/ 9551822 w 955182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51822" h="1905">
                <a:moveTo>
                  <a:pt x="0" y="0"/>
                </a:moveTo>
                <a:lnTo>
                  <a:pt x="9551822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6" name="Freeform 625">
            <a:extLst>
              <a:ext uri="{FF2B5EF4-FFF2-40B4-BE49-F238E27FC236}">
                <a16:creationId xmlns:a16="http://schemas.microsoft.com/office/drawing/2014/main" id="{87BD0C20-68FC-485D-532B-1C89CF369A5A}"/>
              </a:ext>
            </a:extLst>
          </p:cNvPr>
          <p:cNvSpPr/>
          <p:nvPr/>
        </p:nvSpPr>
        <p:spPr>
          <a:xfrm>
            <a:off x="2044293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7" name="TextBox 626">
            <a:extLst>
              <a:ext uri="{FF2B5EF4-FFF2-40B4-BE49-F238E27FC236}">
                <a16:creationId xmlns:a16="http://schemas.microsoft.com/office/drawing/2014/main" id="{697E0233-0E94-DCD3-DBBD-B1E039894493}"/>
              </a:ext>
            </a:extLst>
          </p:cNvPr>
          <p:cNvSpPr txBox="1"/>
          <p:nvPr/>
        </p:nvSpPr>
        <p:spPr>
          <a:xfrm>
            <a:off x="1762353" y="5123231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0-20</a:t>
            </a:r>
          </a:p>
        </p:txBody>
      </p:sp>
      <p:sp>
        <p:nvSpPr>
          <p:cNvPr id="628" name="Freeform 627">
            <a:extLst>
              <a:ext uri="{FF2B5EF4-FFF2-40B4-BE49-F238E27FC236}">
                <a16:creationId xmlns:a16="http://schemas.microsoft.com/office/drawing/2014/main" id="{B31F62E0-5DFF-0972-5C48-40571C85E7B7}"/>
              </a:ext>
            </a:extLst>
          </p:cNvPr>
          <p:cNvSpPr/>
          <p:nvPr/>
        </p:nvSpPr>
        <p:spPr>
          <a:xfrm>
            <a:off x="2784271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9" name="TextBox 628">
            <a:extLst>
              <a:ext uri="{FF2B5EF4-FFF2-40B4-BE49-F238E27FC236}">
                <a16:creationId xmlns:a16="http://schemas.microsoft.com/office/drawing/2014/main" id="{26396F2A-3C1F-BB13-F837-403CA100BC07}"/>
              </a:ext>
            </a:extLst>
          </p:cNvPr>
          <p:cNvSpPr txBox="1"/>
          <p:nvPr/>
        </p:nvSpPr>
        <p:spPr>
          <a:xfrm>
            <a:off x="2448991" y="512323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20-40</a:t>
            </a:r>
          </a:p>
        </p:txBody>
      </p:sp>
      <p:sp>
        <p:nvSpPr>
          <p:cNvPr id="630" name="Freeform 629">
            <a:extLst>
              <a:ext uri="{FF2B5EF4-FFF2-40B4-BE49-F238E27FC236}">
                <a16:creationId xmlns:a16="http://schemas.microsoft.com/office/drawing/2014/main" id="{EC6236DB-F478-FAAF-1707-444A34EAA758}"/>
              </a:ext>
            </a:extLst>
          </p:cNvPr>
          <p:cNvSpPr/>
          <p:nvPr/>
        </p:nvSpPr>
        <p:spPr>
          <a:xfrm>
            <a:off x="3524250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id="{EB1D05B6-40A6-7B3E-9AF9-B16284F9DEF4}"/>
              </a:ext>
            </a:extLst>
          </p:cNvPr>
          <p:cNvSpPr txBox="1"/>
          <p:nvPr/>
        </p:nvSpPr>
        <p:spPr>
          <a:xfrm>
            <a:off x="3188970" y="512323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40-60</a:t>
            </a:r>
          </a:p>
        </p:txBody>
      </p:sp>
      <p:sp>
        <p:nvSpPr>
          <p:cNvPr id="632" name="Freeform 631">
            <a:extLst>
              <a:ext uri="{FF2B5EF4-FFF2-40B4-BE49-F238E27FC236}">
                <a16:creationId xmlns:a16="http://schemas.microsoft.com/office/drawing/2014/main" id="{3D11C577-5D1C-AA97-BD09-8DCD8812F742}"/>
              </a:ext>
            </a:extLst>
          </p:cNvPr>
          <p:cNvSpPr/>
          <p:nvPr/>
        </p:nvSpPr>
        <p:spPr>
          <a:xfrm>
            <a:off x="4264228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3" name="TextBox 632">
            <a:extLst>
              <a:ext uri="{FF2B5EF4-FFF2-40B4-BE49-F238E27FC236}">
                <a16:creationId xmlns:a16="http://schemas.microsoft.com/office/drawing/2014/main" id="{ED269E26-DD48-7F88-F34B-5EB7DCB7D058}"/>
              </a:ext>
            </a:extLst>
          </p:cNvPr>
          <p:cNvSpPr txBox="1"/>
          <p:nvPr/>
        </p:nvSpPr>
        <p:spPr>
          <a:xfrm>
            <a:off x="3928948" y="512323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60-70</a:t>
            </a:r>
          </a:p>
        </p:txBody>
      </p:sp>
      <p:sp>
        <p:nvSpPr>
          <p:cNvPr id="634" name="Freeform 633">
            <a:extLst>
              <a:ext uri="{FF2B5EF4-FFF2-40B4-BE49-F238E27FC236}">
                <a16:creationId xmlns:a16="http://schemas.microsoft.com/office/drawing/2014/main" id="{B6A79C60-3231-B667-9C36-F90E4089848F}"/>
              </a:ext>
            </a:extLst>
          </p:cNvPr>
          <p:cNvSpPr/>
          <p:nvPr/>
        </p:nvSpPr>
        <p:spPr>
          <a:xfrm>
            <a:off x="5004549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5" name="TextBox 634">
            <a:extLst>
              <a:ext uri="{FF2B5EF4-FFF2-40B4-BE49-F238E27FC236}">
                <a16:creationId xmlns:a16="http://schemas.microsoft.com/office/drawing/2014/main" id="{58CBB2A1-2306-40CC-1A0B-8F3F914141A0}"/>
              </a:ext>
            </a:extLst>
          </p:cNvPr>
          <p:cNvSpPr txBox="1"/>
          <p:nvPr/>
        </p:nvSpPr>
        <p:spPr>
          <a:xfrm>
            <a:off x="4669269" y="512323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70-80</a:t>
            </a:r>
          </a:p>
        </p:txBody>
      </p:sp>
      <p:sp>
        <p:nvSpPr>
          <p:cNvPr id="636" name="Freeform 635">
            <a:extLst>
              <a:ext uri="{FF2B5EF4-FFF2-40B4-BE49-F238E27FC236}">
                <a16:creationId xmlns:a16="http://schemas.microsoft.com/office/drawing/2014/main" id="{61B2538E-1253-D214-049F-590ED3315F73}"/>
              </a:ext>
            </a:extLst>
          </p:cNvPr>
          <p:cNvSpPr/>
          <p:nvPr/>
        </p:nvSpPr>
        <p:spPr>
          <a:xfrm>
            <a:off x="5744527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7" name="TextBox 636">
            <a:extLst>
              <a:ext uri="{FF2B5EF4-FFF2-40B4-BE49-F238E27FC236}">
                <a16:creationId xmlns:a16="http://schemas.microsoft.com/office/drawing/2014/main" id="{9D65B4EA-9598-17F0-5ACB-EE1F63E5B966}"/>
              </a:ext>
            </a:extLst>
          </p:cNvPr>
          <p:cNvSpPr txBox="1"/>
          <p:nvPr/>
        </p:nvSpPr>
        <p:spPr>
          <a:xfrm>
            <a:off x="5409247" y="512323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80-90</a:t>
            </a:r>
          </a:p>
        </p:txBody>
      </p:sp>
      <p:sp>
        <p:nvSpPr>
          <p:cNvPr id="638" name="Freeform 637">
            <a:extLst>
              <a:ext uri="{FF2B5EF4-FFF2-40B4-BE49-F238E27FC236}">
                <a16:creationId xmlns:a16="http://schemas.microsoft.com/office/drawing/2014/main" id="{6DC14FC6-24BE-AFD4-FE5A-A1295F75B207}"/>
              </a:ext>
            </a:extLst>
          </p:cNvPr>
          <p:cNvSpPr/>
          <p:nvPr/>
        </p:nvSpPr>
        <p:spPr>
          <a:xfrm>
            <a:off x="6484505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9" name="TextBox 638">
            <a:extLst>
              <a:ext uri="{FF2B5EF4-FFF2-40B4-BE49-F238E27FC236}">
                <a16:creationId xmlns:a16="http://schemas.microsoft.com/office/drawing/2014/main" id="{54220E90-C1D6-3F25-C052-95201AED353F}"/>
              </a:ext>
            </a:extLst>
          </p:cNvPr>
          <p:cNvSpPr txBox="1"/>
          <p:nvPr/>
        </p:nvSpPr>
        <p:spPr>
          <a:xfrm>
            <a:off x="6149225" y="512323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90-95</a:t>
            </a:r>
          </a:p>
        </p:txBody>
      </p:sp>
      <p:sp>
        <p:nvSpPr>
          <p:cNvPr id="640" name="Freeform 639">
            <a:extLst>
              <a:ext uri="{FF2B5EF4-FFF2-40B4-BE49-F238E27FC236}">
                <a16:creationId xmlns:a16="http://schemas.microsoft.com/office/drawing/2014/main" id="{BF03D467-F4A5-2A17-B971-4A900E35D6B7}"/>
              </a:ext>
            </a:extLst>
          </p:cNvPr>
          <p:cNvSpPr/>
          <p:nvPr/>
        </p:nvSpPr>
        <p:spPr>
          <a:xfrm>
            <a:off x="7224483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1" name="TextBox 640">
            <a:extLst>
              <a:ext uri="{FF2B5EF4-FFF2-40B4-BE49-F238E27FC236}">
                <a16:creationId xmlns:a16="http://schemas.microsoft.com/office/drawing/2014/main" id="{8F084E27-58BC-3086-B79F-DCD2D9BD3E59}"/>
              </a:ext>
            </a:extLst>
          </p:cNvPr>
          <p:cNvSpPr txBox="1"/>
          <p:nvPr/>
        </p:nvSpPr>
        <p:spPr>
          <a:xfrm>
            <a:off x="6889203" y="512323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95-96</a:t>
            </a:r>
          </a:p>
        </p:txBody>
      </p:sp>
      <p:sp>
        <p:nvSpPr>
          <p:cNvPr id="642" name="Freeform 641">
            <a:extLst>
              <a:ext uri="{FF2B5EF4-FFF2-40B4-BE49-F238E27FC236}">
                <a16:creationId xmlns:a16="http://schemas.microsoft.com/office/drawing/2014/main" id="{7511A2D7-5AF9-FED6-4CA8-23370B3ADBD0}"/>
              </a:ext>
            </a:extLst>
          </p:cNvPr>
          <p:cNvSpPr/>
          <p:nvPr/>
        </p:nvSpPr>
        <p:spPr>
          <a:xfrm>
            <a:off x="7964462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3" name="TextBox 642">
            <a:extLst>
              <a:ext uri="{FF2B5EF4-FFF2-40B4-BE49-F238E27FC236}">
                <a16:creationId xmlns:a16="http://schemas.microsoft.com/office/drawing/2014/main" id="{2155D407-07C6-79EF-88C2-6576EACF2AC3}"/>
              </a:ext>
            </a:extLst>
          </p:cNvPr>
          <p:cNvSpPr txBox="1"/>
          <p:nvPr/>
        </p:nvSpPr>
        <p:spPr>
          <a:xfrm>
            <a:off x="7629182" y="512323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96-97</a:t>
            </a:r>
          </a:p>
        </p:txBody>
      </p:sp>
      <p:sp>
        <p:nvSpPr>
          <p:cNvPr id="644" name="Freeform 643">
            <a:extLst>
              <a:ext uri="{FF2B5EF4-FFF2-40B4-BE49-F238E27FC236}">
                <a16:creationId xmlns:a16="http://schemas.microsoft.com/office/drawing/2014/main" id="{29AEFC83-240F-73CC-271B-953E693F7620}"/>
              </a:ext>
            </a:extLst>
          </p:cNvPr>
          <p:cNvSpPr/>
          <p:nvPr/>
        </p:nvSpPr>
        <p:spPr>
          <a:xfrm>
            <a:off x="8704440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5" name="TextBox 644">
            <a:extLst>
              <a:ext uri="{FF2B5EF4-FFF2-40B4-BE49-F238E27FC236}">
                <a16:creationId xmlns:a16="http://schemas.microsoft.com/office/drawing/2014/main" id="{FE5941F6-2C80-024E-B3F3-A11961FCB87C}"/>
              </a:ext>
            </a:extLst>
          </p:cNvPr>
          <p:cNvSpPr txBox="1"/>
          <p:nvPr/>
        </p:nvSpPr>
        <p:spPr>
          <a:xfrm>
            <a:off x="8369159" y="512323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97-98</a:t>
            </a:r>
          </a:p>
        </p:txBody>
      </p:sp>
      <p:sp>
        <p:nvSpPr>
          <p:cNvPr id="646" name="Freeform 645">
            <a:extLst>
              <a:ext uri="{FF2B5EF4-FFF2-40B4-BE49-F238E27FC236}">
                <a16:creationId xmlns:a16="http://schemas.microsoft.com/office/drawing/2014/main" id="{F01905DD-9F23-E262-61D7-A4308FAA4767}"/>
              </a:ext>
            </a:extLst>
          </p:cNvPr>
          <p:cNvSpPr/>
          <p:nvPr/>
        </p:nvSpPr>
        <p:spPr>
          <a:xfrm>
            <a:off x="9444418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7" name="TextBox 646">
            <a:extLst>
              <a:ext uri="{FF2B5EF4-FFF2-40B4-BE49-F238E27FC236}">
                <a16:creationId xmlns:a16="http://schemas.microsoft.com/office/drawing/2014/main" id="{67806305-6BDD-91D7-55F5-129431E9D65A}"/>
              </a:ext>
            </a:extLst>
          </p:cNvPr>
          <p:cNvSpPr txBox="1"/>
          <p:nvPr/>
        </p:nvSpPr>
        <p:spPr>
          <a:xfrm>
            <a:off x="9109138" y="512323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98-99</a:t>
            </a:r>
          </a:p>
        </p:txBody>
      </p:sp>
      <p:sp>
        <p:nvSpPr>
          <p:cNvPr id="648" name="Freeform 647">
            <a:extLst>
              <a:ext uri="{FF2B5EF4-FFF2-40B4-BE49-F238E27FC236}">
                <a16:creationId xmlns:a16="http://schemas.microsoft.com/office/drawing/2014/main" id="{510E12C0-446F-08CB-C57A-F714B9497563}"/>
              </a:ext>
            </a:extLst>
          </p:cNvPr>
          <p:cNvSpPr/>
          <p:nvPr/>
        </p:nvSpPr>
        <p:spPr>
          <a:xfrm>
            <a:off x="10184396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49" name="TextBox 648">
            <a:extLst>
              <a:ext uri="{FF2B5EF4-FFF2-40B4-BE49-F238E27FC236}">
                <a16:creationId xmlns:a16="http://schemas.microsoft.com/office/drawing/2014/main" id="{4D10C652-F12B-914E-316C-C0DFB7710199}"/>
              </a:ext>
            </a:extLst>
          </p:cNvPr>
          <p:cNvSpPr txBox="1"/>
          <p:nvPr/>
        </p:nvSpPr>
        <p:spPr>
          <a:xfrm>
            <a:off x="9770059" y="512323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99-99.9</a:t>
            </a:r>
          </a:p>
        </p:txBody>
      </p:sp>
      <p:sp>
        <p:nvSpPr>
          <p:cNvPr id="650" name="Freeform 649">
            <a:extLst>
              <a:ext uri="{FF2B5EF4-FFF2-40B4-BE49-F238E27FC236}">
                <a16:creationId xmlns:a16="http://schemas.microsoft.com/office/drawing/2014/main" id="{33F2E6B4-C3F9-3704-1DBC-2B2D7ABFEF9D}"/>
              </a:ext>
            </a:extLst>
          </p:cNvPr>
          <p:cNvSpPr/>
          <p:nvPr/>
        </p:nvSpPr>
        <p:spPr>
          <a:xfrm>
            <a:off x="10924374" y="5039601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1" name="TextBox 650">
            <a:extLst>
              <a:ext uri="{FF2B5EF4-FFF2-40B4-BE49-F238E27FC236}">
                <a16:creationId xmlns:a16="http://schemas.microsoft.com/office/drawing/2014/main" id="{51E991E2-F514-354F-8CC9-2280638F7E0A}"/>
              </a:ext>
            </a:extLst>
          </p:cNvPr>
          <p:cNvSpPr txBox="1"/>
          <p:nvPr/>
        </p:nvSpPr>
        <p:spPr>
          <a:xfrm>
            <a:off x="10510037" y="5123231"/>
            <a:ext cx="688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Top 0.1</a:t>
            </a:r>
          </a:p>
        </p:txBody>
      </p:sp>
      <p:sp>
        <p:nvSpPr>
          <p:cNvPr id="652" name="TextBox 651">
            <a:extLst>
              <a:ext uri="{FF2B5EF4-FFF2-40B4-BE49-F238E27FC236}">
                <a16:creationId xmlns:a16="http://schemas.microsoft.com/office/drawing/2014/main" id="{C29EE9D2-3EE3-5447-5C44-6E3FAA8D3B1A}"/>
              </a:ext>
            </a:extLst>
          </p:cNvPr>
          <p:cNvSpPr txBox="1"/>
          <p:nvPr/>
        </p:nvSpPr>
        <p:spPr>
          <a:xfrm>
            <a:off x="5155806" y="5405647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Parent Income Percentile</a:t>
            </a:r>
          </a:p>
        </p:txBody>
      </p:sp>
      <p:sp>
        <p:nvSpPr>
          <p:cNvPr id="653" name="Freeform 652">
            <a:extLst>
              <a:ext uri="{FF2B5EF4-FFF2-40B4-BE49-F238E27FC236}">
                <a16:creationId xmlns:a16="http://schemas.microsoft.com/office/drawing/2014/main" id="{0088137E-F494-206E-C99B-F95BA37AD40B}"/>
              </a:ext>
            </a:extLst>
          </p:cNvPr>
          <p:cNvSpPr/>
          <p:nvPr/>
        </p:nvSpPr>
        <p:spPr>
          <a:xfrm>
            <a:off x="3551682" y="5851931"/>
            <a:ext cx="6235293" cy="443712"/>
          </a:xfrm>
          <a:custGeom>
            <a:avLst/>
            <a:gdLst>
              <a:gd name="connsiteX0" fmla="*/ 0 w 6235293"/>
              <a:gd name="connsiteY0" fmla="*/ 0 h 443712"/>
              <a:gd name="connsiteX1" fmla="*/ 6235294 w 6235293"/>
              <a:gd name="connsiteY1" fmla="*/ 0 h 443712"/>
              <a:gd name="connsiteX2" fmla="*/ 6235294 w 6235293"/>
              <a:gd name="connsiteY2" fmla="*/ 443712 h 443712"/>
              <a:gd name="connsiteX3" fmla="*/ 0 w 6235293"/>
              <a:gd name="connsiteY3" fmla="*/ 443712 h 4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5293" h="443712">
                <a:moveTo>
                  <a:pt x="0" y="0"/>
                </a:moveTo>
                <a:lnTo>
                  <a:pt x="6235294" y="0"/>
                </a:lnTo>
                <a:lnTo>
                  <a:pt x="6235294" y="443712"/>
                </a:lnTo>
                <a:lnTo>
                  <a:pt x="0" y="443712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4" name="Freeform 653">
            <a:extLst>
              <a:ext uri="{FF2B5EF4-FFF2-40B4-BE49-F238E27FC236}">
                <a16:creationId xmlns:a16="http://schemas.microsoft.com/office/drawing/2014/main" id="{30CA8507-E88E-3EDF-F1DA-53428CC1E403}"/>
              </a:ext>
            </a:extLst>
          </p:cNvPr>
          <p:cNvSpPr/>
          <p:nvPr/>
        </p:nvSpPr>
        <p:spPr>
          <a:xfrm>
            <a:off x="3558540" y="5858789"/>
            <a:ext cx="6221577" cy="429996"/>
          </a:xfrm>
          <a:custGeom>
            <a:avLst/>
            <a:gdLst>
              <a:gd name="connsiteX0" fmla="*/ 0 w 6221577"/>
              <a:gd name="connsiteY0" fmla="*/ 0 h 429996"/>
              <a:gd name="connsiteX1" fmla="*/ 6221578 w 6221577"/>
              <a:gd name="connsiteY1" fmla="*/ 0 h 429996"/>
              <a:gd name="connsiteX2" fmla="*/ 6221578 w 6221577"/>
              <a:gd name="connsiteY2" fmla="*/ 429997 h 429996"/>
              <a:gd name="connsiteX3" fmla="*/ 0 w 6221577"/>
              <a:gd name="connsiteY3" fmla="*/ 429997 h 42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1577" h="429996">
                <a:moveTo>
                  <a:pt x="0" y="0"/>
                </a:moveTo>
                <a:lnTo>
                  <a:pt x="6221578" y="0"/>
                </a:lnTo>
                <a:lnTo>
                  <a:pt x="6221578" y="429997"/>
                </a:lnTo>
                <a:lnTo>
                  <a:pt x="0" y="429997"/>
                </a:lnTo>
                <a:close/>
              </a:path>
            </a:pathLst>
          </a:custGeom>
          <a:noFill/>
          <a:ln w="13716" cap="flat">
            <a:solidFill>
              <a:srgbClr val="FFFFFF">
                <a:alpha val="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5" name="Freeform 654">
            <a:extLst>
              <a:ext uri="{FF2B5EF4-FFF2-40B4-BE49-F238E27FC236}">
                <a16:creationId xmlns:a16="http://schemas.microsoft.com/office/drawing/2014/main" id="{0AA3E797-34DF-C930-0040-815827C75FB9}"/>
              </a:ext>
            </a:extLst>
          </p:cNvPr>
          <p:cNvSpPr/>
          <p:nvPr/>
        </p:nvSpPr>
        <p:spPr>
          <a:xfrm>
            <a:off x="3654552" y="6073787"/>
            <a:ext cx="891540" cy="1905"/>
          </a:xfrm>
          <a:custGeom>
            <a:avLst/>
            <a:gdLst>
              <a:gd name="connsiteX0" fmla="*/ 0 w 891540"/>
              <a:gd name="connsiteY0" fmla="*/ 0 h 1905"/>
              <a:gd name="connsiteX1" fmla="*/ 891540 w 89154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1540" h="1905">
                <a:moveTo>
                  <a:pt x="0" y="0"/>
                </a:moveTo>
                <a:lnTo>
                  <a:pt x="891540" y="0"/>
                </a:lnTo>
              </a:path>
            </a:pathLst>
          </a:custGeom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6" name="Freeform 655">
            <a:extLst>
              <a:ext uri="{FF2B5EF4-FFF2-40B4-BE49-F238E27FC236}">
                <a16:creationId xmlns:a16="http://schemas.microsoft.com/office/drawing/2014/main" id="{F0516856-2B75-9459-44B1-553AAFC424E9}"/>
              </a:ext>
            </a:extLst>
          </p:cNvPr>
          <p:cNvSpPr/>
          <p:nvPr/>
        </p:nvSpPr>
        <p:spPr>
          <a:xfrm>
            <a:off x="4042029" y="6015494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7" name="Freeform 656">
            <a:extLst>
              <a:ext uri="{FF2B5EF4-FFF2-40B4-BE49-F238E27FC236}">
                <a16:creationId xmlns:a16="http://schemas.microsoft.com/office/drawing/2014/main" id="{119AF4C5-6C7D-CD50-3414-2CDAA8107535}"/>
              </a:ext>
            </a:extLst>
          </p:cNvPr>
          <p:cNvSpPr/>
          <p:nvPr/>
        </p:nvSpPr>
        <p:spPr>
          <a:xfrm>
            <a:off x="4057459" y="6030925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8" name="Freeform 657">
            <a:extLst>
              <a:ext uri="{FF2B5EF4-FFF2-40B4-BE49-F238E27FC236}">
                <a16:creationId xmlns:a16="http://schemas.microsoft.com/office/drawing/2014/main" id="{A4D06309-E725-00A8-3AD6-1B09AD4CB702}"/>
              </a:ext>
            </a:extLst>
          </p:cNvPr>
          <p:cNvSpPr/>
          <p:nvPr/>
        </p:nvSpPr>
        <p:spPr>
          <a:xfrm>
            <a:off x="5911519" y="6073787"/>
            <a:ext cx="891540" cy="1905"/>
          </a:xfrm>
          <a:custGeom>
            <a:avLst/>
            <a:gdLst>
              <a:gd name="connsiteX0" fmla="*/ 0 w 891540"/>
              <a:gd name="connsiteY0" fmla="*/ 0 h 1905"/>
              <a:gd name="connsiteX1" fmla="*/ 891540 w 89154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1540" h="1905">
                <a:moveTo>
                  <a:pt x="0" y="0"/>
                </a:moveTo>
                <a:lnTo>
                  <a:pt x="891540" y="0"/>
                </a:lnTo>
              </a:path>
            </a:pathLst>
          </a:custGeom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59" name="Freeform 658">
            <a:extLst>
              <a:ext uri="{FF2B5EF4-FFF2-40B4-BE49-F238E27FC236}">
                <a16:creationId xmlns:a16="http://schemas.microsoft.com/office/drawing/2014/main" id="{CC0DED45-019A-4CAB-9DB7-1C45DBB5DEFA}"/>
              </a:ext>
            </a:extLst>
          </p:cNvPr>
          <p:cNvSpPr/>
          <p:nvPr/>
        </p:nvSpPr>
        <p:spPr>
          <a:xfrm>
            <a:off x="6298996" y="6015494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60" name="Freeform 659">
            <a:extLst>
              <a:ext uri="{FF2B5EF4-FFF2-40B4-BE49-F238E27FC236}">
                <a16:creationId xmlns:a16="http://schemas.microsoft.com/office/drawing/2014/main" id="{FF894547-65D2-25E7-52CE-8575BB299A5C}"/>
              </a:ext>
            </a:extLst>
          </p:cNvPr>
          <p:cNvSpPr/>
          <p:nvPr/>
        </p:nvSpPr>
        <p:spPr>
          <a:xfrm>
            <a:off x="6314427" y="6030925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61" name="TextBox 660">
            <a:extLst>
              <a:ext uri="{FF2B5EF4-FFF2-40B4-BE49-F238E27FC236}">
                <a16:creationId xmlns:a16="http://schemas.microsoft.com/office/drawing/2014/main" id="{F312DCEF-3068-619E-6515-BCD77D1CFAE7}"/>
              </a:ext>
            </a:extLst>
          </p:cNvPr>
          <p:cNvSpPr txBox="1"/>
          <p:nvPr/>
        </p:nvSpPr>
        <p:spPr>
          <a:xfrm>
            <a:off x="4597641" y="5928569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Ivy-Plus</a:t>
            </a:r>
          </a:p>
        </p:txBody>
      </p:sp>
      <p:sp>
        <p:nvSpPr>
          <p:cNvPr id="662" name="TextBox 661">
            <a:extLst>
              <a:ext uri="{FF2B5EF4-FFF2-40B4-BE49-F238E27FC236}">
                <a16:creationId xmlns:a16="http://schemas.microsoft.com/office/drawing/2014/main" id="{DF61B863-BF07-E6AB-3D8C-D7D6BD3B9CB2}"/>
              </a:ext>
            </a:extLst>
          </p:cNvPr>
          <p:cNvSpPr txBox="1"/>
          <p:nvPr/>
        </p:nvSpPr>
        <p:spPr>
          <a:xfrm>
            <a:off x="6854609" y="5928569"/>
            <a:ext cx="2425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Selected Flagship Public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Share of Students Admitted to Selected Colleges who are Recruited Athletes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Reweighted on SAT/ACT Scores to Match Current Attendees</a:t>
            </a:r>
          </a:p>
        </p:txBody>
      </p:sp>
    </p:spTree>
    <p:extLst>
      <p:ext uri="{BB962C8B-B14F-4D97-AF65-F5344CB8AC3E}">
        <p14:creationId xmlns:p14="http://schemas.microsoft.com/office/powerpoint/2010/main" val="3907320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01DBA12-351A-D146-B829-7867EBF77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052" y="155524"/>
            <a:ext cx="1196293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Lucida Sans" panose="020B0602030504020204" pitchFamily="34" charset="0"/>
              </a:rPr>
              <a:t>Why Are Students from High-Income Families More Likely to Attend Ivy-Plus Colleges? 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Lucida Sans" panose="020B0602030504020204" pitchFamily="34" charset="0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Lucida Sans" panose="020B0602030504020204" pitchFamily="34" charset="0"/>
              </a:rPr>
              <a:t>Pipeline Decomposition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530259-DBF4-1541-1670-C77FD092289B}"/>
              </a:ext>
            </a:extLst>
          </p:cNvPr>
          <p:cNvCxnSpPr>
            <a:cxnSpLocks/>
          </p:cNvCxnSpPr>
          <p:nvPr/>
        </p:nvCxnSpPr>
        <p:spPr>
          <a:xfrm>
            <a:off x="787402" y="4405088"/>
            <a:ext cx="9326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DC107D-9ECE-CE31-7C40-6E41B21D88E9}"/>
              </a:ext>
            </a:extLst>
          </p:cNvPr>
          <p:cNvCxnSpPr>
            <a:cxnSpLocks/>
          </p:cNvCxnSpPr>
          <p:nvPr/>
        </p:nvCxnSpPr>
        <p:spPr>
          <a:xfrm rot="5400000">
            <a:off x="272900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60A09F-036E-0ECE-BE2D-CB1E6951ECFF}"/>
              </a:ext>
            </a:extLst>
          </p:cNvPr>
          <p:cNvCxnSpPr>
            <a:cxnSpLocks/>
          </p:cNvCxnSpPr>
          <p:nvPr/>
        </p:nvCxnSpPr>
        <p:spPr>
          <a:xfrm rot="5400000">
            <a:off x="10581588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6CD78C-E23F-E98C-A8C9-478EBC87D0D8}"/>
              </a:ext>
            </a:extLst>
          </p:cNvPr>
          <p:cNvCxnSpPr>
            <a:cxnSpLocks/>
          </p:cNvCxnSpPr>
          <p:nvPr/>
        </p:nvCxnSpPr>
        <p:spPr>
          <a:xfrm rot="5400000">
            <a:off x="960146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1174C0-DAB0-2912-D773-BD680843F31C}"/>
              </a:ext>
            </a:extLst>
          </p:cNvPr>
          <p:cNvCxnSpPr>
            <a:cxnSpLocks/>
          </p:cNvCxnSpPr>
          <p:nvPr/>
        </p:nvCxnSpPr>
        <p:spPr>
          <a:xfrm rot="5400000">
            <a:off x="1647392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40BAE2-E299-7716-ABC5-FE44B1BEF7CF}"/>
              </a:ext>
            </a:extLst>
          </p:cNvPr>
          <p:cNvCxnSpPr>
            <a:cxnSpLocks/>
          </p:cNvCxnSpPr>
          <p:nvPr/>
        </p:nvCxnSpPr>
        <p:spPr>
          <a:xfrm rot="5400000">
            <a:off x="2334638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99E35D-6BE8-DD37-EABE-67A24679DB33}"/>
              </a:ext>
            </a:extLst>
          </p:cNvPr>
          <p:cNvCxnSpPr>
            <a:cxnSpLocks/>
          </p:cNvCxnSpPr>
          <p:nvPr/>
        </p:nvCxnSpPr>
        <p:spPr>
          <a:xfrm rot="5400000">
            <a:off x="3021884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9B2561-DD94-1A68-42DE-25B3BA26D325}"/>
              </a:ext>
            </a:extLst>
          </p:cNvPr>
          <p:cNvCxnSpPr>
            <a:cxnSpLocks/>
          </p:cNvCxnSpPr>
          <p:nvPr/>
        </p:nvCxnSpPr>
        <p:spPr>
          <a:xfrm rot="5400000">
            <a:off x="3709130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5607B8-EF37-D00F-3E8B-5D8CA7B626BD}"/>
              </a:ext>
            </a:extLst>
          </p:cNvPr>
          <p:cNvCxnSpPr>
            <a:cxnSpLocks/>
          </p:cNvCxnSpPr>
          <p:nvPr/>
        </p:nvCxnSpPr>
        <p:spPr>
          <a:xfrm rot="5400000">
            <a:off x="4396376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5CF789-0C55-6CA9-9E10-EF4226EEBAFC}"/>
              </a:ext>
            </a:extLst>
          </p:cNvPr>
          <p:cNvCxnSpPr>
            <a:cxnSpLocks/>
          </p:cNvCxnSpPr>
          <p:nvPr/>
        </p:nvCxnSpPr>
        <p:spPr>
          <a:xfrm rot="5400000">
            <a:off x="5083622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CE9558D-E572-62CC-0AE7-C4737ABC5653}"/>
              </a:ext>
            </a:extLst>
          </p:cNvPr>
          <p:cNvCxnSpPr>
            <a:cxnSpLocks/>
          </p:cNvCxnSpPr>
          <p:nvPr/>
        </p:nvCxnSpPr>
        <p:spPr>
          <a:xfrm rot="5400000">
            <a:off x="5770868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B03450-02A5-1A4B-720A-638A3AF65399}"/>
              </a:ext>
            </a:extLst>
          </p:cNvPr>
          <p:cNvCxnSpPr>
            <a:cxnSpLocks/>
          </p:cNvCxnSpPr>
          <p:nvPr/>
        </p:nvCxnSpPr>
        <p:spPr>
          <a:xfrm rot="5400000">
            <a:off x="6458114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D382A0-B7BC-2891-0E1E-069B99A744C8}"/>
              </a:ext>
            </a:extLst>
          </p:cNvPr>
          <p:cNvCxnSpPr>
            <a:cxnSpLocks/>
          </p:cNvCxnSpPr>
          <p:nvPr/>
        </p:nvCxnSpPr>
        <p:spPr>
          <a:xfrm rot="5400000">
            <a:off x="7145360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424F43-FF09-43DD-36C1-683CA14D2D46}"/>
              </a:ext>
            </a:extLst>
          </p:cNvPr>
          <p:cNvCxnSpPr>
            <a:cxnSpLocks/>
          </p:cNvCxnSpPr>
          <p:nvPr/>
        </p:nvCxnSpPr>
        <p:spPr>
          <a:xfrm rot="5400000">
            <a:off x="7832606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0D0467-D57F-3F89-D24E-06AC30BAFD2D}"/>
              </a:ext>
            </a:extLst>
          </p:cNvPr>
          <p:cNvCxnSpPr>
            <a:cxnSpLocks/>
          </p:cNvCxnSpPr>
          <p:nvPr/>
        </p:nvCxnSpPr>
        <p:spPr>
          <a:xfrm rot="5400000">
            <a:off x="8519852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F74BA9-8511-8644-7D48-AB246BC6B5F5}"/>
              </a:ext>
            </a:extLst>
          </p:cNvPr>
          <p:cNvCxnSpPr>
            <a:cxnSpLocks/>
          </p:cNvCxnSpPr>
          <p:nvPr/>
        </p:nvCxnSpPr>
        <p:spPr>
          <a:xfrm rot="5400000">
            <a:off x="9207098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C45795-4822-CEB2-65F5-4C5874180217}"/>
              </a:ext>
            </a:extLst>
          </p:cNvPr>
          <p:cNvCxnSpPr>
            <a:cxnSpLocks/>
          </p:cNvCxnSpPr>
          <p:nvPr/>
        </p:nvCxnSpPr>
        <p:spPr>
          <a:xfrm rot="5400000">
            <a:off x="9894344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6F05B8E-8661-A44A-D2AB-CDAD5C566899}"/>
              </a:ext>
            </a:extLst>
          </p:cNvPr>
          <p:cNvSpPr txBox="1"/>
          <p:nvPr/>
        </p:nvSpPr>
        <p:spPr>
          <a:xfrm>
            <a:off x="158847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41CEFC-E298-0A02-99AF-099E37041C6F}"/>
              </a:ext>
            </a:extLst>
          </p:cNvPr>
          <p:cNvSpPr txBox="1"/>
          <p:nvPr/>
        </p:nvSpPr>
        <p:spPr>
          <a:xfrm>
            <a:off x="10468807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04B3CC-C751-1AED-2EA4-2FC120BDFBFD}"/>
              </a:ext>
            </a:extLst>
          </p:cNvPr>
          <p:cNvSpPr txBox="1"/>
          <p:nvPr/>
        </p:nvSpPr>
        <p:spPr>
          <a:xfrm>
            <a:off x="846178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EF26EA-BC62-6F14-5453-6DEA9AFAF0DF}"/>
              </a:ext>
            </a:extLst>
          </p:cNvPr>
          <p:cNvSpPr txBox="1"/>
          <p:nvPr/>
        </p:nvSpPr>
        <p:spPr>
          <a:xfrm>
            <a:off x="1533509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9495E7-04CE-699A-8622-306B21DC0C5B}"/>
              </a:ext>
            </a:extLst>
          </p:cNvPr>
          <p:cNvSpPr txBox="1"/>
          <p:nvPr/>
        </p:nvSpPr>
        <p:spPr>
          <a:xfrm>
            <a:off x="2220840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7A036F-29EA-66D9-191A-FD7FC4499BAE}"/>
              </a:ext>
            </a:extLst>
          </p:cNvPr>
          <p:cNvSpPr txBox="1"/>
          <p:nvPr/>
        </p:nvSpPr>
        <p:spPr>
          <a:xfrm>
            <a:off x="2908171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9C255E-2C64-0F8B-8158-4DD5B2025EEB}"/>
              </a:ext>
            </a:extLst>
          </p:cNvPr>
          <p:cNvSpPr txBox="1"/>
          <p:nvPr/>
        </p:nvSpPr>
        <p:spPr>
          <a:xfrm>
            <a:off x="3595502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7CAAFD-AE06-FB04-2735-795AAAEEB0C4}"/>
              </a:ext>
            </a:extLst>
          </p:cNvPr>
          <p:cNvSpPr txBox="1"/>
          <p:nvPr/>
        </p:nvSpPr>
        <p:spPr>
          <a:xfrm>
            <a:off x="4282833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BE3C58-F7A9-ED40-A2FB-A511277BB534}"/>
              </a:ext>
            </a:extLst>
          </p:cNvPr>
          <p:cNvSpPr txBox="1"/>
          <p:nvPr/>
        </p:nvSpPr>
        <p:spPr>
          <a:xfrm>
            <a:off x="4970164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185F44-D441-7FBC-B71E-37BBA83448C2}"/>
              </a:ext>
            </a:extLst>
          </p:cNvPr>
          <p:cNvSpPr txBox="1"/>
          <p:nvPr/>
        </p:nvSpPr>
        <p:spPr>
          <a:xfrm>
            <a:off x="5657495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80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B92A3B-31EC-0C3A-47C9-A44BFDBA00EB}"/>
              </a:ext>
            </a:extLst>
          </p:cNvPr>
          <p:cNvSpPr txBox="1"/>
          <p:nvPr/>
        </p:nvSpPr>
        <p:spPr>
          <a:xfrm>
            <a:off x="6344826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90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345AA7-BD7F-CC0E-2211-CE02C7EDE6CA}"/>
              </a:ext>
            </a:extLst>
          </p:cNvPr>
          <p:cNvSpPr txBox="1"/>
          <p:nvPr/>
        </p:nvSpPr>
        <p:spPr>
          <a:xfrm>
            <a:off x="7032157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127C98-2CC1-9DEB-C063-CD8273B8D2A6}"/>
              </a:ext>
            </a:extLst>
          </p:cNvPr>
          <p:cNvSpPr txBox="1"/>
          <p:nvPr/>
        </p:nvSpPr>
        <p:spPr>
          <a:xfrm>
            <a:off x="7719488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FC835D-6B40-59DE-857A-264CDA02B1DE}"/>
              </a:ext>
            </a:extLst>
          </p:cNvPr>
          <p:cNvSpPr txBox="1"/>
          <p:nvPr/>
        </p:nvSpPr>
        <p:spPr>
          <a:xfrm>
            <a:off x="8406819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E1D5C8-6604-181A-D0F6-5DDA472D0DBD}"/>
              </a:ext>
            </a:extLst>
          </p:cNvPr>
          <p:cNvSpPr txBox="1"/>
          <p:nvPr/>
        </p:nvSpPr>
        <p:spPr>
          <a:xfrm>
            <a:off x="9094150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130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AFD966-F0DE-4CB6-F851-DE958B28E1AC}"/>
              </a:ext>
            </a:extLst>
          </p:cNvPr>
          <p:cNvSpPr txBox="1"/>
          <p:nvPr/>
        </p:nvSpPr>
        <p:spPr>
          <a:xfrm>
            <a:off x="9781481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140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260AEB1-6936-D0CB-8C2E-B654C66FF0A7}"/>
              </a:ext>
            </a:extLst>
          </p:cNvPr>
          <p:cNvSpPr/>
          <p:nvPr/>
        </p:nvSpPr>
        <p:spPr>
          <a:xfrm>
            <a:off x="364340" y="2779301"/>
            <a:ext cx="10581377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4C5B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A519CB-E330-0194-6FF3-7FF6CA43159B}"/>
              </a:ext>
            </a:extLst>
          </p:cNvPr>
          <p:cNvSpPr/>
          <p:nvPr/>
        </p:nvSpPr>
        <p:spPr>
          <a:xfrm>
            <a:off x="364339" y="2779301"/>
            <a:ext cx="4123473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4C5B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BE0301-F48C-C0AE-9AB0-DDFDE71FB735}"/>
              </a:ext>
            </a:extLst>
          </p:cNvPr>
          <p:cNvSpPr/>
          <p:nvPr/>
        </p:nvSpPr>
        <p:spPr>
          <a:xfrm>
            <a:off x="9695461" y="2779301"/>
            <a:ext cx="1250255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4C5B6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36001A-7227-7ACF-E828-701C28198202}"/>
              </a:ext>
            </a:extLst>
          </p:cNvPr>
          <p:cNvGrpSpPr/>
          <p:nvPr/>
        </p:nvGrpSpPr>
        <p:grpSpPr>
          <a:xfrm>
            <a:off x="5983422" y="2964880"/>
            <a:ext cx="2396810" cy="1233043"/>
            <a:chOff x="9835929" y="2793154"/>
            <a:chExt cx="2396810" cy="12330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C2CC6D-51A1-0D86-C1BD-510850B760B7}"/>
                </a:ext>
              </a:extLst>
            </p:cNvPr>
            <p:cNvSpPr txBox="1"/>
            <p:nvPr/>
          </p:nvSpPr>
          <p:spPr>
            <a:xfrm>
              <a:off x="9835929" y="2793154"/>
              <a:ext cx="239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AB6A4"/>
                  </a:solidFill>
                </a:rPr>
                <a:t>Non-Athletic Admissions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E9BC42-374A-37EB-BF39-7E1964D93673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1C1B78-A3B1-E5CA-DA5C-1B13748C6E13}"/>
                  </a:ext>
                </a:extLst>
              </p:cNvPr>
              <p:cNvSpPr txBox="1"/>
              <p:nvPr/>
            </p:nvSpPr>
            <p:spPr>
              <a:xfrm>
                <a:off x="10623063" y="3044279"/>
                <a:ext cx="8225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2AB6A4"/>
                    </a:solidFill>
                  </a:rPr>
                  <a:t>87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DEEFAC-8DBD-0FD3-CB22-7299D5381B79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F7F7F"/>
                    </a:solidFill>
                  </a:rPr>
                  <a:t>51.9%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57269D-7201-02BC-DA79-05C8D715BC13}"/>
              </a:ext>
            </a:extLst>
          </p:cNvPr>
          <p:cNvGrpSpPr/>
          <p:nvPr/>
        </p:nvGrpSpPr>
        <p:grpSpPr>
          <a:xfrm>
            <a:off x="10912057" y="2964880"/>
            <a:ext cx="1448191" cy="1479264"/>
            <a:chOff x="10388284" y="2793154"/>
            <a:chExt cx="1448191" cy="147926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0C87F0-150F-F247-A834-713873B4A4BF}"/>
                </a:ext>
              </a:extLst>
            </p:cNvPr>
            <p:cNvSpPr txBox="1"/>
            <p:nvPr/>
          </p:nvSpPr>
          <p:spPr>
            <a:xfrm>
              <a:off x="10499872" y="2793154"/>
              <a:ext cx="12250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AB6A4"/>
                  </a:solidFill>
                </a:rPr>
                <a:t>Attendance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660B36-72FB-7B52-B910-87FB0BC30597}"/>
                </a:ext>
              </a:extLst>
            </p:cNvPr>
            <p:cNvGrpSpPr/>
            <p:nvPr/>
          </p:nvGrpSpPr>
          <p:grpSpPr>
            <a:xfrm>
              <a:off x="10388284" y="3008654"/>
              <a:ext cx="1448191" cy="1263764"/>
              <a:chOff x="10388284" y="3044279"/>
              <a:chExt cx="1448191" cy="1263764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7974F25-BD0A-00C1-87FF-195C1442DEFA}"/>
                  </a:ext>
                </a:extLst>
              </p:cNvPr>
              <p:cNvSpPr txBox="1"/>
              <p:nvPr/>
            </p:nvSpPr>
            <p:spPr>
              <a:xfrm>
                <a:off x="10534369" y="3044279"/>
                <a:ext cx="115602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2AB6A4"/>
                    </a:solidFill>
                  </a:rPr>
                  <a:t>168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DD44529-A3ED-2B54-9822-2705FB8FB182}"/>
                  </a:ext>
                </a:extLst>
              </p:cNvPr>
              <p:cNvSpPr txBox="1"/>
              <p:nvPr/>
            </p:nvSpPr>
            <p:spPr>
              <a:xfrm>
                <a:off x="10388284" y="3723268"/>
                <a:ext cx="14481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F7F7F"/>
                    </a:solidFill>
                  </a:rPr>
                  <a:t>Extra students from top 1%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5B7E74-41C8-70C0-666A-568021B17F65}"/>
              </a:ext>
            </a:extLst>
          </p:cNvPr>
          <p:cNvGrpSpPr/>
          <p:nvPr/>
        </p:nvGrpSpPr>
        <p:grpSpPr>
          <a:xfrm>
            <a:off x="9615337" y="2968266"/>
            <a:ext cx="1410964" cy="1233043"/>
            <a:chOff x="10328853" y="2793154"/>
            <a:chExt cx="1410964" cy="12330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DFDBF2B-FF39-6F23-F516-AB354D9CCE61}"/>
                </a:ext>
              </a:extLst>
            </p:cNvPr>
            <p:cNvSpPr txBox="1"/>
            <p:nvPr/>
          </p:nvSpPr>
          <p:spPr>
            <a:xfrm>
              <a:off x="10328853" y="2793154"/>
              <a:ext cx="1410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AB6A4"/>
                  </a:solidFill>
                </a:rPr>
                <a:t>Matriculation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3673C67-8151-920E-1660-8871536F091F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A22237-AF02-AE03-A99E-AC34EAF7AB50}"/>
                  </a:ext>
                </a:extLst>
              </p:cNvPr>
              <p:cNvSpPr txBox="1"/>
              <p:nvPr/>
            </p:nvSpPr>
            <p:spPr>
              <a:xfrm>
                <a:off x="10611778" y="3044279"/>
                <a:ext cx="84510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2AB6A4"/>
                    </a:solidFill>
                  </a:rPr>
                  <a:t>20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A04F21F-F6BE-753A-EC6F-DB73CC137EB8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F7F7F"/>
                    </a:solidFill>
                  </a:rPr>
                  <a:t>11.9%</a:t>
                </a:r>
              </a:p>
            </p:txBody>
          </p:sp>
        </p:grp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59DE091-1014-8B23-7392-9CC5A7C71871}"/>
              </a:ext>
            </a:extLst>
          </p:cNvPr>
          <p:cNvSpPr/>
          <p:nvPr/>
        </p:nvSpPr>
        <p:spPr>
          <a:xfrm>
            <a:off x="364339" y="2779301"/>
            <a:ext cx="2394509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4C5B6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2B342CE-B252-F0F8-12C5-B8BA044D216A}"/>
              </a:ext>
            </a:extLst>
          </p:cNvPr>
          <p:cNvGrpSpPr/>
          <p:nvPr/>
        </p:nvGrpSpPr>
        <p:grpSpPr>
          <a:xfrm>
            <a:off x="951490" y="2964880"/>
            <a:ext cx="1220207" cy="1233043"/>
            <a:chOff x="10424235" y="2793154"/>
            <a:chExt cx="1220207" cy="1233043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98DD4E9-395A-97BC-556E-7B0D22F1AD65}"/>
                </a:ext>
              </a:extLst>
            </p:cNvPr>
            <p:cNvSpPr txBox="1"/>
            <p:nvPr/>
          </p:nvSpPr>
          <p:spPr>
            <a:xfrm>
              <a:off x="10424235" y="2793154"/>
              <a:ext cx="12202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AB6A4"/>
                  </a:solidFill>
                </a:rPr>
                <a:t>Application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4567250-C86F-02F2-4E8E-DB357B45FBFF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0801CD3-7936-DEBA-236D-F1C94D31F689}"/>
                  </a:ext>
                </a:extLst>
              </p:cNvPr>
              <p:cNvSpPr txBox="1"/>
              <p:nvPr/>
            </p:nvSpPr>
            <p:spPr>
              <a:xfrm>
                <a:off x="10611778" y="3044279"/>
                <a:ext cx="84510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2AB6A4"/>
                    </a:solidFill>
                  </a:rPr>
                  <a:t>34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EA5E71C-ADD0-14BC-FCFE-D6D7EBFE4026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F7F7F"/>
                    </a:solidFill>
                  </a:rPr>
                  <a:t>20.1%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1866B2-2D4D-8EC1-F696-AA3730147F9E}"/>
              </a:ext>
            </a:extLst>
          </p:cNvPr>
          <p:cNvGrpSpPr/>
          <p:nvPr/>
        </p:nvGrpSpPr>
        <p:grpSpPr>
          <a:xfrm>
            <a:off x="2779111" y="2975763"/>
            <a:ext cx="1751120" cy="1233043"/>
            <a:chOff x="10158781" y="2793154"/>
            <a:chExt cx="1751120" cy="123304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F3DE116-6E82-9564-346D-FB1D017F3399}"/>
                </a:ext>
              </a:extLst>
            </p:cNvPr>
            <p:cNvSpPr txBox="1"/>
            <p:nvPr/>
          </p:nvSpPr>
          <p:spPr>
            <a:xfrm>
              <a:off x="10158781" y="2793154"/>
              <a:ext cx="17511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54C5B6"/>
                  </a:solidFill>
                </a:rPr>
                <a:t>Recruited Athletes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BDFFDA3-04AD-EDB7-0469-A32B647E9F9C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CBB7D91-7563-9744-1015-C2262959B9AF}"/>
                  </a:ext>
                </a:extLst>
              </p:cNvPr>
              <p:cNvSpPr txBox="1"/>
              <p:nvPr/>
            </p:nvSpPr>
            <p:spPr>
              <a:xfrm>
                <a:off x="10656663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54C5B6"/>
                    </a:solidFill>
                  </a:rPr>
                  <a:t>27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1429307-E54B-3B8C-FC1D-9C821D8C11B2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16.2%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7149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6DA20A0-199A-E382-ECCB-6326FB015477}"/>
              </a:ext>
            </a:extLst>
          </p:cNvPr>
          <p:cNvSpPr/>
          <p:nvPr/>
        </p:nvSpPr>
        <p:spPr>
          <a:xfrm>
            <a:off x="2758848" y="2779301"/>
            <a:ext cx="6936608" cy="1625787"/>
          </a:xfrm>
          <a:prstGeom prst="rect">
            <a:avLst/>
          </a:prstGeom>
          <a:solidFill>
            <a:srgbClr val="54C5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1DBA12-351A-D146-B829-7867EBF77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052" y="155524"/>
            <a:ext cx="1196293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Lucida Sans" panose="020B0602030504020204" pitchFamily="34" charset="0"/>
              </a:rPr>
              <a:t>Why Are Students from High-Income Families More Likely to Attend Ivy-Plus Colleges? 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Lucida Sans" panose="020B0602030504020204" pitchFamily="34" charset="0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Lucida Sans" panose="020B0602030504020204" pitchFamily="34" charset="0"/>
              </a:rPr>
              <a:t>Pipeline Decomposition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530259-DBF4-1541-1670-C77FD092289B}"/>
              </a:ext>
            </a:extLst>
          </p:cNvPr>
          <p:cNvCxnSpPr>
            <a:cxnSpLocks/>
          </p:cNvCxnSpPr>
          <p:nvPr/>
        </p:nvCxnSpPr>
        <p:spPr>
          <a:xfrm>
            <a:off x="787402" y="4405088"/>
            <a:ext cx="9326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DC107D-9ECE-CE31-7C40-6E41B21D88E9}"/>
              </a:ext>
            </a:extLst>
          </p:cNvPr>
          <p:cNvCxnSpPr>
            <a:cxnSpLocks/>
          </p:cNvCxnSpPr>
          <p:nvPr/>
        </p:nvCxnSpPr>
        <p:spPr>
          <a:xfrm rot="5400000">
            <a:off x="272900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60A09F-036E-0ECE-BE2D-CB1E6951ECFF}"/>
              </a:ext>
            </a:extLst>
          </p:cNvPr>
          <p:cNvCxnSpPr>
            <a:cxnSpLocks/>
          </p:cNvCxnSpPr>
          <p:nvPr/>
        </p:nvCxnSpPr>
        <p:spPr>
          <a:xfrm rot="5400000">
            <a:off x="10581588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6CD78C-E23F-E98C-A8C9-478EBC87D0D8}"/>
              </a:ext>
            </a:extLst>
          </p:cNvPr>
          <p:cNvCxnSpPr>
            <a:cxnSpLocks/>
          </p:cNvCxnSpPr>
          <p:nvPr/>
        </p:nvCxnSpPr>
        <p:spPr>
          <a:xfrm rot="5400000">
            <a:off x="960146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1174C0-DAB0-2912-D773-BD680843F31C}"/>
              </a:ext>
            </a:extLst>
          </p:cNvPr>
          <p:cNvCxnSpPr>
            <a:cxnSpLocks/>
          </p:cNvCxnSpPr>
          <p:nvPr/>
        </p:nvCxnSpPr>
        <p:spPr>
          <a:xfrm rot="5400000">
            <a:off x="1647392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40BAE2-E299-7716-ABC5-FE44B1BEF7CF}"/>
              </a:ext>
            </a:extLst>
          </p:cNvPr>
          <p:cNvCxnSpPr>
            <a:cxnSpLocks/>
          </p:cNvCxnSpPr>
          <p:nvPr/>
        </p:nvCxnSpPr>
        <p:spPr>
          <a:xfrm rot="5400000">
            <a:off x="2334638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99E35D-6BE8-DD37-EABE-67A24679DB33}"/>
              </a:ext>
            </a:extLst>
          </p:cNvPr>
          <p:cNvCxnSpPr>
            <a:cxnSpLocks/>
          </p:cNvCxnSpPr>
          <p:nvPr/>
        </p:nvCxnSpPr>
        <p:spPr>
          <a:xfrm rot="5400000">
            <a:off x="3021884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9B2561-DD94-1A68-42DE-25B3BA26D325}"/>
              </a:ext>
            </a:extLst>
          </p:cNvPr>
          <p:cNvCxnSpPr>
            <a:cxnSpLocks/>
          </p:cNvCxnSpPr>
          <p:nvPr/>
        </p:nvCxnSpPr>
        <p:spPr>
          <a:xfrm rot="5400000">
            <a:off x="3709130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5607B8-EF37-D00F-3E8B-5D8CA7B626BD}"/>
              </a:ext>
            </a:extLst>
          </p:cNvPr>
          <p:cNvCxnSpPr>
            <a:cxnSpLocks/>
          </p:cNvCxnSpPr>
          <p:nvPr/>
        </p:nvCxnSpPr>
        <p:spPr>
          <a:xfrm rot="5400000">
            <a:off x="4396376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5CF789-0C55-6CA9-9E10-EF4226EEBAFC}"/>
              </a:ext>
            </a:extLst>
          </p:cNvPr>
          <p:cNvCxnSpPr>
            <a:cxnSpLocks/>
          </p:cNvCxnSpPr>
          <p:nvPr/>
        </p:nvCxnSpPr>
        <p:spPr>
          <a:xfrm rot="5400000">
            <a:off x="5083622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CE9558D-E572-62CC-0AE7-C4737ABC5653}"/>
              </a:ext>
            </a:extLst>
          </p:cNvPr>
          <p:cNvCxnSpPr>
            <a:cxnSpLocks/>
          </p:cNvCxnSpPr>
          <p:nvPr/>
        </p:nvCxnSpPr>
        <p:spPr>
          <a:xfrm rot="5400000">
            <a:off x="5770868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B03450-02A5-1A4B-720A-638A3AF65399}"/>
              </a:ext>
            </a:extLst>
          </p:cNvPr>
          <p:cNvCxnSpPr>
            <a:cxnSpLocks/>
          </p:cNvCxnSpPr>
          <p:nvPr/>
        </p:nvCxnSpPr>
        <p:spPr>
          <a:xfrm rot="5400000">
            <a:off x="6458114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D382A0-B7BC-2891-0E1E-069B99A744C8}"/>
              </a:ext>
            </a:extLst>
          </p:cNvPr>
          <p:cNvCxnSpPr>
            <a:cxnSpLocks/>
          </p:cNvCxnSpPr>
          <p:nvPr/>
        </p:nvCxnSpPr>
        <p:spPr>
          <a:xfrm rot="5400000">
            <a:off x="7145360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424F43-FF09-43DD-36C1-683CA14D2D46}"/>
              </a:ext>
            </a:extLst>
          </p:cNvPr>
          <p:cNvCxnSpPr>
            <a:cxnSpLocks/>
          </p:cNvCxnSpPr>
          <p:nvPr/>
        </p:nvCxnSpPr>
        <p:spPr>
          <a:xfrm rot="5400000">
            <a:off x="7832606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0D0467-D57F-3F89-D24E-06AC30BAFD2D}"/>
              </a:ext>
            </a:extLst>
          </p:cNvPr>
          <p:cNvCxnSpPr>
            <a:cxnSpLocks/>
          </p:cNvCxnSpPr>
          <p:nvPr/>
        </p:nvCxnSpPr>
        <p:spPr>
          <a:xfrm rot="5400000">
            <a:off x="8519852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F74BA9-8511-8644-7D48-AB246BC6B5F5}"/>
              </a:ext>
            </a:extLst>
          </p:cNvPr>
          <p:cNvCxnSpPr>
            <a:cxnSpLocks/>
          </p:cNvCxnSpPr>
          <p:nvPr/>
        </p:nvCxnSpPr>
        <p:spPr>
          <a:xfrm rot="5400000">
            <a:off x="9207098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C45795-4822-CEB2-65F5-4C5874180217}"/>
              </a:ext>
            </a:extLst>
          </p:cNvPr>
          <p:cNvCxnSpPr>
            <a:cxnSpLocks/>
          </p:cNvCxnSpPr>
          <p:nvPr/>
        </p:nvCxnSpPr>
        <p:spPr>
          <a:xfrm rot="5400000">
            <a:off x="9894344" y="4496528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6F05B8E-8661-A44A-D2AB-CDAD5C566899}"/>
              </a:ext>
            </a:extLst>
          </p:cNvPr>
          <p:cNvSpPr txBox="1"/>
          <p:nvPr/>
        </p:nvSpPr>
        <p:spPr>
          <a:xfrm>
            <a:off x="158847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41CEFC-E298-0A02-99AF-099E37041C6F}"/>
              </a:ext>
            </a:extLst>
          </p:cNvPr>
          <p:cNvSpPr txBox="1"/>
          <p:nvPr/>
        </p:nvSpPr>
        <p:spPr>
          <a:xfrm>
            <a:off x="10468807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04B3CC-C751-1AED-2EA4-2FC120BDFBFD}"/>
              </a:ext>
            </a:extLst>
          </p:cNvPr>
          <p:cNvSpPr txBox="1"/>
          <p:nvPr/>
        </p:nvSpPr>
        <p:spPr>
          <a:xfrm>
            <a:off x="846178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EF26EA-BC62-6F14-5453-6DEA9AFAF0DF}"/>
              </a:ext>
            </a:extLst>
          </p:cNvPr>
          <p:cNvSpPr txBox="1"/>
          <p:nvPr/>
        </p:nvSpPr>
        <p:spPr>
          <a:xfrm>
            <a:off x="1533509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9495E7-04CE-699A-8622-306B21DC0C5B}"/>
              </a:ext>
            </a:extLst>
          </p:cNvPr>
          <p:cNvSpPr txBox="1"/>
          <p:nvPr/>
        </p:nvSpPr>
        <p:spPr>
          <a:xfrm>
            <a:off x="2220840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7A036F-29EA-66D9-191A-FD7FC4499BAE}"/>
              </a:ext>
            </a:extLst>
          </p:cNvPr>
          <p:cNvSpPr txBox="1"/>
          <p:nvPr/>
        </p:nvSpPr>
        <p:spPr>
          <a:xfrm>
            <a:off x="2908171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9C255E-2C64-0F8B-8158-4DD5B2025EEB}"/>
              </a:ext>
            </a:extLst>
          </p:cNvPr>
          <p:cNvSpPr txBox="1"/>
          <p:nvPr/>
        </p:nvSpPr>
        <p:spPr>
          <a:xfrm>
            <a:off x="3595502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7CAAFD-AE06-FB04-2735-795AAAEEB0C4}"/>
              </a:ext>
            </a:extLst>
          </p:cNvPr>
          <p:cNvSpPr txBox="1"/>
          <p:nvPr/>
        </p:nvSpPr>
        <p:spPr>
          <a:xfrm>
            <a:off x="4282833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BE3C58-F7A9-ED40-A2FB-A511277BB534}"/>
              </a:ext>
            </a:extLst>
          </p:cNvPr>
          <p:cNvSpPr txBox="1"/>
          <p:nvPr/>
        </p:nvSpPr>
        <p:spPr>
          <a:xfrm>
            <a:off x="4970164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185F44-D441-7FBC-B71E-37BBA83448C2}"/>
              </a:ext>
            </a:extLst>
          </p:cNvPr>
          <p:cNvSpPr txBox="1"/>
          <p:nvPr/>
        </p:nvSpPr>
        <p:spPr>
          <a:xfrm>
            <a:off x="5657495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80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B92A3B-31EC-0C3A-47C9-A44BFDBA00EB}"/>
              </a:ext>
            </a:extLst>
          </p:cNvPr>
          <p:cNvSpPr txBox="1"/>
          <p:nvPr/>
        </p:nvSpPr>
        <p:spPr>
          <a:xfrm>
            <a:off x="6344826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90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345AA7-BD7F-CC0E-2211-CE02C7EDE6CA}"/>
              </a:ext>
            </a:extLst>
          </p:cNvPr>
          <p:cNvSpPr txBox="1"/>
          <p:nvPr/>
        </p:nvSpPr>
        <p:spPr>
          <a:xfrm>
            <a:off x="7032157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127C98-2CC1-9DEB-C063-CD8273B8D2A6}"/>
              </a:ext>
            </a:extLst>
          </p:cNvPr>
          <p:cNvSpPr txBox="1"/>
          <p:nvPr/>
        </p:nvSpPr>
        <p:spPr>
          <a:xfrm>
            <a:off x="7719488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FC835D-6B40-59DE-857A-264CDA02B1DE}"/>
              </a:ext>
            </a:extLst>
          </p:cNvPr>
          <p:cNvSpPr txBox="1"/>
          <p:nvPr/>
        </p:nvSpPr>
        <p:spPr>
          <a:xfrm>
            <a:off x="8406819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E1D5C8-6604-181A-D0F6-5DDA472D0DBD}"/>
              </a:ext>
            </a:extLst>
          </p:cNvPr>
          <p:cNvSpPr txBox="1"/>
          <p:nvPr/>
        </p:nvSpPr>
        <p:spPr>
          <a:xfrm>
            <a:off x="9094150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130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AFD966-F0DE-4CB6-F851-DE958B28E1AC}"/>
              </a:ext>
            </a:extLst>
          </p:cNvPr>
          <p:cNvSpPr txBox="1"/>
          <p:nvPr/>
        </p:nvSpPr>
        <p:spPr>
          <a:xfrm>
            <a:off x="9781481" y="4587967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140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260AEB1-6936-D0CB-8C2E-B654C66FF0A7}"/>
              </a:ext>
            </a:extLst>
          </p:cNvPr>
          <p:cNvSpPr/>
          <p:nvPr/>
        </p:nvSpPr>
        <p:spPr>
          <a:xfrm>
            <a:off x="364340" y="2779301"/>
            <a:ext cx="10581377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4C5B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A519CB-E330-0194-6FF3-7FF6CA43159B}"/>
              </a:ext>
            </a:extLst>
          </p:cNvPr>
          <p:cNvSpPr/>
          <p:nvPr/>
        </p:nvSpPr>
        <p:spPr>
          <a:xfrm>
            <a:off x="364339" y="2779301"/>
            <a:ext cx="4123473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4C5B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BE0301-F48C-C0AE-9AB0-DDFDE71FB735}"/>
              </a:ext>
            </a:extLst>
          </p:cNvPr>
          <p:cNvSpPr/>
          <p:nvPr/>
        </p:nvSpPr>
        <p:spPr>
          <a:xfrm>
            <a:off x="9695461" y="2779301"/>
            <a:ext cx="1250255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4C5B6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36001A-7227-7ACF-E828-701C28198202}"/>
              </a:ext>
            </a:extLst>
          </p:cNvPr>
          <p:cNvGrpSpPr/>
          <p:nvPr/>
        </p:nvGrpSpPr>
        <p:grpSpPr>
          <a:xfrm>
            <a:off x="6044175" y="2964880"/>
            <a:ext cx="2275303" cy="1233043"/>
            <a:chOff x="9896682" y="2793154"/>
            <a:chExt cx="2275303" cy="12330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C2CC6D-51A1-0D86-C1BD-510850B760B7}"/>
                </a:ext>
              </a:extLst>
            </p:cNvPr>
            <p:cNvSpPr txBox="1"/>
            <p:nvPr/>
          </p:nvSpPr>
          <p:spPr>
            <a:xfrm>
              <a:off x="9896682" y="2793154"/>
              <a:ext cx="22753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Non-Athletic Admissions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E9BC42-374A-37EB-BF39-7E1964D93673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1C1B78-A3B1-E5CA-DA5C-1B13748C6E13}"/>
                  </a:ext>
                </a:extLst>
              </p:cNvPr>
              <p:cNvSpPr txBox="1"/>
              <p:nvPr/>
            </p:nvSpPr>
            <p:spPr>
              <a:xfrm>
                <a:off x="10656662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87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DEEFAC-8DBD-0FD3-CB22-7299D5381B79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51.9%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57269D-7201-02BC-DA79-05C8D715BC13}"/>
              </a:ext>
            </a:extLst>
          </p:cNvPr>
          <p:cNvGrpSpPr/>
          <p:nvPr/>
        </p:nvGrpSpPr>
        <p:grpSpPr>
          <a:xfrm>
            <a:off x="10912057" y="2964880"/>
            <a:ext cx="1448191" cy="1479264"/>
            <a:chOff x="10388284" y="2793154"/>
            <a:chExt cx="1448191" cy="147926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0C87F0-150F-F247-A834-713873B4A4BF}"/>
                </a:ext>
              </a:extLst>
            </p:cNvPr>
            <p:cNvSpPr txBox="1"/>
            <p:nvPr/>
          </p:nvSpPr>
          <p:spPr>
            <a:xfrm>
              <a:off x="10530329" y="2793154"/>
              <a:ext cx="11641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Attendance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660B36-72FB-7B52-B910-87FB0BC30597}"/>
                </a:ext>
              </a:extLst>
            </p:cNvPr>
            <p:cNvGrpSpPr/>
            <p:nvPr/>
          </p:nvGrpSpPr>
          <p:grpSpPr>
            <a:xfrm>
              <a:off x="10388284" y="3008654"/>
              <a:ext cx="1448191" cy="1263764"/>
              <a:chOff x="10388284" y="3044279"/>
              <a:chExt cx="1448191" cy="1263764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7974F25-BD0A-00C1-87FF-195C1442DEFA}"/>
                  </a:ext>
                </a:extLst>
              </p:cNvPr>
              <p:cNvSpPr txBox="1"/>
              <p:nvPr/>
            </p:nvSpPr>
            <p:spPr>
              <a:xfrm>
                <a:off x="10592045" y="3044279"/>
                <a:ext cx="104067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chemeClr val="bg1">
                        <a:lumMod val="50000"/>
                      </a:schemeClr>
                    </a:solidFill>
                  </a:rPr>
                  <a:t>168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DD44529-A3ED-2B54-9822-2705FB8FB182}"/>
                  </a:ext>
                </a:extLst>
              </p:cNvPr>
              <p:cNvSpPr txBox="1"/>
              <p:nvPr/>
            </p:nvSpPr>
            <p:spPr>
              <a:xfrm>
                <a:off x="10388284" y="3723268"/>
                <a:ext cx="14481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Extra students from top 1%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5B7E74-41C8-70C0-666A-568021B17F65}"/>
              </a:ext>
            </a:extLst>
          </p:cNvPr>
          <p:cNvGrpSpPr/>
          <p:nvPr/>
        </p:nvGrpSpPr>
        <p:grpSpPr>
          <a:xfrm>
            <a:off x="9648519" y="2968266"/>
            <a:ext cx="1344599" cy="1233043"/>
            <a:chOff x="10362035" y="2793154"/>
            <a:chExt cx="1344599" cy="12330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DFDBF2B-FF39-6F23-F516-AB354D9CCE61}"/>
                </a:ext>
              </a:extLst>
            </p:cNvPr>
            <p:cNvSpPr txBox="1"/>
            <p:nvPr/>
          </p:nvSpPr>
          <p:spPr>
            <a:xfrm>
              <a:off x="10362035" y="2793154"/>
              <a:ext cx="1344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Matriculation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3673C67-8151-920E-1660-8871536F091F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A22237-AF02-AE03-A99E-AC34EAF7AB50}"/>
                  </a:ext>
                </a:extLst>
              </p:cNvPr>
              <p:cNvSpPr txBox="1"/>
              <p:nvPr/>
            </p:nvSpPr>
            <p:spPr>
              <a:xfrm>
                <a:off x="10656662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chemeClr val="bg1">
                        <a:lumMod val="50000"/>
                      </a:schemeClr>
                    </a:solidFill>
                  </a:rPr>
                  <a:t>20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A04F21F-F6BE-753A-EC6F-DB73CC137EB8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11.9%</a:t>
                </a:r>
              </a:p>
            </p:txBody>
          </p:sp>
        </p:grp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59DE091-1014-8B23-7392-9CC5A7C71871}"/>
              </a:ext>
            </a:extLst>
          </p:cNvPr>
          <p:cNvSpPr/>
          <p:nvPr/>
        </p:nvSpPr>
        <p:spPr>
          <a:xfrm>
            <a:off x="364339" y="2779301"/>
            <a:ext cx="2394509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4C5B6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2B342CE-B252-F0F8-12C5-B8BA044D216A}"/>
              </a:ext>
            </a:extLst>
          </p:cNvPr>
          <p:cNvGrpSpPr/>
          <p:nvPr/>
        </p:nvGrpSpPr>
        <p:grpSpPr>
          <a:xfrm>
            <a:off x="977252" y="2964880"/>
            <a:ext cx="1168661" cy="1233043"/>
            <a:chOff x="10449997" y="2793154"/>
            <a:chExt cx="1168661" cy="1233043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98DD4E9-395A-97BC-556E-7B0D22F1AD65}"/>
                </a:ext>
              </a:extLst>
            </p:cNvPr>
            <p:cNvSpPr txBox="1"/>
            <p:nvPr/>
          </p:nvSpPr>
          <p:spPr>
            <a:xfrm>
              <a:off x="10456264" y="2793154"/>
              <a:ext cx="1156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Application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4567250-C86F-02F2-4E8E-DB357B45FBFF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0801CD3-7936-DEBA-236D-F1C94D31F689}"/>
                  </a:ext>
                </a:extLst>
              </p:cNvPr>
              <p:cNvSpPr txBox="1"/>
              <p:nvPr/>
            </p:nvSpPr>
            <p:spPr>
              <a:xfrm>
                <a:off x="10656662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chemeClr val="bg1">
                        <a:lumMod val="50000"/>
                      </a:schemeClr>
                    </a:solidFill>
                  </a:rPr>
                  <a:t>34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EA5E71C-ADD0-14BC-FCFE-D6D7EBFE4026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20.1%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1866B2-2D4D-8EC1-F696-AA3730147F9E}"/>
              </a:ext>
            </a:extLst>
          </p:cNvPr>
          <p:cNvGrpSpPr/>
          <p:nvPr/>
        </p:nvGrpSpPr>
        <p:grpSpPr>
          <a:xfrm>
            <a:off x="2779111" y="2975763"/>
            <a:ext cx="1751120" cy="1233043"/>
            <a:chOff x="10158781" y="2793154"/>
            <a:chExt cx="1751120" cy="123304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F3DE116-6E82-9564-346D-FB1D017F3399}"/>
                </a:ext>
              </a:extLst>
            </p:cNvPr>
            <p:cNvSpPr txBox="1"/>
            <p:nvPr/>
          </p:nvSpPr>
          <p:spPr>
            <a:xfrm>
              <a:off x="10158781" y="2793154"/>
              <a:ext cx="17511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Recruited Athletes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BDFFDA3-04AD-EDB7-0469-A32B647E9F9C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CBB7D91-7563-9744-1015-C2262959B9AF}"/>
                  </a:ext>
                </a:extLst>
              </p:cNvPr>
              <p:cNvSpPr txBox="1"/>
              <p:nvPr/>
            </p:nvSpPr>
            <p:spPr>
              <a:xfrm>
                <a:off x="10656663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27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1429307-E54B-3B8C-FC1D-9C821D8C11B2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16.2%</a:t>
                </a:r>
              </a:p>
            </p:txBody>
          </p:sp>
        </p:grp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9C2390E8-9939-9BD7-5A7B-197EDFB582C4}"/>
              </a:ext>
            </a:extLst>
          </p:cNvPr>
          <p:cNvSpPr/>
          <p:nvPr/>
        </p:nvSpPr>
        <p:spPr>
          <a:xfrm>
            <a:off x="2746949" y="2191082"/>
            <a:ext cx="45720" cy="274320"/>
          </a:xfrm>
          <a:prstGeom prst="rect">
            <a:avLst/>
          </a:prstGeom>
          <a:solidFill>
            <a:srgbClr val="54C5B6"/>
          </a:solidFill>
          <a:ln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EED787D-F123-B8A8-FAAB-9B64CBBF6194}"/>
              </a:ext>
            </a:extLst>
          </p:cNvPr>
          <p:cNvSpPr/>
          <p:nvPr/>
        </p:nvSpPr>
        <p:spPr>
          <a:xfrm>
            <a:off x="9678921" y="2191082"/>
            <a:ext cx="45720" cy="274320"/>
          </a:xfrm>
          <a:prstGeom prst="rect">
            <a:avLst/>
          </a:prstGeom>
          <a:solidFill>
            <a:srgbClr val="54C5B6"/>
          </a:solidFill>
          <a:ln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5216299-5C59-3567-D52D-D4C9F071E9B5}"/>
              </a:ext>
            </a:extLst>
          </p:cNvPr>
          <p:cNvCxnSpPr>
            <a:stCxn id="65" idx="3"/>
            <a:endCxn id="66" idx="1"/>
          </p:cNvCxnSpPr>
          <p:nvPr/>
        </p:nvCxnSpPr>
        <p:spPr>
          <a:xfrm>
            <a:off x="2792669" y="2328242"/>
            <a:ext cx="6886252" cy="0"/>
          </a:xfrm>
          <a:prstGeom prst="line">
            <a:avLst/>
          </a:prstGeom>
          <a:ln>
            <a:solidFill>
              <a:srgbClr val="54C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92E6416-DDB4-0882-4430-83F939D64E20}"/>
              </a:ext>
            </a:extLst>
          </p:cNvPr>
          <p:cNvGrpSpPr/>
          <p:nvPr/>
        </p:nvGrpSpPr>
        <p:grpSpPr>
          <a:xfrm>
            <a:off x="3778643" y="1943522"/>
            <a:ext cx="4261392" cy="769441"/>
            <a:chOff x="1232746" y="1870952"/>
            <a:chExt cx="4261392" cy="76944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07F6122-2584-778E-E286-786557023C59}"/>
                </a:ext>
              </a:extLst>
            </p:cNvPr>
            <p:cNvSpPr/>
            <p:nvPr/>
          </p:nvSpPr>
          <p:spPr>
            <a:xfrm>
              <a:off x="1232746" y="1923493"/>
              <a:ext cx="3651792" cy="622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4C5B6"/>
                </a:solidFill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D677F41-95C7-684C-6BD6-41512547C11A}"/>
                </a:ext>
              </a:extLst>
            </p:cNvPr>
            <p:cNvGrpSpPr/>
            <p:nvPr/>
          </p:nvGrpSpPr>
          <p:grpSpPr>
            <a:xfrm>
              <a:off x="1252950" y="1870952"/>
              <a:ext cx="4241188" cy="769441"/>
              <a:chOff x="10513994" y="3044279"/>
              <a:chExt cx="4241188" cy="769441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30F9CF9-BCD3-E94C-BFBC-B2F782037CEA}"/>
                  </a:ext>
                </a:extLst>
              </p:cNvPr>
              <p:cNvSpPr txBox="1"/>
              <p:nvPr/>
            </p:nvSpPr>
            <p:spPr>
              <a:xfrm>
                <a:off x="10513994" y="3044279"/>
                <a:ext cx="10406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54C5B6"/>
                    </a:solidFill>
                  </a:rPr>
                  <a:t>114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47D73FD-C587-B6FF-3858-3FDB79156CB6}"/>
                  </a:ext>
                </a:extLst>
              </p:cNvPr>
              <p:cNvSpPr txBox="1"/>
              <p:nvPr/>
            </p:nvSpPr>
            <p:spPr>
              <a:xfrm>
                <a:off x="11547450" y="3136612"/>
                <a:ext cx="32077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54C5B6"/>
                    </a:solidFill>
                  </a:rPr>
                  <a:t>68.1% </a:t>
                </a:r>
              </a:p>
              <a:p>
                <a:r>
                  <a:rPr lang="en-US" sz="1600" b="1" dirty="0">
                    <a:solidFill>
                      <a:srgbClr val="54C5B6"/>
                    </a:solidFill>
                  </a:rPr>
                  <a:t>Attributable to Admissions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059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9AF24-7BC6-4B8E-930F-F82A71EAC4EB}"/>
              </a:ext>
            </a:extLst>
          </p:cNvPr>
          <p:cNvGrpSpPr/>
          <p:nvPr/>
        </p:nvGrpSpPr>
        <p:grpSpPr>
          <a:xfrm>
            <a:off x="0" y="4101063"/>
            <a:ext cx="10693101" cy="1693586"/>
            <a:chOff x="0" y="3593054"/>
            <a:chExt cx="10693101" cy="220159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AB1136-6F51-48AC-8287-A87E231D6148}"/>
                </a:ext>
              </a:extLst>
            </p:cNvPr>
            <p:cNvSpPr/>
            <p:nvPr/>
          </p:nvSpPr>
          <p:spPr>
            <a:xfrm>
              <a:off x="0" y="3863693"/>
              <a:ext cx="10553475" cy="1930956"/>
            </a:xfrm>
            <a:prstGeom prst="rect">
              <a:avLst/>
            </a:prstGeom>
            <a:solidFill>
              <a:srgbClr val="39B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A179EF8-161F-416F-97AF-8751A774A7C5}"/>
                </a:ext>
              </a:extLst>
            </p:cNvPr>
            <p:cNvSpPr/>
            <p:nvPr/>
          </p:nvSpPr>
          <p:spPr>
            <a:xfrm>
              <a:off x="8380207" y="3593054"/>
              <a:ext cx="2312894" cy="2201595"/>
            </a:xfrm>
            <a:prstGeom prst="triangle">
              <a:avLst>
                <a:gd name="adj" fmla="val 954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7060544-589F-4FB4-9051-00EBABA3600C}"/>
              </a:ext>
            </a:extLst>
          </p:cNvPr>
          <p:cNvSpPr txBox="1">
            <a:spLocks/>
          </p:cNvSpPr>
          <p:nvPr/>
        </p:nvSpPr>
        <p:spPr>
          <a:xfrm>
            <a:off x="173109" y="4329392"/>
            <a:ext cx="10207256" cy="1439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800" b="1" dirty="0">
                <a:solidFill>
                  <a:prstClr val="white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Why Do Admissions Rates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800" b="1" dirty="0">
                <a:solidFill>
                  <a:prstClr val="white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Differ by Parental Income?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94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6" y="1207586"/>
            <a:ext cx="11071454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Begin by examining contribution of other preferences in admissions documented in prior work for children of alumni (“legacies”) and faculty children, excluding athletes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[e.g., Bowen and Levin 2003, Arcidiacono et al. 2019]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here on how much this contributes to gaps by parental income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262626"/>
                </a:solidFill>
                <a:latin typeface="Lucida Sans" panose="020B0602030504020204" pitchFamily="34" charset="0"/>
                <a:cs typeface="Arial" pitchFamily="34" charset="0"/>
              </a:rPr>
              <a:t>Determinants of Admissions Rates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761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F037195-02B6-4006-288B-02F7F36E6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Lucida Sans" charset="0"/>
              </a:rPr>
              <a:t>Share of Applicants at Selected Ivy-Plus Colleges who are Legacies</a:t>
            </a:r>
          </a:p>
        </p:txBody>
      </p:sp>
    </p:spTree>
    <p:extLst>
      <p:ext uri="{BB962C8B-B14F-4D97-AF65-F5344CB8AC3E}">
        <p14:creationId xmlns:p14="http://schemas.microsoft.com/office/powerpoint/2010/main" val="3254905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B3226D33-403F-0B6D-A563-CD0F4EBE9C48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EC1C48C-43FF-3EEA-2553-0855FD144F6A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D506B79-00F3-ACFA-62A6-61A278FE4703}"/>
              </a:ext>
            </a:extLst>
          </p:cNvPr>
          <p:cNvSpPr/>
          <p:nvPr/>
        </p:nvSpPr>
        <p:spPr>
          <a:xfrm>
            <a:off x="616457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C6BE472-5236-B1D4-89D1-85F6540126B7}"/>
              </a:ext>
            </a:extLst>
          </p:cNvPr>
          <p:cNvSpPr/>
          <p:nvPr/>
        </p:nvSpPr>
        <p:spPr>
          <a:xfrm>
            <a:off x="1656473" y="1228953"/>
            <a:ext cx="9788766" cy="4556112"/>
          </a:xfrm>
          <a:custGeom>
            <a:avLst/>
            <a:gdLst>
              <a:gd name="connsiteX0" fmla="*/ 0 w 9788766"/>
              <a:gd name="connsiteY0" fmla="*/ 0 h 4556112"/>
              <a:gd name="connsiteX1" fmla="*/ 9788766 w 9788766"/>
              <a:gd name="connsiteY1" fmla="*/ 0 h 4556112"/>
              <a:gd name="connsiteX2" fmla="*/ 9788766 w 9788766"/>
              <a:gd name="connsiteY2" fmla="*/ 4556113 h 4556112"/>
              <a:gd name="connsiteX3" fmla="*/ 0 w 9788766"/>
              <a:gd name="connsiteY3" fmla="*/ 4556113 h 455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8766" h="4556112">
                <a:moveTo>
                  <a:pt x="0" y="0"/>
                </a:moveTo>
                <a:lnTo>
                  <a:pt x="9788766" y="0"/>
                </a:lnTo>
                <a:lnTo>
                  <a:pt x="9788766" y="4556113"/>
                </a:lnTo>
                <a:lnTo>
                  <a:pt x="0" y="4556113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589640AE-262E-5F24-E2DC-2038C9694252}"/>
              </a:ext>
            </a:extLst>
          </p:cNvPr>
          <p:cNvSpPr/>
          <p:nvPr/>
        </p:nvSpPr>
        <p:spPr>
          <a:xfrm>
            <a:off x="1663331" y="1235811"/>
            <a:ext cx="9775050" cy="4542396"/>
          </a:xfrm>
          <a:custGeom>
            <a:avLst/>
            <a:gdLst>
              <a:gd name="connsiteX0" fmla="*/ 0 w 9775050"/>
              <a:gd name="connsiteY0" fmla="*/ 0 h 4542396"/>
              <a:gd name="connsiteX1" fmla="*/ 9775050 w 9775050"/>
              <a:gd name="connsiteY1" fmla="*/ 0 h 4542396"/>
              <a:gd name="connsiteX2" fmla="*/ 9775050 w 9775050"/>
              <a:gd name="connsiteY2" fmla="*/ 4542396 h 4542396"/>
              <a:gd name="connsiteX3" fmla="*/ 0 w 9775050"/>
              <a:gd name="connsiteY3" fmla="*/ 4542396 h 454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75050" h="4542396">
                <a:moveTo>
                  <a:pt x="0" y="0"/>
                </a:moveTo>
                <a:lnTo>
                  <a:pt x="9775050" y="0"/>
                </a:lnTo>
                <a:lnTo>
                  <a:pt x="9775050" y="4542396"/>
                </a:lnTo>
                <a:lnTo>
                  <a:pt x="0" y="4542396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5502DB4C-32F6-DF99-7407-9A9D9663518D}"/>
              </a:ext>
            </a:extLst>
          </p:cNvPr>
          <p:cNvSpPr/>
          <p:nvPr/>
        </p:nvSpPr>
        <p:spPr>
          <a:xfrm>
            <a:off x="1807349" y="5208993"/>
            <a:ext cx="9107424" cy="1905"/>
          </a:xfrm>
          <a:custGeom>
            <a:avLst/>
            <a:gdLst>
              <a:gd name="connsiteX0" fmla="*/ 0 w 9107424"/>
              <a:gd name="connsiteY0" fmla="*/ 0 h 1905"/>
              <a:gd name="connsiteX1" fmla="*/ 30518 w 9107424"/>
              <a:gd name="connsiteY1" fmla="*/ 0 h 1905"/>
              <a:gd name="connsiteX2" fmla="*/ 61036 w 9107424"/>
              <a:gd name="connsiteY2" fmla="*/ 0 h 1905"/>
              <a:gd name="connsiteX3" fmla="*/ 91211 w 9107424"/>
              <a:gd name="connsiteY3" fmla="*/ 0 h 1905"/>
              <a:gd name="connsiteX4" fmla="*/ 121730 w 9107424"/>
              <a:gd name="connsiteY4" fmla="*/ 0 h 1905"/>
              <a:gd name="connsiteX5" fmla="*/ 152248 w 9107424"/>
              <a:gd name="connsiteY5" fmla="*/ 0 h 1905"/>
              <a:gd name="connsiteX6" fmla="*/ 182766 w 9107424"/>
              <a:gd name="connsiteY6" fmla="*/ 0 h 1905"/>
              <a:gd name="connsiteX7" fmla="*/ 213284 w 9107424"/>
              <a:gd name="connsiteY7" fmla="*/ 0 h 1905"/>
              <a:gd name="connsiteX8" fmla="*/ 243802 w 9107424"/>
              <a:gd name="connsiteY8" fmla="*/ 0 h 1905"/>
              <a:gd name="connsiteX9" fmla="*/ 273977 w 9107424"/>
              <a:gd name="connsiteY9" fmla="*/ 0 h 1905"/>
              <a:gd name="connsiteX10" fmla="*/ 304495 w 9107424"/>
              <a:gd name="connsiteY10" fmla="*/ 0 h 1905"/>
              <a:gd name="connsiteX11" fmla="*/ 335013 w 9107424"/>
              <a:gd name="connsiteY11" fmla="*/ 0 h 1905"/>
              <a:gd name="connsiteX12" fmla="*/ 365531 w 9107424"/>
              <a:gd name="connsiteY12" fmla="*/ 0 h 1905"/>
              <a:gd name="connsiteX13" fmla="*/ 396050 w 9107424"/>
              <a:gd name="connsiteY13" fmla="*/ 0 h 1905"/>
              <a:gd name="connsiteX14" fmla="*/ 426568 w 9107424"/>
              <a:gd name="connsiteY14" fmla="*/ 0 h 1905"/>
              <a:gd name="connsiteX15" fmla="*/ 456743 w 9107424"/>
              <a:gd name="connsiteY15" fmla="*/ 0 h 1905"/>
              <a:gd name="connsiteX16" fmla="*/ 487261 w 9107424"/>
              <a:gd name="connsiteY16" fmla="*/ 0 h 1905"/>
              <a:gd name="connsiteX17" fmla="*/ 517779 w 9107424"/>
              <a:gd name="connsiteY17" fmla="*/ 0 h 1905"/>
              <a:gd name="connsiteX18" fmla="*/ 548297 w 9107424"/>
              <a:gd name="connsiteY18" fmla="*/ 0 h 1905"/>
              <a:gd name="connsiteX19" fmla="*/ 578815 w 9107424"/>
              <a:gd name="connsiteY19" fmla="*/ 0 h 1905"/>
              <a:gd name="connsiteX20" fmla="*/ 608990 w 9107424"/>
              <a:gd name="connsiteY20" fmla="*/ 0 h 1905"/>
              <a:gd name="connsiteX21" fmla="*/ 639509 w 9107424"/>
              <a:gd name="connsiteY21" fmla="*/ 0 h 1905"/>
              <a:gd name="connsiteX22" fmla="*/ 670027 w 9107424"/>
              <a:gd name="connsiteY22" fmla="*/ 0 h 1905"/>
              <a:gd name="connsiteX23" fmla="*/ 700545 w 9107424"/>
              <a:gd name="connsiteY23" fmla="*/ 0 h 1905"/>
              <a:gd name="connsiteX24" fmla="*/ 731063 w 9107424"/>
              <a:gd name="connsiteY24" fmla="*/ 0 h 1905"/>
              <a:gd name="connsiteX25" fmla="*/ 761581 w 9107424"/>
              <a:gd name="connsiteY25" fmla="*/ 0 h 1905"/>
              <a:gd name="connsiteX26" fmla="*/ 791756 w 9107424"/>
              <a:gd name="connsiteY26" fmla="*/ 0 h 1905"/>
              <a:gd name="connsiteX27" fmla="*/ 822274 w 9107424"/>
              <a:gd name="connsiteY27" fmla="*/ 0 h 1905"/>
              <a:gd name="connsiteX28" fmla="*/ 852792 w 9107424"/>
              <a:gd name="connsiteY28" fmla="*/ 0 h 1905"/>
              <a:gd name="connsiteX29" fmla="*/ 883311 w 9107424"/>
              <a:gd name="connsiteY29" fmla="*/ 0 h 1905"/>
              <a:gd name="connsiteX30" fmla="*/ 913828 w 9107424"/>
              <a:gd name="connsiteY30" fmla="*/ 0 h 1905"/>
              <a:gd name="connsiteX31" fmla="*/ 944347 w 9107424"/>
              <a:gd name="connsiteY31" fmla="*/ 0 h 1905"/>
              <a:gd name="connsiteX32" fmla="*/ 974522 w 9107424"/>
              <a:gd name="connsiteY32" fmla="*/ 0 h 1905"/>
              <a:gd name="connsiteX33" fmla="*/ 1005040 w 9107424"/>
              <a:gd name="connsiteY33" fmla="*/ 0 h 1905"/>
              <a:gd name="connsiteX34" fmla="*/ 1035558 w 9107424"/>
              <a:gd name="connsiteY34" fmla="*/ 0 h 1905"/>
              <a:gd name="connsiteX35" fmla="*/ 1066076 w 9107424"/>
              <a:gd name="connsiteY35" fmla="*/ 0 h 1905"/>
              <a:gd name="connsiteX36" fmla="*/ 1096594 w 9107424"/>
              <a:gd name="connsiteY36" fmla="*/ 0 h 1905"/>
              <a:gd name="connsiteX37" fmla="*/ 1127112 w 9107424"/>
              <a:gd name="connsiteY37" fmla="*/ 0 h 1905"/>
              <a:gd name="connsiteX38" fmla="*/ 1157288 w 9107424"/>
              <a:gd name="connsiteY38" fmla="*/ 0 h 1905"/>
              <a:gd name="connsiteX39" fmla="*/ 1187806 w 9107424"/>
              <a:gd name="connsiteY39" fmla="*/ 0 h 1905"/>
              <a:gd name="connsiteX40" fmla="*/ 1218324 w 9107424"/>
              <a:gd name="connsiteY40" fmla="*/ 0 h 1905"/>
              <a:gd name="connsiteX41" fmla="*/ 1248842 w 9107424"/>
              <a:gd name="connsiteY41" fmla="*/ 0 h 1905"/>
              <a:gd name="connsiteX42" fmla="*/ 1279360 w 9107424"/>
              <a:gd name="connsiteY42" fmla="*/ 0 h 1905"/>
              <a:gd name="connsiteX43" fmla="*/ 1309878 w 9107424"/>
              <a:gd name="connsiteY43" fmla="*/ 0 h 1905"/>
              <a:gd name="connsiteX44" fmla="*/ 1340053 w 9107424"/>
              <a:gd name="connsiteY44" fmla="*/ 0 h 1905"/>
              <a:gd name="connsiteX45" fmla="*/ 1370571 w 9107424"/>
              <a:gd name="connsiteY45" fmla="*/ 0 h 1905"/>
              <a:gd name="connsiteX46" fmla="*/ 1401089 w 9107424"/>
              <a:gd name="connsiteY46" fmla="*/ 0 h 1905"/>
              <a:gd name="connsiteX47" fmla="*/ 1431608 w 9107424"/>
              <a:gd name="connsiteY47" fmla="*/ 0 h 1905"/>
              <a:gd name="connsiteX48" fmla="*/ 1462126 w 9107424"/>
              <a:gd name="connsiteY48" fmla="*/ 0 h 1905"/>
              <a:gd name="connsiteX49" fmla="*/ 1492644 w 9107424"/>
              <a:gd name="connsiteY49" fmla="*/ 0 h 1905"/>
              <a:gd name="connsiteX50" fmla="*/ 1522819 w 9107424"/>
              <a:gd name="connsiteY50" fmla="*/ 0 h 1905"/>
              <a:gd name="connsiteX51" fmla="*/ 1553337 w 9107424"/>
              <a:gd name="connsiteY51" fmla="*/ 0 h 1905"/>
              <a:gd name="connsiteX52" fmla="*/ 1583855 w 9107424"/>
              <a:gd name="connsiteY52" fmla="*/ 0 h 1905"/>
              <a:gd name="connsiteX53" fmla="*/ 1614373 w 9107424"/>
              <a:gd name="connsiteY53" fmla="*/ 0 h 1905"/>
              <a:gd name="connsiteX54" fmla="*/ 1644891 w 9107424"/>
              <a:gd name="connsiteY54" fmla="*/ 0 h 1905"/>
              <a:gd name="connsiteX55" fmla="*/ 1675409 w 9107424"/>
              <a:gd name="connsiteY55" fmla="*/ 0 h 1905"/>
              <a:gd name="connsiteX56" fmla="*/ 1705585 w 9107424"/>
              <a:gd name="connsiteY56" fmla="*/ 0 h 1905"/>
              <a:gd name="connsiteX57" fmla="*/ 1736103 w 9107424"/>
              <a:gd name="connsiteY57" fmla="*/ 0 h 1905"/>
              <a:gd name="connsiteX58" fmla="*/ 1766621 w 9107424"/>
              <a:gd name="connsiteY58" fmla="*/ 0 h 1905"/>
              <a:gd name="connsiteX59" fmla="*/ 1797139 w 9107424"/>
              <a:gd name="connsiteY59" fmla="*/ 0 h 1905"/>
              <a:gd name="connsiteX60" fmla="*/ 1827657 w 9107424"/>
              <a:gd name="connsiteY60" fmla="*/ 0 h 1905"/>
              <a:gd name="connsiteX61" fmla="*/ 1857832 w 9107424"/>
              <a:gd name="connsiteY61" fmla="*/ 0 h 1905"/>
              <a:gd name="connsiteX62" fmla="*/ 1888350 w 9107424"/>
              <a:gd name="connsiteY62" fmla="*/ 0 h 1905"/>
              <a:gd name="connsiteX63" fmla="*/ 1918869 w 9107424"/>
              <a:gd name="connsiteY63" fmla="*/ 0 h 1905"/>
              <a:gd name="connsiteX64" fmla="*/ 1949387 w 9107424"/>
              <a:gd name="connsiteY64" fmla="*/ 0 h 1905"/>
              <a:gd name="connsiteX65" fmla="*/ 1979905 w 9107424"/>
              <a:gd name="connsiteY65" fmla="*/ 0 h 1905"/>
              <a:gd name="connsiteX66" fmla="*/ 2010423 w 9107424"/>
              <a:gd name="connsiteY66" fmla="*/ 0 h 1905"/>
              <a:gd name="connsiteX67" fmla="*/ 2040598 w 9107424"/>
              <a:gd name="connsiteY67" fmla="*/ 0 h 1905"/>
              <a:gd name="connsiteX68" fmla="*/ 2071116 w 9107424"/>
              <a:gd name="connsiteY68" fmla="*/ 0 h 1905"/>
              <a:gd name="connsiteX69" fmla="*/ 2101634 w 9107424"/>
              <a:gd name="connsiteY69" fmla="*/ 0 h 1905"/>
              <a:gd name="connsiteX70" fmla="*/ 2132152 w 9107424"/>
              <a:gd name="connsiteY70" fmla="*/ 0 h 1905"/>
              <a:gd name="connsiteX71" fmla="*/ 2162670 w 9107424"/>
              <a:gd name="connsiteY71" fmla="*/ 0 h 1905"/>
              <a:gd name="connsiteX72" fmla="*/ 2193189 w 9107424"/>
              <a:gd name="connsiteY72" fmla="*/ 0 h 1905"/>
              <a:gd name="connsiteX73" fmla="*/ 2223364 w 9107424"/>
              <a:gd name="connsiteY73" fmla="*/ 0 h 1905"/>
              <a:gd name="connsiteX74" fmla="*/ 2253882 w 9107424"/>
              <a:gd name="connsiteY74" fmla="*/ 0 h 1905"/>
              <a:gd name="connsiteX75" fmla="*/ 2284400 w 9107424"/>
              <a:gd name="connsiteY75" fmla="*/ 0 h 1905"/>
              <a:gd name="connsiteX76" fmla="*/ 2314918 w 9107424"/>
              <a:gd name="connsiteY76" fmla="*/ 0 h 1905"/>
              <a:gd name="connsiteX77" fmla="*/ 2345436 w 9107424"/>
              <a:gd name="connsiteY77" fmla="*/ 0 h 1905"/>
              <a:gd name="connsiteX78" fmla="*/ 2375954 w 9107424"/>
              <a:gd name="connsiteY78" fmla="*/ 0 h 1905"/>
              <a:gd name="connsiteX79" fmla="*/ 2406130 w 9107424"/>
              <a:gd name="connsiteY79" fmla="*/ 0 h 1905"/>
              <a:gd name="connsiteX80" fmla="*/ 2436647 w 9107424"/>
              <a:gd name="connsiteY80" fmla="*/ 0 h 1905"/>
              <a:gd name="connsiteX81" fmla="*/ 2467166 w 9107424"/>
              <a:gd name="connsiteY81" fmla="*/ 0 h 1905"/>
              <a:gd name="connsiteX82" fmla="*/ 2497684 w 9107424"/>
              <a:gd name="connsiteY82" fmla="*/ 0 h 1905"/>
              <a:gd name="connsiteX83" fmla="*/ 2528202 w 9107424"/>
              <a:gd name="connsiteY83" fmla="*/ 0 h 1905"/>
              <a:gd name="connsiteX84" fmla="*/ 2558720 w 9107424"/>
              <a:gd name="connsiteY84" fmla="*/ 0 h 1905"/>
              <a:gd name="connsiteX85" fmla="*/ 2588895 w 9107424"/>
              <a:gd name="connsiteY85" fmla="*/ 0 h 1905"/>
              <a:gd name="connsiteX86" fmla="*/ 2619413 w 9107424"/>
              <a:gd name="connsiteY86" fmla="*/ 0 h 1905"/>
              <a:gd name="connsiteX87" fmla="*/ 2649931 w 9107424"/>
              <a:gd name="connsiteY87" fmla="*/ 0 h 1905"/>
              <a:gd name="connsiteX88" fmla="*/ 2680450 w 9107424"/>
              <a:gd name="connsiteY88" fmla="*/ 0 h 1905"/>
              <a:gd name="connsiteX89" fmla="*/ 2710968 w 9107424"/>
              <a:gd name="connsiteY89" fmla="*/ 0 h 1905"/>
              <a:gd name="connsiteX90" fmla="*/ 2741486 w 9107424"/>
              <a:gd name="connsiteY90" fmla="*/ 0 h 1905"/>
              <a:gd name="connsiteX91" fmla="*/ 2771661 w 9107424"/>
              <a:gd name="connsiteY91" fmla="*/ 0 h 1905"/>
              <a:gd name="connsiteX92" fmla="*/ 2802179 w 9107424"/>
              <a:gd name="connsiteY92" fmla="*/ 0 h 1905"/>
              <a:gd name="connsiteX93" fmla="*/ 2832697 w 9107424"/>
              <a:gd name="connsiteY93" fmla="*/ 0 h 1905"/>
              <a:gd name="connsiteX94" fmla="*/ 2863215 w 9107424"/>
              <a:gd name="connsiteY94" fmla="*/ 0 h 1905"/>
              <a:gd name="connsiteX95" fmla="*/ 2893733 w 9107424"/>
              <a:gd name="connsiteY95" fmla="*/ 0 h 1905"/>
              <a:gd name="connsiteX96" fmla="*/ 2924251 w 9107424"/>
              <a:gd name="connsiteY96" fmla="*/ 0 h 1905"/>
              <a:gd name="connsiteX97" fmla="*/ 2954427 w 9107424"/>
              <a:gd name="connsiteY97" fmla="*/ 0 h 1905"/>
              <a:gd name="connsiteX98" fmla="*/ 2984944 w 9107424"/>
              <a:gd name="connsiteY98" fmla="*/ 0 h 1905"/>
              <a:gd name="connsiteX99" fmla="*/ 3015463 w 9107424"/>
              <a:gd name="connsiteY99" fmla="*/ 0 h 1905"/>
              <a:gd name="connsiteX100" fmla="*/ 3045981 w 9107424"/>
              <a:gd name="connsiteY100" fmla="*/ 0 h 1905"/>
              <a:gd name="connsiteX101" fmla="*/ 3076499 w 9107424"/>
              <a:gd name="connsiteY101" fmla="*/ 0 h 1905"/>
              <a:gd name="connsiteX102" fmla="*/ 3106674 w 9107424"/>
              <a:gd name="connsiteY102" fmla="*/ 0 h 1905"/>
              <a:gd name="connsiteX103" fmla="*/ 3137192 w 9107424"/>
              <a:gd name="connsiteY103" fmla="*/ 0 h 1905"/>
              <a:gd name="connsiteX104" fmla="*/ 3167710 w 9107424"/>
              <a:gd name="connsiteY104" fmla="*/ 0 h 1905"/>
              <a:gd name="connsiteX105" fmla="*/ 3198229 w 9107424"/>
              <a:gd name="connsiteY105" fmla="*/ 0 h 1905"/>
              <a:gd name="connsiteX106" fmla="*/ 3228747 w 9107424"/>
              <a:gd name="connsiteY106" fmla="*/ 0 h 1905"/>
              <a:gd name="connsiteX107" fmla="*/ 3259264 w 9107424"/>
              <a:gd name="connsiteY107" fmla="*/ 0 h 1905"/>
              <a:gd name="connsiteX108" fmla="*/ 3289440 w 9107424"/>
              <a:gd name="connsiteY108" fmla="*/ 0 h 1905"/>
              <a:gd name="connsiteX109" fmla="*/ 3319958 w 9107424"/>
              <a:gd name="connsiteY109" fmla="*/ 0 h 1905"/>
              <a:gd name="connsiteX110" fmla="*/ 3350476 w 9107424"/>
              <a:gd name="connsiteY110" fmla="*/ 0 h 1905"/>
              <a:gd name="connsiteX111" fmla="*/ 3380994 w 9107424"/>
              <a:gd name="connsiteY111" fmla="*/ 0 h 1905"/>
              <a:gd name="connsiteX112" fmla="*/ 3411512 w 9107424"/>
              <a:gd name="connsiteY112" fmla="*/ 0 h 1905"/>
              <a:gd name="connsiteX113" fmla="*/ 3442030 w 9107424"/>
              <a:gd name="connsiteY113" fmla="*/ 0 h 1905"/>
              <a:gd name="connsiteX114" fmla="*/ 3472205 w 9107424"/>
              <a:gd name="connsiteY114" fmla="*/ 0 h 1905"/>
              <a:gd name="connsiteX115" fmla="*/ 3502724 w 9107424"/>
              <a:gd name="connsiteY115" fmla="*/ 0 h 1905"/>
              <a:gd name="connsiteX116" fmla="*/ 3533242 w 9107424"/>
              <a:gd name="connsiteY116" fmla="*/ 0 h 1905"/>
              <a:gd name="connsiteX117" fmla="*/ 3563760 w 9107424"/>
              <a:gd name="connsiteY117" fmla="*/ 0 h 1905"/>
              <a:gd name="connsiteX118" fmla="*/ 3594278 w 9107424"/>
              <a:gd name="connsiteY118" fmla="*/ 0 h 1905"/>
              <a:gd name="connsiteX119" fmla="*/ 3624796 w 9107424"/>
              <a:gd name="connsiteY119" fmla="*/ 0 h 1905"/>
              <a:gd name="connsiteX120" fmla="*/ 3654971 w 9107424"/>
              <a:gd name="connsiteY120" fmla="*/ 0 h 1905"/>
              <a:gd name="connsiteX121" fmla="*/ 3685489 w 9107424"/>
              <a:gd name="connsiteY121" fmla="*/ 0 h 1905"/>
              <a:gd name="connsiteX122" fmla="*/ 3716007 w 9107424"/>
              <a:gd name="connsiteY122" fmla="*/ 0 h 1905"/>
              <a:gd name="connsiteX123" fmla="*/ 3746525 w 9107424"/>
              <a:gd name="connsiteY123" fmla="*/ 0 h 1905"/>
              <a:gd name="connsiteX124" fmla="*/ 3777044 w 9107424"/>
              <a:gd name="connsiteY124" fmla="*/ 0 h 1905"/>
              <a:gd name="connsiteX125" fmla="*/ 3807562 w 9107424"/>
              <a:gd name="connsiteY125" fmla="*/ 0 h 1905"/>
              <a:gd name="connsiteX126" fmla="*/ 3837737 w 9107424"/>
              <a:gd name="connsiteY126" fmla="*/ 0 h 1905"/>
              <a:gd name="connsiteX127" fmla="*/ 3868255 w 9107424"/>
              <a:gd name="connsiteY127" fmla="*/ 0 h 1905"/>
              <a:gd name="connsiteX128" fmla="*/ 3898773 w 9107424"/>
              <a:gd name="connsiteY128" fmla="*/ 0 h 1905"/>
              <a:gd name="connsiteX129" fmla="*/ 3929291 w 9107424"/>
              <a:gd name="connsiteY129" fmla="*/ 0 h 1905"/>
              <a:gd name="connsiteX130" fmla="*/ 3959809 w 9107424"/>
              <a:gd name="connsiteY130" fmla="*/ 0 h 1905"/>
              <a:gd name="connsiteX131" fmla="*/ 3990327 w 9107424"/>
              <a:gd name="connsiteY131" fmla="*/ 0 h 1905"/>
              <a:gd name="connsiteX132" fmla="*/ 4020503 w 9107424"/>
              <a:gd name="connsiteY132" fmla="*/ 0 h 1905"/>
              <a:gd name="connsiteX133" fmla="*/ 4051021 w 9107424"/>
              <a:gd name="connsiteY133" fmla="*/ 0 h 1905"/>
              <a:gd name="connsiteX134" fmla="*/ 4081539 w 9107424"/>
              <a:gd name="connsiteY134" fmla="*/ 0 h 1905"/>
              <a:gd name="connsiteX135" fmla="*/ 4112057 w 9107424"/>
              <a:gd name="connsiteY135" fmla="*/ 0 h 1905"/>
              <a:gd name="connsiteX136" fmla="*/ 4142575 w 9107424"/>
              <a:gd name="connsiteY136" fmla="*/ 0 h 1905"/>
              <a:gd name="connsiteX137" fmla="*/ 4173093 w 9107424"/>
              <a:gd name="connsiteY137" fmla="*/ 0 h 1905"/>
              <a:gd name="connsiteX138" fmla="*/ 4203268 w 9107424"/>
              <a:gd name="connsiteY138" fmla="*/ 0 h 1905"/>
              <a:gd name="connsiteX139" fmla="*/ 4233786 w 9107424"/>
              <a:gd name="connsiteY139" fmla="*/ 0 h 1905"/>
              <a:gd name="connsiteX140" fmla="*/ 4264305 w 9107424"/>
              <a:gd name="connsiteY140" fmla="*/ 0 h 1905"/>
              <a:gd name="connsiteX141" fmla="*/ 4294823 w 9107424"/>
              <a:gd name="connsiteY141" fmla="*/ 0 h 1905"/>
              <a:gd name="connsiteX142" fmla="*/ 4325341 w 9107424"/>
              <a:gd name="connsiteY142" fmla="*/ 0 h 1905"/>
              <a:gd name="connsiteX143" fmla="*/ 4355516 w 9107424"/>
              <a:gd name="connsiteY143" fmla="*/ 0 h 1905"/>
              <a:gd name="connsiteX144" fmla="*/ 4386034 w 9107424"/>
              <a:gd name="connsiteY144" fmla="*/ 0 h 1905"/>
              <a:gd name="connsiteX145" fmla="*/ 4416552 w 9107424"/>
              <a:gd name="connsiteY145" fmla="*/ 0 h 1905"/>
              <a:gd name="connsiteX146" fmla="*/ 4447070 w 9107424"/>
              <a:gd name="connsiteY146" fmla="*/ 0 h 1905"/>
              <a:gd name="connsiteX147" fmla="*/ 4477588 w 9107424"/>
              <a:gd name="connsiteY147" fmla="*/ 0 h 1905"/>
              <a:gd name="connsiteX148" fmla="*/ 4508106 w 9107424"/>
              <a:gd name="connsiteY148" fmla="*/ 0 h 1905"/>
              <a:gd name="connsiteX149" fmla="*/ 4538282 w 9107424"/>
              <a:gd name="connsiteY149" fmla="*/ 0 h 1905"/>
              <a:gd name="connsiteX150" fmla="*/ 4568800 w 9107424"/>
              <a:gd name="connsiteY150" fmla="*/ 0 h 1905"/>
              <a:gd name="connsiteX151" fmla="*/ 4599318 w 9107424"/>
              <a:gd name="connsiteY151" fmla="*/ 0 h 1905"/>
              <a:gd name="connsiteX152" fmla="*/ 4629836 w 9107424"/>
              <a:gd name="connsiteY152" fmla="*/ 0 h 1905"/>
              <a:gd name="connsiteX153" fmla="*/ 4660354 w 9107424"/>
              <a:gd name="connsiteY153" fmla="*/ 0 h 1905"/>
              <a:gd name="connsiteX154" fmla="*/ 4690872 w 9107424"/>
              <a:gd name="connsiteY154" fmla="*/ 0 h 1905"/>
              <a:gd name="connsiteX155" fmla="*/ 4721047 w 9107424"/>
              <a:gd name="connsiteY155" fmla="*/ 0 h 1905"/>
              <a:gd name="connsiteX156" fmla="*/ 4751566 w 9107424"/>
              <a:gd name="connsiteY156" fmla="*/ 0 h 1905"/>
              <a:gd name="connsiteX157" fmla="*/ 4782084 w 9107424"/>
              <a:gd name="connsiteY157" fmla="*/ 0 h 1905"/>
              <a:gd name="connsiteX158" fmla="*/ 4812602 w 9107424"/>
              <a:gd name="connsiteY158" fmla="*/ 0 h 1905"/>
              <a:gd name="connsiteX159" fmla="*/ 4843120 w 9107424"/>
              <a:gd name="connsiteY159" fmla="*/ 0 h 1905"/>
              <a:gd name="connsiteX160" fmla="*/ 4873638 w 9107424"/>
              <a:gd name="connsiteY160" fmla="*/ 0 h 1905"/>
              <a:gd name="connsiteX161" fmla="*/ 4903813 w 9107424"/>
              <a:gd name="connsiteY161" fmla="*/ 0 h 1905"/>
              <a:gd name="connsiteX162" fmla="*/ 4934331 w 9107424"/>
              <a:gd name="connsiteY162" fmla="*/ 0 h 1905"/>
              <a:gd name="connsiteX163" fmla="*/ 4964849 w 9107424"/>
              <a:gd name="connsiteY163" fmla="*/ 0 h 1905"/>
              <a:gd name="connsiteX164" fmla="*/ 4995367 w 9107424"/>
              <a:gd name="connsiteY164" fmla="*/ 0 h 1905"/>
              <a:gd name="connsiteX165" fmla="*/ 5025886 w 9107424"/>
              <a:gd name="connsiteY165" fmla="*/ 0 h 1905"/>
              <a:gd name="connsiteX166" fmla="*/ 5056404 w 9107424"/>
              <a:gd name="connsiteY166" fmla="*/ 0 h 1905"/>
              <a:gd name="connsiteX167" fmla="*/ 5086579 w 9107424"/>
              <a:gd name="connsiteY167" fmla="*/ 0 h 1905"/>
              <a:gd name="connsiteX168" fmla="*/ 5117097 w 9107424"/>
              <a:gd name="connsiteY168" fmla="*/ 0 h 1905"/>
              <a:gd name="connsiteX169" fmla="*/ 5147615 w 9107424"/>
              <a:gd name="connsiteY169" fmla="*/ 0 h 1905"/>
              <a:gd name="connsiteX170" fmla="*/ 5178133 w 9107424"/>
              <a:gd name="connsiteY170" fmla="*/ 0 h 1905"/>
              <a:gd name="connsiteX171" fmla="*/ 5208651 w 9107424"/>
              <a:gd name="connsiteY171" fmla="*/ 0 h 1905"/>
              <a:gd name="connsiteX172" fmla="*/ 5239169 w 9107424"/>
              <a:gd name="connsiteY172" fmla="*/ 0 h 1905"/>
              <a:gd name="connsiteX173" fmla="*/ 5269345 w 9107424"/>
              <a:gd name="connsiteY173" fmla="*/ 0 h 1905"/>
              <a:gd name="connsiteX174" fmla="*/ 5299863 w 9107424"/>
              <a:gd name="connsiteY174" fmla="*/ 0 h 1905"/>
              <a:gd name="connsiteX175" fmla="*/ 5330381 w 9107424"/>
              <a:gd name="connsiteY175" fmla="*/ 0 h 1905"/>
              <a:gd name="connsiteX176" fmla="*/ 5360899 w 9107424"/>
              <a:gd name="connsiteY176" fmla="*/ 0 h 1905"/>
              <a:gd name="connsiteX177" fmla="*/ 5391417 w 9107424"/>
              <a:gd name="connsiteY177" fmla="*/ 0 h 1905"/>
              <a:gd name="connsiteX178" fmla="*/ 5421935 w 9107424"/>
              <a:gd name="connsiteY178" fmla="*/ 0 h 1905"/>
              <a:gd name="connsiteX179" fmla="*/ 5452110 w 9107424"/>
              <a:gd name="connsiteY179" fmla="*/ 0 h 1905"/>
              <a:gd name="connsiteX180" fmla="*/ 5482628 w 9107424"/>
              <a:gd name="connsiteY180" fmla="*/ 0 h 1905"/>
              <a:gd name="connsiteX181" fmla="*/ 5513147 w 9107424"/>
              <a:gd name="connsiteY181" fmla="*/ 0 h 1905"/>
              <a:gd name="connsiteX182" fmla="*/ 5543665 w 9107424"/>
              <a:gd name="connsiteY182" fmla="*/ 0 h 1905"/>
              <a:gd name="connsiteX183" fmla="*/ 5574183 w 9107424"/>
              <a:gd name="connsiteY183" fmla="*/ 0 h 1905"/>
              <a:gd name="connsiteX184" fmla="*/ 5604358 w 9107424"/>
              <a:gd name="connsiteY184" fmla="*/ 0 h 1905"/>
              <a:gd name="connsiteX185" fmla="*/ 5634876 w 9107424"/>
              <a:gd name="connsiteY185" fmla="*/ 0 h 1905"/>
              <a:gd name="connsiteX186" fmla="*/ 5665394 w 9107424"/>
              <a:gd name="connsiteY186" fmla="*/ 0 h 1905"/>
              <a:gd name="connsiteX187" fmla="*/ 5695912 w 9107424"/>
              <a:gd name="connsiteY187" fmla="*/ 0 h 1905"/>
              <a:gd name="connsiteX188" fmla="*/ 5726430 w 9107424"/>
              <a:gd name="connsiteY188" fmla="*/ 0 h 1905"/>
              <a:gd name="connsiteX189" fmla="*/ 5756948 w 9107424"/>
              <a:gd name="connsiteY189" fmla="*/ 0 h 1905"/>
              <a:gd name="connsiteX190" fmla="*/ 5787124 w 9107424"/>
              <a:gd name="connsiteY190" fmla="*/ 0 h 1905"/>
              <a:gd name="connsiteX191" fmla="*/ 5817642 w 9107424"/>
              <a:gd name="connsiteY191" fmla="*/ 0 h 1905"/>
              <a:gd name="connsiteX192" fmla="*/ 5848160 w 9107424"/>
              <a:gd name="connsiteY192" fmla="*/ 0 h 1905"/>
              <a:gd name="connsiteX193" fmla="*/ 5878678 w 9107424"/>
              <a:gd name="connsiteY193" fmla="*/ 0 h 1905"/>
              <a:gd name="connsiteX194" fmla="*/ 5909196 w 9107424"/>
              <a:gd name="connsiteY194" fmla="*/ 0 h 1905"/>
              <a:gd name="connsiteX195" fmla="*/ 5939714 w 9107424"/>
              <a:gd name="connsiteY195" fmla="*/ 0 h 1905"/>
              <a:gd name="connsiteX196" fmla="*/ 5969889 w 9107424"/>
              <a:gd name="connsiteY196" fmla="*/ 0 h 1905"/>
              <a:gd name="connsiteX197" fmla="*/ 6000407 w 9107424"/>
              <a:gd name="connsiteY197" fmla="*/ 0 h 1905"/>
              <a:gd name="connsiteX198" fmla="*/ 6030926 w 9107424"/>
              <a:gd name="connsiteY198" fmla="*/ 0 h 1905"/>
              <a:gd name="connsiteX199" fmla="*/ 6061444 w 9107424"/>
              <a:gd name="connsiteY199" fmla="*/ 0 h 1905"/>
              <a:gd name="connsiteX200" fmla="*/ 6091962 w 9107424"/>
              <a:gd name="connsiteY200" fmla="*/ 0 h 1905"/>
              <a:gd name="connsiteX201" fmla="*/ 6122480 w 9107424"/>
              <a:gd name="connsiteY201" fmla="*/ 0 h 1905"/>
              <a:gd name="connsiteX202" fmla="*/ 6152655 w 9107424"/>
              <a:gd name="connsiteY202" fmla="*/ 0 h 1905"/>
              <a:gd name="connsiteX203" fmla="*/ 6183173 w 9107424"/>
              <a:gd name="connsiteY203" fmla="*/ 0 h 1905"/>
              <a:gd name="connsiteX204" fmla="*/ 6213691 w 9107424"/>
              <a:gd name="connsiteY204" fmla="*/ 0 h 1905"/>
              <a:gd name="connsiteX205" fmla="*/ 6244209 w 9107424"/>
              <a:gd name="connsiteY205" fmla="*/ 0 h 1905"/>
              <a:gd name="connsiteX206" fmla="*/ 6274727 w 9107424"/>
              <a:gd name="connsiteY206" fmla="*/ 0 h 1905"/>
              <a:gd name="connsiteX207" fmla="*/ 6305246 w 9107424"/>
              <a:gd name="connsiteY207" fmla="*/ 0 h 1905"/>
              <a:gd name="connsiteX208" fmla="*/ 6335421 w 9107424"/>
              <a:gd name="connsiteY208" fmla="*/ 0 h 1905"/>
              <a:gd name="connsiteX209" fmla="*/ 6365939 w 9107424"/>
              <a:gd name="connsiteY209" fmla="*/ 0 h 1905"/>
              <a:gd name="connsiteX210" fmla="*/ 6396457 w 9107424"/>
              <a:gd name="connsiteY210" fmla="*/ 0 h 1905"/>
              <a:gd name="connsiteX211" fmla="*/ 6426975 w 9107424"/>
              <a:gd name="connsiteY211" fmla="*/ 0 h 1905"/>
              <a:gd name="connsiteX212" fmla="*/ 6457493 w 9107424"/>
              <a:gd name="connsiteY212" fmla="*/ 0 h 1905"/>
              <a:gd name="connsiteX213" fmla="*/ 6488011 w 9107424"/>
              <a:gd name="connsiteY213" fmla="*/ 0 h 1905"/>
              <a:gd name="connsiteX214" fmla="*/ 6518187 w 9107424"/>
              <a:gd name="connsiteY214" fmla="*/ 0 h 1905"/>
              <a:gd name="connsiteX215" fmla="*/ 6548704 w 9107424"/>
              <a:gd name="connsiteY215" fmla="*/ 0 h 1905"/>
              <a:gd name="connsiteX216" fmla="*/ 6579222 w 9107424"/>
              <a:gd name="connsiteY216" fmla="*/ 0 h 1905"/>
              <a:gd name="connsiteX217" fmla="*/ 6609741 w 9107424"/>
              <a:gd name="connsiteY217" fmla="*/ 0 h 1905"/>
              <a:gd name="connsiteX218" fmla="*/ 6640259 w 9107424"/>
              <a:gd name="connsiteY218" fmla="*/ 0 h 1905"/>
              <a:gd name="connsiteX219" fmla="*/ 6670777 w 9107424"/>
              <a:gd name="connsiteY219" fmla="*/ 0 h 1905"/>
              <a:gd name="connsiteX220" fmla="*/ 6700952 w 9107424"/>
              <a:gd name="connsiteY220" fmla="*/ 0 h 1905"/>
              <a:gd name="connsiteX221" fmla="*/ 6731470 w 9107424"/>
              <a:gd name="connsiteY221" fmla="*/ 0 h 1905"/>
              <a:gd name="connsiteX222" fmla="*/ 6761988 w 9107424"/>
              <a:gd name="connsiteY222" fmla="*/ 0 h 1905"/>
              <a:gd name="connsiteX223" fmla="*/ 6792506 w 9107424"/>
              <a:gd name="connsiteY223" fmla="*/ 0 h 1905"/>
              <a:gd name="connsiteX224" fmla="*/ 6823024 w 9107424"/>
              <a:gd name="connsiteY224" fmla="*/ 0 h 1905"/>
              <a:gd name="connsiteX225" fmla="*/ 6853200 w 9107424"/>
              <a:gd name="connsiteY225" fmla="*/ 0 h 1905"/>
              <a:gd name="connsiteX226" fmla="*/ 6883718 w 9107424"/>
              <a:gd name="connsiteY226" fmla="*/ 0 h 1905"/>
              <a:gd name="connsiteX227" fmla="*/ 6914235 w 9107424"/>
              <a:gd name="connsiteY227" fmla="*/ 0 h 1905"/>
              <a:gd name="connsiteX228" fmla="*/ 6944754 w 9107424"/>
              <a:gd name="connsiteY228" fmla="*/ 0 h 1905"/>
              <a:gd name="connsiteX229" fmla="*/ 6975272 w 9107424"/>
              <a:gd name="connsiteY229" fmla="*/ 0 h 1905"/>
              <a:gd name="connsiteX230" fmla="*/ 7005790 w 9107424"/>
              <a:gd name="connsiteY230" fmla="*/ 0 h 1905"/>
              <a:gd name="connsiteX231" fmla="*/ 7035966 w 9107424"/>
              <a:gd name="connsiteY231" fmla="*/ 0 h 1905"/>
              <a:gd name="connsiteX232" fmla="*/ 7066484 w 9107424"/>
              <a:gd name="connsiteY232" fmla="*/ 0 h 1905"/>
              <a:gd name="connsiteX233" fmla="*/ 7097002 w 9107424"/>
              <a:gd name="connsiteY233" fmla="*/ 0 h 1905"/>
              <a:gd name="connsiteX234" fmla="*/ 7127520 w 9107424"/>
              <a:gd name="connsiteY234" fmla="*/ 0 h 1905"/>
              <a:gd name="connsiteX235" fmla="*/ 7158038 w 9107424"/>
              <a:gd name="connsiteY235" fmla="*/ 0 h 1905"/>
              <a:gd name="connsiteX236" fmla="*/ 7188555 w 9107424"/>
              <a:gd name="connsiteY236" fmla="*/ 0 h 1905"/>
              <a:gd name="connsiteX237" fmla="*/ 7218731 w 9107424"/>
              <a:gd name="connsiteY237" fmla="*/ 0 h 1905"/>
              <a:gd name="connsiteX238" fmla="*/ 7249249 w 9107424"/>
              <a:gd name="connsiteY238" fmla="*/ 0 h 1905"/>
              <a:gd name="connsiteX239" fmla="*/ 7279768 w 9107424"/>
              <a:gd name="connsiteY239" fmla="*/ 0 h 1905"/>
              <a:gd name="connsiteX240" fmla="*/ 7310286 w 9107424"/>
              <a:gd name="connsiteY240" fmla="*/ 0 h 1905"/>
              <a:gd name="connsiteX241" fmla="*/ 7340804 w 9107424"/>
              <a:gd name="connsiteY241" fmla="*/ 0 h 1905"/>
              <a:gd name="connsiteX242" fmla="*/ 7371322 w 9107424"/>
              <a:gd name="connsiteY242" fmla="*/ 0 h 1905"/>
              <a:gd name="connsiteX243" fmla="*/ 7401497 w 9107424"/>
              <a:gd name="connsiteY243" fmla="*/ 0 h 1905"/>
              <a:gd name="connsiteX244" fmla="*/ 7432015 w 9107424"/>
              <a:gd name="connsiteY244" fmla="*/ 0 h 1905"/>
              <a:gd name="connsiteX245" fmla="*/ 7462533 w 9107424"/>
              <a:gd name="connsiteY245" fmla="*/ 0 h 1905"/>
              <a:gd name="connsiteX246" fmla="*/ 7493051 w 9107424"/>
              <a:gd name="connsiteY246" fmla="*/ 0 h 1905"/>
              <a:gd name="connsiteX247" fmla="*/ 7523569 w 9107424"/>
              <a:gd name="connsiteY247" fmla="*/ 0 h 1905"/>
              <a:gd name="connsiteX248" fmla="*/ 7554088 w 9107424"/>
              <a:gd name="connsiteY248" fmla="*/ 0 h 1905"/>
              <a:gd name="connsiteX249" fmla="*/ 7584262 w 9107424"/>
              <a:gd name="connsiteY249" fmla="*/ 0 h 1905"/>
              <a:gd name="connsiteX250" fmla="*/ 7614781 w 9107424"/>
              <a:gd name="connsiteY250" fmla="*/ 0 h 1905"/>
              <a:gd name="connsiteX251" fmla="*/ 7645299 w 9107424"/>
              <a:gd name="connsiteY251" fmla="*/ 0 h 1905"/>
              <a:gd name="connsiteX252" fmla="*/ 7675817 w 9107424"/>
              <a:gd name="connsiteY252" fmla="*/ 0 h 1905"/>
              <a:gd name="connsiteX253" fmla="*/ 7706335 w 9107424"/>
              <a:gd name="connsiteY253" fmla="*/ 0 h 1905"/>
              <a:gd name="connsiteX254" fmla="*/ 7736853 w 9107424"/>
              <a:gd name="connsiteY254" fmla="*/ 0 h 1905"/>
              <a:gd name="connsiteX255" fmla="*/ 7767028 w 9107424"/>
              <a:gd name="connsiteY255" fmla="*/ 0 h 1905"/>
              <a:gd name="connsiteX256" fmla="*/ 7797546 w 9107424"/>
              <a:gd name="connsiteY256" fmla="*/ 0 h 1905"/>
              <a:gd name="connsiteX257" fmla="*/ 7828064 w 9107424"/>
              <a:gd name="connsiteY257" fmla="*/ 0 h 1905"/>
              <a:gd name="connsiteX258" fmla="*/ 7858582 w 9107424"/>
              <a:gd name="connsiteY258" fmla="*/ 0 h 1905"/>
              <a:gd name="connsiteX259" fmla="*/ 7889101 w 9107424"/>
              <a:gd name="connsiteY259" fmla="*/ 0 h 1905"/>
              <a:gd name="connsiteX260" fmla="*/ 7919275 w 9107424"/>
              <a:gd name="connsiteY260" fmla="*/ 0 h 1905"/>
              <a:gd name="connsiteX261" fmla="*/ 7949794 w 9107424"/>
              <a:gd name="connsiteY261" fmla="*/ 0 h 1905"/>
              <a:gd name="connsiteX262" fmla="*/ 7980312 w 9107424"/>
              <a:gd name="connsiteY262" fmla="*/ 0 h 1905"/>
              <a:gd name="connsiteX263" fmla="*/ 8010830 w 9107424"/>
              <a:gd name="connsiteY263" fmla="*/ 0 h 1905"/>
              <a:gd name="connsiteX264" fmla="*/ 8041348 w 9107424"/>
              <a:gd name="connsiteY264" fmla="*/ 0 h 1905"/>
              <a:gd name="connsiteX265" fmla="*/ 8071866 w 9107424"/>
              <a:gd name="connsiteY265" fmla="*/ 0 h 1905"/>
              <a:gd name="connsiteX266" fmla="*/ 8102041 w 9107424"/>
              <a:gd name="connsiteY266" fmla="*/ 0 h 1905"/>
              <a:gd name="connsiteX267" fmla="*/ 8132559 w 9107424"/>
              <a:gd name="connsiteY267" fmla="*/ 0 h 1905"/>
              <a:gd name="connsiteX268" fmla="*/ 8163077 w 9107424"/>
              <a:gd name="connsiteY268" fmla="*/ 0 h 1905"/>
              <a:gd name="connsiteX269" fmla="*/ 8193595 w 9107424"/>
              <a:gd name="connsiteY269" fmla="*/ 0 h 1905"/>
              <a:gd name="connsiteX270" fmla="*/ 8224114 w 9107424"/>
              <a:gd name="connsiteY270" fmla="*/ 0 h 1905"/>
              <a:gd name="connsiteX271" fmla="*/ 8254632 w 9107424"/>
              <a:gd name="connsiteY271" fmla="*/ 0 h 1905"/>
              <a:gd name="connsiteX272" fmla="*/ 8284808 w 9107424"/>
              <a:gd name="connsiteY272" fmla="*/ 0 h 1905"/>
              <a:gd name="connsiteX273" fmla="*/ 8315326 w 9107424"/>
              <a:gd name="connsiteY273" fmla="*/ 0 h 1905"/>
              <a:gd name="connsiteX274" fmla="*/ 8345843 w 9107424"/>
              <a:gd name="connsiteY274" fmla="*/ 0 h 1905"/>
              <a:gd name="connsiteX275" fmla="*/ 8376361 w 9107424"/>
              <a:gd name="connsiteY275" fmla="*/ 0 h 1905"/>
              <a:gd name="connsiteX276" fmla="*/ 8406879 w 9107424"/>
              <a:gd name="connsiteY276" fmla="*/ 0 h 1905"/>
              <a:gd name="connsiteX277" fmla="*/ 8437397 w 9107424"/>
              <a:gd name="connsiteY277" fmla="*/ 0 h 1905"/>
              <a:gd name="connsiteX278" fmla="*/ 8467573 w 9107424"/>
              <a:gd name="connsiteY278" fmla="*/ 0 h 1905"/>
              <a:gd name="connsiteX279" fmla="*/ 8498091 w 9107424"/>
              <a:gd name="connsiteY279" fmla="*/ 0 h 1905"/>
              <a:gd name="connsiteX280" fmla="*/ 8528609 w 9107424"/>
              <a:gd name="connsiteY280" fmla="*/ 0 h 1905"/>
              <a:gd name="connsiteX281" fmla="*/ 8559127 w 9107424"/>
              <a:gd name="connsiteY281" fmla="*/ 0 h 1905"/>
              <a:gd name="connsiteX282" fmla="*/ 8589645 w 9107424"/>
              <a:gd name="connsiteY282" fmla="*/ 0 h 1905"/>
              <a:gd name="connsiteX283" fmla="*/ 8620163 w 9107424"/>
              <a:gd name="connsiteY283" fmla="*/ 0 h 1905"/>
              <a:gd name="connsiteX284" fmla="*/ 8650339 w 9107424"/>
              <a:gd name="connsiteY284" fmla="*/ 0 h 1905"/>
              <a:gd name="connsiteX285" fmla="*/ 8680857 w 9107424"/>
              <a:gd name="connsiteY285" fmla="*/ 0 h 1905"/>
              <a:gd name="connsiteX286" fmla="*/ 8711375 w 9107424"/>
              <a:gd name="connsiteY286" fmla="*/ 0 h 1905"/>
              <a:gd name="connsiteX287" fmla="*/ 8741893 w 9107424"/>
              <a:gd name="connsiteY287" fmla="*/ 0 h 1905"/>
              <a:gd name="connsiteX288" fmla="*/ 8772411 w 9107424"/>
              <a:gd name="connsiteY288" fmla="*/ 0 h 1905"/>
              <a:gd name="connsiteX289" fmla="*/ 8802929 w 9107424"/>
              <a:gd name="connsiteY289" fmla="*/ 0 h 1905"/>
              <a:gd name="connsiteX290" fmla="*/ 8833104 w 9107424"/>
              <a:gd name="connsiteY290" fmla="*/ 0 h 1905"/>
              <a:gd name="connsiteX291" fmla="*/ 8863622 w 9107424"/>
              <a:gd name="connsiteY291" fmla="*/ 0 h 1905"/>
              <a:gd name="connsiteX292" fmla="*/ 8894140 w 9107424"/>
              <a:gd name="connsiteY292" fmla="*/ 0 h 1905"/>
              <a:gd name="connsiteX293" fmla="*/ 8924659 w 9107424"/>
              <a:gd name="connsiteY293" fmla="*/ 0 h 1905"/>
              <a:gd name="connsiteX294" fmla="*/ 8955177 w 9107424"/>
              <a:gd name="connsiteY294" fmla="*/ 0 h 1905"/>
              <a:gd name="connsiteX295" fmla="*/ 8985695 w 9107424"/>
              <a:gd name="connsiteY295" fmla="*/ 0 h 1905"/>
              <a:gd name="connsiteX296" fmla="*/ 9015870 w 9107424"/>
              <a:gd name="connsiteY296" fmla="*/ 0 h 1905"/>
              <a:gd name="connsiteX297" fmla="*/ 9046388 w 9107424"/>
              <a:gd name="connsiteY297" fmla="*/ 0 h 1905"/>
              <a:gd name="connsiteX298" fmla="*/ 9076906 w 9107424"/>
              <a:gd name="connsiteY298" fmla="*/ 0 h 1905"/>
              <a:gd name="connsiteX299" fmla="*/ 9107424 w 9107424"/>
              <a:gd name="connsiteY299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107424" h="1905">
                <a:moveTo>
                  <a:pt x="0" y="0"/>
                </a:moveTo>
                <a:lnTo>
                  <a:pt x="30518" y="0"/>
                </a:lnTo>
                <a:lnTo>
                  <a:pt x="61036" y="0"/>
                </a:lnTo>
                <a:lnTo>
                  <a:pt x="91211" y="0"/>
                </a:lnTo>
                <a:lnTo>
                  <a:pt x="121730" y="0"/>
                </a:lnTo>
                <a:lnTo>
                  <a:pt x="152248" y="0"/>
                </a:lnTo>
                <a:lnTo>
                  <a:pt x="182766" y="0"/>
                </a:lnTo>
                <a:lnTo>
                  <a:pt x="213284" y="0"/>
                </a:lnTo>
                <a:lnTo>
                  <a:pt x="243802" y="0"/>
                </a:lnTo>
                <a:lnTo>
                  <a:pt x="273977" y="0"/>
                </a:lnTo>
                <a:lnTo>
                  <a:pt x="304495" y="0"/>
                </a:lnTo>
                <a:lnTo>
                  <a:pt x="335013" y="0"/>
                </a:lnTo>
                <a:lnTo>
                  <a:pt x="365531" y="0"/>
                </a:lnTo>
                <a:lnTo>
                  <a:pt x="396050" y="0"/>
                </a:lnTo>
                <a:lnTo>
                  <a:pt x="426568" y="0"/>
                </a:lnTo>
                <a:lnTo>
                  <a:pt x="456743" y="0"/>
                </a:lnTo>
                <a:lnTo>
                  <a:pt x="487261" y="0"/>
                </a:lnTo>
                <a:lnTo>
                  <a:pt x="517779" y="0"/>
                </a:lnTo>
                <a:lnTo>
                  <a:pt x="548297" y="0"/>
                </a:lnTo>
                <a:lnTo>
                  <a:pt x="578815" y="0"/>
                </a:lnTo>
                <a:lnTo>
                  <a:pt x="608990" y="0"/>
                </a:lnTo>
                <a:lnTo>
                  <a:pt x="639509" y="0"/>
                </a:lnTo>
                <a:lnTo>
                  <a:pt x="670027" y="0"/>
                </a:lnTo>
                <a:lnTo>
                  <a:pt x="700545" y="0"/>
                </a:lnTo>
                <a:lnTo>
                  <a:pt x="731063" y="0"/>
                </a:lnTo>
                <a:lnTo>
                  <a:pt x="761581" y="0"/>
                </a:lnTo>
                <a:lnTo>
                  <a:pt x="791756" y="0"/>
                </a:lnTo>
                <a:lnTo>
                  <a:pt x="822274" y="0"/>
                </a:lnTo>
                <a:lnTo>
                  <a:pt x="852792" y="0"/>
                </a:lnTo>
                <a:lnTo>
                  <a:pt x="883311" y="0"/>
                </a:lnTo>
                <a:lnTo>
                  <a:pt x="913828" y="0"/>
                </a:lnTo>
                <a:lnTo>
                  <a:pt x="944347" y="0"/>
                </a:lnTo>
                <a:lnTo>
                  <a:pt x="974522" y="0"/>
                </a:lnTo>
                <a:lnTo>
                  <a:pt x="1005040" y="0"/>
                </a:lnTo>
                <a:lnTo>
                  <a:pt x="1035558" y="0"/>
                </a:lnTo>
                <a:lnTo>
                  <a:pt x="1066076" y="0"/>
                </a:lnTo>
                <a:lnTo>
                  <a:pt x="1096594" y="0"/>
                </a:lnTo>
                <a:lnTo>
                  <a:pt x="1127112" y="0"/>
                </a:lnTo>
                <a:lnTo>
                  <a:pt x="1157288" y="0"/>
                </a:lnTo>
                <a:lnTo>
                  <a:pt x="1187806" y="0"/>
                </a:lnTo>
                <a:lnTo>
                  <a:pt x="1218324" y="0"/>
                </a:lnTo>
                <a:lnTo>
                  <a:pt x="1248842" y="0"/>
                </a:lnTo>
                <a:lnTo>
                  <a:pt x="1279360" y="0"/>
                </a:lnTo>
                <a:lnTo>
                  <a:pt x="1309878" y="0"/>
                </a:lnTo>
                <a:lnTo>
                  <a:pt x="1340053" y="0"/>
                </a:lnTo>
                <a:lnTo>
                  <a:pt x="1370571" y="0"/>
                </a:lnTo>
                <a:lnTo>
                  <a:pt x="1401089" y="0"/>
                </a:lnTo>
                <a:lnTo>
                  <a:pt x="1431608" y="0"/>
                </a:lnTo>
                <a:lnTo>
                  <a:pt x="1462126" y="0"/>
                </a:lnTo>
                <a:lnTo>
                  <a:pt x="1492644" y="0"/>
                </a:lnTo>
                <a:lnTo>
                  <a:pt x="1522819" y="0"/>
                </a:lnTo>
                <a:lnTo>
                  <a:pt x="1553337" y="0"/>
                </a:lnTo>
                <a:lnTo>
                  <a:pt x="1583855" y="0"/>
                </a:lnTo>
                <a:lnTo>
                  <a:pt x="1614373" y="0"/>
                </a:lnTo>
                <a:lnTo>
                  <a:pt x="1644891" y="0"/>
                </a:lnTo>
                <a:lnTo>
                  <a:pt x="1675409" y="0"/>
                </a:lnTo>
                <a:lnTo>
                  <a:pt x="1705585" y="0"/>
                </a:lnTo>
                <a:lnTo>
                  <a:pt x="1736103" y="0"/>
                </a:lnTo>
                <a:lnTo>
                  <a:pt x="1766621" y="0"/>
                </a:lnTo>
                <a:lnTo>
                  <a:pt x="1797139" y="0"/>
                </a:lnTo>
                <a:lnTo>
                  <a:pt x="1827657" y="0"/>
                </a:lnTo>
                <a:lnTo>
                  <a:pt x="1857832" y="0"/>
                </a:lnTo>
                <a:lnTo>
                  <a:pt x="1888350" y="0"/>
                </a:lnTo>
                <a:lnTo>
                  <a:pt x="1918869" y="0"/>
                </a:lnTo>
                <a:lnTo>
                  <a:pt x="1949387" y="0"/>
                </a:lnTo>
                <a:lnTo>
                  <a:pt x="1979905" y="0"/>
                </a:lnTo>
                <a:lnTo>
                  <a:pt x="2010423" y="0"/>
                </a:lnTo>
                <a:lnTo>
                  <a:pt x="2040598" y="0"/>
                </a:lnTo>
                <a:lnTo>
                  <a:pt x="2071116" y="0"/>
                </a:lnTo>
                <a:lnTo>
                  <a:pt x="2101634" y="0"/>
                </a:lnTo>
                <a:lnTo>
                  <a:pt x="2132152" y="0"/>
                </a:lnTo>
                <a:lnTo>
                  <a:pt x="2162670" y="0"/>
                </a:lnTo>
                <a:lnTo>
                  <a:pt x="2193189" y="0"/>
                </a:lnTo>
                <a:lnTo>
                  <a:pt x="2223364" y="0"/>
                </a:lnTo>
                <a:lnTo>
                  <a:pt x="2253882" y="0"/>
                </a:lnTo>
                <a:lnTo>
                  <a:pt x="2284400" y="0"/>
                </a:lnTo>
                <a:lnTo>
                  <a:pt x="2314918" y="0"/>
                </a:lnTo>
                <a:lnTo>
                  <a:pt x="2345436" y="0"/>
                </a:lnTo>
                <a:lnTo>
                  <a:pt x="2375954" y="0"/>
                </a:lnTo>
                <a:lnTo>
                  <a:pt x="2406130" y="0"/>
                </a:lnTo>
                <a:lnTo>
                  <a:pt x="2436647" y="0"/>
                </a:lnTo>
                <a:lnTo>
                  <a:pt x="2467166" y="0"/>
                </a:lnTo>
                <a:lnTo>
                  <a:pt x="2497684" y="0"/>
                </a:lnTo>
                <a:lnTo>
                  <a:pt x="2528202" y="0"/>
                </a:lnTo>
                <a:lnTo>
                  <a:pt x="2558720" y="0"/>
                </a:lnTo>
                <a:lnTo>
                  <a:pt x="2588895" y="0"/>
                </a:lnTo>
                <a:lnTo>
                  <a:pt x="2619413" y="0"/>
                </a:lnTo>
                <a:lnTo>
                  <a:pt x="2649931" y="0"/>
                </a:lnTo>
                <a:lnTo>
                  <a:pt x="2680450" y="0"/>
                </a:lnTo>
                <a:lnTo>
                  <a:pt x="2710968" y="0"/>
                </a:lnTo>
                <a:lnTo>
                  <a:pt x="2741486" y="0"/>
                </a:lnTo>
                <a:lnTo>
                  <a:pt x="2771661" y="0"/>
                </a:lnTo>
                <a:lnTo>
                  <a:pt x="2802179" y="0"/>
                </a:lnTo>
                <a:lnTo>
                  <a:pt x="2832697" y="0"/>
                </a:lnTo>
                <a:lnTo>
                  <a:pt x="2863215" y="0"/>
                </a:lnTo>
                <a:lnTo>
                  <a:pt x="2893733" y="0"/>
                </a:lnTo>
                <a:lnTo>
                  <a:pt x="2924251" y="0"/>
                </a:lnTo>
                <a:lnTo>
                  <a:pt x="2954427" y="0"/>
                </a:lnTo>
                <a:lnTo>
                  <a:pt x="2984944" y="0"/>
                </a:lnTo>
                <a:lnTo>
                  <a:pt x="3015463" y="0"/>
                </a:lnTo>
                <a:lnTo>
                  <a:pt x="3045981" y="0"/>
                </a:lnTo>
                <a:lnTo>
                  <a:pt x="3076499" y="0"/>
                </a:lnTo>
                <a:lnTo>
                  <a:pt x="3106674" y="0"/>
                </a:lnTo>
                <a:lnTo>
                  <a:pt x="3137192" y="0"/>
                </a:lnTo>
                <a:lnTo>
                  <a:pt x="3167710" y="0"/>
                </a:lnTo>
                <a:lnTo>
                  <a:pt x="3198229" y="0"/>
                </a:lnTo>
                <a:lnTo>
                  <a:pt x="3228747" y="0"/>
                </a:lnTo>
                <a:lnTo>
                  <a:pt x="3259264" y="0"/>
                </a:lnTo>
                <a:lnTo>
                  <a:pt x="3289440" y="0"/>
                </a:lnTo>
                <a:lnTo>
                  <a:pt x="3319958" y="0"/>
                </a:lnTo>
                <a:lnTo>
                  <a:pt x="3350476" y="0"/>
                </a:lnTo>
                <a:lnTo>
                  <a:pt x="3380994" y="0"/>
                </a:lnTo>
                <a:lnTo>
                  <a:pt x="3411512" y="0"/>
                </a:lnTo>
                <a:lnTo>
                  <a:pt x="3442030" y="0"/>
                </a:lnTo>
                <a:lnTo>
                  <a:pt x="3472205" y="0"/>
                </a:lnTo>
                <a:lnTo>
                  <a:pt x="3502724" y="0"/>
                </a:lnTo>
                <a:lnTo>
                  <a:pt x="3533242" y="0"/>
                </a:lnTo>
                <a:lnTo>
                  <a:pt x="3563760" y="0"/>
                </a:lnTo>
                <a:lnTo>
                  <a:pt x="3594278" y="0"/>
                </a:lnTo>
                <a:lnTo>
                  <a:pt x="3624796" y="0"/>
                </a:lnTo>
                <a:lnTo>
                  <a:pt x="3654971" y="0"/>
                </a:lnTo>
                <a:lnTo>
                  <a:pt x="3685489" y="0"/>
                </a:lnTo>
                <a:lnTo>
                  <a:pt x="3716007" y="0"/>
                </a:lnTo>
                <a:lnTo>
                  <a:pt x="3746525" y="0"/>
                </a:lnTo>
                <a:lnTo>
                  <a:pt x="3777044" y="0"/>
                </a:lnTo>
                <a:lnTo>
                  <a:pt x="3807562" y="0"/>
                </a:lnTo>
                <a:lnTo>
                  <a:pt x="3837737" y="0"/>
                </a:lnTo>
                <a:lnTo>
                  <a:pt x="3868255" y="0"/>
                </a:lnTo>
                <a:lnTo>
                  <a:pt x="3898773" y="0"/>
                </a:lnTo>
                <a:lnTo>
                  <a:pt x="3929291" y="0"/>
                </a:lnTo>
                <a:lnTo>
                  <a:pt x="3959809" y="0"/>
                </a:lnTo>
                <a:lnTo>
                  <a:pt x="3990327" y="0"/>
                </a:lnTo>
                <a:lnTo>
                  <a:pt x="4020503" y="0"/>
                </a:lnTo>
                <a:lnTo>
                  <a:pt x="4051021" y="0"/>
                </a:lnTo>
                <a:lnTo>
                  <a:pt x="4081539" y="0"/>
                </a:lnTo>
                <a:lnTo>
                  <a:pt x="4112057" y="0"/>
                </a:lnTo>
                <a:lnTo>
                  <a:pt x="4142575" y="0"/>
                </a:lnTo>
                <a:lnTo>
                  <a:pt x="4173093" y="0"/>
                </a:lnTo>
                <a:lnTo>
                  <a:pt x="4203268" y="0"/>
                </a:lnTo>
                <a:lnTo>
                  <a:pt x="4233786" y="0"/>
                </a:lnTo>
                <a:lnTo>
                  <a:pt x="4264305" y="0"/>
                </a:lnTo>
                <a:lnTo>
                  <a:pt x="4294823" y="0"/>
                </a:lnTo>
                <a:lnTo>
                  <a:pt x="4325341" y="0"/>
                </a:lnTo>
                <a:lnTo>
                  <a:pt x="4355516" y="0"/>
                </a:lnTo>
                <a:lnTo>
                  <a:pt x="4386034" y="0"/>
                </a:lnTo>
                <a:lnTo>
                  <a:pt x="4416552" y="0"/>
                </a:lnTo>
                <a:lnTo>
                  <a:pt x="4447070" y="0"/>
                </a:lnTo>
                <a:lnTo>
                  <a:pt x="4477588" y="0"/>
                </a:lnTo>
                <a:lnTo>
                  <a:pt x="4508106" y="0"/>
                </a:lnTo>
                <a:lnTo>
                  <a:pt x="4538282" y="0"/>
                </a:lnTo>
                <a:lnTo>
                  <a:pt x="4568800" y="0"/>
                </a:lnTo>
                <a:lnTo>
                  <a:pt x="4599318" y="0"/>
                </a:lnTo>
                <a:lnTo>
                  <a:pt x="4629836" y="0"/>
                </a:lnTo>
                <a:lnTo>
                  <a:pt x="4660354" y="0"/>
                </a:lnTo>
                <a:lnTo>
                  <a:pt x="4690872" y="0"/>
                </a:lnTo>
                <a:lnTo>
                  <a:pt x="4721047" y="0"/>
                </a:lnTo>
                <a:lnTo>
                  <a:pt x="4751566" y="0"/>
                </a:lnTo>
                <a:lnTo>
                  <a:pt x="4782084" y="0"/>
                </a:lnTo>
                <a:lnTo>
                  <a:pt x="4812602" y="0"/>
                </a:lnTo>
                <a:lnTo>
                  <a:pt x="4843120" y="0"/>
                </a:lnTo>
                <a:lnTo>
                  <a:pt x="4873638" y="0"/>
                </a:lnTo>
                <a:lnTo>
                  <a:pt x="4903813" y="0"/>
                </a:lnTo>
                <a:lnTo>
                  <a:pt x="4934331" y="0"/>
                </a:lnTo>
                <a:lnTo>
                  <a:pt x="4964849" y="0"/>
                </a:lnTo>
                <a:lnTo>
                  <a:pt x="4995367" y="0"/>
                </a:lnTo>
                <a:lnTo>
                  <a:pt x="5025886" y="0"/>
                </a:lnTo>
                <a:lnTo>
                  <a:pt x="5056404" y="0"/>
                </a:lnTo>
                <a:lnTo>
                  <a:pt x="5086579" y="0"/>
                </a:lnTo>
                <a:lnTo>
                  <a:pt x="5117097" y="0"/>
                </a:lnTo>
                <a:lnTo>
                  <a:pt x="5147615" y="0"/>
                </a:lnTo>
                <a:lnTo>
                  <a:pt x="5178133" y="0"/>
                </a:lnTo>
                <a:lnTo>
                  <a:pt x="5208651" y="0"/>
                </a:lnTo>
                <a:lnTo>
                  <a:pt x="5239169" y="0"/>
                </a:lnTo>
                <a:lnTo>
                  <a:pt x="5269345" y="0"/>
                </a:lnTo>
                <a:lnTo>
                  <a:pt x="5299863" y="0"/>
                </a:lnTo>
                <a:lnTo>
                  <a:pt x="5330381" y="0"/>
                </a:lnTo>
                <a:lnTo>
                  <a:pt x="5360899" y="0"/>
                </a:lnTo>
                <a:lnTo>
                  <a:pt x="5391417" y="0"/>
                </a:lnTo>
                <a:lnTo>
                  <a:pt x="5421935" y="0"/>
                </a:lnTo>
                <a:lnTo>
                  <a:pt x="5452110" y="0"/>
                </a:lnTo>
                <a:lnTo>
                  <a:pt x="5482628" y="0"/>
                </a:lnTo>
                <a:lnTo>
                  <a:pt x="5513147" y="0"/>
                </a:lnTo>
                <a:lnTo>
                  <a:pt x="5543665" y="0"/>
                </a:lnTo>
                <a:lnTo>
                  <a:pt x="5574183" y="0"/>
                </a:lnTo>
                <a:lnTo>
                  <a:pt x="5604358" y="0"/>
                </a:lnTo>
                <a:lnTo>
                  <a:pt x="5634876" y="0"/>
                </a:lnTo>
                <a:lnTo>
                  <a:pt x="5665394" y="0"/>
                </a:lnTo>
                <a:lnTo>
                  <a:pt x="5695912" y="0"/>
                </a:lnTo>
                <a:lnTo>
                  <a:pt x="5726430" y="0"/>
                </a:lnTo>
                <a:lnTo>
                  <a:pt x="5756948" y="0"/>
                </a:lnTo>
                <a:lnTo>
                  <a:pt x="5787124" y="0"/>
                </a:lnTo>
                <a:lnTo>
                  <a:pt x="5817642" y="0"/>
                </a:lnTo>
                <a:lnTo>
                  <a:pt x="5848160" y="0"/>
                </a:lnTo>
                <a:lnTo>
                  <a:pt x="5878678" y="0"/>
                </a:lnTo>
                <a:lnTo>
                  <a:pt x="5909196" y="0"/>
                </a:lnTo>
                <a:lnTo>
                  <a:pt x="5939714" y="0"/>
                </a:lnTo>
                <a:lnTo>
                  <a:pt x="5969889" y="0"/>
                </a:lnTo>
                <a:lnTo>
                  <a:pt x="6000407" y="0"/>
                </a:lnTo>
                <a:lnTo>
                  <a:pt x="6030926" y="0"/>
                </a:lnTo>
                <a:lnTo>
                  <a:pt x="6061444" y="0"/>
                </a:lnTo>
                <a:lnTo>
                  <a:pt x="6091962" y="0"/>
                </a:lnTo>
                <a:lnTo>
                  <a:pt x="6122480" y="0"/>
                </a:lnTo>
                <a:lnTo>
                  <a:pt x="6152655" y="0"/>
                </a:lnTo>
                <a:lnTo>
                  <a:pt x="6183173" y="0"/>
                </a:lnTo>
                <a:lnTo>
                  <a:pt x="6213691" y="0"/>
                </a:lnTo>
                <a:lnTo>
                  <a:pt x="6244209" y="0"/>
                </a:lnTo>
                <a:lnTo>
                  <a:pt x="6274727" y="0"/>
                </a:lnTo>
                <a:lnTo>
                  <a:pt x="6305246" y="0"/>
                </a:lnTo>
                <a:lnTo>
                  <a:pt x="6335421" y="0"/>
                </a:lnTo>
                <a:lnTo>
                  <a:pt x="6365939" y="0"/>
                </a:lnTo>
                <a:lnTo>
                  <a:pt x="6396457" y="0"/>
                </a:lnTo>
                <a:lnTo>
                  <a:pt x="6426975" y="0"/>
                </a:lnTo>
                <a:lnTo>
                  <a:pt x="6457493" y="0"/>
                </a:lnTo>
                <a:lnTo>
                  <a:pt x="6488011" y="0"/>
                </a:lnTo>
                <a:lnTo>
                  <a:pt x="6518187" y="0"/>
                </a:lnTo>
                <a:lnTo>
                  <a:pt x="6548704" y="0"/>
                </a:lnTo>
                <a:lnTo>
                  <a:pt x="6579222" y="0"/>
                </a:lnTo>
                <a:lnTo>
                  <a:pt x="6609741" y="0"/>
                </a:lnTo>
                <a:lnTo>
                  <a:pt x="6640259" y="0"/>
                </a:lnTo>
                <a:lnTo>
                  <a:pt x="6670777" y="0"/>
                </a:lnTo>
                <a:lnTo>
                  <a:pt x="6700952" y="0"/>
                </a:lnTo>
                <a:lnTo>
                  <a:pt x="6731470" y="0"/>
                </a:lnTo>
                <a:lnTo>
                  <a:pt x="6761988" y="0"/>
                </a:lnTo>
                <a:lnTo>
                  <a:pt x="6792506" y="0"/>
                </a:lnTo>
                <a:lnTo>
                  <a:pt x="6823024" y="0"/>
                </a:lnTo>
                <a:lnTo>
                  <a:pt x="6853200" y="0"/>
                </a:lnTo>
                <a:lnTo>
                  <a:pt x="6883718" y="0"/>
                </a:lnTo>
                <a:lnTo>
                  <a:pt x="6914235" y="0"/>
                </a:lnTo>
                <a:lnTo>
                  <a:pt x="6944754" y="0"/>
                </a:lnTo>
                <a:lnTo>
                  <a:pt x="6975272" y="0"/>
                </a:lnTo>
                <a:lnTo>
                  <a:pt x="7005790" y="0"/>
                </a:lnTo>
                <a:lnTo>
                  <a:pt x="7035966" y="0"/>
                </a:lnTo>
                <a:lnTo>
                  <a:pt x="7066484" y="0"/>
                </a:lnTo>
                <a:lnTo>
                  <a:pt x="7097002" y="0"/>
                </a:lnTo>
                <a:lnTo>
                  <a:pt x="7127520" y="0"/>
                </a:lnTo>
                <a:lnTo>
                  <a:pt x="7158038" y="0"/>
                </a:lnTo>
                <a:lnTo>
                  <a:pt x="7188555" y="0"/>
                </a:lnTo>
                <a:lnTo>
                  <a:pt x="7218731" y="0"/>
                </a:lnTo>
                <a:lnTo>
                  <a:pt x="7249249" y="0"/>
                </a:lnTo>
                <a:lnTo>
                  <a:pt x="7279768" y="0"/>
                </a:lnTo>
                <a:lnTo>
                  <a:pt x="7310286" y="0"/>
                </a:lnTo>
                <a:lnTo>
                  <a:pt x="7340804" y="0"/>
                </a:lnTo>
                <a:lnTo>
                  <a:pt x="7371322" y="0"/>
                </a:lnTo>
                <a:lnTo>
                  <a:pt x="7401497" y="0"/>
                </a:lnTo>
                <a:lnTo>
                  <a:pt x="7432015" y="0"/>
                </a:lnTo>
                <a:lnTo>
                  <a:pt x="7462533" y="0"/>
                </a:lnTo>
                <a:lnTo>
                  <a:pt x="7493051" y="0"/>
                </a:lnTo>
                <a:lnTo>
                  <a:pt x="7523569" y="0"/>
                </a:lnTo>
                <a:lnTo>
                  <a:pt x="7554088" y="0"/>
                </a:lnTo>
                <a:lnTo>
                  <a:pt x="7584262" y="0"/>
                </a:lnTo>
                <a:lnTo>
                  <a:pt x="7614781" y="0"/>
                </a:lnTo>
                <a:lnTo>
                  <a:pt x="7645299" y="0"/>
                </a:lnTo>
                <a:lnTo>
                  <a:pt x="7675817" y="0"/>
                </a:lnTo>
                <a:lnTo>
                  <a:pt x="7706335" y="0"/>
                </a:lnTo>
                <a:lnTo>
                  <a:pt x="7736853" y="0"/>
                </a:lnTo>
                <a:lnTo>
                  <a:pt x="7767028" y="0"/>
                </a:lnTo>
                <a:lnTo>
                  <a:pt x="7797546" y="0"/>
                </a:lnTo>
                <a:lnTo>
                  <a:pt x="7828064" y="0"/>
                </a:lnTo>
                <a:lnTo>
                  <a:pt x="7858582" y="0"/>
                </a:lnTo>
                <a:lnTo>
                  <a:pt x="7889101" y="0"/>
                </a:lnTo>
                <a:lnTo>
                  <a:pt x="7919275" y="0"/>
                </a:lnTo>
                <a:lnTo>
                  <a:pt x="7949794" y="0"/>
                </a:lnTo>
                <a:lnTo>
                  <a:pt x="7980312" y="0"/>
                </a:lnTo>
                <a:lnTo>
                  <a:pt x="8010830" y="0"/>
                </a:lnTo>
                <a:lnTo>
                  <a:pt x="8041348" y="0"/>
                </a:lnTo>
                <a:lnTo>
                  <a:pt x="8071866" y="0"/>
                </a:lnTo>
                <a:lnTo>
                  <a:pt x="8102041" y="0"/>
                </a:lnTo>
                <a:lnTo>
                  <a:pt x="8132559" y="0"/>
                </a:lnTo>
                <a:lnTo>
                  <a:pt x="8163077" y="0"/>
                </a:lnTo>
                <a:lnTo>
                  <a:pt x="8193595" y="0"/>
                </a:lnTo>
                <a:lnTo>
                  <a:pt x="8224114" y="0"/>
                </a:lnTo>
                <a:lnTo>
                  <a:pt x="8254632" y="0"/>
                </a:lnTo>
                <a:lnTo>
                  <a:pt x="8284808" y="0"/>
                </a:lnTo>
                <a:lnTo>
                  <a:pt x="8315326" y="0"/>
                </a:lnTo>
                <a:lnTo>
                  <a:pt x="8345843" y="0"/>
                </a:lnTo>
                <a:lnTo>
                  <a:pt x="8376361" y="0"/>
                </a:lnTo>
                <a:lnTo>
                  <a:pt x="8406879" y="0"/>
                </a:lnTo>
                <a:lnTo>
                  <a:pt x="8437397" y="0"/>
                </a:lnTo>
                <a:lnTo>
                  <a:pt x="8467573" y="0"/>
                </a:lnTo>
                <a:lnTo>
                  <a:pt x="8498091" y="0"/>
                </a:lnTo>
                <a:lnTo>
                  <a:pt x="8528609" y="0"/>
                </a:lnTo>
                <a:lnTo>
                  <a:pt x="8559127" y="0"/>
                </a:lnTo>
                <a:lnTo>
                  <a:pt x="8589645" y="0"/>
                </a:lnTo>
                <a:lnTo>
                  <a:pt x="8620163" y="0"/>
                </a:lnTo>
                <a:lnTo>
                  <a:pt x="8650339" y="0"/>
                </a:lnTo>
                <a:lnTo>
                  <a:pt x="8680857" y="0"/>
                </a:lnTo>
                <a:lnTo>
                  <a:pt x="8711375" y="0"/>
                </a:lnTo>
                <a:lnTo>
                  <a:pt x="8741893" y="0"/>
                </a:lnTo>
                <a:lnTo>
                  <a:pt x="8772411" y="0"/>
                </a:lnTo>
                <a:lnTo>
                  <a:pt x="8802929" y="0"/>
                </a:lnTo>
                <a:lnTo>
                  <a:pt x="8833104" y="0"/>
                </a:lnTo>
                <a:lnTo>
                  <a:pt x="8863622" y="0"/>
                </a:lnTo>
                <a:lnTo>
                  <a:pt x="8894140" y="0"/>
                </a:lnTo>
                <a:lnTo>
                  <a:pt x="8924659" y="0"/>
                </a:lnTo>
                <a:lnTo>
                  <a:pt x="8955177" y="0"/>
                </a:lnTo>
                <a:lnTo>
                  <a:pt x="8985695" y="0"/>
                </a:lnTo>
                <a:lnTo>
                  <a:pt x="9015870" y="0"/>
                </a:lnTo>
                <a:lnTo>
                  <a:pt x="9046388" y="0"/>
                </a:lnTo>
                <a:lnTo>
                  <a:pt x="9076906" y="0"/>
                </a:lnTo>
                <a:lnTo>
                  <a:pt x="9107424" y="0"/>
                </a:lnTo>
              </a:path>
            </a:pathLst>
          </a:custGeom>
          <a:noFill/>
          <a:ln w="30861" cap="flat">
            <a:solidFill>
              <a:srgbClr val="A0A0A0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57059A6-E065-C2F3-B73F-DCFB6AE74160}"/>
              </a:ext>
            </a:extLst>
          </p:cNvPr>
          <p:cNvSpPr/>
          <p:nvPr/>
        </p:nvSpPr>
        <p:spPr>
          <a:xfrm>
            <a:off x="1807349" y="2691079"/>
            <a:ext cx="9107424" cy="1959673"/>
          </a:xfrm>
          <a:custGeom>
            <a:avLst/>
            <a:gdLst>
              <a:gd name="connsiteX0" fmla="*/ 0 w 9107424"/>
              <a:gd name="connsiteY0" fmla="*/ 1850632 h 1959673"/>
              <a:gd name="connsiteX1" fmla="*/ 758838 w 9107424"/>
              <a:gd name="connsiteY1" fmla="*/ 1831772 h 1959673"/>
              <a:gd name="connsiteX2" fmla="*/ 1518018 w 9107424"/>
              <a:gd name="connsiteY2" fmla="*/ 1959674 h 1959673"/>
              <a:gd name="connsiteX3" fmla="*/ 2276856 w 9107424"/>
              <a:gd name="connsiteY3" fmla="*/ 1671295 h 1959673"/>
              <a:gd name="connsiteX4" fmla="*/ 3035694 w 9107424"/>
              <a:gd name="connsiteY4" fmla="*/ 1591399 h 1959673"/>
              <a:gd name="connsiteX5" fmla="*/ 3794875 w 9107424"/>
              <a:gd name="connsiteY5" fmla="*/ 1763535 h 1959673"/>
              <a:gd name="connsiteX6" fmla="*/ 4553712 w 9107424"/>
              <a:gd name="connsiteY6" fmla="*/ 1680896 h 1959673"/>
              <a:gd name="connsiteX7" fmla="*/ 5312550 w 9107424"/>
              <a:gd name="connsiteY7" fmla="*/ 1417206 h 1959673"/>
              <a:gd name="connsiteX8" fmla="*/ 6071731 w 9107424"/>
              <a:gd name="connsiteY8" fmla="*/ 1278674 h 1959673"/>
              <a:gd name="connsiteX9" fmla="*/ 6830568 w 9107424"/>
              <a:gd name="connsiteY9" fmla="*/ 1316393 h 1959673"/>
              <a:gd name="connsiteX10" fmla="*/ 7589406 w 9107424"/>
              <a:gd name="connsiteY10" fmla="*/ 1199464 h 1959673"/>
              <a:gd name="connsiteX11" fmla="*/ 8348587 w 9107424"/>
              <a:gd name="connsiteY11" fmla="*/ 1000582 h 1959673"/>
              <a:gd name="connsiteX12" fmla="*/ 9107424 w 9107424"/>
              <a:gd name="connsiteY12" fmla="*/ 0 h 195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07424" h="1959673">
                <a:moveTo>
                  <a:pt x="0" y="1850632"/>
                </a:moveTo>
                <a:lnTo>
                  <a:pt x="758838" y="1831772"/>
                </a:lnTo>
                <a:lnTo>
                  <a:pt x="1518018" y="1959674"/>
                </a:lnTo>
                <a:lnTo>
                  <a:pt x="2276856" y="1671295"/>
                </a:lnTo>
                <a:lnTo>
                  <a:pt x="3035694" y="1591399"/>
                </a:lnTo>
                <a:lnTo>
                  <a:pt x="3794875" y="1763535"/>
                </a:lnTo>
                <a:lnTo>
                  <a:pt x="4553712" y="1680896"/>
                </a:lnTo>
                <a:lnTo>
                  <a:pt x="5312550" y="1417206"/>
                </a:lnTo>
                <a:lnTo>
                  <a:pt x="6071731" y="1278674"/>
                </a:lnTo>
                <a:lnTo>
                  <a:pt x="6830568" y="1316393"/>
                </a:lnTo>
                <a:lnTo>
                  <a:pt x="7589406" y="1199464"/>
                </a:lnTo>
                <a:lnTo>
                  <a:pt x="8348587" y="1000582"/>
                </a:lnTo>
                <a:lnTo>
                  <a:pt x="9107424" y="0"/>
                </a:lnTo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0D7CB445-B686-1687-8229-47A43C002D9A}"/>
              </a:ext>
            </a:extLst>
          </p:cNvPr>
          <p:cNvSpPr/>
          <p:nvPr/>
        </p:nvSpPr>
        <p:spPr>
          <a:xfrm>
            <a:off x="1749056" y="4483417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8"/>
                  <a:pt x="90487" y="116586"/>
                  <a:pt x="58293" y="116586"/>
                </a:cubicBezTo>
                <a:cubicBezTo>
                  <a:pt x="26099" y="116586"/>
                  <a:pt x="0" y="90488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8E2A306C-88D9-A136-3F5E-B3D6DBDBB00F}"/>
              </a:ext>
            </a:extLst>
          </p:cNvPr>
          <p:cNvSpPr/>
          <p:nvPr/>
        </p:nvSpPr>
        <p:spPr>
          <a:xfrm>
            <a:off x="1764487" y="4498848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0B8C5DCD-A32A-9E08-912F-7806C1373562}"/>
              </a:ext>
            </a:extLst>
          </p:cNvPr>
          <p:cNvSpPr/>
          <p:nvPr/>
        </p:nvSpPr>
        <p:spPr>
          <a:xfrm>
            <a:off x="2507894" y="4464558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DE52929E-BD64-C924-4B46-3DA67404869E}"/>
              </a:ext>
            </a:extLst>
          </p:cNvPr>
          <p:cNvSpPr/>
          <p:nvPr/>
        </p:nvSpPr>
        <p:spPr>
          <a:xfrm>
            <a:off x="2523324" y="4479988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C8570BFE-20F3-093B-E6C9-D0D7C4BD3025}"/>
              </a:ext>
            </a:extLst>
          </p:cNvPr>
          <p:cNvSpPr/>
          <p:nvPr/>
        </p:nvSpPr>
        <p:spPr>
          <a:xfrm>
            <a:off x="3267075" y="4592459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7183C2AD-A5B8-8A31-C27E-FC63CF65D834}"/>
              </a:ext>
            </a:extLst>
          </p:cNvPr>
          <p:cNvSpPr/>
          <p:nvPr/>
        </p:nvSpPr>
        <p:spPr>
          <a:xfrm>
            <a:off x="3282505" y="4607890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3E4E80F5-ACA0-11EF-3DDB-546C770CEC15}"/>
              </a:ext>
            </a:extLst>
          </p:cNvPr>
          <p:cNvSpPr/>
          <p:nvPr/>
        </p:nvSpPr>
        <p:spPr>
          <a:xfrm>
            <a:off x="4025912" y="4304080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69AEDDDF-ED5F-565B-6F09-684529E09FA9}"/>
              </a:ext>
            </a:extLst>
          </p:cNvPr>
          <p:cNvSpPr/>
          <p:nvPr/>
        </p:nvSpPr>
        <p:spPr>
          <a:xfrm>
            <a:off x="4041343" y="4319511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17A36A3-D31F-3BCD-0E2B-566DADD2599C}"/>
              </a:ext>
            </a:extLst>
          </p:cNvPr>
          <p:cNvSpPr/>
          <p:nvPr/>
        </p:nvSpPr>
        <p:spPr>
          <a:xfrm>
            <a:off x="4784750" y="4224185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4D462B85-5D21-AEC6-9F57-EC796835D86A}"/>
              </a:ext>
            </a:extLst>
          </p:cNvPr>
          <p:cNvSpPr/>
          <p:nvPr/>
        </p:nvSpPr>
        <p:spPr>
          <a:xfrm>
            <a:off x="4800180" y="4239615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AB60F30B-FAAB-F565-718C-922F2DF3261C}"/>
              </a:ext>
            </a:extLst>
          </p:cNvPr>
          <p:cNvSpPr/>
          <p:nvPr/>
        </p:nvSpPr>
        <p:spPr>
          <a:xfrm>
            <a:off x="5543931" y="4396320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8"/>
                  <a:pt x="26098" y="0"/>
                  <a:pt x="58293" y="0"/>
                </a:cubicBezTo>
                <a:cubicBezTo>
                  <a:pt x="90487" y="0"/>
                  <a:pt x="116586" y="26098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509666F2-FF63-A7FD-C8F1-FADDB50DEC2B}"/>
              </a:ext>
            </a:extLst>
          </p:cNvPr>
          <p:cNvSpPr/>
          <p:nvPr/>
        </p:nvSpPr>
        <p:spPr>
          <a:xfrm>
            <a:off x="5559361" y="4411751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7F407D5-6FF5-7CA7-74F1-781D416F1CC4}"/>
              </a:ext>
            </a:extLst>
          </p:cNvPr>
          <p:cNvSpPr/>
          <p:nvPr/>
        </p:nvSpPr>
        <p:spPr>
          <a:xfrm>
            <a:off x="6302768" y="4313682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F125CCF2-5FD0-E841-4660-B9F609266B72}"/>
              </a:ext>
            </a:extLst>
          </p:cNvPr>
          <p:cNvSpPr/>
          <p:nvPr/>
        </p:nvSpPr>
        <p:spPr>
          <a:xfrm>
            <a:off x="6318199" y="432911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1F809303-0B0B-0572-3101-21D1B25BB0F2}"/>
              </a:ext>
            </a:extLst>
          </p:cNvPr>
          <p:cNvSpPr/>
          <p:nvPr/>
        </p:nvSpPr>
        <p:spPr>
          <a:xfrm>
            <a:off x="7061606" y="4049991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3E9CD1A3-CC77-3C41-7FE8-EF9F12F2B572}"/>
              </a:ext>
            </a:extLst>
          </p:cNvPr>
          <p:cNvSpPr/>
          <p:nvPr/>
        </p:nvSpPr>
        <p:spPr>
          <a:xfrm>
            <a:off x="7077036" y="406542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DF0A424C-AA9E-DCDE-FD95-1413A8B26447}"/>
              </a:ext>
            </a:extLst>
          </p:cNvPr>
          <p:cNvSpPr/>
          <p:nvPr/>
        </p:nvSpPr>
        <p:spPr>
          <a:xfrm>
            <a:off x="7820787" y="3911460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8"/>
                  <a:pt x="90487" y="116586"/>
                  <a:pt x="58293" y="116586"/>
                </a:cubicBezTo>
                <a:cubicBezTo>
                  <a:pt x="26099" y="116586"/>
                  <a:pt x="0" y="90488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19F3BA3E-A090-37E7-403F-F358AAF2A408}"/>
              </a:ext>
            </a:extLst>
          </p:cNvPr>
          <p:cNvSpPr/>
          <p:nvPr/>
        </p:nvSpPr>
        <p:spPr>
          <a:xfrm>
            <a:off x="7836217" y="3926890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5394191B-4571-93E4-3827-ABC94E5F46B8}"/>
              </a:ext>
            </a:extLst>
          </p:cNvPr>
          <p:cNvSpPr/>
          <p:nvPr/>
        </p:nvSpPr>
        <p:spPr>
          <a:xfrm>
            <a:off x="8579624" y="3949179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5E7D1F41-EB12-C813-2980-30ED39DA286A}"/>
              </a:ext>
            </a:extLst>
          </p:cNvPr>
          <p:cNvSpPr/>
          <p:nvPr/>
        </p:nvSpPr>
        <p:spPr>
          <a:xfrm>
            <a:off x="8595055" y="3964609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18EA9B6D-9B37-ED96-BA0E-191382AE2662}"/>
              </a:ext>
            </a:extLst>
          </p:cNvPr>
          <p:cNvSpPr/>
          <p:nvPr/>
        </p:nvSpPr>
        <p:spPr>
          <a:xfrm>
            <a:off x="9338462" y="3832250"/>
            <a:ext cx="116586" cy="116586"/>
          </a:xfrm>
          <a:custGeom>
            <a:avLst/>
            <a:gdLst>
              <a:gd name="connsiteX0" fmla="*/ 116586 w 116586"/>
              <a:gd name="connsiteY0" fmla="*/ 58293 h 116586"/>
              <a:gd name="connsiteX1" fmla="*/ 58292 w 116586"/>
              <a:gd name="connsiteY1" fmla="*/ 116586 h 116586"/>
              <a:gd name="connsiteX2" fmla="*/ -1 w 116586"/>
              <a:gd name="connsiteY2" fmla="*/ 58293 h 116586"/>
              <a:gd name="connsiteX3" fmla="*/ 58292 w 116586"/>
              <a:gd name="connsiteY3" fmla="*/ 0 h 116586"/>
              <a:gd name="connsiteX4" fmla="*/ 116586 w 116586"/>
              <a:gd name="connsiteY4" fmla="*/ 58293 h 11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6">
                <a:moveTo>
                  <a:pt x="116586" y="58293"/>
                </a:moveTo>
                <a:cubicBezTo>
                  <a:pt x="116586" y="90487"/>
                  <a:pt x="90487" y="116586"/>
                  <a:pt x="58292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2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46" name="Freeform 1345">
            <a:extLst>
              <a:ext uri="{FF2B5EF4-FFF2-40B4-BE49-F238E27FC236}">
                <a16:creationId xmlns:a16="http://schemas.microsoft.com/office/drawing/2014/main" id="{16B30696-CE6E-3BC2-39C4-B57620C490C8}"/>
              </a:ext>
            </a:extLst>
          </p:cNvPr>
          <p:cNvSpPr/>
          <p:nvPr/>
        </p:nvSpPr>
        <p:spPr>
          <a:xfrm>
            <a:off x="9353892" y="3847680"/>
            <a:ext cx="85725" cy="85724"/>
          </a:xfrm>
          <a:custGeom>
            <a:avLst/>
            <a:gdLst>
              <a:gd name="connsiteX0" fmla="*/ 85725 w 85725"/>
              <a:gd name="connsiteY0" fmla="*/ 42863 h 85724"/>
              <a:gd name="connsiteX1" fmla="*/ 42863 w 85725"/>
              <a:gd name="connsiteY1" fmla="*/ 85725 h 85724"/>
              <a:gd name="connsiteX2" fmla="*/ 0 w 85725"/>
              <a:gd name="connsiteY2" fmla="*/ 42863 h 85724"/>
              <a:gd name="connsiteX3" fmla="*/ 42863 w 85725"/>
              <a:gd name="connsiteY3" fmla="*/ 0 h 85724"/>
              <a:gd name="connsiteX4" fmla="*/ 85725 w 85725"/>
              <a:gd name="connsiteY4" fmla="*/ 42863 h 8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4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47" name="Freeform 1346">
            <a:extLst>
              <a:ext uri="{FF2B5EF4-FFF2-40B4-BE49-F238E27FC236}">
                <a16:creationId xmlns:a16="http://schemas.microsoft.com/office/drawing/2014/main" id="{4A6FCE63-1FFE-0CB1-35EB-841FEBC431E2}"/>
              </a:ext>
            </a:extLst>
          </p:cNvPr>
          <p:cNvSpPr/>
          <p:nvPr/>
        </p:nvSpPr>
        <p:spPr>
          <a:xfrm>
            <a:off x="10097642" y="3633368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2 w 116586"/>
              <a:gd name="connsiteY1" fmla="*/ 116586 h 116585"/>
              <a:gd name="connsiteX2" fmla="*/ -1 w 116586"/>
              <a:gd name="connsiteY2" fmla="*/ 58293 h 116585"/>
              <a:gd name="connsiteX3" fmla="*/ 58292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2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2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48" name="Freeform 1347">
            <a:extLst>
              <a:ext uri="{FF2B5EF4-FFF2-40B4-BE49-F238E27FC236}">
                <a16:creationId xmlns:a16="http://schemas.microsoft.com/office/drawing/2014/main" id="{798EA803-1734-28A3-9CC2-8DA5FFD4B632}"/>
              </a:ext>
            </a:extLst>
          </p:cNvPr>
          <p:cNvSpPr/>
          <p:nvPr/>
        </p:nvSpPr>
        <p:spPr>
          <a:xfrm>
            <a:off x="10113073" y="3648798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49" name="Freeform 1348">
            <a:extLst>
              <a:ext uri="{FF2B5EF4-FFF2-40B4-BE49-F238E27FC236}">
                <a16:creationId xmlns:a16="http://schemas.microsoft.com/office/drawing/2014/main" id="{02FED938-47CF-D64E-1CB6-732E06A66027}"/>
              </a:ext>
            </a:extLst>
          </p:cNvPr>
          <p:cNvSpPr/>
          <p:nvPr/>
        </p:nvSpPr>
        <p:spPr>
          <a:xfrm>
            <a:off x="10856480" y="2632786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0" name="Freeform 1349">
            <a:extLst>
              <a:ext uri="{FF2B5EF4-FFF2-40B4-BE49-F238E27FC236}">
                <a16:creationId xmlns:a16="http://schemas.microsoft.com/office/drawing/2014/main" id="{49B7B77B-A8D6-2B5A-EA21-F4F6FDBF06AF}"/>
              </a:ext>
            </a:extLst>
          </p:cNvPr>
          <p:cNvSpPr/>
          <p:nvPr/>
        </p:nvSpPr>
        <p:spPr>
          <a:xfrm>
            <a:off x="10871911" y="2648216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04" name="Freeform 1403">
            <a:extLst>
              <a:ext uri="{FF2B5EF4-FFF2-40B4-BE49-F238E27FC236}">
                <a16:creationId xmlns:a16="http://schemas.microsoft.com/office/drawing/2014/main" id="{C44CB569-E02D-2755-3B26-4CD29606FDCD}"/>
              </a:ext>
            </a:extLst>
          </p:cNvPr>
          <p:cNvSpPr/>
          <p:nvPr/>
        </p:nvSpPr>
        <p:spPr>
          <a:xfrm>
            <a:off x="609600" y="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/>
            </a:pathLst>
          </a:custGeom>
          <a:noFill/>
          <a:ln w="30861" cap="flat">
            <a:solidFill>
              <a:srgbClr val="003A4F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1" name="Freeform 1430">
            <a:extLst>
              <a:ext uri="{FF2B5EF4-FFF2-40B4-BE49-F238E27FC236}">
                <a16:creationId xmlns:a16="http://schemas.microsoft.com/office/drawing/2014/main" id="{53312479-60C3-6A71-325E-9F2352DB3C5C}"/>
              </a:ext>
            </a:extLst>
          </p:cNvPr>
          <p:cNvSpPr/>
          <p:nvPr/>
        </p:nvSpPr>
        <p:spPr>
          <a:xfrm>
            <a:off x="1656473" y="1228953"/>
            <a:ext cx="1905" cy="4556112"/>
          </a:xfrm>
          <a:custGeom>
            <a:avLst/>
            <a:gdLst>
              <a:gd name="connsiteX0" fmla="*/ 0 w 1905"/>
              <a:gd name="connsiteY0" fmla="*/ 4556113 h 4556112"/>
              <a:gd name="connsiteX1" fmla="*/ 0 w 1905"/>
              <a:gd name="connsiteY1" fmla="*/ 0 h 455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4556112">
                <a:moveTo>
                  <a:pt x="0" y="4556113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2" name="Freeform 1431">
            <a:extLst>
              <a:ext uri="{FF2B5EF4-FFF2-40B4-BE49-F238E27FC236}">
                <a16:creationId xmlns:a16="http://schemas.microsoft.com/office/drawing/2014/main" id="{0E7CB284-C9AC-3A8E-65AA-2EE0890C9C28}"/>
              </a:ext>
            </a:extLst>
          </p:cNvPr>
          <p:cNvSpPr/>
          <p:nvPr/>
        </p:nvSpPr>
        <p:spPr>
          <a:xfrm>
            <a:off x="1561490" y="563418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3" name="TextBox 1432">
            <a:extLst>
              <a:ext uri="{FF2B5EF4-FFF2-40B4-BE49-F238E27FC236}">
                <a16:creationId xmlns:a16="http://schemas.microsoft.com/office/drawing/2014/main" id="{9E127237-CE6F-AE2D-0A22-885C662B0131}"/>
              </a:ext>
            </a:extLst>
          </p:cNvPr>
          <p:cNvSpPr txBox="1"/>
          <p:nvPr/>
        </p:nvSpPr>
        <p:spPr>
          <a:xfrm>
            <a:off x="1281417" y="548306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0</a:t>
            </a:r>
          </a:p>
        </p:txBody>
      </p:sp>
      <p:sp>
        <p:nvSpPr>
          <p:cNvPr id="1434" name="Freeform 1433">
            <a:extLst>
              <a:ext uri="{FF2B5EF4-FFF2-40B4-BE49-F238E27FC236}">
                <a16:creationId xmlns:a16="http://schemas.microsoft.com/office/drawing/2014/main" id="{7C03FC61-1F4E-71FE-665D-D01717A04713}"/>
              </a:ext>
            </a:extLst>
          </p:cNvPr>
          <p:cNvSpPr/>
          <p:nvPr/>
        </p:nvSpPr>
        <p:spPr>
          <a:xfrm>
            <a:off x="1561490" y="4783455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5" name="TextBox 1434">
            <a:extLst>
              <a:ext uri="{FF2B5EF4-FFF2-40B4-BE49-F238E27FC236}">
                <a16:creationId xmlns:a16="http://schemas.microsoft.com/office/drawing/2014/main" id="{2381F5EF-446B-1DD9-C68F-C5C3AF14748F}"/>
              </a:ext>
            </a:extLst>
          </p:cNvPr>
          <p:cNvSpPr txBox="1"/>
          <p:nvPr/>
        </p:nvSpPr>
        <p:spPr>
          <a:xfrm>
            <a:off x="1281417" y="463233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2</a:t>
            </a:r>
          </a:p>
        </p:txBody>
      </p:sp>
      <p:sp>
        <p:nvSpPr>
          <p:cNvPr id="1436" name="Freeform 1435">
            <a:extLst>
              <a:ext uri="{FF2B5EF4-FFF2-40B4-BE49-F238E27FC236}">
                <a16:creationId xmlns:a16="http://schemas.microsoft.com/office/drawing/2014/main" id="{81411D0F-F434-AC8A-3A80-21CFB198A1F9}"/>
              </a:ext>
            </a:extLst>
          </p:cNvPr>
          <p:cNvSpPr/>
          <p:nvPr/>
        </p:nvSpPr>
        <p:spPr>
          <a:xfrm>
            <a:off x="1561490" y="3932720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7" name="TextBox 1436">
            <a:extLst>
              <a:ext uri="{FF2B5EF4-FFF2-40B4-BE49-F238E27FC236}">
                <a16:creationId xmlns:a16="http://schemas.microsoft.com/office/drawing/2014/main" id="{F51BD602-D91E-2621-0695-1088D51C128F}"/>
              </a:ext>
            </a:extLst>
          </p:cNvPr>
          <p:cNvSpPr txBox="1"/>
          <p:nvPr/>
        </p:nvSpPr>
        <p:spPr>
          <a:xfrm>
            <a:off x="1281417" y="37815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4</a:t>
            </a:r>
          </a:p>
        </p:txBody>
      </p:sp>
      <p:sp>
        <p:nvSpPr>
          <p:cNvPr id="1438" name="Freeform 1437">
            <a:extLst>
              <a:ext uri="{FF2B5EF4-FFF2-40B4-BE49-F238E27FC236}">
                <a16:creationId xmlns:a16="http://schemas.microsoft.com/office/drawing/2014/main" id="{6ED46A71-9222-DFCE-88AA-30F74503DD68}"/>
              </a:ext>
            </a:extLst>
          </p:cNvPr>
          <p:cNvSpPr/>
          <p:nvPr/>
        </p:nvSpPr>
        <p:spPr>
          <a:xfrm>
            <a:off x="1561490" y="3081642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9" name="TextBox 1438">
            <a:extLst>
              <a:ext uri="{FF2B5EF4-FFF2-40B4-BE49-F238E27FC236}">
                <a16:creationId xmlns:a16="http://schemas.microsoft.com/office/drawing/2014/main" id="{CDE31EE1-44D3-2A30-E7DC-996AB2EF632D}"/>
              </a:ext>
            </a:extLst>
          </p:cNvPr>
          <p:cNvSpPr txBox="1"/>
          <p:nvPr/>
        </p:nvSpPr>
        <p:spPr>
          <a:xfrm>
            <a:off x="1281417" y="293051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6</a:t>
            </a:r>
          </a:p>
        </p:txBody>
      </p:sp>
      <p:sp>
        <p:nvSpPr>
          <p:cNvPr id="1440" name="Freeform 1439">
            <a:extLst>
              <a:ext uri="{FF2B5EF4-FFF2-40B4-BE49-F238E27FC236}">
                <a16:creationId xmlns:a16="http://schemas.microsoft.com/office/drawing/2014/main" id="{F192ACE9-4EBD-DE94-FEF7-1B6175A07BD8}"/>
              </a:ext>
            </a:extLst>
          </p:cNvPr>
          <p:cNvSpPr/>
          <p:nvPr/>
        </p:nvSpPr>
        <p:spPr>
          <a:xfrm>
            <a:off x="1561490" y="2230907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41" name="TextBox 1440">
            <a:extLst>
              <a:ext uri="{FF2B5EF4-FFF2-40B4-BE49-F238E27FC236}">
                <a16:creationId xmlns:a16="http://schemas.microsoft.com/office/drawing/2014/main" id="{AB191EED-22E5-E0EE-BC45-567485979AF1}"/>
              </a:ext>
            </a:extLst>
          </p:cNvPr>
          <p:cNvSpPr txBox="1"/>
          <p:nvPr/>
        </p:nvSpPr>
        <p:spPr>
          <a:xfrm>
            <a:off x="1281417" y="207976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8</a:t>
            </a:r>
          </a:p>
        </p:txBody>
      </p:sp>
      <p:sp>
        <p:nvSpPr>
          <p:cNvPr id="1442" name="Freeform 1441">
            <a:extLst>
              <a:ext uri="{FF2B5EF4-FFF2-40B4-BE49-F238E27FC236}">
                <a16:creationId xmlns:a16="http://schemas.microsoft.com/office/drawing/2014/main" id="{42E24233-D5DB-9159-0DD2-8853CF8C4153}"/>
              </a:ext>
            </a:extLst>
          </p:cNvPr>
          <p:cNvSpPr/>
          <p:nvPr/>
        </p:nvSpPr>
        <p:spPr>
          <a:xfrm>
            <a:off x="1561490" y="137982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43" name="TextBox 1442">
            <a:extLst>
              <a:ext uri="{FF2B5EF4-FFF2-40B4-BE49-F238E27FC236}">
                <a16:creationId xmlns:a16="http://schemas.microsoft.com/office/drawing/2014/main" id="{DA4B0F4C-1ACA-1A95-5015-22B14A819A8E}"/>
              </a:ext>
            </a:extLst>
          </p:cNvPr>
          <p:cNvSpPr txBox="1"/>
          <p:nvPr/>
        </p:nvSpPr>
        <p:spPr>
          <a:xfrm>
            <a:off x="1140447" y="122870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10</a:t>
            </a:r>
          </a:p>
        </p:txBody>
      </p:sp>
      <p:sp>
        <p:nvSpPr>
          <p:cNvPr id="1444" name="TextBox 1443">
            <a:extLst>
              <a:ext uri="{FF2B5EF4-FFF2-40B4-BE49-F238E27FC236}">
                <a16:creationId xmlns:a16="http://schemas.microsoft.com/office/drawing/2014/main" id="{7ADAA6F1-414A-86EA-E22D-DE2331944577}"/>
              </a:ext>
            </a:extLst>
          </p:cNvPr>
          <p:cNvSpPr txBox="1"/>
          <p:nvPr/>
        </p:nvSpPr>
        <p:spPr>
          <a:xfrm rot="16200000">
            <a:off x="-578886" y="3307121"/>
            <a:ext cx="2966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Relative Admission Rate</a:t>
            </a:r>
          </a:p>
        </p:txBody>
      </p:sp>
      <p:sp>
        <p:nvSpPr>
          <p:cNvPr id="1446" name="Freeform 1445">
            <a:extLst>
              <a:ext uri="{FF2B5EF4-FFF2-40B4-BE49-F238E27FC236}">
                <a16:creationId xmlns:a16="http://schemas.microsoft.com/office/drawing/2014/main" id="{7E3A96F1-0252-85EA-BD78-54CE68158CFF}"/>
              </a:ext>
            </a:extLst>
          </p:cNvPr>
          <p:cNvSpPr/>
          <p:nvPr/>
        </p:nvSpPr>
        <p:spPr>
          <a:xfrm>
            <a:off x="1656473" y="5785065"/>
            <a:ext cx="9788766" cy="1905"/>
          </a:xfrm>
          <a:custGeom>
            <a:avLst/>
            <a:gdLst>
              <a:gd name="connsiteX0" fmla="*/ 0 w 9788766"/>
              <a:gd name="connsiteY0" fmla="*/ 0 h 1905"/>
              <a:gd name="connsiteX1" fmla="*/ 9788766 w 978876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88766" h="1905">
                <a:moveTo>
                  <a:pt x="0" y="0"/>
                </a:moveTo>
                <a:lnTo>
                  <a:pt x="9788766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47" name="Freeform 1446">
            <a:extLst>
              <a:ext uri="{FF2B5EF4-FFF2-40B4-BE49-F238E27FC236}">
                <a16:creationId xmlns:a16="http://schemas.microsoft.com/office/drawing/2014/main" id="{3C43D8D6-FB77-CFDD-4501-C8616BA9491A}"/>
              </a:ext>
            </a:extLst>
          </p:cNvPr>
          <p:cNvSpPr/>
          <p:nvPr/>
        </p:nvSpPr>
        <p:spPr>
          <a:xfrm>
            <a:off x="1807349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48" name="TextBox 1447">
            <a:extLst>
              <a:ext uri="{FF2B5EF4-FFF2-40B4-BE49-F238E27FC236}">
                <a16:creationId xmlns:a16="http://schemas.microsoft.com/office/drawing/2014/main" id="{335EEF36-61BC-B067-0805-42987A5563F5}"/>
              </a:ext>
            </a:extLst>
          </p:cNvPr>
          <p:cNvSpPr txBox="1"/>
          <p:nvPr/>
        </p:nvSpPr>
        <p:spPr>
          <a:xfrm>
            <a:off x="1525409" y="5868695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0-20</a:t>
            </a:r>
          </a:p>
        </p:txBody>
      </p:sp>
      <p:sp>
        <p:nvSpPr>
          <p:cNvPr id="1449" name="Freeform 1448">
            <a:extLst>
              <a:ext uri="{FF2B5EF4-FFF2-40B4-BE49-F238E27FC236}">
                <a16:creationId xmlns:a16="http://schemas.microsoft.com/office/drawing/2014/main" id="{DF99FC47-7049-B0C5-B828-BBDD5AAF94B6}"/>
              </a:ext>
            </a:extLst>
          </p:cNvPr>
          <p:cNvSpPr/>
          <p:nvPr/>
        </p:nvSpPr>
        <p:spPr>
          <a:xfrm>
            <a:off x="2566530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50" name="TextBox 1449">
            <a:extLst>
              <a:ext uri="{FF2B5EF4-FFF2-40B4-BE49-F238E27FC236}">
                <a16:creationId xmlns:a16="http://schemas.microsoft.com/office/drawing/2014/main" id="{37B931C6-B171-4987-BA90-DCC7A9C451A5}"/>
              </a:ext>
            </a:extLst>
          </p:cNvPr>
          <p:cNvSpPr txBox="1"/>
          <p:nvPr/>
        </p:nvSpPr>
        <p:spPr>
          <a:xfrm>
            <a:off x="2231250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20-40</a:t>
            </a:r>
          </a:p>
        </p:txBody>
      </p:sp>
      <p:sp>
        <p:nvSpPr>
          <p:cNvPr id="1451" name="Freeform 1450">
            <a:extLst>
              <a:ext uri="{FF2B5EF4-FFF2-40B4-BE49-F238E27FC236}">
                <a16:creationId xmlns:a16="http://schemas.microsoft.com/office/drawing/2014/main" id="{040720B1-7CED-6392-1518-C451D7A34F80}"/>
              </a:ext>
            </a:extLst>
          </p:cNvPr>
          <p:cNvSpPr/>
          <p:nvPr/>
        </p:nvSpPr>
        <p:spPr>
          <a:xfrm>
            <a:off x="3325368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52" name="TextBox 1451">
            <a:extLst>
              <a:ext uri="{FF2B5EF4-FFF2-40B4-BE49-F238E27FC236}">
                <a16:creationId xmlns:a16="http://schemas.microsoft.com/office/drawing/2014/main" id="{45448FDA-E0E8-3AF3-86BA-F9D42B4F9F98}"/>
              </a:ext>
            </a:extLst>
          </p:cNvPr>
          <p:cNvSpPr txBox="1"/>
          <p:nvPr/>
        </p:nvSpPr>
        <p:spPr>
          <a:xfrm>
            <a:off x="2990087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40-60</a:t>
            </a:r>
          </a:p>
        </p:txBody>
      </p:sp>
      <p:sp>
        <p:nvSpPr>
          <p:cNvPr id="1453" name="Freeform 1452">
            <a:extLst>
              <a:ext uri="{FF2B5EF4-FFF2-40B4-BE49-F238E27FC236}">
                <a16:creationId xmlns:a16="http://schemas.microsoft.com/office/drawing/2014/main" id="{36A1A5BD-F390-BD6A-2334-990A8A2C8F0E}"/>
              </a:ext>
            </a:extLst>
          </p:cNvPr>
          <p:cNvSpPr/>
          <p:nvPr/>
        </p:nvSpPr>
        <p:spPr>
          <a:xfrm>
            <a:off x="4084205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54" name="TextBox 1453">
            <a:extLst>
              <a:ext uri="{FF2B5EF4-FFF2-40B4-BE49-F238E27FC236}">
                <a16:creationId xmlns:a16="http://schemas.microsoft.com/office/drawing/2014/main" id="{470ABDDD-E22D-E772-9264-4F3055873255}"/>
              </a:ext>
            </a:extLst>
          </p:cNvPr>
          <p:cNvSpPr txBox="1"/>
          <p:nvPr/>
        </p:nvSpPr>
        <p:spPr>
          <a:xfrm>
            <a:off x="3748925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60-70</a:t>
            </a:r>
          </a:p>
        </p:txBody>
      </p:sp>
      <p:sp>
        <p:nvSpPr>
          <p:cNvPr id="1455" name="Freeform 1454">
            <a:extLst>
              <a:ext uri="{FF2B5EF4-FFF2-40B4-BE49-F238E27FC236}">
                <a16:creationId xmlns:a16="http://schemas.microsoft.com/office/drawing/2014/main" id="{431838DB-D54D-6A7A-FD48-BDB288B1110D}"/>
              </a:ext>
            </a:extLst>
          </p:cNvPr>
          <p:cNvSpPr/>
          <p:nvPr/>
        </p:nvSpPr>
        <p:spPr>
          <a:xfrm>
            <a:off x="4843386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56" name="TextBox 1455">
            <a:extLst>
              <a:ext uri="{FF2B5EF4-FFF2-40B4-BE49-F238E27FC236}">
                <a16:creationId xmlns:a16="http://schemas.microsoft.com/office/drawing/2014/main" id="{3232B0FD-B13B-1CB5-5323-4E166FE17E49}"/>
              </a:ext>
            </a:extLst>
          </p:cNvPr>
          <p:cNvSpPr txBox="1"/>
          <p:nvPr/>
        </p:nvSpPr>
        <p:spPr>
          <a:xfrm>
            <a:off x="4508106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70-80</a:t>
            </a:r>
          </a:p>
        </p:txBody>
      </p:sp>
      <p:sp>
        <p:nvSpPr>
          <p:cNvPr id="1457" name="Freeform 1456">
            <a:extLst>
              <a:ext uri="{FF2B5EF4-FFF2-40B4-BE49-F238E27FC236}">
                <a16:creationId xmlns:a16="http://schemas.microsoft.com/office/drawing/2014/main" id="{1B666753-E28B-AC22-6A17-7E202E468A35}"/>
              </a:ext>
            </a:extLst>
          </p:cNvPr>
          <p:cNvSpPr/>
          <p:nvPr/>
        </p:nvSpPr>
        <p:spPr>
          <a:xfrm>
            <a:off x="5602224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58" name="TextBox 1457">
            <a:extLst>
              <a:ext uri="{FF2B5EF4-FFF2-40B4-BE49-F238E27FC236}">
                <a16:creationId xmlns:a16="http://schemas.microsoft.com/office/drawing/2014/main" id="{7214E272-73DC-1562-B016-9CAB1AB283F4}"/>
              </a:ext>
            </a:extLst>
          </p:cNvPr>
          <p:cNvSpPr txBox="1"/>
          <p:nvPr/>
        </p:nvSpPr>
        <p:spPr>
          <a:xfrm>
            <a:off x="5266944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80-90</a:t>
            </a:r>
          </a:p>
        </p:txBody>
      </p:sp>
      <p:sp>
        <p:nvSpPr>
          <p:cNvPr id="1459" name="Freeform 1458">
            <a:extLst>
              <a:ext uri="{FF2B5EF4-FFF2-40B4-BE49-F238E27FC236}">
                <a16:creationId xmlns:a16="http://schemas.microsoft.com/office/drawing/2014/main" id="{7FF8A23E-23C3-23D3-701F-06C744FE05CC}"/>
              </a:ext>
            </a:extLst>
          </p:cNvPr>
          <p:cNvSpPr/>
          <p:nvPr/>
        </p:nvSpPr>
        <p:spPr>
          <a:xfrm>
            <a:off x="6361061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60" name="TextBox 1459">
            <a:extLst>
              <a:ext uri="{FF2B5EF4-FFF2-40B4-BE49-F238E27FC236}">
                <a16:creationId xmlns:a16="http://schemas.microsoft.com/office/drawing/2014/main" id="{110013ED-437E-2B0B-F40B-8C58B63F7F52}"/>
              </a:ext>
            </a:extLst>
          </p:cNvPr>
          <p:cNvSpPr txBox="1"/>
          <p:nvPr/>
        </p:nvSpPr>
        <p:spPr>
          <a:xfrm>
            <a:off x="6025781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90-95</a:t>
            </a:r>
          </a:p>
        </p:txBody>
      </p:sp>
      <p:sp>
        <p:nvSpPr>
          <p:cNvPr id="1461" name="Freeform 1460">
            <a:extLst>
              <a:ext uri="{FF2B5EF4-FFF2-40B4-BE49-F238E27FC236}">
                <a16:creationId xmlns:a16="http://schemas.microsoft.com/office/drawing/2014/main" id="{1CE40E63-834E-E457-18CD-17340281084A}"/>
              </a:ext>
            </a:extLst>
          </p:cNvPr>
          <p:cNvSpPr/>
          <p:nvPr/>
        </p:nvSpPr>
        <p:spPr>
          <a:xfrm>
            <a:off x="7120242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62" name="TextBox 1461">
            <a:extLst>
              <a:ext uri="{FF2B5EF4-FFF2-40B4-BE49-F238E27FC236}">
                <a16:creationId xmlns:a16="http://schemas.microsoft.com/office/drawing/2014/main" id="{7367C217-E265-8ACF-CEB7-08CE7182F026}"/>
              </a:ext>
            </a:extLst>
          </p:cNvPr>
          <p:cNvSpPr txBox="1"/>
          <p:nvPr/>
        </p:nvSpPr>
        <p:spPr>
          <a:xfrm>
            <a:off x="6784962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95-96</a:t>
            </a:r>
          </a:p>
        </p:txBody>
      </p:sp>
      <p:sp>
        <p:nvSpPr>
          <p:cNvPr id="1463" name="Freeform 1462">
            <a:extLst>
              <a:ext uri="{FF2B5EF4-FFF2-40B4-BE49-F238E27FC236}">
                <a16:creationId xmlns:a16="http://schemas.microsoft.com/office/drawing/2014/main" id="{0D4745C4-FEFA-D464-38E6-F376839D388E}"/>
              </a:ext>
            </a:extLst>
          </p:cNvPr>
          <p:cNvSpPr/>
          <p:nvPr/>
        </p:nvSpPr>
        <p:spPr>
          <a:xfrm>
            <a:off x="7879080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64" name="TextBox 1463">
            <a:extLst>
              <a:ext uri="{FF2B5EF4-FFF2-40B4-BE49-F238E27FC236}">
                <a16:creationId xmlns:a16="http://schemas.microsoft.com/office/drawing/2014/main" id="{9833A99C-754C-A099-62DF-1C6E324F9646}"/>
              </a:ext>
            </a:extLst>
          </p:cNvPr>
          <p:cNvSpPr txBox="1"/>
          <p:nvPr/>
        </p:nvSpPr>
        <p:spPr>
          <a:xfrm>
            <a:off x="7543800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96-97</a:t>
            </a:r>
          </a:p>
        </p:txBody>
      </p:sp>
      <p:sp>
        <p:nvSpPr>
          <p:cNvPr id="1465" name="Freeform 1464">
            <a:extLst>
              <a:ext uri="{FF2B5EF4-FFF2-40B4-BE49-F238E27FC236}">
                <a16:creationId xmlns:a16="http://schemas.microsoft.com/office/drawing/2014/main" id="{1D8F2FA8-EBBE-6C7B-78CD-0BC268F97B18}"/>
              </a:ext>
            </a:extLst>
          </p:cNvPr>
          <p:cNvSpPr/>
          <p:nvPr/>
        </p:nvSpPr>
        <p:spPr>
          <a:xfrm>
            <a:off x="8637917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66" name="TextBox 1465">
            <a:extLst>
              <a:ext uri="{FF2B5EF4-FFF2-40B4-BE49-F238E27FC236}">
                <a16:creationId xmlns:a16="http://schemas.microsoft.com/office/drawing/2014/main" id="{81878B68-3F73-0713-34D0-7C2B2B8C5AB0}"/>
              </a:ext>
            </a:extLst>
          </p:cNvPr>
          <p:cNvSpPr txBox="1"/>
          <p:nvPr/>
        </p:nvSpPr>
        <p:spPr>
          <a:xfrm>
            <a:off x="8302637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97-98</a:t>
            </a:r>
          </a:p>
        </p:txBody>
      </p:sp>
      <p:sp>
        <p:nvSpPr>
          <p:cNvPr id="1467" name="Freeform 1466">
            <a:extLst>
              <a:ext uri="{FF2B5EF4-FFF2-40B4-BE49-F238E27FC236}">
                <a16:creationId xmlns:a16="http://schemas.microsoft.com/office/drawing/2014/main" id="{DDD4B9FF-1D3F-240B-A5BF-5A6865673C3C}"/>
              </a:ext>
            </a:extLst>
          </p:cNvPr>
          <p:cNvSpPr/>
          <p:nvPr/>
        </p:nvSpPr>
        <p:spPr>
          <a:xfrm>
            <a:off x="9397098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68" name="TextBox 1467">
            <a:extLst>
              <a:ext uri="{FF2B5EF4-FFF2-40B4-BE49-F238E27FC236}">
                <a16:creationId xmlns:a16="http://schemas.microsoft.com/office/drawing/2014/main" id="{9DCC0DD0-19B3-D34F-6A4D-08AAE15A444B}"/>
              </a:ext>
            </a:extLst>
          </p:cNvPr>
          <p:cNvSpPr txBox="1"/>
          <p:nvPr/>
        </p:nvSpPr>
        <p:spPr>
          <a:xfrm>
            <a:off x="9061818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98-99</a:t>
            </a:r>
          </a:p>
        </p:txBody>
      </p:sp>
      <p:sp>
        <p:nvSpPr>
          <p:cNvPr id="1469" name="Freeform 1468">
            <a:extLst>
              <a:ext uri="{FF2B5EF4-FFF2-40B4-BE49-F238E27FC236}">
                <a16:creationId xmlns:a16="http://schemas.microsoft.com/office/drawing/2014/main" id="{9EEC479A-9E32-6C0B-E01D-249E687B6DA9}"/>
              </a:ext>
            </a:extLst>
          </p:cNvPr>
          <p:cNvSpPr/>
          <p:nvPr/>
        </p:nvSpPr>
        <p:spPr>
          <a:xfrm>
            <a:off x="10155936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70" name="TextBox 1469">
            <a:extLst>
              <a:ext uri="{FF2B5EF4-FFF2-40B4-BE49-F238E27FC236}">
                <a16:creationId xmlns:a16="http://schemas.microsoft.com/office/drawing/2014/main" id="{D1DB362E-FC5C-037C-CF4D-426BF3A9EA18}"/>
              </a:ext>
            </a:extLst>
          </p:cNvPr>
          <p:cNvSpPr txBox="1"/>
          <p:nvPr/>
        </p:nvSpPr>
        <p:spPr>
          <a:xfrm>
            <a:off x="9741598" y="5868695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99-99.9</a:t>
            </a:r>
          </a:p>
        </p:txBody>
      </p:sp>
      <p:sp>
        <p:nvSpPr>
          <p:cNvPr id="1471" name="Freeform 1470">
            <a:extLst>
              <a:ext uri="{FF2B5EF4-FFF2-40B4-BE49-F238E27FC236}">
                <a16:creationId xmlns:a16="http://schemas.microsoft.com/office/drawing/2014/main" id="{9FE7FF6A-F9D6-B4E2-F164-7366397FD9E9}"/>
              </a:ext>
            </a:extLst>
          </p:cNvPr>
          <p:cNvSpPr/>
          <p:nvPr/>
        </p:nvSpPr>
        <p:spPr>
          <a:xfrm>
            <a:off x="10914773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12EDC004-E954-594C-5CAE-1042EE4098BF}"/>
              </a:ext>
            </a:extLst>
          </p:cNvPr>
          <p:cNvSpPr txBox="1"/>
          <p:nvPr/>
        </p:nvSpPr>
        <p:spPr>
          <a:xfrm>
            <a:off x="10500436" y="5868695"/>
            <a:ext cx="770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Top 0.1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61479F28-A236-7114-D39E-F781E50F9E0E}"/>
              </a:ext>
            </a:extLst>
          </p:cNvPr>
          <p:cNvSpPr txBox="1"/>
          <p:nvPr/>
        </p:nvSpPr>
        <p:spPr>
          <a:xfrm>
            <a:off x="5037506" y="6151111"/>
            <a:ext cx="30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Parent Income Percentile</a:t>
            </a:r>
          </a:p>
        </p:txBody>
      </p:sp>
      <p:sp>
        <p:nvSpPr>
          <p:cNvPr id="514" name="Freeform 513">
            <a:extLst>
              <a:ext uri="{FF2B5EF4-FFF2-40B4-BE49-F238E27FC236}">
                <a16:creationId xmlns:a16="http://schemas.microsoft.com/office/drawing/2014/main" id="{217DB18C-E937-65C1-D722-2ACD7B58CD88}"/>
              </a:ext>
            </a:extLst>
          </p:cNvPr>
          <p:cNvSpPr/>
          <p:nvPr/>
        </p:nvSpPr>
        <p:spPr>
          <a:xfrm>
            <a:off x="1738769" y="1311249"/>
            <a:ext cx="5423649" cy="777354"/>
          </a:xfrm>
          <a:custGeom>
            <a:avLst/>
            <a:gdLst>
              <a:gd name="connsiteX0" fmla="*/ 0 w 5423649"/>
              <a:gd name="connsiteY0" fmla="*/ 0 h 777354"/>
              <a:gd name="connsiteX1" fmla="*/ 5423650 w 5423649"/>
              <a:gd name="connsiteY1" fmla="*/ 0 h 777354"/>
              <a:gd name="connsiteX2" fmla="*/ 5423650 w 5423649"/>
              <a:gd name="connsiteY2" fmla="*/ 777354 h 777354"/>
              <a:gd name="connsiteX3" fmla="*/ 0 w 5423649"/>
              <a:gd name="connsiteY3" fmla="*/ 777354 h 77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3649" h="777354">
                <a:moveTo>
                  <a:pt x="0" y="0"/>
                </a:moveTo>
                <a:lnTo>
                  <a:pt x="5423650" y="0"/>
                </a:lnTo>
                <a:lnTo>
                  <a:pt x="5423650" y="777354"/>
                </a:lnTo>
                <a:lnTo>
                  <a:pt x="0" y="777354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5" name="Freeform 514">
            <a:extLst>
              <a:ext uri="{FF2B5EF4-FFF2-40B4-BE49-F238E27FC236}">
                <a16:creationId xmlns:a16="http://schemas.microsoft.com/office/drawing/2014/main" id="{B04A69E2-C07F-60D6-CEA1-05418405630A}"/>
              </a:ext>
            </a:extLst>
          </p:cNvPr>
          <p:cNvSpPr/>
          <p:nvPr/>
        </p:nvSpPr>
        <p:spPr>
          <a:xfrm>
            <a:off x="1745627" y="1318107"/>
            <a:ext cx="5409933" cy="763638"/>
          </a:xfrm>
          <a:custGeom>
            <a:avLst/>
            <a:gdLst>
              <a:gd name="connsiteX0" fmla="*/ 0 w 5409933"/>
              <a:gd name="connsiteY0" fmla="*/ 0 h 763638"/>
              <a:gd name="connsiteX1" fmla="*/ 5409933 w 5409933"/>
              <a:gd name="connsiteY1" fmla="*/ 0 h 763638"/>
              <a:gd name="connsiteX2" fmla="*/ 5409933 w 5409933"/>
              <a:gd name="connsiteY2" fmla="*/ 763638 h 763638"/>
              <a:gd name="connsiteX3" fmla="*/ 0 w 5409933"/>
              <a:gd name="connsiteY3" fmla="*/ 763638 h 76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9933" h="763638">
                <a:moveTo>
                  <a:pt x="0" y="0"/>
                </a:moveTo>
                <a:lnTo>
                  <a:pt x="5409933" y="0"/>
                </a:lnTo>
                <a:lnTo>
                  <a:pt x="5409933" y="763638"/>
                </a:lnTo>
                <a:lnTo>
                  <a:pt x="0" y="763638"/>
                </a:lnTo>
                <a:close/>
              </a:path>
            </a:pathLst>
          </a:custGeom>
          <a:noFill/>
          <a:ln w="13716" cap="flat">
            <a:solidFill>
              <a:srgbClr val="FFFFFF">
                <a:alpha val="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6" name="Freeform 515">
            <a:extLst>
              <a:ext uri="{FF2B5EF4-FFF2-40B4-BE49-F238E27FC236}">
                <a16:creationId xmlns:a16="http://schemas.microsoft.com/office/drawing/2014/main" id="{7B81EDE8-19A2-7E89-F899-187691D1F694}"/>
              </a:ext>
            </a:extLst>
          </p:cNvPr>
          <p:cNvSpPr/>
          <p:nvPr/>
        </p:nvSpPr>
        <p:spPr>
          <a:xfrm>
            <a:off x="1841639" y="1533448"/>
            <a:ext cx="891540" cy="1905"/>
          </a:xfrm>
          <a:custGeom>
            <a:avLst/>
            <a:gdLst>
              <a:gd name="connsiteX0" fmla="*/ 0 w 891540"/>
              <a:gd name="connsiteY0" fmla="*/ 0 h 1905"/>
              <a:gd name="connsiteX1" fmla="*/ 891540 w 89154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1540" h="1905">
                <a:moveTo>
                  <a:pt x="0" y="0"/>
                </a:moveTo>
                <a:lnTo>
                  <a:pt x="891540" y="0"/>
                </a:lnTo>
              </a:path>
            </a:pathLst>
          </a:custGeom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7" name="Freeform 516">
            <a:extLst>
              <a:ext uri="{FF2B5EF4-FFF2-40B4-BE49-F238E27FC236}">
                <a16:creationId xmlns:a16="http://schemas.microsoft.com/office/drawing/2014/main" id="{EC17F421-A3BC-A632-7A01-5FC735AFA64C}"/>
              </a:ext>
            </a:extLst>
          </p:cNvPr>
          <p:cNvSpPr/>
          <p:nvPr/>
        </p:nvSpPr>
        <p:spPr>
          <a:xfrm>
            <a:off x="2229116" y="1475155"/>
            <a:ext cx="116586" cy="116586"/>
          </a:xfrm>
          <a:custGeom>
            <a:avLst/>
            <a:gdLst>
              <a:gd name="connsiteX0" fmla="*/ 116586 w 116586"/>
              <a:gd name="connsiteY0" fmla="*/ 58293 h 116586"/>
              <a:gd name="connsiteX1" fmla="*/ 58293 w 116586"/>
              <a:gd name="connsiteY1" fmla="*/ 116586 h 116586"/>
              <a:gd name="connsiteX2" fmla="*/ 0 w 116586"/>
              <a:gd name="connsiteY2" fmla="*/ 58293 h 116586"/>
              <a:gd name="connsiteX3" fmla="*/ 58293 w 116586"/>
              <a:gd name="connsiteY3" fmla="*/ 0 h 116586"/>
              <a:gd name="connsiteX4" fmla="*/ 116586 w 116586"/>
              <a:gd name="connsiteY4" fmla="*/ 58293 h 11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6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8" name="Freeform 517">
            <a:extLst>
              <a:ext uri="{FF2B5EF4-FFF2-40B4-BE49-F238E27FC236}">
                <a16:creationId xmlns:a16="http://schemas.microsoft.com/office/drawing/2014/main" id="{60580D93-5589-8DD5-6089-3F3A8EC3E8AD}"/>
              </a:ext>
            </a:extLst>
          </p:cNvPr>
          <p:cNvSpPr/>
          <p:nvPr/>
        </p:nvSpPr>
        <p:spPr>
          <a:xfrm>
            <a:off x="2244547" y="1490586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CC2AB809-2A4D-2D66-434A-E11EA2A7C0AD}"/>
              </a:ext>
            </a:extLst>
          </p:cNvPr>
          <p:cNvSpPr txBox="1"/>
          <p:nvPr/>
        </p:nvSpPr>
        <p:spPr>
          <a:xfrm>
            <a:off x="2784729" y="138823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Legacy Students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Relative Admissions Rates for Legacy Applicants at Ivy-Plus Colleges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Reweighted on SAT/ACT Scores to Match Current Attendees</a:t>
            </a:r>
          </a:p>
        </p:txBody>
      </p:sp>
    </p:spTree>
    <p:extLst>
      <p:ext uri="{BB962C8B-B14F-4D97-AF65-F5344CB8AC3E}">
        <p14:creationId xmlns:p14="http://schemas.microsoft.com/office/powerpoint/2010/main" val="3142309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683048" y="956126"/>
            <a:ext cx="11138838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would admissions rate be for legacy students absent legacy preference?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First estimate an admissions model for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non-legacy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students based on application characteristics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[Card 2017, Arcidiacono et al. 2020]</a:t>
            </a:r>
          </a:p>
          <a:p>
            <a:pPr marL="1257300" lvl="2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16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Observable student chars: test score, GPA, internal ratings, gender, race, first-gen, early / regular decision round, high school FE, parent income, application year</a:t>
            </a:r>
          </a:p>
          <a:p>
            <a:pPr marL="1257300" lvl="2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16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16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Then predict admissions rates for legacy students in</a:t>
            </a: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this model, with their own chars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52827B-F413-11C6-193D-446C24C48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Effects of Legacy Preferences</a:t>
            </a:r>
          </a:p>
        </p:txBody>
      </p:sp>
    </p:spTree>
    <p:extLst>
      <p:ext uri="{BB962C8B-B14F-4D97-AF65-F5344CB8AC3E}">
        <p14:creationId xmlns:p14="http://schemas.microsoft.com/office/powerpoint/2010/main" val="84859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22F1EDB-04BC-EDAA-5263-50112BB48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Ivy-Plus College Attendance Rates Controlling for SAT/ACT Scores, by Parental Income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Lucida Sans" charset="0"/>
                <a:ea typeface="Lucida Sans" charset="0"/>
                <a:cs typeface="Lucida Sans" charset="0"/>
              </a:rPr>
              <a:t>Students Students with SAT Score of 1510 (out of 1600) or ACT Score of 34 (out of 36)</a:t>
            </a:r>
          </a:p>
        </p:txBody>
      </p:sp>
    </p:spTree>
    <p:extLst>
      <p:ext uri="{BB962C8B-B14F-4D97-AF65-F5344CB8AC3E}">
        <p14:creationId xmlns:p14="http://schemas.microsoft.com/office/powerpoint/2010/main" val="3948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B3226D33-403F-0B6D-A563-CD0F4EBE9C48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EC1C48C-43FF-3EEA-2553-0855FD144F6A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D506B79-00F3-ACFA-62A6-61A278FE4703}"/>
              </a:ext>
            </a:extLst>
          </p:cNvPr>
          <p:cNvSpPr/>
          <p:nvPr/>
        </p:nvSpPr>
        <p:spPr>
          <a:xfrm>
            <a:off x="616457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C6BE472-5236-B1D4-89D1-85F6540126B7}"/>
              </a:ext>
            </a:extLst>
          </p:cNvPr>
          <p:cNvSpPr/>
          <p:nvPr/>
        </p:nvSpPr>
        <p:spPr>
          <a:xfrm>
            <a:off x="1656473" y="1228953"/>
            <a:ext cx="9788766" cy="4556112"/>
          </a:xfrm>
          <a:custGeom>
            <a:avLst/>
            <a:gdLst>
              <a:gd name="connsiteX0" fmla="*/ 0 w 9788766"/>
              <a:gd name="connsiteY0" fmla="*/ 0 h 4556112"/>
              <a:gd name="connsiteX1" fmla="*/ 9788766 w 9788766"/>
              <a:gd name="connsiteY1" fmla="*/ 0 h 4556112"/>
              <a:gd name="connsiteX2" fmla="*/ 9788766 w 9788766"/>
              <a:gd name="connsiteY2" fmla="*/ 4556113 h 4556112"/>
              <a:gd name="connsiteX3" fmla="*/ 0 w 9788766"/>
              <a:gd name="connsiteY3" fmla="*/ 4556113 h 455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8766" h="4556112">
                <a:moveTo>
                  <a:pt x="0" y="0"/>
                </a:moveTo>
                <a:lnTo>
                  <a:pt x="9788766" y="0"/>
                </a:lnTo>
                <a:lnTo>
                  <a:pt x="9788766" y="4556113"/>
                </a:lnTo>
                <a:lnTo>
                  <a:pt x="0" y="4556113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589640AE-262E-5F24-E2DC-2038C9694252}"/>
              </a:ext>
            </a:extLst>
          </p:cNvPr>
          <p:cNvSpPr/>
          <p:nvPr/>
        </p:nvSpPr>
        <p:spPr>
          <a:xfrm>
            <a:off x="1663331" y="1235811"/>
            <a:ext cx="9775050" cy="4542396"/>
          </a:xfrm>
          <a:custGeom>
            <a:avLst/>
            <a:gdLst>
              <a:gd name="connsiteX0" fmla="*/ 0 w 9775050"/>
              <a:gd name="connsiteY0" fmla="*/ 0 h 4542396"/>
              <a:gd name="connsiteX1" fmla="*/ 9775050 w 9775050"/>
              <a:gd name="connsiteY1" fmla="*/ 0 h 4542396"/>
              <a:gd name="connsiteX2" fmla="*/ 9775050 w 9775050"/>
              <a:gd name="connsiteY2" fmla="*/ 4542396 h 4542396"/>
              <a:gd name="connsiteX3" fmla="*/ 0 w 9775050"/>
              <a:gd name="connsiteY3" fmla="*/ 4542396 h 454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75050" h="4542396">
                <a:moveTo>
                  <a:pt x="0" y="0"/>
                </a:moveTo>
                <a:lnTo>
                  <a:pt x="9775050" y="0"/>
                </a:lnTo>
                <a:lnTo>
                  <a:pt x="9775050" y="4542396"/>
                </a:lnTo>
                <a:lnTo>
                  <a:pt x="0" y="4542396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5502DB4C-32F6-DF99-7407-9A9D9663518D}"/>
              </a:ext>
            </a:extLst>
          </p:cNvPr>
          <p:cNvSpPr/>
          <p:nvPr/>
        </p:nvSpPr>
        <p:spPr>
          <a:xfrm>
            <a:off x="1807349" y="5208993"/>
            <a:ext cx="9107424" cy="1905"/>
          </a:xfrm>
          <a:custGeom>
            <a:avLst/>
            <a:gdLst>
              <a:gd name="connsiteX0" fmla="*/ 0 w 9107424"/>
              <a:gd name="connsiteY0" fmla="*/ 0 h 1905"/>
              <a:gd name="connsiteX1" fmla="*/ 30518 w 9107424"/>
              <a:gd name="connsiteY1" fmla="*/ 0 h 1905"/>
              <a:gd name="connsiteX2" fmla="*/ 61036 w 9107424"/>
              <a:gd name="connsiteY2" fmla="*/ 0 h 1905"/>
              <a:gd name="connsiteX3" fmla="*/ 91211 w 9107424"/>
              <a:gd name="connsiteY3" fmla="*/ 0 h 1905"/>
              <a:gd name="connsiteX4" fmla="*/ 121730 w 9107424"/>
              <a:gd name="connsiteY4" fmla="*/ 0 h 1905"/>
              <a:gd name="connsiteX5" fmla="*/ 152248 w 9107424"/>
              <a:gd name="connsiteY5" fmla="*/ 0 h 1905"/>
              <a:gd name="connsiteX6" fmla="*/ 182766 w 9107424"/>
              <a:gd name="connsiteY6" fmla="*/ 0 h 1905"/>
              <a:gd name="connsiteX7" fmla="*/ 213284 w 9107424"/>
              <a:gd name="connsiteY7" fmla="*/ 0 h 1905"/>
              <a:gd name="connsiteX8" fmla="*/ 243802 w 9107424"/>
              <a:gd name="connsiteY8" fmla="*/ 0 h 1905"/>
              <a:gd name="connsiteX9" fmla="*/ 273977 w 9107424"/>
              <a:gd name="connsiteY9" fmla="*/ 0 h 1905"/>
              <a:gd name="connsiteX10" fmla="*/ 304495 w 9107424"/>
              <a:gd name="connsiteY10" fmla="*/ 0 h 1905"/>
              <a:gd name="connsiteX11" fmla="*/ 335013 w 9107424"/>
              <a:gd name="connsiteY11" fmla="*/ 0 h 1905"/>
              <a:gd name="connsiteX12" fmla="*/ 365531 w 9107424"/>
              <a:gd name="connsiteY12" fmla="*/ 0 h 1905"/>
              <a:gd name="connsiteX13" fmla="*/ 396050 w 9107424"/>
              <a:gd name="connsiteY13" fmla="*/ 0 h 1905"/>
              <a:gd name="connsiteX14" fmla="*/ 426568 w 9107424"/>
              <a:gd name="connsiteY14" fmla="*/ 0 h 1905"/>
              <a:gd name="connsiteX15" fmla="*/ 456743 w 9107424"/>
              <a:gd name="connsiteY15" fmla="*/ 0 h 1905"/>
              <a:gd name="connsiteX16" fmla="*/ 487261 w 9107424"/>
              <a:gd name="connsiteY16" fmla="*/ 0 h 1905"/>
              <a:gd name="connsiteX17" fmla="*/ 517779 w 9107424"/>
              <a:gd name="connsiteY17" fmla="*/ 0 h 1905"/>
              <a:gd name="connsiteX18" fmla="*/ 548297 w 9107424"/>
              <a:gd name="connsiteY18" fmla="*/ 0 h 1905"/>
              <a:gd name="connsiteX19" fmla="*/ 578815 w 9107424"/>
              <a:gd name="connsiteY19" fmla="*/ 0 h 1905"/>
              <a:gd name="connsiteX20" fmla="*/ 608990 w 9107424"/>
              <a:gd name="connsiteY20" fmla="*/ 0 h 1905"/>
              <a:gd name="connsiteX21" fmla="*/ 639509 w 9107424"/>
              <a:gd name="connsiteY21" fmla="*/ 0 h 1905"/>
              <a:gd name="connsiteX22" fmla="*/ 670027 w 9107424"/>
              <a:gd name="connsiteY22" fmla="*/ 0 h 1905"/>
              <a:gd name="connsiteX23" fmla="*/ 700545 w 9107424"/>
              <a:gd name="connsiteY23" fmla="*/ 0 h 1905"/>
              <a:gd name="connsiteX24" fmla="*/ 731063 w 9107424"/>
              <a:gd name="connsiteY24" fmla="*/ 0 h 1905"/>
              <a:gd name="connsiteX25" fmla="*/ 761581 w 9107424"/>
              <a:gd name="connsiteY25" fmla="*/ 0 h 1905"/>
              <a:gd name="connsiteX26" fmla="*/ 791756 w 9107424"/>
              <a:gd name="connsiteY26" fmla="*/ 0 h 1905"/>
              <a:gd name="connsiteX27" fmla="*/ 822274 w 9107424"/>
              <a:gd name="connsiteY27" fmla="*/ 0 h 1905"/>
              <a:gd name="connsiteX28" fmla="*/ 852792 w 9107424"/>
              <a:gd name="connsiteY28" fmla="*/ 0 h 1905"/>
              <a:gd name="connsiteX29" fmla="*/ 883311 w 9107424"/>
              <a:gd name="connsiteY29" fmla="*/ 0 h 1905"/>
              <a:gd name="connsiteX30" fmla="*/ 913828 w 9107424"/>
              <a:gd name="connsiteY30" fmla="*/ 0 h 1905"/>
              <a:gd name="connsiteX31" fmla="*/ 944347 w 9107424"/>
              <a:gd name="connsiteY31" fmla="*/ 0 h 1905"/>
              <a:gd name="connsiteX32" fmla="*/ 974522 w 9107424"/>
              <a:gd name="connsiteY32" fmla="*/ 0 h 1905"/>
              <a:gd name="connsiteX33" fmla="*/ 1005040 w 9107424"/>
              <a:gd name="connsiteY33" fmla="*/ 0 h 1905"/>
              <a:gd name="connsiteX34" fmla="*/ 1035558 w 9107424"/>
              <a:gd name="connsiteY34" fmla="*/ 0 h 1905"/>
              <a:gd name="connsiteX35" fmla="*/ 1066076 w 9107424"/>
              <a:gd name="connsiteY35" fmla="*/ 0 h 1905"/>
              <a:gd name="connsiteX36" fmla="*/ 1096594 w 9107424"/>
              <a:gd name="connsiteY36" fmla="*/ 0 h 1905"/>
              <a:gd name="connsiteX37" fmla="*/ 1127112 w 9107424"/>
              <a:gd name="connsiteY37" fmla="*/ 0 h 1905"/>
              <a:gd name="connsiteX38" fmla="*/ 1157288 w 9107424"/>
              <a:gd name="connsiteY38" fmla="*/ 0 h 1905"/>
              <a:gd name="connsiteX39" fmla="*/ 1187806 w 9107424"/>
              <a:gd name="connsiteY39" fmla="*/ 0 h 1905"/>
              <a:gd name="connsiteX40" fmla="*/ 1218324 w 9107424"/>
              <a:gd name="connsiteY40" fmla="*/ 0 h 1905"/>
              <a:gd name="connsiteX41" fmla="*/ 1248842 w 9107424"/>
              <a:gd name="connsiteY41" fmla="*/ 0 h 1905"/>
              <a:gd name="connsiteX42" fmla="*/ 1279360 w 9107424"/>
              <a:gd name="connsiteY42" fmla="*/ 0 h 1905"/>
              <a:gd name="connsiteX43" fmla="*/ 1309878 w 9107424"/>
              <a:gd name="connsiteY43" fmla="*/ 0 h 1905"/>
              <a:gd name="connsiteX44" fmla="*/ 1340053 w 9107424"/>
              <a:gd name="connsiteY44" fmla="*/ 0 h 1905"/>
              <a:gd name="connsiteX45" fmla="*/ 1370571 w 9107424"/>
              <a:gd name="connsiteY45" fmla="*/ 0 h 1905"/>
              <a:gd name="connsiteX46" fmla="*/ 1401089 w 9107424"/>
              <a:gd name="connsiteY46" fmla="*/ 0 h 1905"/>
              <a:gd name="connsiteX47" fmla="*/ 1431608 w 9107424"/>
              <a:gd name="connsiteY47" fmla="*/ 0 h 1905"/>
              <a:gd name="connsiteX48" fmla="*/ 1462126 w 9107424"/>
              <a:gd name="connsiteY48" fmla="*/ 0 h 1905"/>
              <a:gd name="connsiteX49" fmla="*/ 1492644 w 9107424"/>
              <a:gd name="connsiteY49" fmla="*/ 0 h 1905"/>
              <a:gd name="connsiteX50" fmla="*/ 1522819 w 9107424"/>
              <a:gd name="connsiteY50" fmla="*/ 0 h 1905"/>
              <a:gd name="connsiteX51" fmla="*/ 1553337 w 9107424"/>
              <a:gd name="connsiteY51" fmla="*/ 0 h 1905"/>
              <a:gd name="connsiteX52" fmla="*/ 1583855 w 9107424"/>
              <a:gd name="connsiteY52" fmla="*/ 0 h 1905"/>
              <a:gd name="connsiteX53" fmla="*/ 1614373 w 9107424"/>
              <a:gd name="connsiteY53" fmla="*/ 0 h 1905"/>
              <a:gd name="connsiteX54" fmla="*/ 1644891 w 9107424"/>
              <a:gd name="connsiteY54" fmla="*/ 0 h 1905"/>
              <a:gd name="connsiteX55" fmla="*/ 1675409 w 9107424"/>
              <a:gd name="connsiteY55" fmla="*/ 0 h 1905"/>
              <a:gd name="connsiteX56" fmla="*/ 1705585 w 9107424"/>
              <a:gd name="connsiteY56" fmla="*/ 0 h 1905"/>
              <a:gd name="connsiteX57" fmla="*/ 1736103 w 9107424"/>
              <a:gd name="connsiteY57" fmla="*/ 0 h 1905"/>
              <a:gd name="connsiteX58" fmla="*/ 1766621 w 9107424"/>
              <a:gd name="connsiteY58" fmla="*/ 0 h 1905"/>
              <a:gd name="connsiteX59" fmla="*/ 1797139 w 9107424"/>
              <a:gd name="connsiteY59" fmla="*/ 0 h 1905"/>
              <a:gd name="connsiteX60" fmla="*/ 1827657 w 9107424"/>
              <a:gd name="connsiteY60" fmla="*/ 0 h 1905"/>
              <a:gd name="connsiteX61" fmla="*/ 1857832 w 9107424"/>
              <a:gd name="connsiteY61" fmla="*/ 0 h 1905"/>
              <a:gd name="connsiteX62" fmla="*/ 1888350 w 9107424"/>
              <a:gd name="connsiteY62" fmla="*/ 0 h 1905"/>
              <a:gd name="connsiteX63" fmla="*/ 1918869 w 9107424"/>
              <a:gd name="connsiteY63" fmla="*/ 0 h 1905"/>
              <a:gd name="connsiteX64" fmla="*/ 1949387 w 9107424"/>
              <a:gd name="connsiteY64" fmla="*/ 0 h 1905"/>
              <a:gd name="connsiteX65" fmla="*/ 1979905 w 9107424"/>
              <a:gd name="connsiteY65" fmla="*/ 0 h 1905"/>
              <a:gd name="connsiteX66" fmla="*/ 2010423 w 9107424"/>
              <a:gd name="connsiteY66" fmla="*/ 0 h 1905"/>
              <a:gd name="connsiteX67" fmla="*/ 2040598 w 9107424"/>
              <a:gd name="connsiteY67" fmla="*/ 0 h 1905"/>
              <a:gd name="connsiteX68" fmla="*/ 2071116 w 9107424"/>
              <a:gd name="connsiteY68" fmla="*/ 0 h 1905"/>
              <a:gd name="connsiteX69" fmla="*/ 2101634 w 9107424"/>
              <a:gd name="connsiteY69" fmla="*/ 0 h 1905"/>
              <a:gd name="connsiteX70" fmla="*/ 2132152 w 9107424"/>
              <a:gd name="connsiteY70" fmla="*/ 0 h 1905"/>
              <a:gd name="connsiteX71" fmla="*/ 2162670 w 9107424"/>
              <a:gd name="connsiteY71" fmla="*/ 0 h 1905"/>
              <a:gd name="connsiteX72" fmla="*/ 2193189 w 9107424"/>
              <a:gd name="connsiteY72" fmla="*/ 0 h 1905"/>
              <a:gd name="connsiteX73" fmla="*/ 2223364 w 9107424"/>
              <a:gd name="connsiteY73" fmla="*/ 0 h 1905"/>
              <a:gd name="connsiteX74" fmla="*/ 2253882 w 9107424"/>
              <a:gd name="connsiteY74" fmla="*/ 0 h 1905"/>
              <a:gd name="connsiteX75" fmla="*/ 2284400 w 9107424"/>
              <a:gd name="connsiteY75" fmla="*/ 0 h 1905"/>
              <a:gd name="connsiteX76" fmla="*/ 2314918 w 9107424"/>
              <a:gd name="connsiteY76" fmla="*/ 0 h 1905"/>
              <a:gd name="connsiteX77" fmla="*/ 2345436 w 9107424"/>
              <a:gd name="connsiteY77" fmla="*/ 0 h 1905"/>
              <a:gd name="connsiteX78" fmla="*/ 2375954 w 9107424"/>
              <a:gd name="connsiteY78" fmla="*/ 0 h 1905"/>
              <a:gd name="connsiteX79" fmla="*/ 2406130 w 9107424"/>
              <a:gd name="connsiteY79" fmla="*/ 0 h 1905"/>
              <a:gd name="connsiteX80" fmla="*/ 2436647 w 9107424"/>
              <a:gd name="connsiteY80" fmla="*/ 0 h 1905"/>
              <a:gd name="connsiteX81" fmla="*/ 2467166 w 9107424"/>
              <a:gd name="connsiteY81" fmla="*/ 0 h 1905"/>
              <a:gd name="connsiteX82" fmla="*/ 2497684 w 9107424"/>
              <a:gd name="connsiteY82" fmla="*/ 0 h 1905"/>
              <a:gd name="connsiteX83" fmla="*/ 2528202 w 9107424"/>
              <a:gd name="connsiteY83" fmla="*/ 0 h 1905"/>
              <a:gd name="connsiteX84" fmla="*/ 2558720 w 9107424"/>
              <a:gd name="connsiteY84" fmla="*/ 0 h 1905"/>
              <a:gd name="connsiteX85" fmla="*/ 2588895 w 9107424"/>
              <a:gd name="connsiteY85" fmla="*/ 0 h 1905"/>
              <a:gd name="connsiteX86" fmla="*/ 2619413 w 9107424"/>
              <a:gd name="connsiteY86" fmla="*/ 0 h 1905"/>
              <a:gd name="connsiteX87" fmla="*/ 2649931 w 9107424"/>
              <a:gd name="connsiteY87" fmla="*/ 0 h 1905"/>
              <a:gd name="connsiteX88" fmla="*/ 2680450 w 9107424"/>
              <a:gd name="connsiteY88" fmla="*/ 0 h 1905"/>
              <a:gd name="connsiteX89" fmla="*/ 2710968 w 9107424"/>
              <a:gd name="connsiteY89" fmla="*/ 0 h 1905"/>
              <a:gd name="connsiteX90" fmla="*/ 2741486 w 9107424"/>
              <a:gd name="connsiteY90" fmla="*/ 0 h 1905"/>
              <a:gd name="connsiteX91" fmla="*/ 2771661 w 9107424"/>
              <a:gd name="connsiteY91" fmla="*/ 0 h 1905"/>
              <a:gd name="connsiteX92" fmla="*/ 2802179 w 9107424"/>
              <a:gd name="connsiteY92" fmla="*/ 0 h 1905"/>
              <a:gd name="connsiteX93" fmla="*/ 2832697 w 9107424"/>
              <a:gd name="connsiteY93" fmla="*/ 0 h 1905"/>
              <a:gd name="connsiteX94" fmla="*/ 2863215 w 9107424"/>
              <a:gd name="connsiteY94" fmla="*/ 0 h 1905"/>
              <a:gd name="connsiteX95" fmla="*/ 2893733 w 9107424"/>
              <a:gd name="connsiteY95" fmla="*/ 0 h 1905"/>
              <a:gd name="connsiteX96" fmla="*/ 2924251 w 9107424"/>
              <a:gd name="connsiteY96" fmla="*/ 0 h 1905"/>
              <a:gd name="connsiteX97" fmla="*/ 2954427 w 9107424"/>
              <a:gd name="connsiteY97" fmla="*/ 0 h 1905"/>
              <a:gd name="connsiteX98" fmla="*/ 2984944 w 9107424"/>
              <a:gd name="connsiteY98" fmla="*/ 0 h 1905"/>
              <a:gd name="connsiteX99" fmla="*/ 3015463 w 9107424"/>
              <a:gd name="connsiteY99" fmla="*/ 0 h 1905"/>
              <a:gd name="connsiteX100" fmla="*/ 3045981 w 9107424"/>
              <a:gd name="connsiteY100" fmla="*/ 0 h 1905"/>
              <a:gd name="connsiteX101" fmla="*/ 3076499 w 9107424"/>
              <a:gd name="connsiteY101" fmla="*/ 0 h 1905"/>
              <a:gd name="connsiteX102" fmla="*/ 3106674 w 9107424"/>
              <a:gd name="connsiteY102" fmla="*/ 0 h 1905"/>
              <a:gd name="connsiteX103" fmla="*/ 3137192 w 9107424"/>
              <a:gd name="connsiteY103" fmla="*/ 0 h 1905"/>
              <a:gd name="connsiteX104" fmla="*/ 3167710 w 9107424"/>
              <a:gd name="connsiteY104" fmla="*/ 0 h 1905"/>
              <a:gd name="connsiteX105" fmla="*/ 3198229 w 9107424"/>
              <a:gd name="connsiteY105" fmla="*/ 0 h 1905"/>
              <a:gd name="connsiteX106" fmla="*/ 3228747 w 9107424"/>
              <a:gd name="connsiteY106" fmla="*/ 0 h 1905"/>
              <a:gd name="connsiteX107" fmla="*/ 3259264 w 9107424"/>
              <a:gd name="connsiteY107" fmla="*/ 0 h 1905"/>
              <a:gd name="connsiteX108" fmla="*/ 3289440 w 9107424"/>
              <a:gd name="connsiteY108" fmla="*/ 0 h 1905"/>
              <a:gd name="connsiteX109" fmla="*/ 3319958 w 9107424"/>
              <a:gd name="connsiteY109" fmla="*/ 0 h 1905"/>
              <a:gd name="connsiteX110" fmla="*/ 3350476 w 9107424"/>
              <a:gd name="connsiteY110" fmla="*/ 0 h 1905"/>
              <a:gd name="connsiteX111" fmla="*/ 3380994 w 9107424"/>
              <a:gd name="connsiteY111" fmla="*/ 0 h 1905"/>
              <a:gd name="connsiteX112" fmla="*/ 3411512 w 9107424"/>
              <a:gd name="connsiteY112" fmla="*/ 0 h 1905"/>
              <a:gd name="connsiteX113" fmla="*/ 3442030 w 9107424"/>
              <a:gd name="connsiteY113" fmla="*/ 0 h 1905"/>
              <a:gd name="connsiteX114" fmla="*/ 3472205 w 9107424"/>
              <a:gd name="connsiteY114" fmla="*/ 0 h 1905"/>
              <a:gd name="connsiteX115" fmla="*/ 3502724 w 9107424"/>
              <a:gd name="connsiteY115" fmla="*/ 0 h 1905"/>
              <a:gd name="connsiteX116" fmla="*/ 3533242 w 9107424"/>
              <a:gd name="connsiteY116" fmla="*/ 0 h 1905"/>
              <a:gd name="connsiteX117" fmla="*/ 3563760 w 9107424"/>
              <a:gd name="connsiteY117" fmla="*/ 0 h 1905"/>
              <a:gd name="connsiteX118" fmla="*/ 3594278 w 9107424"/>
              <a:gd name="connsiteY118" fmla="*/ 0 h 1905"/>
              <a:gd name="connsiteX119" fmla="*/ 3624796 w 9107424"/>
              <a:gd name="connsiteY119" fmla="*/ 0 h 1905"/>
              <a:gd name="connsiteX120" fmla="*/ 3654971 w 9107424"/>
              <a:gd name="connsiteY120" fmla="*/ 0 h 1905"/>
              <a:gd name="connsiteX121" fmla="*/ 3685489 w 9107424"/>
              <a:gd name="connsiteY121" fmla="*/ 0 h 1905"/>
              <a:gd name="connsiteX122" fmla="*/ 3716007 w 9107424"/>
              <a:gd name="connsiteY122" fmla="*/ 0 h 1905"/>
              <a:gd name="connsiteX123" fmla="*/ 3746525 w 9107424"/>
              <a:gd name="connsiteY123" fmla="*/ 0 h 1905"/>
              <a:gd name="connsiteX124" fmla="*/ 3777044 w 9107424"/>
              <a:gd name="connsiteY124" fmla="*/ 0 h 1905"/>
              <a:gd name="connsiteX125" fmla="*/ 3807562 w 9107424"/>
              <a:gd name="connsiteY125" fmla="*/ 0 h 1905"/>
              <a:gd name="connsiteX126" fmla="*/ 3837737 w 9107424"/>
              <a:gd name="connsiteY126" fmla="*/ 0 h 1905"/>
              <a:gd name="connsiteX127" fmla="*/ 3868255 w 9107424"/>
              <a:gd name="connsiteY127" fmla="*/ 0 h 1905"/>
              <a:gd name="connsiteX128" fmla="*/ 3898773 w 9107424"/>
              <a:gd name="connsiteY128" fmla="*/ 0 h 1905"/>
              <a:gd name="connsiteX129" fmla="*/ 3929291 w 9107424"/>
              <a:gd name="connsiteY129" fmla="*/ 0 h 1905"/>
              <a:gd name="connsiteX130" fmla="*/ 3959809 w 9107424"/>
              <a:gd name="connsiteY130" fmla="*/ 0 h 1905"/>
              <a:gd name="connsiteX131" fmla="*/ 3990327 w 9107424"/>
              <a:gd name="connsiteY131" fmla="*/ 0 h 1905"/>
              <a:gd name="connsiteX132" fmla="*/ 4020503 w 9107424"/>
              <a:gd name="connsiteY132" fmla="*/ 0 h 1905"/>
              <a:gd name="connsiteX133" fmla="*/ 4051021 w 9107424"/>
              <a:gd name="connsiteY133" fmla="*/ 0 h 1905"/>
              <a:gd name="connsiteX134" fmla="*/ 4081539 w 9107424"/>
              <a:gd name="connsiteY134" fmla="*/ 0 h 1905"/>
              <a:gd name="connsiteX135" fmla="*/ 4112057 w 9107424"/>
              <a:gd name="connsiteY135" fmla="*/ 0 h 1905"/>
              <a:gd name="connsiteX136" fmla="*/ 4142575 w 9107424"/>
              <a:gd name="connsiteY136" fmla="*/ 0 h 1905"/>
              <a:gd name="connsiteX137" fmla="*/ 4173093 w 9107424"/>
              <a:gd name="connsiteY137" fmla="*/ 0 h 1905"/>
              <a:gd name="connsiteX138" fmla="*/ 4203268 w 9107424"/>
              <a:gd name="connsiteY138" fmla="*/ 0 h 1905"/>
              <a:gd name="connsiteX139" fmla="*/ 4233786 w 9107424"/>
              <a:gd name="connsiteY139" fmla="*/ 0 h 1905"/>
              <a:gd name="connsiteX140" fmla="*/ 4264305 w 9107424"/>
              <a:gd name="connsiteY140" fmla="*/ 0 h 1905"/>
              <a:gd name="connsiteX141" fmla="*/ 4294823 w 9107424"/>
              <a:gd name="connsiteY141" fmla="*/ 0 h 1905"/>
              <a:gd name="connsiteX142" fmla="*/ 4325341 w 9107424"/>
              <a:gd name="connsiteY142" fmla="*/ 0 h 1905"/>
              <a:gd name="connsiteX143" fmla="*/ 4355516 w 9107424"/>
              <a:gd name="connsiteY143" fmla="*/ 0 h 1905"/>
              <a:gd name="connsiteX144" fmla="*/ 4386034 w 9107424"/>
              <a:gd name="connsiteY144" fmla="*/ 0 h 1905"/>
              <a:gd name="connsiteX145" fmla="*/ 4416552 w 9107424"/>
              <a:gd name="connsiteY145" fmla="*/ 0 h 1905"/>
              <a:gd name="connsiteX146" fmla="*/ 4447070 w 9107424"/>
              <a:gd name="connsiteY146" fmla="*/ 0 h 1905"/>
              <a:gd name="connsiteX147" fmla="*/ 4477588 w 9107424"/>
              <a:gd name="connsiteY147" fmla="*/ 0 h 1905"/>
              <a:gd name="connsiteX148" fmla="*/ 4508106 w 9107424"/>
              <a:gd name="connsiteY148" fmla="*/ 0 h 1905"/>
              <a:gd name="connsiteX149" fmla="*/ 4538282 w 9107424"/>
              <a:gd name="connsiteY149" fmla="*/ 0 h 1905"/>
              <a:gd name="connsiteX150" fmla="*/ 4568800 w 9107424"/>
              <a:gd name="connsiteY150" fmla="*/ 0 h 1905"/>
              <a:gd name="connsiteX151" fmla="*/ 4599318 w 9107424"/>
              <a:gd name="connsiteY151" fmla="*/ 0 h 1905"/>
              <a:gd name="connsiteX152" fmla="*/ 4629836 w 9107424"/>
              <a:gd name="connsiteY152" fmla="*/ 0 h 1905"/>
              <a:gd name="connsiteX153" fmla="*/ 4660354 w 9107424"/>
              <a:gd name="connsiteY153" fmla="*/ 0 h 1905"/>
              <a:gd name="connsiteX154" fmla="*/ 4690872 w 9107424"/>
              <a:gd name="connsiteY154" fmla="*/ 0 h 1905"/>
              <a:gd name="connsiteX155" fmla="*/ 4721047 w 9107424"/>
              <a:gd name="connsiteY155" fmla="*/ 0 h 1905"/>
              <a:gd name="connsiteX156" fmla="*/ 4751566 w 9107424"/>
              <a:gd name="connsiteY156" fmla="*/ 0 h 1905"/>
              <a:gd name="connsiteX157" fmla="*/ 4782084 w 9107424"/>
              <a:gd name="connsiteY157" fmla="*/ 0 h 1905"/>
              <a:gd name="connsiteX158" fmla="*/ 4812602 w 9107424"/>
              <a:gd name="connsiteY158" fmla="*/ 0 h 1905"/>
              <a:gd name="connsiteX159" fmla="*/ 4843120 w 9107424"/>
              <a:gd name="connsiteY159" fmla="*/ 0 h 1905"/>
              <a:gd name="connsiteX160" fmla="*/ 4873638 w 9107424"/>
              <a:gd name="connsiteY160" fmla="*/ 0 h 1905"/>
              <a:gd name="connsiteX161" fmla="*/ 4903813 w 9107424"/>
              <a:gd name="connsiteY161" fmla="*/ 0 h 1905"/>
              <a:gd name="connsiteX162" fmla="*/ 4934331 w 9107424"/>
              <a:gd name="connsiteY162" fmla="*/ 0 h 1905"/>
              <a:gd name="connsiteX163" fmla="*/ 4964849 w 9107424"/>
              <a:gd name="connsiteY163" fmla="*/ 0 h 1905"/>
              <a:gd name="connsiteX164" fmla="*/ 4995367 w 9107424"/>
              <a:gd name="connsiteY164" fmla="*/ 0 h 1905"/>
              <a:gd name="connsiteX165" fmla="*/ 5025886 w 9107424"/>
              <a:gd name="connsiteY165" fmla="*/ 0 h 1905"/>
              <a:gd name="connsiteX166" fmla="*/ 5056404 w 9107424"/>
              <a:gd name="connsiteY166" fmla="*/ 0 h 1905"/>
              <a:gd name="connsiteX167" fmla="*/ 5086579 w 9107424"/>
              <a:gd name="connsiteY167" fmla="*/ 0 h 1905"/>
              <a:gd name="connsiteX168" fmla="*/ 5117097 w 9107424"/>
              <a:gd name="connsiteY168" fmla="*/ 0 h 1905"/>
              <a:gd name="connsiteX169" fmla="*/ 5147615 w 9107424"/>
              <a:gd name="connsiteY169" fmla="*/ 0 h 1905"/>
              <a:gd name="connsiteX170" fmla="*/ 5178133 w 9107424"/>
              <a:gd name="connsiteY170" fmla="*/ 0 h 1905"/>
              <a:gd name="connsiteX171" fmla="*/ 5208651 w 9107424"/>
              <a:gd name="connsiteY171" fmla="*/ 0 h 1905"/>
              <a:gd name="connsiteX172" fmla="*/ 5239169 w 9107424"/>
              <a:gd name="connsiteY172" fmla="*/ 0 h 1905"/>
              <a:gd name="connsiteX173" fmla="*/ 5269345 w 9107424"/>
              <a:gd name="connsiteY173" fmla="*/ 0 h 1905"/>
              <a:gd name="connsiteX174" fmla="*/ 5299863 w 9107424"/>
              <a:gd name="connsiteY174" fmla="*/ 0 h 1905"/>
              <a:gd name="connsiteX175" fmla="*/ 5330381 w 9107424"/>
              <a:gd name="connsiteY175" fmla="*/ 0 h 1905"/>
              <a:gd name="connsiteX176" fmla="*/ 5360899 w 9107424"/>
              <a:gd name="connsiteY176" fmla="*/ 0 h 1905"/>
              <a:gd name="connsiteX177" fmla="*/ 5391417 w 9107424"/>
              <a:gd name="connsiteY177" fmla="*/ 0 h 1905"/>
              <a:gd name="connsiteX178" fmla="*/ 5421935 w 9107424"/>
              <a:gd name="connsiteY178" fmla="*/ 0 h 1905"/>
              <a:gd name="connsiteX179" fmla="*/ 5452110 w 9107424"/>
              <a:gd name="connsiteY179" fmla="*/ 0 h 1905"/>
              <a:gd name="connsiteX180" fmla="*/ 5482628 w 9107424"/>
              <a:gd name="connsiteY180" fmla="*/ 0 h 1905"/>
              <a:gd name="connsiteX181" fmla="*/ 5513147 w 9107424"/>
              <a:gd name="connsiteY181" fmla="*/ 0 h 1905"/>
              <a:gd name="connsiteX182" fmla="*/ 5543665 w 9107424"/>
              <a:gd name="connsiteY182" fmla="*/ 0 h 1905"/>
              <a:gd name="connsiteX183" fmla="*/ 5574183 w 9107424"/>
              <a:gd name="connsiteY183" fmla="*/ 0 h 1905"/>
              <a:gd name="connsiteX184" fmla="*/ 5604358 w 9107424"/>
              <a:gd name="connsiteY184" fmla="*/ 0 h 1905"/>
              <a:gd name="connsiteX185" fmla="*/ 5634876 w 9107424"/>
              <a:gd name="connsiteY185" fmla="*/ 0 h 1905"/>
              <a:gd name="connsiteX186" fmla="*/ 5665394 w 9107424"/>
              <a:gd name="connsiteY186" fmla="*/ 0 h 1905"/>
              <a:gd name="connsiteX187" fmla="*/ 5695912 w 9107424"/>
              <a:gd name="connsiteY187" fmla="*/ 0 h 1905"/>
              <a:gd name="connsiteX188" fmla="*/ 5726430 w 9107424"/>
              <a:gd name="connsiteY188" fmla="*/ 0 h 1905"/>
              <a:gd name="connsiteX189" fmla="*/ 5756948 w 9107424"/>
              <a:gd name="connsiteY189" fmla="*/ 0 h 1905"/>
              <a:gd name="connsiteX190" fmla="*/ 5787124 w 9107424"/>
              <a:gd name="connsiteY190" fmla="*/ 0 h 1905"/>
              <a:gd name="connsiteX191" fmla="*/ 5817642 w 9107424"/>
              <a:gd name="connsiteY191" fmla="*/ 0 h 1905"/>
              <a:gd name="connsiteX192" fmla="*/ 5848160 w 9107424"/>
              <a:gd name="connsiteY192" fmla="*/ 0 h 1905"/>
              <a:gd name="connsiteX193" fmla="*/ 5878678 w 9107424"/>
              <a:gd name="connsiteY193" fmla="*/ 0 h 1905"/>
              <a:gd name="connsiteX194" fmla="*/ 5909196 w 9107424"/>
              <a:gd name="connsiteY194" fmla="*/ 0 h 1905"/>
              <a:gd name="connsiteX195" fmla="*/ 5939714 w 9107424"/>
              <a:gd name="connsiteY195" fmla="*/ 0 h 1905"/>
              <a:gd name="connsiteX196" fmla="*/ 5969889 w 9107424"/>
              <a:gd name="connsiteY196" fmla="*/ 0 h 1905"/>
              <a:gd name="connsiteX197" fmla="*/ 6000407 w 9107424"/>
              <a:gd name="connsiteY197" fmla="*/ 0 h 1905"/>
              <a:gd name="connsiteX198" fmla="*/ 6030926 w 9107424"/>
              <a:gd name="connsiteY198" fmla="*/ 0 h 1905"/>
              <a:gd name="connsiteX199" fmla="*/ 6061444 w 9107424"/>
              <a:gd name="connsiteY199" fmla="*/ 0 h 1905"/>
              <a:gd name="connsiteX200" fmla="*/ 6091962 w 9107424"/>
              <a:gd name="connsiteY200" fmla="*/ 0 h 1905"/>
              <a:gd name="connsiteX201" fmla="*/ 6122480 w 9107424"/>
              <a:gd name="connsiteY201" fmla="*/ 0 h 1905"/>
              <a:gd name="connsiteX202" fmla="*/ 6152655 w 9107424"/>
              <a:gd name="connsiteY202" fmla="*/ 0 h 1905"/>
              <a:gd name="connsiteX203" fmla="*/ 6183173 w 9107424"/>
              <a:gd name="connsiteY203" fmla="*/ 0 h 1905"/>
              <a:gd name="connsiteX204" fmla="*/ 6213691 w 9107424"/>
              <a:gd name="connsiteY204" fmla="*/ 0 h 1905"/>
              <a:gd name="connsiteX205" fmla="*/ 6244209 w 9107424"/>
              <a:gd name="connsiteY205" fmla="*/ 0 h 1905"/>
              <a:gd name="connsiteX206" fmla="*/ 6274727 w 9107424"/>
              <a:gd name="connsiteY206" fmla="*/ 0 h 1905"/>
              <a:gd name="connsiteX207" fmla="*/ 6305246 w 9107424"/>
              <a:gd name="connsiteY207" fmla="*/ 0 h 1905"/>
              <a:gd name="connsiteX208" fmla="*/ 6335421 w 9107424"/>
              <a:gd name="connsiteY208" fmla="*/ 0 h 1905"/>
              <a:gd name="connsiteX209" fmla="*/ 6365939 w 9107424"/>
              <a:gd name="connsiteY209" fmla="*/ 0 h 1905"/>
              <a:gd name="connsiteX210" fmla="*/ 6396457 w 9107424"/>
              <a:gd name="connsiteY210" fmla="*/ 0 h 1905"/>
              <a:gd name="connsiteX211" fmla="*/ 6426975 w 9107424"/>
              <a:gd name="connsiteY211" fmla="*/ 0 h 1905"/>
              <a:gd name="connsiteX212" fmla="*/ 6457493 w 9107424"/>
              <a:gd name="connsiteY212" fmla="*/ 0 h 1905"/>
              <a:gd name="connsiteX213" fmla="*/ 6488011 w 9107424"/>
              <a:gd name="connsiteY213" fmla="*/ 0 h 1905"/>
              <a:gd name="connsiteX214" fmla="*/ 6518187 w 9107424"/>
              <a:gd name="connsiteY214" fmla="*/ 0 h 1905"/>
              <a:gd name="connsiteX215" fmla="*/ 6548704 w 9107424"/>
              <a:gd name="connsiteY215" fmla="*/ 0 h 1905"/>
              <a:gd name="connsiteX216" fmla="*/ 6579222 w 9107424"/>
              <a:gd name="connsiteY216" fmla="*/ 0 h 1905"/>
              <a:gd name="connsiteX217" fmla="*/ 6609741 w 9107424"/>
              <a:gd name="connsiteY217" fmla="*/ 0 h 1905"/>
              <a:gd name="connsiteX218" fmla="*/ 6640259 w 9107424"/>
              <a:gd name="connsiteY218" fmla="*/ 0 h 1905"/>
              <a:gd name="connsiteX219" fmla="*/ 6670777 w 9107424"/>
              <a:gd name="connsiteY219" fmla="*/ 0 h 1905"/>
              <a:gd name="connsiteX220" fmla="*/ 6700952 w 9107424"/>
              <a:gd name="connsiteY220" fmla="*/ 0 h 1905"/>
              <a:gd name="connsiteX221" fmla="*/ 6731470 w 9107424"/>
              <a:gd name="connsiteY221" fmla="*/ 0 h 1905"/>
              <a:gd name="connsiteX222" fmla="*/ 6761988 w 9107424"/>
              <a:gd name="connsiteY222" fmla="*/ 0 h 1905"/>
              <a:gd name="connsiteX223" fmla="*/ 6792506 w 9107424"/>
              <a:gd name="connsiteY223" fmla="*/ 0 h 1905"/>
              <a:gd name="connsiteX224" fmla="*/ 6823024 w 9107424"/>
              <a:gd name="connsiteY224" fmla="*/ 0 h 1905"/>
              <a:gd name="connsiteX225" fmla="*/ 6853200 w 9107424"/>
              <a:gd name="connsiteY225" fmla="*/ 0 h 1905"/>
              <a:gd name="connsiteX226" fmla="*/ 6883718 w 9107424"/>
              <a:gd name="connsiteY226" fmla="*/ 0 h 1905"/>
              <a:gd name="connsiteX227" fmla="*/ 6914235 w 9107424"/>
              <a:gd name="connsiteY227" fmla="*/ 0 h 1905"/>
              <a:gd name="connsiteX228" fmla="*/ 6944754 w 9107424"/>
              <a:gd name="connsiteY228" fmla="*/ 0 h 1905"/>
              <a:gd name="connsiteX229" fmla="*/ 6975272 w 9107424"/>
              <a:gd name="connsiteY229" fmla="*/ 0 h 1905"/>
              <a:gd name="connsiteX230" fmla="*/ 7005790 w 9107424"/>
              <a:gd name="connsiteY230" fmla="*/ 0 h 1905"/>
              <a:gd name="connsiteX231" fmla="*/ 7035966 w 9107424"/>
              <a:gd name="connsiteY231" fmla="*/ 0 h 1905"/>
              <a:gd name="connsiteX232" fmla="*/ 7066484 w 9107424"/>
              <a:gd name="connsiteY232" fmla="*/ 0 h 1905"/>
              <a:gd name="connsiteX233" fmla="*/ 7097002 w 9107424"/>
              <a:gd name="connsiteY233" fmla="*/ 0 h 1905"/>
              <a:gd name="connsiteX234" fmla="*/ 7127520 w 9107424"/>
              <a:gd name="connsiteY234" fmla="*/ 0 h 1905"/>
              <a:gd name="connsiteX235" fmla="*/ 7158038 w 9107424"/>
              <a:gd name="connsiteY235" fmla="*/ 0 h 1905"/>
              <a:gd name="connsiteX236" fmla="*/ 7188555 w 9107424"/>
              <a:gd name="connsiteY236" fmla="*/ 0 h 1905"/>
              <a:gd name="connsiteX237" fmla="*/ 7218731 w 9107424"/>
              <a:gd name="connsiteY237" fmla="*/ 0 h 1905"/>
              <a:gd name="connsiteX238" fmla="*/ 7249249 w 9107424"/>
              <a:gd name="connsiteY238" fmla="*/ 0 h 1905"/>
              <a:gd name="connsiteX239" fmla="*/ 7279768 w 9107424"/>
              <a:gd name="connsiteY239" fmla="*/ 0 h 1905"/>
              <a:gd name="connsiteX240" fmla="*/ 7310286 w 9107424"/>
              <a:gd name="connsiteY240" fmla="*/ 0 h 1905"/>
              <a:gd name="connsiteX241" fmla="*/ 7340804 w 9107424"/>
              <a:gd name="connsiteY241" fmla="*/ 0 h 1905"/>
              <a:gd name="connsiteX242" fmla="*/ 7371322 w 9107424"/>
              <a:gd name="connsiteY242" fmla="*/ 0 h 1905"/>
              <a:gd name="connsiteX243" fmla="*/ 7401497 w 9107424"/>
              <a:gd name="connsiteY243" fmla="*/ 0 h 1905"/>
              <a:gd name="connsiteX244" fmla="*/ 7432015 w 9107424"/>
              <a:gd name="connsiteY244" fmla="*/ 0 h 1905"/>
              <a:gd name="connsiteX245" fmla="*/ 7462533 w 9107424"/>
              <a:gd name="connsiteY245" fmla="*/ 0 h 1905"/>
              <a:gd name="connsiteX246" fmla="*/ 7493051 w 9107424"/>
              <a:gd name="connsiteY246" fmla="*/ 0 h 1905"/>
              <a:gd name="connsiteX247" fmla="*/ 7523569 w 9107424"/>
              <a:gd name="connsiteY247" fmla="*/ 0 h 1905"/>
              <a:gd name="connsiteX248" fmla="*/ 7554088 w 9107424"/>
              <a:gd name="connsiteY248" fmla="*/ 0 h 1905"/>
              <a:gd name="connsiteX249" fmla="*/ 7584262 w 9107424"/>
              <a:gd name="connsiteY249" fmla="*/ 0 h 1905"/>
              <a:gd name="connsiteX250" fmla="*/ 7614781 w 9107424"/>
              <a:gd name="connsiteY250" fmla="*/ 0 h 1905"/>
              <a:gd name="connsiteX251" fmla="*/ 7645299 w 9107424"/>
              <a:gd name="connsiteY251" fmla="*/ 0 h 1905"/>
              <a:gd name="connsiteX252" fmla="*/ 7675817 w 9107424"/>
              <a:gd name="connsiteY252" fmla="*/ 0 h 1905"/>
              <a:gd name="connsiteX253" fmla="*/ 7706335 w 9107424"/>
              <a:gd name="connsiteY253" fmla="*/ 0 h 1905"/>
              <a:gd name="connsiteX254" fmla="*/ 7736853 w 9107424"/>
              <a:gd name="connsiteY254" fmla="*/ 0 h 1905"/>
              <a:gd name="connsiteX255" fmla="*/ 7767028 w 9107424"/>
              <a:gd name="connsiteY255" fmla="*/ 0 h 1905"/>
              <a:gd name="connsiteX256" fmla="*/ 7797546 w 9107424"/>
              <a:gd name="connsiteY256" fmla="*/ 0 h 1905"/>
              <a:gd name="connsiteX257" fmla="*/ 7828064 w 9107424"/>
              <a:gd name="connsiteY257" fmla="*/ 0 h 1905"/>
              <a:gd name="connsiteX258" fmla="*/ 7858582 w 9107424"/>
              <a:gd name="connsiteY258" fmla="*/ 0 h 1905"/>
              <a:gd name="connsiteX259" fmla="*/ 7889101 w 9107424"/>
              <a:gd name="connsiteY259" fmla="*/ 0 h 1905"/>
              <a:gd name="connsiteX260" fmla="*/ 7919275 w 9107424"/>
              <a:gd name="connsiteY260" fmla="*/ 0 h 1905"/>
              <a:gd name="connsiteX261" fmla="*/ 7949794 w 9107424"/>
              <a:gd name="connsiteY261" fmla="*/ 0 h 1905"/>
              <a:gd name="connsiteX262" fmla="*/ 7980312 w 9107424"/>
              <a:gd name="connsiteY262" fmla="*/ 0 h 1905"/>
              <a:gd name="connsiteX263" fmla="*/ 8010830 w 9107424"/>
              <a:gd name="connsiteY263" fmla="*/ 0 h 1905"/>
              <a:gd name="connsiteX264" fmla="*/ 8041348 w 9107424"/>
              <a:gd name="connsiteY264" fmla="*/ 0 h 1905"/>
              <a:gd name="connsiteX265" fmla="*/ 8071866 w 9107424"/>
              <a:gd name="connsiteY265" fmla="*/ 0 h 1905"/>
              <a:gd name="connsiteX266" fmla="*/ 8102041 w 9107424"/>
              <a:gd name="connsiteY266" fmla="*/ 0 h 1905"/>
              <a:gd name="connsiteX267" fmla="*/ 8132559 w 9107424"/>
              <a:gd name="connsiteY267" fmla="*/ 0 h 1905"/>
              <a:gd name="connsiteX268" fmla="*/ 8163077 w 9107424"/>
              <a:gd name="connsiteY268" fmla="*/ 0 h 1905"/>
              <a:gd name="connsiteX269" fmla="*/ 8193595 w 9107424"/>
              <a:gd name="connsiteY269" fmla="*/ 0 h 1905"/>
              <a:gd name="connsiteX270" fmla="*/ 8224114 w 9107424"/>
              <a:gd name="connsiteY270" fmla="*/ 0 h 1905"/>
              <a:gd name="connsiteX271" fmla="*/ 8254632 w 9107424"/>
              <a:gd name="connsiteY271" fmla="*/ 0 h 1905"/>
              <a:gd name="connsiteX272" fmla="*/ 8284808 w 9107424"/>
              <a:gd name="connsiteY272" fmla="*/ 0 h 1905"/>
              <a:gd name="connsiteX273" fmla="*/ 8315326 w 9107424"/>
              <a:gd name="connsiteY273" fmla="*/ 0 h 1905"/>
              <a:gd name="connsiteX274" fmla="*/ 8345843 w 9107424"/>
              <a:gd name="connsiteY274" fmla="*/ 0 h 1905"/>
              <a:gd name="connsiteX275" fmla="*/ 8376361 w 9107424"/>
              <a:gd name="connsiteY275" fmla="*/ 0 h 1905"/>
              <a:gd name="connsiteX276" fmla="*/ 8406879 w 9107424"/>
              <a:gd name="connsiteY276" fmla="*/ 0 h 1905"/>
              <a:gd name="connsiteX277" fmla="*/ 8437397 w 9107424"/>
              <a:gd name="connsiteY277" fmla="*/ 0 h 1905"/>
              <a:gd name="connsiteX278" fmla="*/ 8467573 w 9107424"/>
              <a:gd name="connsiteY278" fmla="*/ 0 h 1905"/>
              <a:gd name="connsiteX279" fmla="*/ 8498091 w 9107424"/>
              <a:gd name="connsiteY279" fmla="*/ 0 h 1905"/>
              <a:gd name="connsiteX280" fmla="*/ 8528609 w 9107424"/>
              <a:gd name="connsiteY280" fmla="*/ 0 h 1905"/>
              <a:gd name="connsiteX281" fmla="*/ 8559127 w 9107424"/>
              <a:gd name="connsiteY281" fmla="*/ 0 h 1905"/>
              <a:gd name="connsiteX282" fmla="*/ 8589645 w 9107424"/>
              <a:gd name="connsiteY282" fmla="*/ 0 h 1905"/>
              <a:gd name="connsiteX283" fmla="*/ 8620163 w 9107424"/>
              <a:gd name="connsiteY283" fmla="*/ 0 h 1905"/>
              <a:gd name="connsiteX284" fmla="*/ 8650339 w 9107424"/>
              <a:gd name="connsiteY284" fmla="*/ 0 h 1905"/>
              <a:gd name="connsiteX285" fmla="*/ 8680857 w 9107424"/>
              <a:gd name="connsiteY285" fmla="*/ 0 h 1905"/>
              <a:gd name="connsiteX286" fmla="*/ 8711375 w 9107424"/>
              <a:gd name="connsiteY286" fmla="*/ 0 h 1905"/>
              <a:gd name="connsiteX287" fmla="*/ 8741893 w 9107424"/>
              <a:gd name="connsiteY287" fmla="*/ 0 h 1905"/>
              <a:gd name="connsiteX288" fmla="*/ 8772411 w 9107424"/>
              <a:gd name="connsiteY288" fmla="*/ 0 h 1905"/>
              <a:gd name="connsiteX289" fmla="*/ 8802929 w 9107424"/>
              <a:gd name="connsiteY289" fmla="*/ 0 h 1905"/>
              <a:gd name="connsiteX290" fmla="*/ 8833104 w 9107424"/>
              <a:gd name="connsiteY290" fmla="*/ 0 h 1905"/>
              <a:gd name="connsiteX291" fmla="*/ 8863622 w 9107424"/>
              <a:gd name="connsiteY291" fmla="*/ 0 h 1905"/>
              <a:gd name="connsiteX292" fmla="*/ 8894140 w 9107424"/>
              <a:gd name="connsiteY292" fmla="*/ 0 h 1905"/>
              <a:gd name="connsiteX293" fmla="*/ 8924659 w 9107424"/>
              <a:gd name="connsiteY293" fmla="*/ 0 h 1905"/>
              <a:gd name="connsiteX294" fmla="*/ 8955177 w 9107424"/>
              <a:gd name="connsiteY294" fmla="*/ 0 h 1905"/>
              <a:gd name="connsiteX295" fmla="*/ 8985695 w 9107424"/>
              <a:gd name="connsiteY295" fmla="*/ 0 h 1905"/>
              <a:gd name="connsiteX296" fmla="*/ 9015870 w 9107424"/>
              <a:gd name="connsiteY296" fmla="*/ 0 h 1905"/>
              <a:gd name="connsiteX297" fmla="*/ 9046388 w 9107424"/>
              <a:gd name="connsiteY297" fmla="*/ 0 h 1905"/>
              <a:gd name="connsiteX298" fmla="*/ 9076906 w 9107424"/>
              <a:gd name="connsiteY298" fmla="*/ 0 h 1905"/>
              <a:gd name="connsiteX299" fmla="*/ 9107424 w 9107424"/>
              <a:gd name="connsiteY299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107424" h="1905">
                <a:moveTo>
                  <a:pt x="0" y="0"/>
                </a:moveTo>
                <a:lnTo>
                  <a:pt x="30518" y="0"/>
                </a:lnTo>
                <a:lnTo>
                  <a:pt x="61036" y="0"/>
                </a:lnTo>
                <a:lnTo>
                  <a:pt x="91211" y="0"/>
                </a:lnTo>
                <a:lnTo>
                  <a:pt x="121730" y="0"/>
                </a:lnTo>
                <a:lnTo>
                  <a:pt x="152248" y="0"/>
                </a:lnTo>
                <a:lnTo>
                  <a:pt x="182766" y="0"/>
                </a:lnTo>
                <a:lnTo>
                  <a:pt x="213284" y="0"/>
                </a:lnTo>
                <a:lnTo>
                  <a:pt x="243802" y="0"/>
                </a:lnTo>
                <a:lnTo>
                  <a:pt x="273977" y="0"/>
                </a:lnTo>
                <a:lnTo>
                  <a:pt x="304495" y="0"/>
                </a:lnTo>
                <a:lnTo>
                  <a:pt x="335013" y="0"/>
                </a:lnTo>
                <a:lnTo>
                  <a:pt x="365531" y="0"/>
                </a:lnTo>
                <a:lnTo>
                  <a:pt x="396050" y="0"/>
                </a:lnTo>
                <a:lnTo>
                  <a:pt x="426568" y="0"/>
                </a:lnTo>
                <a:lnTo>
                  <a:pt x="456743" y="0"/>
                </a:lnTo>
                <a:lnTo>
                  <a:pt x="487261" y="0"/>
                </a:lnTo>
                <a:lnTo>
                  <a:pt x="517779" y="0"/>
                </a:lnTo>
                <a:lnTo>
                  <a:pt x="548297" y="0"/>
                </a:lnTo>
                <a:lnTo>
                  <a:pt x="578815" y="0"/>
                </a:lnTo>
                <a:lnTo>
                  <a:pt x="608990" y="0"/>
                </a:lnTo>
                <a:lnTo>
                  <a:pt x="639509" y="0"/>
                </a:lnTo>
                <a:lnTo>
                  <a:pt x="670027" y="0"/>
                </a:lnTo>
                <a:lnTo>
                  <a:pt x="700545" y="0"/>
                </a:lnTo>
                <a:lnTo>
                  <a:pt x="731063" y="0"/>
                </a:lnTo>
                <a:lnTo>
                  <a:pt x="761581" y="0"/>
                </a:lnTo>
                <a:lnTo>
                  <a:pt x="791756" y="0"/>
                </a:lnTo>
                <a:lnTo>
                  <a:pt x="822274" y="0"/>
                </a:lnTo>
                <a:lnTo>
                  <a:pt x="852792" y="0"/>
                </a:lnTo>
                <a:lnTo>
                  <a:pt x="883311" y="0"/>
                </a:lnTo>
                <a:lnTo>
                  <a:pt x="913828" y="0"/>
                </a:lnTo>
                <a:lnTo>
                  <a:pt x="944347" y="0"/>
                </a:lnTo>
                <a:lnTo>
                  <a:pt x="974522" y="0"/>
                </a:lnTo>
                <a:lnTo>
                  <a:pt x="1005040" y="0"/>
                </a:lnTo>
                <a:lnTo>
                  <a:pt x="1035558" y="0"/>
                </a:lnTo>
                <a:lnTo>
                  <a:pt x="1066076" y="0"/>
                </a:lnTo>
                <a:lnTo>
                  <a:pt x="1096594" y="0"/>
                </a:lnTo>
                <a:lnTo>
                  <a:pt x="1127112" y="0"/>
                </a:lnTo>
                <a:lnTo>
                  <a:pt x="1157288" y="0"/>
                </a:lnTo>
                <a:lnTo>
                  <a:pt x="1187806" y="0"/>
                </a:lnTo>
                <a:lnTo>
                  <a:pt x="1218324" y="0"/>
                </a:lnTo>
                <a:lnTo>
                  <a:pt x="1248842" y="0"/>
                </a:lnTo>
                <a:lnTo>
                  <a:pt x="1279360" y="0"/>
                </a:lnTo>
                <a:lnTo>
                  <a:pt x="1309878" y="0"/>
                </a:lnTo>
                <a:lnTo>
                  <a:pt x="1340053" y="0"/>
                </a:lnTo>
                <a:lnTo>
                  <a:pt x="1370571" y="0"/>
                </a:lnTo>
                <a:lnTo>
                  <a:pt x="1401089" y="0"/>
                </a:lnTo>
                <a:lnTo>
                  <a:pt x="1431608" y="0"/>
                </a:lnTo>
                <a:lnTo>
                  <a:pt x="1462126" y="0"/>
                </a:lnTo>
                <a:lnTo>
                  <a:pt x="1492644" y="0"/>
                </a:lnTo>
                <a:lnTo>
                  <a:pt x="1522819" y="0"/>
                </a:lnTo>
                <a:lnTo>
                  <a:pt x="1553337" y="0"/>
                </a:lnTo>
                <a:lnTo>
                  <a:pt x="1583855" y="0"/>
                </a:lnTo>
                <a:lnTo>
                  <a:pt x="1614373" y="0"/>
                </a:lnTo>
                <a:lnTo>
                  <a:pt x="1644891" y="0"/>
                </a:lnTo>
                <a:lnTo>
                  <a:pt x="1675409" y="0"/>
                </a:lnTo>
                <a:lnTo>
                  <a:pt x="1705585" y="0"/>
                </a:lnTo>
                <a:lnTo>
                  <a:pt x="1736103" y="0"/>
                </a:lnTo>
                <a:lnTo>
                  <a:pt x="1766621" y="0"/>
                </a:lnTo>
                <a:lnTo>
                  <a:pt x="1797139" y="0"/>
                </a:lnTo>
                <a:lnTo>
                  <a:pt x="1827657" y="0"/>
                </a:lnTo>
                <a:lnTo>
                  <a:pt x="1857832" y="0"/>
                </a:lnTo>
                <a:lnTo>
                  <a:pt x="1888350" y="0"/>
                </a:lnTo>
                <a:lnTo>
                  <a:pt x="1918869" y="0"/>
                </a:lnTo>
                <a:lnTo>
                  <a:pt x="1949387" y="0"/>
                </a:lnTo>
                <a:lnTo>
                  <a:pt x="1979905" y="0"/>
                </a:lnTo>
                <a:lnTo>
                  <a:pt x="2010423" y="0"/>
                </a:lnTo>
                <a:lnTo>
                  <a:pt x="2040598" y="0"/>
                </a:lnTo>
                <a:lnTo>
                  <a:pt x="2071116" y="0"/>
                </a:lnTo>
                <a:lnTo>
                  <a:pt x="2101634" y="0"/>
                </a:lnTo>
                <a:lnTo>
                  <a:pt x="2132152" y="0"/>
                </a:lnTo>
                <a:lnTo>
                  <a:pt x="2162670" y="0"/>
                </a:lnTo>
                <a:lnTo>
                  <a:pt x="2193189" y="0"/>
                </a:lnTo>
                <a:lnTo>
                  <a:pt x="2223364" y="0"/>
                </a:lnTo>
                <a:lnTo>
                  <a:pt x="2253882" y="0"/>
                </a:lnTo>
                <a:lnTo>
                  <a:pt x="2284400" y="0"/>
                </a:lnTo>
                <a:lnTo>
                  <a:pt x="2314918" y="0"/>
                </a:lnTo>
                <a:lnTo>
                  <a:pt x="2345436" y="0"/>
                </a:lnTo>
                <a:lnTo>
                  <a:pt x="2375954" y="0"/>
                </a:lnTo>
                <a:lnTo>
                  <a:pt x="2406130" y="0"/>
                </a:lnTo>
                <a:lnTo>
                  <a:pt x="2436647" y="0"/>
                </a:lnTo>
                <a:lnTo>
                  <a:pt x="2467166" y="0"/>
                </a:lnTo>
                <a:lnTo>
                  <a:pt x="2497684" y="0"/>
                </a:lnTo>
                <a:lnTo>
                  <a:pt x="2528202" y="0"/>
                </a:lnTo>
                <a:lnTo>
                  <a:pt x="2558720" y="0"/>
                </a:lnTo>
                <a:lnTo>
                  <a:pt x="2588895" y="0"/>
                </a:lnTo>
                <a:lnTo>
                  <a:pt x="2619413" y="0"/>
                </a:lnTo>
                <a:lnTo>
                  <a:pt x="2649931" y="0"/>
                </a:lnTo>
                <a:lnTo>
                  <a:pt x="2680450" y="0"/>
                </a:lnTo>
                <a:lnTo>
                  <a:pt x="2710968" y="0"/>
                </a:lnTo>
                <a:lnTo>
                  <a:pt x="2741486" y="0"/>
                </a:lnTo>
                <a:lnTo>
                  <a:pt x="2771661" y="0"/>
                </a:lnTo>
                <a:lnTo>
                  <a:pt x="2802179" y="0"/>
                </a:lnTo>
                <a:lnTo>
                  <a:pt x="2832697" y="0"/>
                </a:lnTo>
                <a:lnTo>
                  <a:pt x="2863215" y="0"/>
                </a:lnTo>
                <a:lnTo>
                  <a:pt x="2893733" y="0"/>
                </a:lnTo>
                <a:lnTo>
                  <a:pt x="2924251" y="0"/>
                </a:lnTo>
                <a:lnTo>
                  <a:pt x="2954427" y="0"/>
                </a:lnTo>
                <a:lnTo>
                  <a:pt x="2984944" y="0"/>
                </a:lnTo>
                <a:lnTo>
                  <a:pt x="3015463" y="0"/>
                </a:lnTo>
                <a:lnTo>
                  <a:pt x="3045981" y="0"/>
                </a:lnTo>
                <a:lnTo>
                  <a:pt x="3076499" y="0"/>
                </a:lnTo>
                <a:lnTo>
                  <a:pt x="3106674" y="0"/>
                </a:lnTo>
                <a:lnTo>
                  <a:pt x="3137192" y="0"/>
                </a:lnTo>
                <a:lnTo>
                  <a:pt x="3167710" y="0"/>
                </a:lnTo>
                <a:lnTo>
                  <a:pt x="3198229" y="0"/>
                </a:lnTo>
                <a:lnTo>
                  <a:pt x="3228747" y="0"/>
                </a:lnTo>
                <a:lnTo>
                  <a:pt x="3259264" y="0"/>
                </a:lnTo>
                <a:lnTo>
                  <a:pt x="3289440" y="0"/>
                </a:lnTo>
                <a:lnTo>
                  <a:pt x="3319958" y="0"/>
                </a:lnTo>
                <a:lnTo>
                  <a:pt x="3350476" y="0"/>
                </a:lnTo>
                <a:lnTo>
                  <a:pt x="3380994" y="0"/>
                </a:lnTo>
                <a:lnTo>
                  <a:pt x="3411512" y="0"/>
                </a:lnTo>
                <a:lnTo>
                  <a:pt x="3442030" y="0"/>
                </a:lnTo>
                <a:lnTo>
                  <a:pt x="3472205" y="0"/>
                </a:lnTo>
                <a:lnTo>
                  <a:pt x="3502724" y="0"/>
                </a:lnTo>
                <a:lnTo>
                  <a:pt x="3533242" y="0"/>
                </a:lnTo>
                <a:lnTo>
                  <a:pt x="3563760" y="0"/>
                </a:lnTo>
                <a:lnTo>
                  <a:pt x="3594278" y="0"/>
                </a:lnTo>
                <a:lnTo>
                  <a:pt x="3624796" y="0"/>
                </a:lnTo>
                <a:lnTo>
                  <a:pt x="3654971" y="0"/>
                </a:lnTo>
                <a:lnTo>
                  <a:pt x="3685489" y="0"/>
                </a:lnTo>
                <a:lnTo>
                  <a:pt x="3716007" y="0"/>
                </a:lnTo>
                <a:lnTo>
                  <a:pt x="3746525" y="0"/>
                </a:lnTo>
                <a:lnTo>
                  <a:pt x="3777044" y="0"/>
                </a:lnTo>
                <a:lnTo>
                  <a:pt x="3807562" y="0"/>
                </a:lnTo>
                <a:lnTo>
                  <a:pt x="3837737" y="0"/>
                </a:lnTo>
                <a:lnTo>
                  <a:pt x="3868255" y="0"/>
                </a:lnTo>
                <a:lnTo>
                  <a:pt x="3898773" y="0"/>
                </a:lnTo>
                <a:lnTo>
                  <a:pt x="3929291" y="0"/>
                </a:lnTo>
                <a:lnTo>
                  <a:pt x="3959809" y="0"/>
                </a:lnTo>
                <a:lnTo>
                  <a:pt x="3990327" y="0"/>
                </a:lnTo>
                <a:lnTo>
                  <a:pt x="4020503" y="0"/>
                </a:lnTo>
                <a:lnTo>
                  <a:pt x="4051021" y="0"/>
                </a:lnTo>
                <a:lnTo>
                  <a:pt x="4081539" y="0"/>
                </a:lnTo>
                <a:lnTo>
                  <a:pt x="4112057" y="0"/>
                </a:lnTo>
                <a:lnTo>
                  <a:pt x="4142575" y="0"/>
                </a:lnTo>
                <a:lnTo>
                  <a:pt x="4173093" y="0"/>
                </a:lnTo>
                <a:lnTo>
                  <a:pt x="4203268" y="0"/>
                </a:lnTo>
                <a:lnTo>
                  <a:pt x="4233786" y="0"/>
                </a:lnTo>
                <a:lnTo>
                  <a:pt x="4264305" y="0"/>
                </a:lnTo>
                <a:lnTo>
                  <a:pt x="4294823" y="0"/>
                </a:lnTo>
                <a:lnTo>
                  <a:pt x="4325341" y="0"/>
                </a:lnTo>
                <a:lnTo>
                  <a:pt x="4355516" y="0"/>
                </a:lnTo>
                <a:lnTo>
                  <a:pt x="4386034" y="0"/>
                </a:lnTo>
                <a:lnTo>
                  <a:pt x="4416552" y="0"/>
                </a:lnTo>
                <a:lnTo>
                  <a:pt x="4447070" y="0"/>
                </a:lnTo>
                <a:lnTo>
                  <a:pt x="4477588" y="0"/>
                </a:lnTo>
                <a:lnTo>
                  <a:pt x="4508106" y="0"/>
                </a:lnTo>
                <a:lnTo>
                  <a:pt x="4538282" y="0"/>
                </a:lnTo>
                <a:lnTo>
                  <a:pt x="4568800" y="0"/>
                </a:lnTo>
                <a:lnTo>
                  <a:pt x="4599318" y="0"/>
                </a:lnTo>
                <a:lnTo>
                  <a:pt x="4629836" y="0"/>
                </a:lnTo>
                <a:lnTo>
                  <a:pt x="4660354" y="0"/>
                </a:lnTo>
                <a:lnTo>
                  <a:pt x="4690872" y="0"/>
                </a:lnTo>
                <a:lnTo>
                  <a:pt x="4721047" y="0"/>
                </a:lnTo>
                <a:lnTo>
                  <a:pt x="4751566" y="0"/>
                </a:lnTo>
                <a:lnTo>
                  <a:pt x="4782084" y="0"/>
                </a:lnTo>
                <a:lnTo>
                  <a:pt x="4812602" y="0"/>
                </a:lnTo>
                <a:lnTo>
                  <a:pt x="4843120" y="0"/>
                </a:lnTo>
                <a:lnTo>
                  <a:pt x="4873638" y="0"/>
                </a:lnTo>
                <a:lnTo>
                  <a:pt x="4903813" y="0"/>
                </a:lnTo>
                <a:lnTo>
                  <a:pt x="4934331" y="0"/>
                </a:lnTo>
                <a:lnTo>
                  <a:pt x="4964849" y="0"/>
                </a:lnTo>
                <a:lnTo>
                  <a:pt x="4995367" y="0"/>
                </a:lnTo>
                <a:lnTo>
                  <a:pt x="5025886" y="0"/>
                </a:lnTo>
                <a:lnTo>
                  <a:pt x="5056404" y="0"/>
                </a:lnTo>
                <a:lnTo>
                  <a:pt x="5086579" y="0"/>
                </a:lnTo>
                <a:lnTo>
                  <a:pt x="5117097" y="0"/>
                </a:lnTo>
                <a:lnTo>
                  <a:pt x="5147615" y="0"/>
                </a:lnTo>
                <a:lnTo>
                  <a:pt x="5178133" y="0"/>
                </a:lnTo>
                <a:lnTo>
                  <a:pt x="5208651" y="0"/>
                </a:lnTo>
                <a:lnTo>
                  <a:pt x="5239169" y="0"/>
                </a:lnTo>
                <a:lnTo>
                  <a:pt x="5269345" y="0"/>
                </a:lnTo>
                <a:lnTo>
                  <a:pt x="5299863" y="0"/>
                </a:lnTo>
                <a:lnTo>
                  <a:pt x="5330381" y="0"/>
                </a:lnTo>
                <a:lnTo>
                  <a:pt x="5360899" y="0"/>
                </a:lnTo>
                <a:lnTo>
                  <a:pt x="5391417" y="0"/>
                </a:lnTo>
                <a:lnTo>
                  <a:pt x="5421935" y="0"/>
                </a:lnTo>
                <a:lnTo>
                  <a:pt x="5452110" y="0"/>
                </a:lnTo>
                <a:lnTo>
                  <a:pt x="5482628" y="0"/>
                </a:lnTo>
                <a:lnTo>
                  <a:pt x="5513147" y="0"/>
                </a:lnTo>
                <a:lnTo>
                  <a:pt x="5543665" y="0"/>
                </a:lnTo>
                <a:lnTo>
                  <a:pt x="5574183" y="0"/>
                </a:lnTo>
                <a:lnTo>
                  <a:pt x="5604358" y="0"/>
                </a:lnTo>
                <a:lnTo>
                  <a:pt x="5634876" y="0"/>
                </a:lnTo>
                <a:lnTo>
                  <a:pt x="5665394" y="0"/>
                </a:lnTo>
                <a:lnTo>
                  <a:pt x="5695912" y="0"/>
                </a:lnTo>
                <a:lnTo>
                  <a:pt x="5726430" y="0"/>
                </a:lnTo>
                <a:lnTo>
                  <a:pt x="5756948" y="0"/>
                </a:lnTo>
                <a:lnTo>
                  <a:pt x="5787124" y="0"/>
                </a:lnTo>
                <a:lnTo>
                  <a:pt x="5817642" y="0"/>
                </a:lnTo>
                <a:lnTo>
                  <a:pt x="5848160" y="0"/>
                </a:lnTo>
                <a:lnTo>
                  <a:pt x="5878678" y="0"/>
                </a:lnTo>
                <a:lnTo>
                  <a:pt x="5909196" y="0"/>
                </a:lnTo>
                <a:lnTo>
                  <a:pt x="5939714" y="0"/>
                </a:lnTo>
                <a:lnTo>
                  <a:pt x="5969889" y="0"/>
                </a:lnTo>
                <a:lnTo>
                  <a:pt x="6000407" y="0"/>
                </a:lnTo>
                <a:lnTo>
                  <a:pt x="6030926" y="0"/>
                </a:lnTo>
                <a:lnTo>
                  <a:pt x="6061444" y="0"/>
                </a:lnTo>
                <a:lnTo>
                  <a:pt x="6091962" y="0"/>
                </a:lnTo>
                <a:lnTo>
                  <a:pt x="6122480" y="0"/>
                </a:lnTo>
                <a:lnTo>
                  <a:pt x="6152655" y="0"/>
                </a:lnTo>
                <a:lnTo>
                  <a:pt x="6183173" y="0"/>
                </a:lnTo>
                <a:lnTo>
                  <a:pt x="6213691" y="0"/>
                </a:lnTo>
                <a:lnTo>
                  <a:pt x="6244209" y="0"/>
                </a:lnTo>
                <a:lnTo>
                  <a:pt x="6274727" y="0"/>
                </a:lnTo>
                <a:lnTo>
                  <a:pt x="6305246" y="0"/>
                </a:lnTo>
                <a:lnTo>
                  <a:pt x="6335421" y="0"/>
                </a:lnTo>
                <a:lnTo>
                  <a:pt x="6365939" y="0"/>
                </a:lnTo>
                <a:lnTo>
                  <a:pt x="6396457" y="0"/>
                </a:lnTo>
                <a:lnTo>
                  <a:pt x="6426975" y="0"/>
                </a:lnTo>
                <a:lnTo>
                  <a:pt x="6457493" y="0"/>
                </a:lnTo>
                <a:lnTo>
                  <a:pt x="6488011" y="0"/>
                </a:lnTo>
                <a:lnTo>
                  <a:pt x="6518187" y="0"/>
                </a:lnTo>
                <a:lnTo>
                  <a:pt x="6548704" y="0"/>
                </a:lnTo>
                <a:lnTo>
                  <a:pt x="6579222" y="0"/>
                </a:lnTo>
                <a:lnTo>
                  <a:pt x="6609741" y="0"/>
                </a:lnTo>
                <a:lnTo>
                  <a:pt x="6640259" y="0"/>
                </a:lnTo>
                <a:lnTo>
                  <a:pt x="6670777" y="0"/>
                </a:lnTo>
                <a:lnTo>
                  <a:pt x="6700952" y="0"/>
                </a:lnTo>
                <a:lnTo>
                  <a:pt x="6731470" y="0"/>
                </a:lnTo>
                <a:lnTo>
                  <a:pt x="6761988" y="0"/>
                </a:lnTo>
                <a:lnTo>
                  <a:pt x="6792506" y="0"/>
                </a:lnTo>
                <a:lnTo>
                  <a:pt x="6823024" y="0"/>
                </a:lnTo>
                <a:lnTo>
                  <a:pt x="6853200" y="0"/>
                </a:lnTo>
                <a:lnTo>
                  <a:pt x="6883718" y="0"/>
                </a:lnTo>
                <a:lnTo>
                  <a:pt x="6914235" y="0"/>
                </a:lnTo>
                <a:lnTo>
                  <a:pt x="6944754" y="0"/>
                </a:lnTo>
                <a:lnTo>
                  <a:pt x="6975272" y="0"/>
                </a:lnTo>
                <a:lnTo>
                  <a:pt x="7005790" y="0"/>
                </a:lnTo>
                <a:lnTo>
                  <a:pt x="7035966" y="0"/>
                </a:lnTo>
                <a:lnTo>
                  <a:pt x="7066484" y="0"/>
                </a:lnTo>
                <a:lnTo>
                  <a:pt x="7097002" y="0"/>
                </a:lnTo>
                <a:lnTo>
                  <a:pt x="7127520" y="0"/>
                </a:lnTo>
                <a:lnTo>
                  <a:pt x="7158038" y="0"/>
                </a:lnTo>
                <a:lnTo>
                  <a:pt x="7188555" y="0"/>
                </a:lnTo>
                <a:lnTo>
                  <a:pt x="7218731" y="0"/>
                </a:lnTo>
                <a:lnTo>
                  <a:pt x="7249249" y="0"/>
                </a:lnTo>
                <a:lnTo>
                  <a:pt x="7279768" y="0"/>
                </a:lnTo>
                <a:lnTo>
                  <a:pt x="7310286" y="0"/>
                </a:lnTo>
                <a:lnTo>
                  <a:pt x="7340804" y="0"/>
                </a:lnTo>
                <a:lnTo>
                  <a:pt x="7371322" y="0"/>
                </a:lnTo>
                <a:lnTo>
                  <a:pt x="7401497" y="0"/>
                </a:lnTo>
                <a:lnTo>
                  <a:pt x="7432015" y="0"/>
                </a:lnTo>
                <a:lnTo>
                  <a:pt x="7462533" y="0"/>
                </a:lnTo>
                <a:lnTo>
                  <a:pt x="7493051" y="0"/>
                </a:lnTo>
                <a:lnTo>
                  <a:pt x="7523569" y="0"/>
                </a:lnTo>
                <a:lnTo>
                  <a:pt x="7554088" y="0"/>
                </a:lnTo>
                <a:lnTo>
                  <a:pt x="7584262" y="0"/>
                </a:lnTo>
                <a:lnTo>
                  <a:pt x="7614781" y="0"/>
                </a:lnTo>
                <a:lnTo>
                  <a:pt x="7645299" y="0"/>
                </a:lnTo>
                <a:lnTo>
                  <a:pt x="7675817" y="0"/>
                </a:lnTo>
                <a:lnTo>
                  <a:pt x="7706335" y="0"/>
                </a:lnTo>
                <a:lnTo>
                  <a:pt x="7736853" y="0"/>
                </a:lnTo>
                <a:lnTo>
                  <a:pt x="7767028" y="0"/>
                </a:lnTo>
                <a:lnTo>
                  <a:pt x="7797546" y="0"/>
                </a:lnTo>
                <a:lnTo>
                  <a:pt x="7828064" y="0"/>
                </a:lnTo>
                <a:lnTo>
                  <a:pt x="7858582" y="0"/>
                </a:lnTo>
                <a:lnTo>
                  <a:pt x="7889101" y="0"/>
                </a:lnTo>
                <a:lnTo>
                  <a:pt x="7919275" y="0"/>
                </a:lnTo>
                <a:lnTo>
                  <a:pt x="7949794" y="0"/>
                </a:lnTo>
                <a:lnTo>
                  <a:pt x="7980312" y="0"/>
                </a:lnTo>
                <a:lnTo>
                  <a:pt x="8010830" y="0"/>
                </a:lnTo>
                <a:lnTo>
                  <a:pt x="8041348" y="0"/>
                </a:lnTo>
                <a:lnTo>
                  <a:pt x="8071866" y="0"/>
                </a:lnTo>
                <a:lnTo>
                  <a:pt x="8102041" y="0"/>
                </a:lnTo>
                <a:lnTo>
                  <a:pt x="8132559" y="0"/>
                </a:lnTo>
                <a:lnTo>
                  <a:pt x="8163077" y="0"/>
                </a:lnTo>
                <a:lnTo>
                  <a:pt x="8193595" y="0"/>
                </a:lnTo>
                <a:lnTo>
                  <a:pt x="8224114" y="0"/>
                </a:lnTo>
                <a:lnTo>
                  <a:pt x="8254632" y="0"/>
                </a:lnTo>
                <a:lnTo>
                  <a:pt x="8284808" y="0"/>
                </a:lnTo>
                <a:lnTo>
                  <a:pt x="8315326" y="0"/>
                </a:lnTo>
                <a:lnTo>
                  <a:pt x="8345843" y="0"/>
                </a:lnTo>
                <a:lnTo>
                  <a:pt x="8376361" y="0"/>
                </a:lnTo>
                <a:lnTo>
                  <a:pt x="8406879" y="0"/>
                </a:lnTo>
                <a:lnTo>
                  <a:pt x="8437397" y="0"/>
                </a:lnTo>
                <a:lnTo>
                  <a:pt x="8467573" y="0"/>
                </a:lnTo>
                <a:lnTo>
                  <a:pt x="8498091" y="0"/>
                </a:lnTo>
                <a:lnTo>
                  <a:pt x="8528609" y="0"/>
                </a:lnTo>
                <a:lnTo>
                  <a:pt x="8559127" y="0"/>
                </a:lnTo>
                <a:lnTo>
                  <a:pt x="8589645" y="0"/>
                </a:lnTo>
                <a:lnTo>
                  <a:pt x="8620163" y="0"/>
                </a:lnTo>
                <a:lnTo>
                  <a:pt x="8650339" y="0"/>
                </a:lnTo>
                <a:lnTo>
                  <a:pt x="8680857" y="0"/>
                </a:lnTo>
                <a:lnTo>
                  <a:pt x="8711375" y="0"/>
                </a:lnTo>
                <a:lnTo>
                  <a:pt x="8741893" y="0"/>
                </a:lnTo>
                <a:lnTo>
                  <a:pt x="8772411" y="0"/>
                </a:lnTo>
                <a:lnTo>
                  <a:pt x="8802929" y="0"/>
                </a:lnTo>
                <a:lnTo>
                  <a:pt x="8833104" y="0"/>
                </a:lnTo>
                <a:lnTo>
                  <a:pt x="8863622" y="0"/>
                </a:lnTo>
                <a:lnTo>
                  <a:pt x="8894140" y="0"/>
                </a:lnTo>
                <a:lnTo>
                  <a:pt x="8924659" y="0"/>
                </a:lnTo>
                <a:lnTo>
                  <a:pt x="8955177" y="0"/>
                </a:lnTo>
                <a:lnTo>
                  <a:pt x="8985695" y="0"/>
                </a:lnTo>
                <a:lnTo>
                  <a:pt x="9015870" y="0"/>
                </a:lnTo>
                <a:lnTo>
                  <a:pt x="9046388" y="0"/>
                </a:lnTo>
                <a:lnTo>
                  <a:pt x="9076906" y="0"/>
                </a:lnTo>
                <a:lnTo>
                  <a:pt x="9107424" y="0"/>
                </a:lnTo>
              </a:path>
            </a:pathLst>
          </a:custGeom>
          <a:noFill/>
          <a:ln w="30861" cap="flat">
            <a:solidFill>
              <a:srgbClr val="A0A0A0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57059A6-E065-C2F3-B73F-DCFB6AE74160}"/>
              </a:ext>
            </a:extLst>
          </p:cNvPr>
          <p:cNvSpPr/>
          <p:nvPr/>
        </p:nvSpPr>
        <p:spPr>
          <a:xfrm>
            <a:off x="1807349" y="2691079"/>
            <a:ext cx="9107424" cy="1959673"/>
          </a:xfrm>
          <a:custGeom>
            <a:avLst/>
            <a:gdLst>
              <a:gd name="connsiteX0" fmla="*/ 0 w 9107424"/>
              <a:gd name="connsiteY0" fmla="*/ 1850632 h 1959673"/>
              <a:gd name="connsiteX1" fmla="*/ 758838 w 9107424"/>
              <a:gd name="connsiteY1" fmla="*/ 1831772 h 1959673"/>
              <a:gd name="connsiteX2" fmla="*/ 1518018 w 9107424"/>
              <a:gd name="connsiteY2" fmla="*/ 1959674 h 1959673"/>
              <a:gd name="connsiteX3" fmla="*/ 2276856 w 9107424"/>
              <a:gd name="connsiteY3" fmla="*/ 1671295 h 1959673"/>
              <a:gd name="connsiteX4" fmla="*/ 3035694 w 9107424"/>
              <a:gd name="connsiteY4" fmla="*/ 1591399 h 1959673"/>
              <a:gd name="connsiteX5" fmla="*/ 3794875 w 9107424"/>
              <a:gd name="connsiteY5" fmla="*/ 1763535 h 1959673"/>
              <a:gd name="connsiteX6" fmla="*/ 4553712 w 9107424"/>
              <a:gd name="connsiteY6" fmla="*/ 1680896 h 1959673"/>
              <a:gd name="connsiteX7" fmla="*/ 5312550 w 9107424"/>
              <a:gd name="connsiteY7" fmla="*/ 1417206 h 1959673"/>
              <a:gd name="connsiteX8" fmla="*/ 6071731 w 9107424"/>
              <a:gd name="connsiteY8" fmla="*/ 1278674 h 1959673"/>
              <a:gd name="connsiteX9" fmla="*/ 6830568 w 9107424"/>
              <a:gd name="connsiteY9" fmla="*/ 1316393 h 1959673"/>
              <a:gd name="connsiteX10" fmla="*/ 7589406 w 9107424"/>
              <a:gd name="connsiteY10" fmla="*/ 1199464 h 1959673"/>
              <a:gd name="connsiteX11" fmla="*/ 8348587 w 9107424"/>
              <a:gd name="connsiteY11" fmla="*/ 1000582 h 1959673"/>
              <a:gd name="connsiteX12" fmla="*/ 9107424 w 9107424"/>
              <a:gd name="connsiteY12" fmla="*/ 0 h 195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07424" h="1959673">
                <a:moveTo>
                  <a:pt x="0" y="1850632"/>
                </a:moveTo>
                <a:lnTo>
                  <a:pt x="758838" y="1831772"/>
                </a:lnTo>
                <a:lnTo>
                  <a:pt x="1518018" y="1959674"/>
                </a:lnTo>
                <a:lnTo>
                  <a:pt x="2276856" y="1671295"/>
                </a:lnTo>
                <a:lnTo>
                  <a:pt x="3035694" y="1591399"/>
                </a:lnTo>
                <a:lnTo>
                  <a:pt x="3794875" y="1763535"/>
                </a:lnTo>
                <a:lnTo>
                  <a:pt x="4553712" y="1680896"/>
                </a:lnTo>
                <a:lnTo>
                  <a:pt x="5312550" y="1417206"/>
                </a:lnTo>
                <a:lnTo>
                  <a:pt x="6071731" y="1278674"/>
                </a:lnTo>
                <a:lnTo>
                  <a:pt x="6830568" y="1316393"/>
                </a:lnTo>
                <a:lnTo>
                  <a:pt x="7589406" y="1199464"/>
                </a:lnTo>
                <a:lnTo>
                  <a:pt x="8348587" y="1000582"/>
                </a:lnTo>
                <a:lnTo>
                  <a:pt x="9107424" y="0"/>
                </a:lnTo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0D7CB445-B686-1687-8229-47A43C002D9A}"/>
              </a:ext>
            </a:extLst>
          </p:cNvPr>
          <p:cNvSpPr/>
          <p:nvPr/>
        </p:nvSpPr>
        <p:spPr>
          <a:xfrm>
            <a:off x="1749056" y="4483417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8"/>
                  <a:pt x="90487" y="116586"/>
                  <a:pt x="58293" y="116586"/>
                </a:cubicBezTo>
                <a:cubicBezTo>
                  <a:pt x="26099" y="116586"/>
                  <a:pt x="0" y="90488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8E2A306C-88D9-A136-3F5E-B3D6DBDBB00F}"/>
              </a:ext>
            </a:extLst>
          </p:cNvPr>
          <p:cNvSpPr/>
          <p:nvPr/>
        </p:nvSpPr>
        <p:spPr>
          <a:xfrm>
            <a:off x="1764487" y="4498848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0B8C5DCD-A32A-9E08-912F-7806C1373562}"/>
              </a:ext>
            </a:extLst>
          </p:cNvPr>
          <p:cNvSpPr/>
          <p:nvPr/>
        </p:nvSpPr>
        <p:spPr>
          <a:xfrm>
            <a:off x="2507894" y="4464558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DE52929E-BD64-C924-4B46-3DA67404869E}"/>
              </a:ext>
            </a:extLst>
          </p:cNvPr>
          <p:cNvSpPr/>
          <p:nvPr/>
        </p:nvSpPr>
        <p:spPr>
          <a:xfrm>
            <a:off x="2523324" y="4479988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C8570BFE-20F3-093B-E6C9-D0D7C4BD3025}"/>
              </a:ext>
            </a:extLst>
          </p:cNvPr>
          <p:cNvSpPr/>
          <p:nvPr/>
        </p:nvSpPr>
        <p:spPr>
          <a:xfrm>
            <a:off x="3267075" y="4592459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7183C2AD-A5B8-8A31-C27E-FC63CF65D834}"/>
              </a:ext>
            </a:extLst>
          </p:cNvPr>
          <p:cNvSpPr/>
          <p:nvPr/>
        </p:nvSpPr>
        <p:spPr>
          <a:xfrm>
            <a:off x="3282505" y="4607890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3E4E80F5-ACA0-11EF-3DDB-546C770CEC15}"/>
              </a:ext>
            </a:extLst>
          </p:cNvPr>
          <p:cNvSpPr/>
          <p:nvPr/>
        </p:nvSpPr>
        <p:spPr>
          <a:xfrm>
            <a:off x="4025912" y="4304080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69AEDDDF-ED5F-565B-6F09-684529E09FA9}"/>
              </a:ext>
            </a:extLst>
          </p:cNvPr>
          <p:cNvSpPr/>
          <p:nvPr/>
        </p:nvSpPr>
        <p:spPr>
          <a:xfrm>
            <a:off x="4041343" y="4319511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17A36A3-D31F-3BCD-0E2B-566DADD2599C}"/>
              </a:ext>
            </a:extLst>
          </p:cNvPr>
          <p:cNvSpPr/>
          <p:nvPr/>
        </p:nvSpPr>
        <p:spPr>
          <a:xfrm>
            <a:off x="4784750" y="4224185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4D462B85-5D21-AEC6-9F57-EC796835D86A}"/>
              </a:ext>
            </a:extLst>
          </p:cNvPr>
          <p:cNvSpPr/>
          <p:nvPr/>
        </p:nvSpPr>
        <p:spPr>
          <a:xfrm>
            <a:off x="4800180" y="4239615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AB60F30B-FAAB-F565-718C-922F2DF3261C}"/>
              </a:ext>
            </a:extLst>
          </p:cNvPr>
          <p:cNvSpPr/>
          <p:nvPr/>
        </p:nvSpPr>
        <p:spPr>
          <a:xfrm>
            <a:off x="5543931" y="4396320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8"/>
                  <a:pt x="26098" y="0"/>
                  <a:pt x="58293" y="0"/>
                </a:cubicBezTo>
                <a:cubicBezTo>
                  <a:pt x="90487" y="0"/>
                  <a:pt x="116586" y="26098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509666F2-FF63-A7FD-C8F1-FADDB50DEC2B}"/>
              </a:ext>
            </a:extLst>
          </p:cNvPr>
          <p:cNvSpPr/>
          <p:nvPr/>
        </p:nvSpPr>
        <p:spPr>
          <a:xfrm>
            <a:off x="5559361" y="4411751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7F407D5-6FF5-7CA7-74F1-781D416F1CC4}"/>
              </a:ext>
            </a:extLst>
          </p:cNvPr>
          <p:cNvSpPr/>
          <p:nvPr/>
        </p:nvSpPr>
        <p:spPr>
          <a:xfrm>
            <a:off x="6302768" y="4313682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F125CCF2-5FD0-E841-4660-B9F609266B72}"/>
              </a:ext>
            </a:extLst>
          </p:cNvPr>
          <p:cNvSpPr/>
          <p:nvPr/>
        </p:nvSpPr>
        <p:spPr>
          <a:xfrm>
            <a:off x="6318199" y="432911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1F809303-0B0B-0572-3101-21D1B25BB0F2}"/>
              </a:ext>
            </a:extLst>
          </p:cNvPr>
          <p:cNvSpPr/>
          <p:nvPr/>
        </p:nvSpPr>
        <p:spPr>
          <a:xfrm>
            <a:off x="7061606" y="4049991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3E9CD1A3-CC77-3C41-7FE8-EF9F12F2B572}"/>
              </a:ext>
            </a:extLst>
          </p:cNvPr>
          <p:cNvSpPr/>
          <p:nvPr/>
        </p:nvSpPr>
        <p:spPr>
          <a:xfrm>
            <a:off x="7077036" y="406542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DF0A424C-AA9E-DCDE-FD95-1413A8B26447}"/>
              </a:ext>
            </a:extLst>
          </p:cNvPr>
          <p:cNvSpPr/>
          <p:nvPr/>
        </p:nvSpPr>
        <p:spPr>
          <a:xfrm>
            <a:off x="7820787" y="3911460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8"/>
                  <a:pt x="90487" y="116586"/>
                  <a:pt x="58293" y="116586"/>
                </a:cubicBezTo>
                <a:cubicBezTo>
                  <a:pt x="26099" y="116586"/>
                  <a:pt x="0" y="90488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19F3BA3E-A090-37E7-403F-F358AAF2A408}"/>
              </a:ext>
            </a:extLst>
          </p:cNvPr>
          <p:cNvSpPr/>
          <p:nvPr/>
        </p:nvSpPr>
        <p:spPr>
          <a:xfrm>
            <a:off x="7836217" y="3926890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5394191B-4571-93E4-3827-ABC94E5F46B8}"/>
              </a:ext>
            </a:extLst>
          </p:cNvPr>
          <p:cNvSpPr/>
          <p:nvPr/>
        </p:nvSpPr>
        <p:spPr>
          <a:xfrm>
            <a:off x="8579624" y="3949179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5E7D1F41-EB12-C813-2980-30ED39DA286A}"/>
              </a:ext>
            </a:extLst>
          </p:cNvPr>
          <p:cNvSpPr/>
          <p:nvPr/>
        </p:nvSpPr>
        <p:spPr>
          <a:xfrm>
            <a:off x="8595055" y="3964609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18EA9B6D-9B37-ED96-BA0E-191382AE2662}"/>
              </a:ext>
            </a:extLst>
          </p:cNvPr>
          <p:cNvSpPr/>
          <p:nvPr/>
        </p:nvSpPr>
        <p:spPr>
          <a:xfrm>
            <a:off x="9338462" y="3832250"/>
            <a:ext cx="116586" cy="116586"/>
          </a:xfrm>
          <a:custGeom>
            <a:avLst/>
            <a:gdLst>
              <a:gd name="connsiteX0" fmla="*/ 116586 w 116586"/>
              <a:gd name="connsiteY0" fmla="*/ 58293 h 116586"/>
              <a:gd name="connsiteX1" fmla="*/ 58292 w 116586"/>
              <a:gd name="connsiteY1" fmla="*/ 116586 h 116586"/>
              <a:gd name="connsiteX2" fmla="*/ -1 w 116586"/>
              <a:gd name="connsiteY2" fmla="*/ 58293 h 116586"/>
              <a:gd name="connsiteX3" fmla="*/ 58292 w 116586"/>
              <a:gd name="connsiteY3" fmla="*/ 0 h 116586"/>
              <a:gd name="connsiteX4" fmla="*/ 116586 w 116586"/>
              <a:gd name="connsiteY4" fmla="*/ 58293 h 11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6">
                <a:moveTo>
                  <a:pt x="116586" y="58293"/>
                </a:moveTo>
                <a:cubicBezTo>
                  <a:pt x="116586" y="90487"/>
                  <a:pt x="90487" y="116586"/>
                  <a:pt x="58292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2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46" name="Freeform 1345">
            <a:extLst>
              <a:ext uri="{FF2B5EF4-FFF2-40B4-BE49-F238E27FC236}">
                <a16:creationId xmlns:a16="http://schemas.microsoft.com/office/drawing/2014/main" id="{16B30696-CE6E-3BC2-39C4-B57620C490C8}"/>
              </a:ext>
            </a:extLst>
          </p:cNvPr>
          <p:cNvSpPr/>
          <p:nvPr/>
        </p:nvSpPr>
        <p:spPr>
          <a:xfrm>
            <a:off x="9353892" y="3847680"/>
            <a:ext cx="85725" cy="85724"/>
          </a:xfrm>
          <a:custGeom>
            <a:avLst/>
            <a:gdLst>
              <a:gd name="connsiteX0" fmla="*/ 85725 w 85725"/>
              <a:gd name="connsiteY0" fmla="*/ 42863 h 85724"/>
              <a:gd name="connsiteX1" fmla="*/ 42863 w 85725"/>
              <a:gd name="connsiteY1" fmla="*/ 85725 h 85724"/>
              <a:gd name="connsiteX2" fmla="*/ 0 w 85725"/>
              <a:gd name="connsiteY2" fmla="*/ 42863 h 85724"/>
              <a:gd name="connsiteX3" fmla="*/ 42863 w 85725"/>
              <a:gd name="connsiteY3" fmla="*/ 0 h 85724"/>
              <a:gd name="connsiteX4" fmla="*/ 85725 w 85725"/>
              <a:gd name="connsiteY4" fmla="*/ 42863 h 8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4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47" name="Freeform 1346">
            <a:extLst>
              <a:ext uri="{FF2B5EF4-FFF2-40B4-BE49-F238E27FC236}">
                <a16:creationId xmlns:a16="http://schemas.microsoft.com/office/drawing/2014/main" id="{4A6FCE63-1FFE-0CB1-35EB-841FEBC431E2}"/>
              </a:ext>
            </a:extLst>
          </p:cNvPr>
          <p:cNvSpPr/>
          <p:nvPr/>
        </p:nvSpPr>
        <p:spPr>
          <a:xfrm>
            <a:off x="10097642" y="3633368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2 w 116586"/>
              <a:gd name="connsiteY1" fmla="*/ 116586 h 116585"/>
              <a:gd name="connsiteX2" fmla="*/ -1 w 116586"/>
              <a:gd name="connsiteY2" fmla="*/ 58293 h 116585"/>
              <a:gd name="connsiteX3" fmla="*/ 58292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2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2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48" name="Freeform 1347">
            <a:extLst>
              <a:ext uri="{FF2B5EF4-FFF2-40B4-BE49-F238E27FC236}">
                <a16:creationId xmlns:a16="http://schemas.microsoft.com/office/drawing/2014/main" id="{798EA803-1734-28A3-9CC2-8DA5FFD4B632}"/>
              </a:ext>
            </a:extLst>
          </p:cNvPr>
          <p:cNvSpPr/>
          <p:nvPr/>
        </p:nvSpPr>
        <p:spPr>
          <a:xfrm>
            <a:off x="10113073" y="3648798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49" name="Freeform 1348">
            <a:extLst>
              <a:ext uri="{FF2B5EF4-FFF2-40B4-BE49-F238E27FC236}">
                <a16:creationId xmlns:a16="http://schemas.microsoft.com/office/drawing/2014/main" id="{02FED938-47CF-D64E-1CB6-732E06A66027}"/>
              </a:ext>
            </a:extLst>
          </p:cNvPr>
          <p:cNvSpPr/>
          <p:nvPr/>
        </p:nvSpPr>
        <p:spPr>
          <a:xfrm>
            <a:off x="10856480" y="2632786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0" name="Freeform 1349">
            <a:extLst>
              <a:ext uri="{FF2B5EF4-FFF2-40B4-BE49-F238E27FC236}">
                <a16:creationId xmlns:a16="http://schemas.microsoft.com/office/drawing/2014/main" id="{49B7B77B-A8D6-2B5A-EA21-F4F6FDBF06AF}"/>
              </a:ext>
            </a:extLst>
          </p:cNvPr>
          <p:cNvSpPr/>
          <p:nvPr/>
        </p:nvSpPr>
        <p:spPr>
          <a:xfrm>
            <a:off x="10871911" y="2648216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1" name="Freeform 1350">
            <a:extLst>
              <a:ext uri="{FF2B5EF4-FFF2-40B4-BE49-F238E27FC236}">
                <a16:creationId xmlns:a16="http://schemas.microsoft.com/office/drawing/2014/main" id="{1D7B4489-4A21-276F-3DA3-E55B9CF7737B}"/>
              </a:ext>
            </a:extLst>
          </p:cNvPr>
          <p:cNvSpPr/>
          <p:nvPr/>
        </p:nvSpPr>
        <p:spPr>
          <a:xfrm>
            <a:off x="1807349" y="4961077"/>
            <a:ext cx="136817" cy="9601"/>
          </a:xfrm>
          <a:custGeom>
            <a:avLst/>
            <a:gdLst>
              <a:gd name="connsiteX0" fmla="*/ 0 w 136817"/>
              <a:gd name="connsiteY0" fmla="*/ 0 h 9601"/>
              <a:gd name="connsiteX1" fmla="*/ 136817 w 136817"/>
              <a:gd name="connsiteY1" fmla="*/ 9601 h 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817" h="9601">
                <a:moveTo>
                  <a:pt x="0" y="0"/>
                </a:moveTo>
                <a:lnTo>
                  <a:pt x="136817" y="9601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2" name="Freeform 1351">
            <a:extLst>
              <a:ext uri="{FF2B5EF4-FFF2-40B4-BE49-F238E27FC236}">
                <a16:creationId xmlns:a16="http://schemas.microsoft.com/office/drawing/2014/main" id="{48BAE5B2-DD7A-DB4E-36BC-12F8A59D7271}"/>
              </a:ext>
            </a:extLst>
          </p:cNvPr>
          <p:cNvSpPr/>
          <p:nvPr/>
        </p:nvSpPr>
        <p:spPr>
          <a:xfrm>
            <a:off x="2012746" y="4975821"/>
            <a:ext cx="136817" cy="9601"/>
          </a:xfrm>
          <a:custGeom>
            <a:avLst/>
            <a:gdLst>
              <a:gd name="connsiteX0" fmla="*/ 0 w 136817"/>
              <a:gd name="connsiteY0" fmla="*/ 0 h 9601"/>
              <a:gd name="connsiteX1" fmla="*/ 136817 w 136817"/>
              <a:gd name="connsiteY1" fmla="*/ 9601 h 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817" h="9601">
                <a:moveTo>
                  <a:pt x="0" y="0"/>
                </a:moveTo>
                <a:lnTo>
                  <a:pt x="136817" y="9601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3" name="Freeform 1352">
            <a:extLst>
              <a:ext uri="{FF2B5EF4-FFF2-40B4-BE49-F238E27FC236}">
                <a16:creationId xmlns:a16="http://schemas.microsoft.com/office/drawing/2014/main" id="{7FB7F009-74FF-38B9-1B26-D572A5AA84C8}"/>
              </a:ext>
            </a:extLst>
          </p:cNvPr>
          <p:cNvSpPr/>
          <p:nvPr/>
        </p:nvSpPr>
        <p:spPr>
          <a:xfrm>
            <a:off x="2217801" y="4990566"/>
            <a:ext cx="136817" cy="9601"/>
          </a:xfrm>
          <a:custGeom>
            <a:avLst/>
            <a:gdLst>
              <a:gd name="connsiteX0" fmla="*/ 0 w 136817"/>
              <a:gd name="connsiteY0" fmla="*/ 0 h 9601"/>
              <a:gd name="connsiteX1" fmla="*/ 136817 w 136817"/>
              <a:gd name="connsiteY1" fmla="*/ 9601 h 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817" h="9601">
                <a:moveTo>
                  <a:pt x="0" y="0"/>
                </a:moveTo>
                <a:lnTo>
                  <a:pt x="136817" y="9601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4" name="Freeform 1353">
            <a:extLst>
              <a:ext uri="{FF2B5EF4-FFF2-40B4-BE49-F238E27FC236}">
                <a16:creationId xmlns:a16="http://schemas.microsoft.com/office/drawing/2014/main" id="{B0B01450-0037-05AF-6BE9-BACEDCEF1CE1}"/>
              </a:ext>
            </a:extLst>
          </p:cNvPr>
          <p:cNvSpPr/>
          <p:nvPr/>
        </p:nvSpPr>
        <p:spPr>
          <a:xfrm>
            <a:off x="2423198" y="5004968"/>
            <a:ext cx="136817" cy="9601"/>
          </a:xfrm>
          <a:custGeom>
            <a:avLst/>
            <a:gdLst>
              <a:gd name="connsiteX0" fmla="*/ 0 w 136817"/>
              <a:gd name="connsiteY0" fmla="*/ 0 h 9601"/>
              <a:gd name="connsiteX1" fmla="*/ 136817 w 136817"/>
              <a:gd name="connsiteY1" fmla="*/ 9601 h 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817" h="9601">
                <a:moveTo>
                  <a:pt x="0" y="0"/>
                </a:moveTo>
                <a:lnTo>
                  <a:pt x="136817" y="9601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5" name="Freeform 1354">
            <a:extLst>
              <a:ext uri="{FF2B5EF4-FFF2-40B4-BE49-F238E27FC236}">
                <a16:creationId xmlns:a16="http://schemas.microsoft.com/office/drawing/2014/main" id="{941051D2-7165-0889-AF67-2A758A4F20AD}"/>
              </a:ext>
            </a:extLst>
          </p:cNvPr>
          <p:cNvSpPr/>
          <p:nvPr/>
        </p:nvSpPr>
        <p:spPr>
          <a:xfrm>
            <a:off x="2628252" y="5021427"/>
            <a:ext cx="136474" cy="13030"/>
          </a:xfrm>
          <a:custGeom>
            <a:avLst/>
            <a:gdLst>
              <a:gd name="connsiteX0" fmla="*/ 0 w 136474"/>
              <a:gd name="connsiteY0" fmla="*/ 0 h 13030"/>
              <a:gd name="connsiteX1" fmla="*/ 136474 w 136474"/>
              <a:gd name="connsiteY1" fmla="*/ 13030 h 1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474" h="13030">
                <a:moveTo>
                  <a:pt x="0" y="0"/>
                </a:moveTo>
                <a:lnTo>
                  <a:pt x="136474" y="1303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6" name="Freeform 1355">
            <a:extLst>
              <a:ext uri="{FF2B5EF4-FFF2-40B4-BE49-F238E27FC236}">
                <a16:creationId xmlns:a16="http://schemas.microsoft.com/office/drawing/2014/main" id="{FE8B07CE-A60D-033A-4EF2-C845A0739D8D}"/>
              </a:ext>
            </a:extLst>
          </p:cNvPr>
          <p:cNvSpPr/>
          <p:nvPr/>
        </p:nvSpPr>
        <p:spPr>
          <a:xfrm>
            <a:off x="2832963" y="5040972"/>
            <a:ext cx="136474" cy="13373"/>
          </a:xfrm>
          <a:custGeom>
            <a:avLst/>
            <a:gdLst>
              <a:gd name="connsiteX0" fmla="*/ 0 w 136474"/>
              <a:gd name="connsiteY0" fmla="*/ 0 h 13373"/>
              <a:gd name="connsiteX1" fmla="*/ 136474 w 136474"/>
              <a:gd name="connsiteY1" fmla="*/ 13373 h 1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474" h="13373">
                <a:moveTo>
                  <a:pt x="0" y="0"/>
                </a:moveTo>
                <a:lnTo>
                  <a:pt x="136474" y="13373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7" name="Freeform 1356">
            <a:extLst>
              <a:ext uri="{FF2B5EF4-FFF2-40B4-BE49-F238E27FC236}">
                <a16:creationId xmlns:a16="http://schemas.microsoft.com/office/drawing/2014/main" id="{AAE63BEF-139B-2C9C-D7CA-C8AA6202D8B2}"/>
              </a:ext>
            </a:extLst>
          </p:cNvPr>
          <p:cNvSpPr/>
          <p:nvPr/>
        </p:nvSpPr>
        <p:spPr>
          <a:xfrm>
            <a:off x="3037674" y="5060861"/>
            <a:ext cx="136817" cy="13030"/>
          </a:xfrm>
          <a:custGeom>
            <a:avLst/>
            <a:gdLst>
              <a:gd name="connsiteX0" fmla="*/ 0 w 136817"/>
              <a:gd name="connsiteY0" fmla="*/ 0 h 13030"/>
              <a:gd name="connsiteX1" fmla="*/ 136817 w 136817"/>
              <a:gd name="connsiteY1" fmla="*/ 13030 h 1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817" h="13030">
                <a:moveTo>
                  <a:pt x="0" y="0"/>
                </a:moveTo>
                <a:lnTo>
                  <a:pt x="136817" y="1303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8" name="Freeform 1357">
            <a:extLst>
              <a:ext uri="{FF2B5EF4-FFF2-40B4-BE49-F238E27FC236}">
                <a16:creationId xmlns:a16="http://schemas.microsoft.com/office/drawing/2014/main" id="{FFF61E44-0C1F-AD9D-771E-6B9B5DF71EDF}"/>
              </a:ext>
            </a:extLst>
          </p:cNvPr>
          <p:cNvSpPr/>
          <p:nvPr/>
        </p:nvSpPr>
        <p:spPr>
          <a:xfrm>
            <a:off x="3242729" y="5080406"/>
            <a:ext cx="82638" cy="8229"/>
          </a:xfrm>
          <a:custGeom>
            <a:avLst/>
            <a:gdLst>
              <a:gd name="connsiteX0" fmla="*/ 0 w 82638"/>
              <a:gd name="connsiteY0" fmla="*/ 0 h 8229"/>
              <a:gd name="connsiteX1" fmla="*/ 82639 w 82638"/>
              <a:gd name="connsiteY1" fmla="*/ 8230 h 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638" h="8229">
                <a:moveTo>
                  <a:pt x="0" y="0"/>
                </a:moveTo>
                <a:lnTo>
                  <a:pt x="82639" y="823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9" name="Freeform 1358">
            <a:extLst>
              <a:ext uri="{FF2B5EF4-FFF2-40B4-BE49-F238E27FC236}">
                <a16:creationId xmlns:a16="http://schemas.microsoft.com/office/drawing/2014/main" id="{56FF5199-A2AB-5C32-F3A9-D20D967C3DB1}"/>
              </a:ext>
            </a:extLst>
          </p:cNvPr>
          <p:cNvSpPr/>
          <p:nvPr/>
        </p:nvSpPr>
        <p:spPr>
          <a:xfrm>
            <a:off x="3325368" y="5088636"/>
            <a:ext cx="53835" cy="3429"/>
          </a:xfrm>
          <a:custGeom>
            <a:avLst/>
            <a:gdLst>
              <a:gd name="connsiteX0" fmla="*/ 0 w 53835"/>
              <a:gd name="connsiteY0" fmla="*/ 0 h 3429"/>
              <a:gd name="connsiteX1" fmla="*/ 53835 w 53835"/>
              <a:gd name="connsiteY1" fmla="*/ 3429 h 3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835" h="3429">
                <a:moveTo>
                  <a:pt x="0" y="0"/>
                </a:moveTo>
                <a:lnTo>
                  <a:pt x="53835" y="3429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60" name="Freeform 1359">
            <a:extLst>
              <a:ext uri="{FF2B5EF4-FFF2-40B4-BE49-F238E27FC236}">
                <a16:creationId xmlns:a16="http://schemas.microsoft.com/office/drawing/2014/main" id="{C70E7EE2-4E24-CF50-0594-98B1898A3EEC}"/>
              </a:ext>
            </a:extLst>
          </p:cNvPr>
          <p:cNvSpPr/>
          <p:nvPr/>
        </p:nvSpPr>
        <p:spPr>
          <a:xfrm>
            <a:off x="3447783" y="5096865"/>
            <a:ext cx="136817" cy="8915"/>
          </a:xfrm>
          <a:custGeom>
            <a:avLst/>
            <a:gdLst>
              <a:gd name="connsiteX0" fmla="*/ 0 w 136817"/>
              <a:gd name="connsiteY0" fmla="*/ 0 h 8915"/>
              <a:gd name="connsiteX1" fmla="*/ 136817 w 136817"/>
              <a:gd name="connsiteY1" fmla="*/ 8915 h 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817" h="8915">
                <a:moveTo>
                  <a:pt x="0" y="0"/>
                </a:moveTo>
                <a:lnTo>
                  <a:pt x="136817" y="8915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61" name="Freeform 1360">
            <a:extLst>
              <a:ext uri="{FF2B5EF4-FFF2-40B4-BE49-F238E27FC236}">
                <a16:creationId xmlns:a16="http://schemas.microsoft.com/office/drawing/2014/main" id="{4F81AD1E-C92C-9596-FC93-AB5E07671607}"/>
              </a:ext>
            </a:extLst>
          </p:cNvPr>
          <p:cNvSpPr/>
          <p:nvPr/>
        </p:nvSpPr>
        <p:spPr>
          <a:xfrm>
            <a:off x="3652837" y="5110581"/>
            <a:ext cx="137160" cy="8915"/>
          </a:xfrm>
          <a:custGeom>
            <a:avLst/>
            <a:gdLst>
              <a:gd name="connsiteX0" fmla="*/ 0 w 137160"/>
              <a:gd name="connsiteY0" fmla="*/ 0 h 8915"/>
              <a:gd name="connsiteX1" fmla="*/ 137160 w 137160"/>
              <a:gd name="connsiteY1" fmla="*/ 8915 h 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8915">
                <a:moveTo>
                  <a:pt x="0" y="0"/>
                </a:moveTo>
                <a:lnTo>
                  <a:pt x="137160" y="8915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62" name="Freeform 1361">
            <a:extLst>
              <a:ext uri="{FF2B5EF4-FFF2-40B4-BE49-F238E27FC236}">
                <a16:creationId xmlns:a16="http://schemas.microsoft.com/office/drawing/2014/main" id="{DDE0849C-FF59-50B1-9DB8-29423338E9B1}"/>
              </a:ext>
            </a:extLst>
          </p:cNvPr>
          <p:cNvSpPr/>
          <p:nvPr/>
        </p:nvSpPr>
        <p:spPr>
          <a:xfrm>
            <a:off x="3858234" y="5124297"/>
            <a:ext cx="136817" cy="9258"/>
          </a:xfrm>
          <a:custGeom>
            <a:avLst/>
            <a:gdLst>
              <a:gd name="connsiteX0" fmla="*/ 0 w 136817"/>
              <a:gd name="connsiteY0" fmla="*/ 0 h 9258"/>
              <a:gd name="connsiteX1" fmla="*/ 136817 w 136817"/>
              <a:gd name="connsiteY1" fmla="*/ 9258 h 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817" h="9258">
                <a:moveTo>
                  <a:pt x="0" y="0"/>
                </a:moveTo>
                <a:lnTo>
                  <a:pt x="136817" y="9258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63" name="Freeform 1362">
            <a:extLst>
              <a:ext uri="{FF2B5EF4-FFF2-40B4-BE49-F238E27FC236}">
                <a16:creationId xmlns:a16="http://schemas.microsoft.com/office/drawing/2014/main" id="{65CC0366-15AF-98EA-3D0F-F2981A2D58E1}"/>
              </a:ext>
            </a:extLst>
          </p:cNvPr>
          <p:cNvSpPr/>
          <p:nvPr/>
        </p:nvSpPr>
        <p:spPr>
          <a:xfrm>
            <a:off x="4063631" y="5138013"/>
            <a:ext cx="20573" cy="1371"/>
          </a:xfrm>
          <a:custGeom>
            <a:avLst/>
            <a:gdLst>
              <a:gd name="connsiteX0" fmla="*/ 0 w 20573"/>
              <a:gd name="connsiteY0" fmla="*/ 0 h 1371"/>
              <a:gd name="connsiteX1" fmla="*/ 20574 w 20573"/>
              <a:gd name="connsiteY1" fmla="*/ 1372 h 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573" h="1371">
                <a:moveTo>
                  <a:pt x="0" y="0"/>
                </a:moveTo>
                <a:lnTo>
                  <a:pt x="20574" y="1372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64" name="Freeform 1363">
            <a:extLst>
              <a:ext uri="{FF2B5EF4-FFF2-40B4-BE49-F238E27FC236}">
                <a16:creationId xmlns:a16="http://schemas.microsoft.com/office/drawing/2014/main" id="{C96B2677-2012-EF46-5D89-7D5D0354F656}"/>
              </a:ext>
            </a:extLst>
          </p:cNvPr>
          <p:cNvSpPr/>
          <p:nvPr/>
        </p:nvSpPr>
        <p:spPr>
          <a:xfrm>
            <a:off x="4084205" y="5139385"/>
            <a:ext cx="115900" cy="11315"/>
          </a:xfrm>
          <a:custGeom>
            <a:avLst/>
            <a:gdLst>
              <a:gd name="connsiteX0" fmla="*/ 0 w 115900"/>
              <a:gd name="connsiteY0" fmla="*/ 0 h 11315"/>
              <a:gd name="connsiteX1" fmla="*/ 115900 w 115900"/>
              <a:gd name="connsiteY1" fmla="*/ 11316 h 1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900" h="11315">
                <a:moveTo>
                  <a:pt x="0" y="0"/>
                </a:moveTo>
                <a:lnTo>
                  <a:pt x="115900" y="11316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65" name="Freeform 1364">
            <a:extLst>
              <a:ext uri="{FF2B5EF4-FFF2-40B4-BE49-F238E27FC236}">
                <a16:creationId xmlns:a16="http://schemas.microsoft.com/office/drawing/2014/main" id="{7C3FF4C5-4586-BD2B-6B12-198269041022}"/>
              </a:ext>
            </a:extLst>
          </p:cNvPr>
          <p:cNvSpPr/>
          <p:nvPr/>
        </p:nvSpPr>
        <p:spPr>
          <a:xfrm>
            <a:off x="4268343" y="5157558"/>
            <a:ext cx="136817" cy="13373"/>
          </a:xfrm>
          <a:custGeom>
            <a:avLst/>
            <a:gdLst>
              <a:gd name="connsiteX0" fmla="*/ 0 w 136817"/>
              <a:gd name="connsiteY0" fmla="*/ 0 h 13373"/>
              <a:gd name="connsiteX1" fmla="*/ 136817 w 136817"/>
              <a:gd name="connsiteY1" fmla="*/ 13373 h 1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817" h="13373">
                <a:moveTo>
                  <a:pt x="0" y="0"/>
                </a:moveTo>
                <a:lnTo>
                  <a:pt x="136817" y="13373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66" name="Freeform 1365">
            <a:extLst>
              <a:ext uri="{FF2B5EF4-FFF2-40B4-BE49-F238E27FC236}">
                <a16:creationId xmlns:a16="http://schemas.microsoft.com/office/drawing/2014/main" id="{6AD4B476-ABFD-5691-EF4F-14CC33B16960}"/>
              </a:ext>
            </a:extLst>
          </p:cNvPr>
          <p:cNvSpPr/>
          <p:nvPr/>
        </p:nvSpPr>
        <p:spPr>
          <a:xfrm>
            <a:off x="4473054" y="5177790"/>
            <a:ext cx="136817" cy="13373"/>
          </a:xfrm>
          <a:custGeom>
            <a:avLst/>
            <a:gdLst>
              <a:gd name="connsiteX0" fmla="*/ 0 w 136817"/>
              <a:gd name="connsiteY0" fmla="*/ 0 h 13373"/>
              <a:gd name="connsiteX1" fmla="*/ 136817 w 136817"/>
              <a:gd name="connsiteY1" fmla="*/ 13373 h 1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817" h="13373">
                <a:moveTo>
                  <a:pt x="0" y="0"/>
                </a:moveTo>
                <a:lnTo>
                  <a:pt x="136817" y="13373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67" name="Freeform 1366">
            <a:extLst>
              <a:ext uri="{FF2B5EF4-FFF2-40B4-BE49-F238E27FC236}">
                <a16:creationId xmlns:a16="http://schemas.microsoft.com/office/drawing/2014/main" id="{DBBC6B8E-3308-D939-8DA0-1F7883F06056}"/>
              </a:ext>
            </a:extLst>
          </p:cNvPr>
          <p:cNvSpPr/>
          <p:nvPr/>
        </p:nvSpPr>
        <p:spPr>
          <a:xfrm>
            <a:off x="4678108" y="5198021"/>
            <a:ext cx="136474" cy="13716"/>
          </a:xfrm>
          <a:custGeom>
            <a:avLst/>
            <a:gdLst>
              <a:gd name="connsiteX0" fmla="*/ 0 w 136474"/>
              <a:gd name="connsiteY0" fmla="*/ 0 h 13716"/>
              <a:gd name="connsiteX1" fmla="*/ 136474 w 136474"/>
              <a:gd name="connsiteY1" fmla="*/ 13716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474" h="13716">
                <a:moveTo>
                  <a:pt x="0" y="0"/>
                </a:moveTo>
                <a:lnTo>
                  <a:pt x="136474" y="13716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68" name="Freeform 1367">
            <a:extLst>
              <a:ext uri="{FF2B5EF4-FFF2-40B4-BE49-F238E27FC236}">
                <a16:creationId xmlns:a16="http://schemas.microsoft.com/office/drawing/2014/main" id="{72E8ED93-C432-9A59-98B9-ECBFF3FB1078}"/>
              </a:ext>
            </a:extLst>
          </p:cNvPr>
          <p:cNvSpPr/>
          <p:nvPr/>
        </p:nvSpPr>
        <p:spPr>
          <a:xfrm>
            <a:off x="4882134" y="5221338"/>
            <a:ext cx="135102" cy="24002"/>
          </a:xfrm>
          <a:custGeom>
            <a:avLst/>
            <a:gdLst>
              <a:gd name="connsiteX0" fmla="*/ 0 w 135102"/>
              <a:gd name="connsiteY0" fmla="*/ 0 h 24002"/>
              <a:gd name="connsiteX1" fmla="*/ 135103 w 135102"/>
              <a:gd name="connsiteY1" fmla="*/ 24003 h 2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102" h="24002">
                <a:moveTo>
                  <a:pt x="0" y="0"/>
                </a:moveTo>
                <a:lnTo>
                  <a:pt x="135103" y="24003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69" name="Freeform 1368">
            <a:extLst>
              <a:ext uri="{FF2B5EF4-FFF2-40B4-BE49-F238E27FC236}">
                <a16:creationId xmlns:a16="http://schemas.microsoft.com/office/drawing/2014/main" id="{F4B4D6A8-DB31-41DA-9DAE-356658761F85}"/>
              </a:ext>
            </a:extLst>
          </p:cNvPr>
          <p:cNvSpPr/>
          <p:nvPr/>
        </p:nvSpPr>
        <p:spPr>
          <a:xfrm>
            <a:off x="5084787" y="5257342"/>
            <a:ext cx="135102" cy="24345"/>
          </a:xfrm>
          <a:custGeom>
            <a:avLst/>
            <a:gdLst>
              <a:gd name="connsiteX0" fmla="*/ 0 w 135102"/>
              <a:gd name="connsiteY0" fmla="*/ 0 h 24345"/>
              <a:gd name="connsiteX1" fmla="*/ 135103 w 135102"/>
              <a:gd name="connsiteY1" fmla="*/ 24346 h 2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102" h="24345">
                <a:moveTo>
                  <a:pt x="0" y="0"/>
                </a:moveTo>
                <a:lnTo>
                  <a:pt x="135103" y="24346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70" name="Freeform 1369">
            <a:extLst>
              <a:ext uri="{FF2B5EF4-FFF2-40B4-BE49-F238E27FC236}">
                <a16:creationId xmlns:a16="http://schemas.microsoft.com/office/drawing/2014/main" id="{D9C53937-2FB0-4E50-9295-BC8291B9F99A}"/>
              </a:ext>
            </a:extLst>
          </p:cNvPr>
          <p:cNvSpPr/>
          <p:nvPr/>
        </p:nvSpPr>
        <p:spPr>
          <a:xfrm>
            <a:off x="5287441" y="5293690"/>
            <a:ext cx="135102" cy="24002"/>
          </a:xfrm>
          <a:custGeom>
            <a:avLst/>
            <a:gdLst>
              <a:gd name="connsiteX0" fmla="*/ 0 w 135102"/>
              <a:gd name="connsiteY0" fmla="*/ 0 h 24002"/>
              <a:gd name="connsiteX1" fmla="*/ 135103 w 135102"/>
              <a:gd name="connsiteY1" fmla="*/ 24003 h 2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102" h="24002">
                <a:moveTo>
                  <a:pt x="0" y="0"/>
                </a:moveTo>
                <a:lnTo>
                  <a:pt x="135103" y="24003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71" name="Freeform 1370">
            <a:extLst>
              <a:ext uri="{FF2B5EF4-FFF2-40B4-BE49-F238E27FC236}">
                <a16:creationId xmlns:a16="http://schemas.microsoft.com/office/drawing/2014/main" id="{B6560D64-554D-EE0A-255F-9ADAE7D2F7B5}"/>
              </a:ext>
            </a:extLst>
          </p:cNvPr>
          <p:cNvSpPr/>
          <p:nvPr/>
        </p:nvSpPr>
        <p:spPr>
          <a:xfrm>
            <a:off x="5490095" y="5330037"/>
            <a:ext cx="112128" cy="19888"/>
          </a:xfrm>
          <a:custGeom>
            <a:avLst/>
            <a:gdLst>
              <a:gd name="connsiteX0" fmla="*/ 0 w 112128"/>
              <a:gd name="connsiteY0" fmla="*/ 0 h 19888"/>
              <a:gd name="connsiteX1" fmla="*/ 112128 w 112128"/>
              <a:gd name="connsiteY1" fmla="*/ 19888 h 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128" h="19888">
                <a:moveTo>
                  <a:pt x="0" y="0"/>
                </a:moveTo>
                <a:lnTo>
                  <a:pt x="112128" y="19888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72" name="Freeform 1371">
            <a:extLst>
              <a:ext uri="{FF2B5EF4-FFF2-40B4-BE49-F238E27FC236}">
                <a16:creationId xmlns:a16="http://schemas.microsoft.com/office/drawing/2014/main" id="{54609B51-C7BF-9C5A-E502-90FB8A81B46B}"/>
              </a:ext>
            </a:extLst>
          </p:cNvPr>
          <p:cNvSpPr/>
          <p:nvPr/>
        </p:nvSpPr>
        <p:spPr>
          <a:xfrm>
            <a:off x="5602224" y="5345468"/>
            <a:ext cx="22631" cy="4457"/>
          </a:xfrm>
          <a:custGeom>
            <a:avLst/>
            <a:gdLst>
              <a:gd name="connsiteX0" fmla="*/ 0 w 22631"/>
              <a:gd name="connsiteY0" fmla="*/ 4458 h 4457"/>
              <a:gd name="connsiteX1" fmla="*/ 22631 w 22631"/>
              <a:gd name="connsiteY1" fmla="*/ 0 h 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31" h="4457">
                <a:moveTo>
                  <a:pt x="0" y="4458"/>
                </a:moveTo>
                <a:lnTo>
                  <a:pt x="22631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73" name="Freeform 1372">
            <a:extLst>
              <a:ext uri="{FF2B5EF4-FFF2-40B4-BE49-F238E27FC236}">
                <a16:creationId xmlns:a16="http://schemas.microsoft.com/office/drawing/2014/main" id="{42E92D21-7900-1A48-AED7-50187CB9F080}"/>
              </a:ext>
            </a:extLst>
          </p:cNvPr>
          <p:cNvSpPr/>
          <p:nvPr/>
        </p:nvSpPr>
        <p:spPr>
          <a:xfrm>
            <a:off x="5692063" y="5305348"/>
            <a:ext cx="134416" cy="26746"/>
          </a:xfrm>
          <a:custGeom>
            <a:avLst/>
            <a:gdLst>
              <a:gd name="connsiteX0" fmla="*/ 0 w 134416"/>
              <a:gd name="connsiteY0" fmla="*/ 26746 h 26746"/>
              <a:gd name="connsiteX1" fmla="*/ 134417 w 134416"/>
              <a:gd name="connsiteY1" fmla="*/ 0 h 2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416" h="26746">
                <a:moveTo>
                  <a:pt x="0" y="26746"/>
                </a:moveTo>
                <a:lnTo>
                  <a:pt x="134417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74" name="Freeform 1373">
            <a:extLst>
              <a:ext uri="{FF2B5EF4-FFF2-40B4-BE49-F238E27FC236}">
                <a16:creationId xmlns:a16="http://schemas.microsoft.com/office/drawing/2014/main" id="{F718179B-1C54-78A9-7753-E4AFFDB0E2B8}"/>
              </a:ext>
            </a:extLst>
          </p:cNvPr>
          <p:cNvSpPr/>
          <p:nvPr/>
        </p:nvSpPr>
        <p:spPr>
          <a:xfrm>
            <a:off x="5893689" y="5265229"/>
            <a:ext cx="134759" cy="26746"/>
          </a:xfrm>
          <a:custGeom>
            <a:avLst/>
            <a:gdLst>
              <a:gd name="connsiteX0" fmla="*/ 0 w 134759"/>
              <a:gd name="connsiteY0" fmla="*/ 26746 h 26746"/>
              <a:gd name="connsiteX1" fmla="*/ 134760 w 134759"/>
              <a:gd name="connsiteY1" fmla="*/ 0 h 2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759" h="26746">
                <a:moveTo>
                  <a:pt x="0" y="26746"/>
                </a:moveTo>
                <a:lnTo>
                  <a:pt x="134760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75" name="Freeform 1374">
            <a:extLst>
              <a:ext uri="{FF2B5EF4-FFF2-40B4-BE49-F238E27FC236}">
                <a16:creationId xmlns:a16="http://schemas.microsoft.com/office/drawing/2014/main" id="{C5F2C4FD-6E93-0AA2-EC8F-96D191EC6919}"/>
              </a:ext>
            </a:extLst>
          </p:cNvPr>
          <p:cNvSpPr/>
          <p:nvPr/>
        </p:nvSpPr>
        <p:spPr>
          <a:xfrm>
            <a:off x="6095657" y="5225110"/>
            <a:ext cx="134416" cy="26746"/>
          </a:xfrm>
          <a:custGeom>
            <a:avLst/>
            <a:gdLst>
              <a:gd name="connsiteX0" fmla="*/ 0 w 134416"/>
              <a:gd name="connsiteY0" fmla="*/ 26746 h 26746"/>
              <a:gd name="connsiteX1" fmla="*/ 134417 w 134416"/>
              <a:gd name="connsiteY1" fmla="*/ 0 h 2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416" h="26746">
                <a:moveTo>
                  <a:pt x="0" y="26746"/>
                </a:moveTo>
                <a:lnTo>
                  <a:pt x="134417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76" name="Freeform 1375">
            <a:extLst>
              <a:ext uri="{FF2B5EF4-FFF2-40B4-BE49-F238E27FC236}">
                <a16:creationId xmlns:a16="http://schemas.microsoft.com/office/drawing/2014/main" id="{95AB213F-7BB9-8F72-B732-603095652108}"/>
              </a:ext>
            </a:extLst>
          </p:cNvPr>
          <p:cNvSpPr/>
          <p:nvPr/>
        </p:nvSpPr>
        <p:spPr>
          <a:xfrm>
            <a:off x="6297282" y="5199049"/>
            <a:ext cx="63779" cy="12687"/>
          </a:xfrm>
          <a:custGeom>
            <a:avLst/>
            <a:gdLst>
              <a:gd name="connsiteX0" fmla="*/ 0 w 63779"/>
              <a:gd name="connsiteY0" fmla="*/ 12687 h 12687"/>
              <a:gd name="connsiteX1" fmla="*/ 63779 w 63779"/>
              <a:gd name="connsiteY1" fmla="*/ 0 h 1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779" h="12687">
                <a:moveTo>
                  <a:pt x="0" y="12687"/>
                </a:moveTo>
                <a:lnTo>
                  <a:pt x="63779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77" name="Freeform 1376">
            <a:extLst>
              <a:ext uri="{FF2B5EF4-FFF2-40B4-BE49-F238E27FC236}">
                <a16:creationId xmlns:a16="http://schemas.microsoft.com/office/drawing/2014/main" id="{F9E2F547-83EA-CD09-8C3F-B2F79FB44FC4}"/>
              </a:ext>
            </a:extLst>
          </p:cNvPr>
          <p:cNvSpPr/>
          <p:nvPr/>
        </p:nvSpPr>
        <p:spPr>
          <a:xfrm>
            <a:off x="6361061" y="5197335"/>
            <a:ext cx="72351" cy="1714"/>
          </a:xfrm>
          <a:custGeom>
            <a:avLst/>
            <a:gdLst>
              <a:gd name="connsiteX0" fmla="*/ 0 w 72351"/>
              <a:gd name="connsiteY0" fmla="*/ 1714 h 1714"/>
              <a:gd name="connsiteX1" fmla="*/ 72352 w 72351"/>
              <a:gd name="connsiteY1" fmla="*/ 0 h 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351" h="1714">
                <a:moveTo>
                  <a:pt x="0" y="1714"/>
                </a:moveTo>
                <a:lnTo>
                  <a:pt x="72352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78" name="Freeform 1377">
            <a:extLst>
              <a:ext uri="{FF2B5EF4-FFF2-40B4-BE49-F238E27FC236}">
                <a16:creationId xmlns:a16="http://schemas.microsoft.com/office/drawing/2014/main" id="{7B821B57-56C6-1357-AA08-983369A17854}"/>
              </a:ext>
            </a:extLst>
          </p:cNvPr>
          <p:cNvSpPr/>
          <p:nvPr/>
        </p:nvSpPr>
        <p:spPr>
          <a:xfrm>
            <a:off x="6501993" y="5192534"/>
            <a:ext cx="137160" cy="3086"/>
          </a:xfrm>
          <a:custGeom>
            <a:avLst/>
            <a:gdLst>
              <a:gd name="connsiteX0" fmla="*/ 0 w 137160"/>
              <a:gd name="connsiteY0" fmla="*/ 3086 h 3086"/>
              <a:gd name="connsiteX1" fmla="*/ 137160 w 137160"/>
              <a:gd name="connsiteY1" fmla="*/ 0 h 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3086">
                <a:moveTo>
                  <a:pt x="0" y="3086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79" name="Freeform 1378">
            <a:extLst>
              <a:ext uri="{FF2B5EF4-FFF2-40B4-BE49-F238E27FC236}">
                <a16:creationId xmlns:a16="http://schemas.microsoft.com/office/drawing/2014/main" id="{8B55348E-CAD6-4F17-91CF-DF823008C1AB}"/>
              </a:ext>
            </a:extLst>
          </p:cNvPr>
          <p:cNvSpPr/>
          <p:nvPr/>
        </p:nvSpPr>
        <p:spPr>
          <a:xfrm>
            <a:off x="6707733" y="5187734"/>
            <a:ext cx="137160" cy="3086"/>
          </a:xfrm>
          <a:custGeom>
            <a:avLst/>
            <a:gdLst>
              <a:gd name="connsiteX0" fmla="*/ 0 w 137160"/>
              <a:gd name="connsiteY0" fmla="*/ 3086 h 3086"/>
              <a:gd name="connsiteX1" fmla="*/ 137160 w 137160"/>
              <a:gd name="connsiteY1" fmla="*/ 0 h 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3086">
                <a:moveTo>
                  <a:pt x="0" y="3086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80" name="Freeform 1379">
            <a:extLst>
              <a:ext uri="{FF2B5EF4-FFF2-40B4-BE49-F238E27FC236}">
                <a16:creationId xmlns:a16="http://schemas.microsoft.com/office/drawing/2014/main" id="{2CEDA710-0D8E-A4F6-FA16-80C495DA618A}"/>
              </a:ext>
            </a:extLst>
          </p:cNvPr>
          <p:cNvSpPr/>
          <p:nvPr/>
        </p:nvSpPr>
        <p:spPr>
          <a:xfrm>
            <a:off x="6913473" y="5182933"/>
            <a:ext cx="137160" cy="3086"/>
          </a:xfrm>
          <a:custGeom>
            <a:avLst/>
            <a:gdLst>
              <a:gd name="connsiteX0" fmla="*/ 0 w 137160"/>
              <a:gd name="connsiteY0" fmla="*/ 3086 h 3086"/>
              <a:gd name="connsiteX1" fmla="*/ 137160 w 137160"/>
              <a:gd name="connsiteY1" fmla="*/ 0 h 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3086">
                <a:moveTo>
                  <a:pt x="0" y="3086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81" name="Freeform 1380">
            <a:extLst>
              <a:ext uri="{FF2B5EF4-FFF2-40B4-BE49-F238E27FC236}">
                <a16:creationId xmlns:a16="http://schemas.microsoft.com/office/drawing/2014/main" id="{517755E2-315E-67CA-6446-62708A047D77}"/>
              </a:ext>
            </a:extLst>
          </p:cNvPr>
          <p:cNvSpPr/>
          <p:nvPr/>
        </p:nvSpPr>
        <p:spPr>
          <a:xfrm>
            <a:off x="7119213" y="5181219"/>
            <a:ext cx="685" cy="1905"/>
          </a:xfrm>
          <a:custGeom>
            <a:avLst/>
            <a:gdLst>
              <a:gd name="connsiteX0" fmla="*/ 0 w 685"/>
              <a:gd name="connsiteY0" fmla="*/ 0 h 1905"/>
              <a:gd name="connsiteX1" fmla="*/ 686 w 68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" h="1905">
                <a:moveTo>
                  <a:pt x="0" y="0"/>
                </a:moveTo>
                <a:lnTo>
                  <a:pt x="686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82" name="Freeform 1381">
            <a:extLst>
              <a:ext uri="{FF2B5EF4-FFF2-40B4-BE49-F238E27FC236}">
                <a16:creationId xmlns:a16="http://schemas.microsoft.com/office/drawing/2014/main" id="{5B0E10CC-BD28-013F-8A40-1D31814F77A5}"/>
              </a:ext>
            </a:extLst>
          </p:cNvPr>
          <p:cNvSpPr/>
          <p:nvPr/>
        </p:nvSpPr>
        <p:spPr>
          <a:xfrm>
            <a:off x="7119899" y="5162702"/>
            <a:ext cx="135445" cy="18516"/>
          </a:xfrm>
          <a:custGeom>
            <a:avLst/>
            <a:gdLst>
              <a:gd name="connsiteX0" fmla="*/ 0 w 135445"/>
              <a:gd name="connsiteY0" fmla="*/ 18517 h 18516"/>
              <a:gd name="connsiteX1" fmla="*/ 135446 w 135445"/>
              <a:gd name="connsiteY1" fmla="*/ 0 h 1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445" h="18516">
                <a:moveTo>
                  <a:pt x="0" y="18517"/>
                </a:moveTo>
                <a:lnTo>
                  <a:pt x="135446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83" name="Freeform 1382">
            <a:extLst>
              <a:ext uri="{FF2B5EF4-FFF2-40B4-BE49-F238E27FC236}">
                <a16:creationId xmlns:a16="http://schemas.microsoft.com/office/drawing/2014/main" id="{57AECA75-35FE-933A-D252-B257240DCC88}"/>
              </a:ext>
            </a:extLst>
          </p:cNvPr>
          <p:cNvSpPr/>
          <p:nvPr/>
        </p:nvSpPr>
        <p:spPr>
          <a:xfrm>
            <a:off x="7323239" y="5134584"/>
            <a:ext cx="135788" cy="18859"/>
          </a:xfrm>
          <a:custGeom>
            <a:avLst/>
            <a:gdLst>
              <a:gd name="connsiteX0" fmla="*/ 0 w 135788"/>
              <a:gd name="connsiteY0" fmla="*/ 18859 h 18859"/>
              <a:gd name="connsiteX1" fmla="*/ 135788 w 135788"/>
              <a:gd name="connsiteY1" fmla="*/ 0 h 1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788" h="18859">
                <a:moveTo>
                  <a:pt x="0" y="18859"/>
                </a:moveTo>
                <a:lnTo>
                  <a:pt x="135788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84" name="Freeform 1383">
            <a:extLst>
              <a:ext uri="{FF2B5EF4-FFF2-40B4-BE49-F238E27FC236}">
                <a16:creationId xmlns:a16="http://schemas.microsoft.com/office/drawing/2014/main" id="{77050F87-5116-15FC-2393-C265A2D8B3D1}"/>
              </a:ext>
            </a:extLst>
          </p:cNvPr>
          <p:cNvSpPr/>
          <p:nvPr/>
        </p:nvSpPr>
        <p:spPr>
          <a:xfrm>
            <a:off x="7526921" y="5106809"/>
            <a:ext cx="135788" cy="18516"/>
          </a:xfrm>
          <a:custGeom>
            <a:avLst/>
            <a:gdLst>
              <a:gd name="connsiteX0" fmla="*/ 0 w 135788"/>
              <a:gd name="connsiteY0" fmla="*/ 18517 h 18516"/>
              <a:gd name="connsiteX1" fmla="*/ 135788 w 135788"/>
              <a:gd name="connsiteY1" fmla="*/ 0 h 1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788" h="18516">
                <a:moveTo>
                  <a:pt x="0" y="18517"/>
                </a:moveTo>
                <a:lnTo>
                  <a:pt x="135788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85" name="Freeform 1384">
            <a:extLst>
              <a:ext uri="{FF2B5EF4-FFF2-40B4-BE49-F238E27FC236}">
                <a16:creationId xmlns:a16="http://schemas.microsoft.com/office/drawing/2014/main" id="{A2EB8AA1-7793-3F02-F1D2-5F8210735AE1}"/>
              </a:ext>
            </a:extLst>
          </p:cNvPr>
          <p:cNvSpPr/>
          <p:nvPr/>
        </p:nvSpPr>
        <p:spPr>
          <a:xfrm>
            <a:off x="7730604" y="5078691"/>
            <a:ext cx="136131" cy="18859"/>
          </a:xfrm>
          <a:custGeom>
            <a:avLst/>
            <a:gdLst>
              <a:gd name="connsiteX0" fmla="*/ 0 w 136131"/>
              <a:gd name="connsiteY0" fmla="*/ 18859 h 18859"/>
              <a:gd name="connsiteX1" fmla="*/ 136131 w 136131"/>
              <a:gd name="connsiteY1" fmla="*/ 0 h 1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131" h="18859">
                <a:moveTo>
                  <a:pt x="0" y="18859"/>
                </a:moveTo>
                <a:lnTo>
                  <a:pt x="136131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86" name="Freeform 1385">
            <a:extLst>
              <a:ext uri="{FF2B5EF4-FFF2-40B4-BE49-F238E27FC236}">
                <a16:creationId xmlns:a16="http://schemas.microsoft.com/office/drawing/2014/main" id="{90F28101-215A-33FA-7254-313F7C30F83C}"/>
              </a:ext>
            </a:extLst>
          </p:cNvPr>
          <p:cNvSpPr/>
          <p:nvPr/>
        </p:nvSpPr>
        <p:spPr>
          <a:xfrm>
            <a:off x="7934972" y="5066690"/>
            <a:ext cx="136817" cy="7200"/>
          </a:xfrm>
          <a:custGeom>
            <a:avLst/>
            <a:gdLst>
              <a:gd name="connsiteX0" fmla="*/ 0 w 136817"/>
              <a:gd name="connsiteY0" fmla="*/ 7201 h 7200"/>
              <a:gd name="connsiteX1" fmla="*/ 136817 w 136817"/>
              <a:gd name="connsiteY1" fmla="*/ 0 h 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817" h="7200">
                <a:moveTo>
                  <a:pt x="0" y="7201"/>
                </a:moveTo>
                <a:lnTo>
                  <a:pt x="136817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87" name="Freeform 1386">
            <a:extLst>
              <a:ext uri="{FF2B5EF4-FFF2-40B4-BE49-F238E27FC236}">
                <a16:creationId xmlns:a16="http://schemas.microsoft.com/office/drawing/2014/main" id="{DBB4C857-D08D-B5BD-ACC7-3E388F0C5A34}"/>
              </a:ext>
            </a:extLst>
          </p:cNvPr>
          <p:cNvSpPr/>
          <p:nvPr/>
        </p:nvSpPr>
        <p:spPr>
          <a:xfrm>
            <a:off x="8140369" y="5055374"/>
            <a:ext cx="137160" cy="7543"/>
          </a:xfrm>
          <a:custGeom>
            <a:avLst/>
            <a:gdLst>
              <a:gd name="connsiteX0" fmla="*/ 0 w 137160"/>
              <a:gd name="connsiteY0" fmla="*/ 7544 h 7543"/>
              <a:gd name="connsiteX1" fmla="*/ 137160 w 137160"/>
              <a:gd name="connsiteY1" fmla="*/ 0 h 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7543">
                <a:moveTo>
                  <a:pt x="0" y="7544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88" name="Freeform 1387">
            <a:extLst>
              <a:ext uri="{FF2B5EF4-FFF2-40B4-BE49-F238E27FC236}">
                <a16:creationId xmlns:a16="http://schemas.microsoft.com/office/drawing/2014/main" id="{AF24CE51-572D-3CF4-1FDD-53A6ACE7C1F1}"/>
              </a:ext>
            </a:extLst>
          </p:cNvPr>
          <p:cNvSpPr/>
          <p:nvPr/>
        </p:nvSpPr>
        <p:spPr>
          <a:xfrm>
            <a:off x="8345766" y="5044059"/>
            <a:ext cx="137159" cy="7543"/>
          </a:xfrm>
          <a:custGeom>
            <a:avLst/>
            <a:gdLst>
              <a:gd name="connsiteX0" fmla="*/ 0 w 137159"/>
              <a:gd name="connsiteY0" fmla="*/ 7544 h 7543"/>
              <a:gd name="connsiteX1" fmla="*/ 137160 w 137159"/>
              <a:gd name="connsiteY1" fmla="*/ 0 h 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59" h="7543">
                <a:moveTo>
                  <a:pt x="0" y="7544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89" name="Freeform 1388">
            <a:extLst>
              <a:ext uri="{FF2B5EF4-FFF2-40B4-BE49-F238E27FC236}">
                <a16:creationId xmlns:a16="http://schemas.microsoft.com/office/drawing/2014/main" id="{2D2A53C1-240D-2FB6-B201-312ABE371FA5}"/>
              </a:ext>
            </a:extLst>
          </p:cNvPr>
          <p:cNvSpPr/>
          <p:nvPr/>
        </p:nvSpPr>
        <p:spPr>
          <a:xfrm>
            <a:off x="8551506" y="5035486"/>
            <a:ext cx="86410" cy="4800"/>
          </a:xfrm>
          <a:custGeom>
            <a:avLst/>
            <a:gdLst>
              <a:gd name="connsiteX0" fmla="*/ 0 w 86410"/>
              <a:gd name="connsiteY0" fmla="*/ 4801 h 4800"/>
              <a:gd name="connsiteX1" fmla="*/ 86411 w 86410"/>
              <a:gd name="connsiteY1" fmla="*/ 0 h 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410" h="4800">
                <a:moveTo>
                  <a:pt x="0" y="4801"/>
                </a:moveTo>
                <a:lnTo>
                  <a:pt x="86411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0" name="Freeform 1389">
            <a:extLst>
              <a:ext uri="{FF2B5EF4-FFF2-40B4-BE49-F238E27FC236}">
                <a16:creationId xmlns:a16="http://schemas.microsoft.com/office/drawing/2014/main" id="{AEFAE8BA-BBC3-C6FF-EC56-B4AF80166EE8}"/>
              </a:ext>
            </a:extLst>
          </p:cNvPr>
          <p:cNvSpPr/>
          <p:nvPr/>
        </p:nvSpPr>
        <p:spPr>
          <a:xfrm>
            <a:off x="8637917" y="5033086"/>
            <a:ext cx="50406" cy="2400"/>
          </a:xfrm>
          <a:custGeom>
            <a:avLst/>
            <a:gdLst>
              <a:gd name="connsiteX0" fmla="*/ 0 w 50406"/>
              <a:gd name="connsiteY0" fmla="*/ 2400 h 2400"/>
              <a:gd name="connsiteX1" fmla="*/ 50406 w 50406"/>
              <a:gd name="connsiteY1" fmla="*/ 0 h 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406" h="2400">
                <a:moveTo>
                  <a:pt x="0" y="2400"/>
                </a:moveTo>
                <a:lnTo>
                  <a:pt x="50406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1" name="Freeform 1390">
            <a:extLst>
              <a:ext uri="{FF2B5EF4-FFF2-40B4-BE49-F238E27FC236}">
                <a16:creationId xmlns:a16="http://schemas.microsoft.com/office/drawing/2014/main" id="{3C350837-BDB4-6656-9729-282AA0DD45D1}"/>
              </a:ext>
            </a:extLst>
          </p:cNvPr>
          <p:cNvSpPr/>
          <p:nvPr/>
        </p:nvSpPr>
        <p:spPr>
          <a:xfrm>
            <a:off x="8756904" y="5023485"/>
            <a:ext cx="137160" cy="6515"/>
          </a:xfrm>
          <a:custGeom>
            <a:avLst/>
            <a:gdLst>
              <a:gd name="connsiteX0" fmla="*/ 0 w 137160"/>
              <a:gd name="connsiteY0" fmla="*/ 6515 h 6515"/>
              <a:gd name="connsiteX1" fmla="*/ 137160 w 137160"/>
              <a:gd name="connsiteY1" fmla="*/ 0 h 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6515">
                <a:moveTo>
                  <a:pt x="0" y="6515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2" name="Freeform 1391">
            <a:extLst>
              <a:ext uri="{FF2B5EF4-FFF2-40B4-BE49-F238E27FC236}">
                <a16:creationId xmlns:a16="http://schemas.microsoft.com/office/drawing/2014/main" id="{7E5E7FB1-ACE5-6A47-16DD-56F83EC9E5A7}"/>
              </a:ext>
            </a:extLst>
          </p:cNvPr>
          <p:cNvSpPr/>
          <p:nvPr/>
        </p:nvSpPr>
        <p:spPr>
          <a:xfrm>
            <a:off x="8962644" y="5013883"/>
            <a:ext cx="137160" cy="6515"/>
          </a:xfrm>
          <a:custGeom>
            <a:avLst/>
            <a:gdLst>
              <a:gd name="connsiteX0" fmla="*/ 0 w 137160"/>
              <a:gd name="connsiteY0" fmla="*/ 6515 h 6515"/>
              <a:gd name="connsiteX1" fmla="*/ 137160 w 137160"/>
              <a:gd name="connsiteY1" fmla="*/ 0 h 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6515">
                <a:moveTo>
                  <a:pt x="0" y="6515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3" name="Freeform 1392">
            <a:extLst>
              <a:ext uri="{FF2B5EF4-FFF2-40B4-BE49-F238E27FC236}">
                <a16:creationId xmlns:a16="http://schemas.microsoft.com/office/drawing/2014/main" id="{1F52C870-BE13-BB97-B846-DB9013D7DEF4}"/>
              </a:ext>
            </a:extLst>
          </p:cNvPr>
          <p:cNvSpPr/>
          <p:nvPr/>
        </p:nvSpPr>
        <p:spPr>
          <a:xfrm>
            <a:off x="9168384" y="5004282"/>
            <a:ext cx="136817" cy="6515"/>
          </a:xfrm>
          <a:custGeom>
            <a:avLst/>
            <a:gdLst>
              <a:gd name="connsiteX0" fmla="*/ 0 w 136817"/>
              <a:gd name="connsiteY0" fmla="*/ 6515 h 6515"/>
              <a:gd name="connsiteX1" fmla="*/ 136817 w 136817"/>
              <a:gd name="connsiteY1" fmla="*/ 0 h 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817" h="6515">
                <a:moveTo>
                  <a:pt x="0" y="6515"/>
                </a:moveTo>
                <a:lnTo>
                  <a:pt x="136817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4" name="Freeform 1393">
            <a:extLst>
              <a:ext uri="{FF2B5EF4-FFF2-40B4-BE49-F238E27FC236}">
                <a16:creationId xmlns:a16="http://schemas.microsoft.com/office/drawing/2014/main" id="{3AE6726B-9647-3416-AAC6-2B58EF8656FC}"/>
              </a:ext>
            </a:extLst>
          </p:cNvPr>
          <p:cNvSpPr/>
          <p:nvPr/>
        </p:nvSpPr>
        <p:spPr>
          <a:xfrm>
            <a:off x="9373781" y="5000167"/>
            <a:ext cx="22974" cy="1028"/>
          </a:xfrm>
          <a:custGeom>
            <a:avLst/>
            <a:gdLst>
              <a:gd name="connsiteX0" fmla="*/ 0 w 22974"/>
              <a:gd name="connsiteY0" fmla="*/ 1029 h 1028"/>
              <a:gd name="connsiteX1" fmla="*/ 22975 w 22974"/>
              <a:gd name="connsiteY1" fmla="*/ 0 h 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974" h="1028">
                <a:moveTo>
                  <a:pt x="0" y="1029"/>
                </a:moveTo>
                <a:lnTo>
                  <a:pt x="22975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5" name="Freeform 1394">
            <a:extLst>
              <a:ext uri="{FF2B5EF4-FFF2-40B4-BE49-F238E27FC236}">
                <a16:creationId xmlns:a16="http://schemas.microsoft.com/office/drawing/2014/main" id="{4317A1C1-862C-F3A4-A18A-D21FBBBA0D66}"/>
              </a:ext>
            </a:extLst>
          </p:cNvPr>
          <p:cNvSpPr/>
          <p:nvPr/>
        </p:nvSpPr>
        <p:spPr>
          <a:xfrm>
            <a:off x="9396755" y="5000167"/>
            <a:ext cx="114185" cy="3086"/>
          </a:xfrm>
          <a:custGeom>
            <a:avLst/>
            <a:gdLst>
              <a:gd name="connsiteX0" fmla="*/ 0 w 114185"/>
              <a:gd name="connsiteY0" fmla="*/ 0 h 3086"/>
              <a:gd name="connsiteX1" fmla="*/ 114186 w 114185"/>
              <a:gd name="connsiteY1" fmla="*/ 3086 h 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185" h="3086">
                <a:moveTo>
                  <a:pt x="0" y="0"/>
                </a:moveTo>
                <a:lnTo>
                  <a:pt x="114186" y="3086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6" name="Freeform 1395">
            <a:extLst>
              <a:ext uri="{FF2B5EF4-FFF2-40B4-BE49-F238E27FC236}">
                <a16:creationId xmlns:a16="http://schemas.microsoft.com/office/drawing/2014/main" id="{AC69B3F3-AA97-485D-7449-3B13EE2A6C50}"/>
              </a:ext>
            </a:extLst>
          </p:cNvPr>
          <p:cNvSpPr/>
          <p:nvPr/>
        </p:nvSpPr>
        <p:spPr>
          <a:xfrm>
            <a:off x="9579521" y="5004625"/>
            <a:ext cx="137160" cy="3771"/>
          </a:xfrm>
          <a:custGeom>
            <a:avLst/>
            <a:gdLst>
              <a:gd name="connsiteX0" fmla="*/ 0 w 137160"/>
              <a:gd name="connsiteY0" fmla="*/ 0 h 3771"/>
              <a:gd name="connsiteX1" fmla="*/ 137160 w 137160"/>
              <a:gd name="connsiteY1" fmla="*/ 3772 h 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3771">
                <a:moveTo>
                  <a:pt x="0" y="0"/>
                </a:moveTo>
                <a:lnTo>
                  <a:pt x="137160" y="3772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7" name="Freeform 1396">
            <a:extLst>
              <a:ext uri="{FF2B5EF4-FFF2-40B4-BE49-F238E27FC236}">
                <a16:creationId xmlns:a16="http://schemas.microsoft.com/office/drawing/2014/main" id="{9257D376-3DA7-3641-69B7-FCEDEBE84361}"/>
              </a:ext>
            </a:extLst>
          </p:cNvPr>
          <p:cNvSpPr/>
          <p:nvPr/>
        </p:nvSpPr>
        <p:spPr>
          <a:xfrm>
            <a:off x="9785261" y="5010111"/>
            <a:ext cx="137160" cy="3429"/>
          </a:xfrm>
          <a:custGeom>
            <a:avLst/>
            <a:gdLst>
              <a:gd name="connsiteX0" fmla="*/ 0 w 137160"/>
              <a:gd name="connsiteY0" fmla="*/ 0 h 3429"/>
              <a:gd name="connsiteX1" fmla="*/ 137160 w 137160"/>
              <a:gd name="connsiteY1" fmla="*/ 3429 h 3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3429">
                <a:moveTo>
                  <a:pt x="0" y="0"/>
                </a:moveTo>
                <a:lnTo>
                  <a:pt x="137160" y="3429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8" name="Freeform 1397">
            <a:extLst>
              <a:ext uri="{FF2B5EF4-FFF2-40B4-BE49-F238E27FC236}">
                <a16:creationId xmlns:a16="http://schemas.microsoft.com/office/drawing/2014/main" id="{9D07C1B7-D24A-DFF5-07BC-F9962F573F66}"/>
              </a:ext>
            </a:extLst>
          </p:cNvPr>
          <p:cNvSpPr/>
          <p:nvPr/>
        </p:nvSpPr>
        <p:spPr>
          <a:xfrm>
            <a:off x="9991001" y="5015255"/>
            <a:ext cx="137160" cy="3771"/>
          </a:xfrm>
          <a:custGeom>
            <a:avLst/>
            <a:gdLst>
              <a:gd name="connsiteX0" fmla="*/ 0 w 137160"/>
              <a:gd name="connsiteY0" fmla="*/ 0 h 3771"/>
              <a:gd name="connsiteX1" fmla="*/ 137160 w 137160"/>
              <a:gd name="connsiteY1" fmla="*/ 3772 h 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3771">
                <a:moveTo>
                  <a:pt x="0" y="0"/>
                </a:moveTo>
                <a:lnTo>
                  <a:pt x="137160" y="3772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9" name="Freeform 1398">
            <a:extLst>
              <a:ext uri="{FF2B5EF4-FFF2-40B4-BE49-F238E27FC236}">
                <a16:creationId xmlns:a16="http://schemas.microsoft.com/office/drawing/2014/main" id="{26C74680-760E-F17E-9C8B-A931D039CB96}"/>
              </a:ext>
            </a:extLst>
          </p:cNvPr>
          <p:cNvSpPr/>
          <p:nvPr/>
        </p:nvSpPr>
        <p:spPr>
          <a:xfrm>
            <a:off x="10191597" y="4931930"/>
            <a:ext cx="119329" cy="67551"/>
          </a:xfrm>
          <a:custGeom>
            <a:avLst/>
            <a:gdLst>
              <a:gd name="connsiteX0" fmla="*/ 0 w 119329"/>
              <a:gd name="connsiteY0" fmla="*/ 67551 h 67551"/>
              <a:gd name="connsiteX1" fmla="*/ 119329 w 119329"/>
              <a:gd name="connsiteY1" fmla="*/ 0 h 6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329" h="67551">
                <a:moveTo>
                  <a:pt x="0" y="67551"/>
                </a:moveTo>
                <a:lnTo>
                  <a:pt x="119329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00" name="Freeform 1399">
            <a:extLst>
              <a:ext uri="{FF2B5EF4-FFF2-40B4-BE49-F238E27FC236}">
                <a16:creationId xmlns:a16="http://schemas.microsoft.com/office/drawing/2014/main" id="{34A60E42-E8B1-AE07-23E4-DBFFA615F460}"/>
              </a:ext>
            </a:extLst>
          </p:cNvPr>
          <p:cNvSpPr/>
          <p:nvPr/>
        </p:nvSpPr>
        <p:spPr>
          <a:xfrm>
            <a:off x="10370591" y="4830432"/>
            <a:ext cx="119329" cy="67551"/>
          </a:xfrm>
          <a:custGeom>
            <a:avLst/>
            <a:gdLst>
              <a:gd name="connsiteX0" fmla="*/ 0 w 119329"/>
              <a:gd name="connsiteY0" fmla="*/ 67552 h 67551"/>
              <a:gd name="connsiteX1" fmla="*/ 119329 w 119329"/>
              <a:gd name="connsiteY1" fmla="*/ 0 h 6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329" h="67551">
                <a:moveTo>
                  <a:pt x="0" y="67552"/>
                </a:moveTo>
                <a:lnTo>
                  <a:pt x="119329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01" name="Freeform 1400">
            <a:extLst>
              <a:ext uri="{FF2B5EF4-FFF2-40B4-BE49-F238E27FC236}">
                <a16:creationId xmlns:a16="http://schemas.microsoft.com/office/drawing/2014/main" id="{46862333-F333-6BC0-722D-BD64D812A228}"/>
              </a:ext>
            </a:extLst>
          </p:cNvPr>
          <p:cNvSpPr/>
          <p:nvPr/>
        </p:nvSpPr>
        <p:spPr>
          <a:xfrm>
            <a:off x="10549585" y="4728933"/>
            <a:ext cx="119329" cy="67551"/>
          </a:xfrm>
          <a:custGeom>
            <a:avLst/>
            <a:gdLst>
              <a:gd name="connsiteX0" fmla="*/ 0 w 119329"/>
              <a:gd name="connsiteY0" fmla="*/ 67551 h 67551"/>
              <a:gd name="connsiteX1" fmla="*/ 119329 w 119329"/>
              <a:gd name="connsiteY1" fmla="*/ 0 h 6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329" h="67551">
                <a:moveTo>
                  <a:pt x="0" y="67551"/>
                </a:moveTo>
                <a:lnTo>
                  <a:pt x="119329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02" name="Freeform 1401">
            <a:extLst>
              <a:ext uri="{FF2B5EF4-FFF2-40B4-BE49-F238E27FC236}">
                <a16:creationId xmlns:a16="http://schemas.microsoft.com/office/drawing/2014/main" id="{4FAE8437-F9A4-58CD-FAE7-C47CBD5E19D3}"/>
              </a:ext>
            </a:extLst>
          </p:cNvPr>
          <p:cNvSpPr/>
          <p:nvPr/>
        </p:nvSpPr>
        <p:spPr>
          <a:xfrm>
            <a:off x="10728236" y="4627778"/>
            <a:ext cx="119329" cy="67551"/>
          </a:xfrm>
          <a:custGeom>
            <a:avLst/>
            <a:gdLst>
              <a:gd name="connsiteX0" fmla="*/ 0 w 119329"/>
              <a:gd name="connsiteY0" fmla="*/ 67551 h 67551"/>
              <a:gd name="connsiteX1" fmla="*/ 119329 w 119329"/>
              <a:gd name="connsiteY1" fmla="*/ 0 h 6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329" h="67551">
                <a:moveTo>
                  <a:pt x="0" y="67551"/>
                </a:moveTo>
                <a:lnTo>
                  <a:pt x="119329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03" name="Freeform 1402">
            <a:extLst>
              <a:ext uri="{FF2B5EF4-FFF2-40B4-BE49-F238E27FC236}">
                <a16:creationId xmlns:a16="http://schemas.microsoft.com/office/drawing/2014/main" id="{515AD937-FCE8-D2B0-8DA2-DEDB2EC21051}"/>
              </a:ext>
            </a:extLst>
          </p:cNvPr>
          <p:cNvSpPr/>
          <p:nvPr/>
        </p:nvSpPr>
        <p:spPr>
          <a:xfrm>
            <a:off x="10907229" y="4589716"/>
            <a:ext cx="7543" cy="4114"/>
          </a:xfrm>
          <a:custGeom>
            <a:avLst/>
            <a:gdLst>
              <a:gd name="connsiteX0" fmla="*/ 0 w 7543"/>
              <a:gd name="connsiteY0" fmla="*/ 4115 h 4114"/>
              <a:gd name="connsiteX1" fmla="*/ 7544 w 7543"/>
              <a:gd name="connsiteY1" fmla="*/ 0 h 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3" h="4114">
                <a:moveTo>
                  <a:pt x="0" y="4115"/>
                </a:moveTo>
                <a:lnTo>
                  <a:pt x="7544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04" name="Freeform 1403">
            <a:extLst>
              <a:ext uri="{FF2B5EF4-FFF2-40B4-BE49-F238E27FC236}">
                <a16:creationId xmlns:a16="http://schemas.microsoft.com/office/drawing/2014/main" id="{C44CB569-E02D-2755-3B26-4CD29606FDCD}"/>
              </a:ext>
            </a:extLst>
          </p:cNvPr>
          <p:cNvSpPr/>
          <p:nvPr/>
        </p:nvSpPr>
        <p:spPr>
          <a:xfrm>
            <a:off x="609600" y="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/>
            </a:pathLst>
          </a:custGeom>
          <a:noFill/>
          <a:ln w="30861" cap="flat">
            <a:solidFill>
              <a:srgbClr val="003A4F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05" name="Freeform 1404">
            <a:extLst>
              <a:ext uri="{FF2B5EF4-FFF2-40B4-BE49-F238E27FC236}">
                <a16:creationId xmlns:a16="http://schemas.microsoft.com/office/drawing/2014/main" id="{39C6ED01-5F73-95D3-A700-91FCBF2FAB1E}"/>
              </a:ext>
            </a:extLst>
          </p:cNvPr>
          <p:cNvSpPr/>
          <p:nvPr/>
        </p:nvSpPr>
        <p:spPr>
          <a:xfrm>
            <a:off x="1749056" y="4902784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06" name="Freeform 1405">
            <a:extLst>
              <a:ext uri="{FF2B5EF4-FFF2-40B4-BE49-F238E27FC236}">
                <a16:creationId xmlns:a16="http://schemas.microsoft.com/office/drawing/2014/main" id="{49EB84D7-6D54-0245-980F-0A20C70F6773}"/>
              </a:ext>
            </a:extLst>
          </p:cNvPr>
          <p:cNvSpPr/>
          <p:nvPr/>
        </p:nvSpPr>
        <p:spPr>
          <a:xfrm>
            <a:off x="1764487" y="4918214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07" name="Freeform 1406">
            <a:extLst>
              <a:ext uri="{FF2B5EF4-FFF2-40B4-BE49-F238E27FC236}">
                <a16:creationId xmlns:a16="http://schemas.microsoft.com/office/drawing/2014/main" id="{0A1E488B-B423-E465-C647-731B050305E1}"/>
              </a:ext>
            </a:extLst>
          </p:cNvPr>
          <p:cNvSpPr/>
          <p:nvPr/>
        </p:nvSpPr>
        <p:spPr>
          <a:xfrm>
            <a:off x="2507894" y="4956962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08" name="Freeform 1407">
            <a:extLst>
              <a:ext uri="{FF2B5EF4-FFF2-40B4-BE49-F238E27FC236}">
                <a16:creationId xmlns:a16="http://schemas.microsoft.com/office/drawing/2014/main" id="{53A04677-0A51-155E-A1D0-BA916F3F8192}"/>
              </a:ext>
            </a:extLst>
          </p:cNvPr>
          <p:cNvSpPr/>
          <p:nvPr/>
        </p:nvSpPr>
        <p:spPr>
          <a:xfrm>
            <a:off x="2523324" y="4972392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09" name="Freeform 1408">
            <a:extLst>
              <a:ext uri="{FF2B5EF4-FFF2-40B4-BE49-F238E27FC236}">
                <a16:creationId xmlns:a16="http://schemas.microsoft.com/office/drawing/2014/main" id="{19520B70-7FB6-F8D1-7043-D5D114B385C4}"/>
              </a:ext>
            </a:extLst>
          </p:cNvPr>
          <p:cNvSpPr/>
          <p:nvPr/>
        </p:nvSpPr>
        <p:spPr>
          <a:xfrm>
            <a:off x="3267075" y="5030343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10" name="Freeform 1409">
            <a:extLst>
              <a:ext uri="{FF2B5EF4-FFF2-40B4-BE49-F238E27FC236}">
                <a16:creationId xmlns:a16="http://schemas.microsoft.com/office/drawing/2014/main" id="{0A5DCFE4-1D21-466F-AB1B-230FD90B2D24}"/>
              </a:ext>
            </a:extLst>
          </p:cNvPr>
          <p:cNvSpPr/>
          <p:nvPr/>
        </p:nvSpPr>
        <p:spPr>
          <a:xfrm>
            <a:off x="3282505" y="5045773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11" name="Freeform 1410">
            <a:extLst>
              <a:ext uri="{FF2B5EF4-FFF2-40B4-BE49-F238E27FC236}">
                <a16:creationId xmlns:a16="http://schemas.microsoft.com/office/drawing/2014/main" id="{60A46DA6-B538-E3D6-789B-3EA7018B76CD}"/>
              </a:ext>
            </a:extLst>
          </p:cNvPr>
          <p:cNvSpPr/>
          <p:nvPr/>
        </p:nvSpPr>
        <p:spPr>
          <a:xfrm>
            <a:off x="4025912" y="5081092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12" name="Freeform 1411">
            <a:extLst>
              <a:ext uri="{FF2B5EF4-FFF2-40B4-BE49-F238E27FC236}">
                <a16:creationId xmlns:a16="http://schemas.microsoft.com/office/drawing/2014/main" id="{C7B3C0D9-7CE5-3B25-7F16-BE812669FDFD}"/>
              </a:ext>
            </a:extLst>
          </p:cNvPr>
          <p:cNvSpPr/>
          <p:nvPr/>
        </p:nvSpPr>
        <p:spPr>
          <a:xfrm>
            <a:off x="4041343" y="509652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13" name="Freeform 1412">
            <a:extLst>
              <a:ext uri="{FF2B5EF4-FFF2-40B4-BE49-F238E27FC236}">
                <a16:creationId xmlns:a16="http://schemas.microsoft.com/office/drawing/2014/main" id="{47405206-8EF8-78BC-E78B-1CDF12927B4D}"/>
              </a:ext>
            </a:extLst>
          </p:cNvPr>
          <p:cNvSpPr/>
          <p:nvPr/>
        </p:nvSpPr>
        <p:spPr>
          <a:xfrm>
            <a:off x="4784750" y="5156187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14" name="Freeform 1413">
            <a:extLst>
              <a:ext uri="{FF2B5EF4-FFF2-40B4-BE49-F238E27FC236}">
                <a16:creationId xmlns:a16="http://schemas.microsoft.com/office/drawing/2014/main" id="{C1A12DBB-E003-C142-CFA6-FD620FA2DEF6}"/>
              </a:ext>
            </a:extLst>
          </p:cNvPr>
          <p:cNvSpPr/>
          <p:nvPr/>
        </p:nvSpPr>
        <p:spPr>
          <a:xfrm>
            <a:off x="4800180" y="5171617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15" name="Freeform 1414">
            <a:extLst>
              <a:ext uri="{FF2B5EF4-FFF2-40B4-BE49-F238E27FC236}">
                <a16:creationId xmlns:a16="http://schemas.microsoft.com/office/drawing/2014/main" id="{3C276C99-7D2C-65EF-9648-275A64D30DF9}"/>
              </a:ext>
            </a:extLst>
          </p:cNvPr>
          <p:cNvSpPr/>
          <p:nvPr/>
        </p:nvSpPr>
        <p:spPr>
          <a:xfrm>
            <a:off x="5543931" y="5291632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8"/>
                  <a:pt x="90487" y="116586"/>
                  <a:pt x="58293" y="116586"/>
                </a:cubicBezTo>
                <a:cubicBezTo>
                  <a:pt x="26098" y="116586"/>
                  <a:pt x="-1" y="90488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16" name="Freeform 1415">
            <a:extLst>
              <a:ext uri="{FF2B5EF4-FFF2-40B4-BE49-F238E27FC236}">
                <a16:creationId xmlns:a16="http://schemas.microsoft.com/office/drawing/2014/main" id="{C00BC677-ABE0-1B58-0FC4-4A72783ADB18}"/>
              </a:ext>
            </a:extLst>
          </p:cNvPr>
          <p:cNvSpPr/>
          <p:nvPr/>
        </p:nvSpPr>
        <p:spPr>
          <a:xfrm>
            <a:off x="5559361" y="5307063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17" name="Freeform 1416">
            <a:extLst>
              <a:ext uri="{FF2B5EF4-FFF2-40B4-BE49-F238E27FC236}">
                <a16:creationId xmlns:a16="http://schemas.microsoft.com/office/drawing/2014/main" id="{39E3FEDC-45C3-4625-D108-BE6C05D9D10A}"/>
              </a:ext>
            </a:extLst>
          </p:cNvPr>
          <p:cNvSpPr/>
          <p:nvPr/>
        </p:nvSpPr>
        <p:spPr>
          <a:xfrm>
            <a:off x="6302768" y="5140756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18" name="Freeform 1417">
            <a:extLst>
              <a:ext uri="{FF2B5EF4-FFF2-40B4-BE49-F238E27FC236}">
                <a16:creationId xmlns:a16="http://schemas.microsoft.com/office/drawing/2014/main" id="{3283E4AB-E898-2362-AECA-D04FB3148D6C}"/>
              </a:ext>
            </a:extLst>
          </p:cNvPr>
          <p:cNvSpPr/>
          <p:nvPr/>
        </p:nvSpPr>
        <p:spPr>
          <a:xfrm>
            <a:off x="6318199" y="5156187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19" name="Freeform 1418">
            <a:extLst>
              <a:ext uri="{FF2B5EF4-FFF2-40B4-BE49-F238E27FC236}">
                <a16:creationId xmlns:a16="http://schemas.microsoft.com/office/drawing/2014/main" id="{EF50487B-FFB7-BEDF-5701-7B8CCC329181}"/>
              </a:ext>
            </a:extLst>
          </p:cNvPr>
          <p:cNvSpPr/>
          <p:nvPr/>
        </p:nvSpPr>
        <p:spPr>
          <a:xfrm>
            <a:off x="7061606" y="5122926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20" name="Freeform 1419">
            <a:extLst>
              <a:ext uri="{FF2B5EF4-FFF2-40B4-BE49-F238E27FC236}">
                <a16:creationId xmlns:a16="http://schemas.microsoft.com/office/drawing/2014/main" id="{7C20AE89-864E-9C1C-8161-47EF5F42052C}"/>
              </a:ext>
            </a:extLst>
          </p:cNvPr>
          <p:cNvSpPr/>
          <p:nvPr/>
        </p:nvSpPr>
        <p:spPr>
          <a:xfrm>
            <a:off x="7077036" y="5138356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21" name="Freeform 1420">
            <a:extLst>
              <a:ext uri="{FF2B5EF4-FFF2-40B4-BE49-F238E27FC236}">
                <a16:creationId xmlns:a16="http://schemas.microsoft.com/office/drawing/2014/main" id="{906D3862-7D13-F5B0-7218-3039E04C1BB2}"/>
              </a:ext>
            </a:extLst>
          </p:cNvPr>
          <p:cNvSpPr/>
          <p:nvPr/>
        </p:nvSpPr>
        <p:spPr>
          <a:xfrm>
            <a:off x="7820787" y="5018684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22" name="Freeform 1421">
            <a:extLst>
              <a:ext uri="{FF2B5EF4-FFF2-40B4-BE49-F238E27FC236}">
                <a16:creationId xmlns:a16="http://schemas.microsoft.com/office/drawing/2014/main" id="{A245C3B9-0ECB-506C-F168-0AAE070D4527}"/>
              </a:ext>
            </a:extLst>
          </p:cNvPr>
          <p:cNvSpPr/>
          <p:nvPr/>
        </p:nvSpPr>
        <p:spPr>
          <a:xfrm>
            <a:off x="7836217" y="5034114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23" name="Freeform 1422">
            <a:extLst>
              <a:ext uri="{FF2B5EF4-FFF2-40B4-BE49-F238E27FC236}">
                <a16:creationId xmlns:a16="http://schemas.microsoft.com/office/drawing/2014/main" id="{588D99E6-2BBF-6143-7AD8-93142FAE00FF}"/>
              </a:ext>
            </a:extLst>
          </p:cNvPr>
          <p:cNvSpPr/>
          <p:nvPr/>
        </p:nvSpPr>
        <p:spPr>
          <a:xfrm>
            <a:off x="8579624" y="4977193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24" name="Freeform 1423">
            <a:extLst>
              <a:ext uri="{FF2B5EF4-FFF2-40B4-BE49-F238E27FC236}">
                <a16:creationId xmlns:a16="http://schemas.microsoft.com/office/drawing/2014/main" id="{4CE13D1D-44E1-B2BF-980D-73174EB931FF}"/>
              </a:ext>
            </a:extLst>
          </p:cNvPr>
          <p:cNvSpPr/>
          <p:nvPr/>
        </p:nvSpPr>
        <p:spPr>
          <a:xfrm>
            <a:off x="8595055" y="4992624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25" name="Freeform 1424">
            <a:extLst>
              <a:ext uri="{FF2B5EF4-FFF2-40B4-BE49-F238E27FC236}">
                <a16:creationId xmlns:a16="http://schemas.microsoft.com/office/drawing/2014/main" id="{F5BBF840-FAF6-5C3D-490D-AE32D1DB5CB4}"/>
              </a:ext>
            </a:extLst>
          </p:cNvPr>
          <p:cNvSpPr/>
          <p:nvPr/>
        </p:nvSpPr>
        <p:spPr>
          <a:xfrm>
            <a:off x="9338462" y="4941874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2 w 116586"/>
              <a:gd name="connsiteY1" fmla="*/ 116586 h 116585"/>
              <a:gd name="connsiteX2" fmla="*/ -1 w 116586"/>
              <a:gd name="connsiteY2" fmla="*/ 58293 h 116585"/>
              <a:gd name="connsiteX3" fmla="*/ 58292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2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2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26" name="Freeform 1425">
            <a:extLst>
              <a:ext uri="{FF2B5EF4-FFF2-40B4-BE49-F238E27FC236}">
                <a16:creationId xmlns:a16="http://schemas.microsoft.com/office/drawing/2014/main" id="{0F8C6691-C076-92A5-ED5D-3D93D36C3812}"/>
              </a:ext>
            </a:extLst>
          </p:cNvPr>
          <p:cNvSpPr/>
          <p:nvPr/>
        </p:nvSpPr>
        <p:spPr>
          <a:xfrm>
            <a:off x="9353892" y="4957305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27" name="Freeform 1426">
            <a:extLst>
              <a:ext uri="{FF2B5EF4-FFF2-40B4-BE49-F238E27FC236}">
                <a16:creationId xmlns:a16="http://schemas.microsoft.com/office/drawing/2014/main" id="{E4BD78C4-6005-108F-5213-63E4A9C8F47B}"/>
              </a:ext>
            </a:extLst>
          </p:cNvPr>
          <p:cNvSpPr/>
          <p:nvPr/>
        </p:nvSpPr>
        <p:spPr>
          <a:xfrm>
            <a:off x="10097642" y="4961420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2 w 116586"/>
              <a:gd name="connsiteY1" fmla="*/ 116586 h 116585"/>
              <a:gd name="connsiteX2" fmla="*/ -1 w 116586"/>
              <a:gd name="connsiteY2" fmla="*/ 58293 h 116585"/>
              <a:gd name="connsiteX3" fmla="*/ 58292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2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2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28" name="Freeform 1427">
            <a:extLst>
              <a:ext uri="{FF2B5EF4-FFF2-40B4-BE49-F238E27FC236}">
                <a16:creationId xmlns:a16="http://schemas.microsoft.com/office/drawing/2014/main" id="{18A70FD9-8523-B66E-65D6-2CFE0C12CB67}"/>
              </a:ext>
            </a:extLst>
          </p:cNvPr>
          <p:cNvSpPr/>
          <p:nvPr/>
        </p:nvSpPr>
        <p:spPr>
          <a:xfrm>
            <a:off x="10113073" y="4976850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29" name="Freeform 1428">
            <a:extLst>
              <a:ext uri="{FF2B5EF4-FFF2-40B4-BE49-F238E27FC236}">
                <a16:creationId xmlns:a16="http://schemas.microsoft.com/office/drawing/2014/main" id="{00A3D9AB-85E3-54E2-4D9F-10DF6D9006DC}"/>
              </a:ext>
            </a:extLst>
          </p:cNvPr>
          <p:cNvSpPr/>
          <p:nvPr/>
        </p:nvSpPr>
        <p:spPr>
          <a:xfrm>
            <a:off x="10856480" y="4531423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0" name="Freeform 1429">
            <a:extLst>
              <a:ext uri="{FF2B5EF4-FFF2-40B4-BE49-F238E27FC236}">
                <a16:creationId xmlns:a16="http://schemas.microsoft.com/office/drawing/2014/main" id="{E2A265EA-E19F-7CDD-8025-6F9AE6917EBF}"/>
              </a:ext>
            </a:extLst>
          </p:cNvPr>
          <p:cNvSpPr/>
          <p:nvPr/>
        </p:nvSpPr>
        <p:spPr>
          <a:xfrm>
            <a:off x="10871911" y="4546854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1" name="Freeform 1430">
            <a:extLst>
              <a:ext uri="{FF2B5EF4-FFF2-40B4-BE49-F238E27FC236}">
                <a16:creationId xmlns:a16="http://schemas.microsoft.com/office/drawing/2014/main" id="{53312479-60C3-6A71-325E-9F2352DB3C5C}"/>
              </a:ext>
            </a:extLst>
          </p:cNvPr>
          <p:cNvSpPr/>
          <p:nvPr/>
        </p:nvSpPr>
        <p:spPr>
          <a:xfrm>
            <a:off x="1656473" y="1228953"/>
            <a:ext cx="1905" cy="4556112"/>
          </a:xfrm>
          <a:custGeom>
            <a:avLst/>
            <a:gdLst>
              <a:gd name="connsiteX0" fmla="*/ 0 w 1905"/>
              <a:gd name="connsiteY0" fmla="*/ 4556113 h 4556112"/>
              <a:gd name="connsiteX1" fmla="*/ 0 w 1905"/>
              <a:gd name="connsiteY1" fmla="*/ 0 h 455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4556112">
                <a:moveTo>
                  <a:pt x="0" y="4556113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2" name="Freeform 1431">
            <a:extLst>
              <a:ext uri="{FF2B5EF4-FFF2-40B4-BE49-F238E27FC236}">
                <a16:creationId xmlns:a16="http://schemas.microsoft.com/office/drawing/2014/main" id="{0E7CB284-C9AC-3A8E-65AA-2EE0890C9C28}"/>
              </a:ext>
            </a:extLst>
          </p:cNvPr>
          <p:cNvSpPr/>
          <p:nvPr/>
        </p:nvSpPr>
        <p:spPr>
          <a:xfrm>
            <a:off x="1561490" y="563418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3" name="TextBox 1432">
            <a:extLst>
              <a:ext uri="{FF2B5EF4-FFF2-40B4-BE49-F238E27FC236}">
                <a16:creationId xmlns:a16="http://schemas.microsoft.com/office/drawing/2014/main" id="{9E127237-CE6F-AE2D-0A22-885C662B0131}"/>
              </a:ext>
            </a:extLst>
          </p:cNvPr>
          <p:cNvSpPr txBox="1"/>
          <p:nvPr/>
        </p:nvSpPr>
        <p:spPr>
          <a:xfrm>
            <a:off x="1281417" y="548306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0</a:t>
            </a:r>
          </a:p>
        </p:txBody>
      </p:sp>
      <p:sp>
        <p:nvSpPr>
          <p:cNvPr id="1434" name="Freeform 1433">
            <a:extLst>
              <a:ext uri="{FF2B5EF4-FFF2-40B4-BE49-F238E27FC236}">
                <a16:creationId xmlns:a16="http://schemas.microsoft.com/office/drawing/2014/main" id="{7C03FC61-1F4E-71FE-665D-D01717A04713}"/>
              </a:ext>
            </a:extLst>
          </p:cNvPr>
          <p:cNvSpPr/>
          <p:nvPr/>
        </p:nvSpPr>
        <p:spPr>
          <a:xfrm>
            <a:off x="1561490" y="4783455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5" name="TextBox 1434">
            <a:extLst>
              <a:ext uri="{FF2B5EF4-FFF2-40B4-BE49-F238E27FC236}">
                <a16:creationId xmlns:a16="http://schemas.microsoft.com/office/drawing/2014/main" id="{2381F5EF-446B-1DD9-C68F-C5C3AF14748F}"/>
              </a:ext>
            </a:extLst>
          </p:cNvPr>
          <p:cNvSpPr txBox="1"/>
          <p:nvPr/>
        </p:nvSpPr>
        <p:spPr>
          <a:xfrm>
            <a:off x="1281417" y="463233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2</a:t>
            </a:r>
          </a:p>
        </p:txBody>
      </p:sp>
      <p:sp>
        <p:nvSpPr>
          <p:cNvPr id="1436" name="Freeform 1435">
            <a:extLst>
              <a:ext uri="{FF2B5EF4-FFF2-40B4-BE49-F238E27FC236}">
                <a16:creationId xmlns:a16="http://schemas.microsoft.com/office/drawing/2014/main" id="{81411D0F-F434-AC8A-3A80-21CFB198A1F9}"/>
              </a:ext>
            </a:extLst>
          </p:cNvPr>
          <p:cNvSpPr/>
          <p:nvPr/>
        </p:nvSpPr>
        <p:spPr>
          <a:xfrm>
            <a:off x="1561490" y="3932720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7" name="TextBox 1436">
            <a:extLst>
              <a:ext uri="{FF2B5EF4-FFF2-40B4-BE49-F238E27FC236}">
                <a16:creationId xmlns:a16="http://schemas.microsoft.com/office/drawing/2014/main" id="{F51BD602-D91E-2621-0695-1088D51C128F}"/>
              </a:ext>
            </a:extLst>
          </p:cNvPr>
          <p:cNvSpPr txBox="1"/>
          <p:nvPr/>
        </p:nvSpPr>
        <p:spPr>
          <a:xfrm>
            <a:off x="1281417" y="37815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4</a:t>
            </a:r>
          </a:p>
        </p:txBody>
      </p:sp>
      <p:sp>
        <p:nvSpPr>
          <p:cNvPr id="1438" name="Freeform 1437">
            <a:extLst>
              <a:ext uri="{FF2B5EF4-FFF2-40B4-BE49-F238E27FC236}">
                <a16:creationId xmlns:a16="http://schemas.microsoft.com/office/drawing/2014/main" id="{6ED46A71-9222-DFCE-88AA-30F74503DD68}"/>
              </a:ext>
            </a:extLst>
          </p:cNvPr>
          <p:cNvSpPr/>
          <p:nvPr/>
        </p:nvSpPr>
        <p:spPr>
          <a:xfrm>
            <a:off x="1561490" y="3081642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9" name="TextBox 1438">
            <a:extLst>
              <a:ext uri="{FF2B5EF4-FFF2-40B4-BE49-F238E27FC236}">
                <a16:creationId xmlns:a16="http://schemas.microsoft.com/office/drawing/2014/main" id="{CDE31EE1-44D3-2A30-E7DC-996AB2EF632D}"/>
              </a:ext>
            </a:extLst>
          </p:cNvPr>
          <p:cNvSpPr txBox="1"/>
          <p:nvPr/>
        </p:nvSpPr>
        <p:spPr>
          <a:xfrm>
            <a:off x="1281417" y="293051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6</a:t>
            </a:r>
          </a:p>
        </p:txBody>
      </p:sp>
      <p:sp>
        <p:nvSpPr>
          <p:cNvPr id="1440" name="Freeform 1439">
            <a:extLst>
              <a:ext uri="{FF2B5EF4-FFF2-40B4-BE49-F238E27FC236}">
                <a16:creationId xmlns:a16="http://schemas.microsoft.com/office/drawing/2014/main" id="{F192ACE9-4EBD-DE94-FEF7-1B6175A07BD8}"/>
              </a:ext>
            </a:extLst>
          </p:cNvPr>
          <p:cNvSpPr/>
          <p:nvPr/>
        </p:nvSpPr>
        <p:spPr>
          <a:xfrm>
            <a:off x="1561490" y="2230907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41" name="TextBox 1440">
            <a:extLst>
              <a:ext uri="{FF2B5EF4-FFF2-40B4-BE49-F238E27FC236}">
                <a16:creationId xmlns:a16="http://schemas.microsoft.com/office/drawing/2014/main" id="{AB191EED-22E5-E0EE-BC45-567485979AF1}"/>
              </a:ext>
            </a:extLst>
          </p:cNvPr>
          <p:cNvSpPr txBox="1"/>
          <p:nvPr/>
        </p:nvSpPr>
        <p:spPr>
          <a:xfrm>
            <a:off x="1281417" y="207976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8</a:t>
            </a:r>
          </a:p>
        </p:txBody>
      </p:sp>
      <p:sp>
        <p:nvSpPr>
          <p:cNvPr id="1442" name="Freeform 1441">
            <a:extLst>
              <a:ext uri="{FF2B5EF4-FFF2-40B4-BE49-F238E27FC236}">
                <a16:creationId xmlns:a16="http://schemas.microsoft.com/office/drawing/2014/main" id="{42E24233-D5DB-9159-0DD2-8853CF8C4153}"/>
              </a:ext>
            </a:extLst>
          </p:cNvPr>
          <p:cNvSpPr/>
          <p:nvPr/>
        </p:nvSpPr>
        <p:spPr>
          <a:xfrm>
            <a:off x="1561490" y="137982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43" name="TextBox 1442">
            <a:extLst>
              <a:ext uri="{FF2B5EF4-FFF2-40B4-BE49-F238E27FC236}">
                <a16:creationId xmlns:a16="http://schemas.microsoft.com/office/drawing/2014/main" id="{DA4B0F4C-1ACA-1A95-5015-22B14A819A8E}"/>
              </a:ext>
            </a:extLst>
          </p:cNvPr>
          <p:cNvSpPr txBox="1"/>
          <p:nvPr/>
        </p:nvSpPr>
        <p:spPr>
          <a:xfrm>
            <a:off x="1140447" y="122870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10</a:t>
            </a:r>
          </a:p>
        </p:txBody>
      </p:sp>
      <p:sp>
        <p:nvSpPr>
          <p:cNvPr id="1444" name="TextBox 1443">
            <a:extLst>
              <a:ext uri="{FF2B5EF4-FFF2-40B4-BE49-F238E27FC236}">
                <a16:creationId xmlns:a16="http://schemas.microsoft.com/office/drawing/2014/main" id="{7ADAA6F1-414A-86EA-E22D-DE2331944577}"/>
              </a:ext>
            </a:extLst>
          </p:cNvPr>
          <p:cNvSpPr txBox="1"/>
          <p:nvPr/>
        </p:nvSpPr>
        <p:spPr>
          <a:xfrm rot="16200000">
            <a:off x="-578886" y="3307121"/>
            <a:ext cx="2966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Relative Admission Rate</a:t>
            </a:r>
          </a:p>
        </p:txBody>
      </p:sp>
      <p:sp>
        <p:nvSpPr>
          <p:cNvPr id="1446" name="Freeform 1445">
            <a:extLst>
              <a:ext uri="{FF2B5EF4-FFF2-40B4-BE49-F238E27FC236}">
                <a16:creationId xmlns:a16="http://schemas.microsoft.com/office/drawing/2014/main" id="{7E3A96F1-0252-85EA-BD78-54CE68158CFF}"/>
              </a:ext>
            </a:extLst>
          </p:cNvPr>
          <p:cNvSpPr/>
          <p:nvPr/>
        </p:nvSpPr>
        <p:spPr>
          <a:xfrm>
            <a:off x="1656473" y="5785065"/>
            <a:ext cx="9788766" cy="1905"/>
          </a:xfrm>
          <a:custGeom>
            <a:avLst/>
            <a:gdLst>
              <a:gd name="connsiteX0" fmla="*/ 0 w 9788766"/>
              <a:gd name="connsiteY0" fmla="*/ 0 h 1905"/>
              <a:gd name="connsiteX1" fmla="*/ 9788766 w 978876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88766" h="1905">
                <a:moveTo>
                  <a:pt x="0" y="0"/>
                </a:moveTo>
                <a:lnTo>
                  <a:pt x="9788766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47" name="Freeform 1446">
            <a:extLst>
              <a:ext uri="{FF2B5EF4-FFF2-40B4-BE49-F238E27FC236}">
                <a16:creationId xmlns:a16="http://schemas.microsoft.com/office/drawing/2014/main" id="{3C43D8D6-FB77-CFDD-4501-C8616BA9491A}"/>
              </a:ext>
            </a:extLst>
          </p:cNvPr>
          <p:cNvSpPr/>
          <p:nvPr/>
        </p:nvSpPr>
        <p:spPr>
          <a:xfrm>
            <a:off x="1807349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48" name="TextBox 1447">
            <a:extLst>
              <a:ext uri="{FF2B5EF4-FFF2-40B4-BE49-F238E27FC236}">
                <a16:creationId xmlns:a16="http://schemas.microsoft.com/office/drawing/2014/main" id="{335EEF36-61BC-B067-0805-42987A5563F5}"/>
              </a:ext>
            </a:extLst>
          </p:cNvPr>
          <p:cNvSpPr txBox="1"/>
          <p:nvPr/>
        </p:nvSpPr>
        <p:spPr>
          <a:xfrm>
            <a:off x="1525409" y="5868695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0-20</a:t>
            </a:r>
          </a:p>
        </p:txBody>
      </p:sp>
      <p:sp>
        <p:nvSpPr>
          <p:cNvPr id="1449" name="Freeform 1448">
            <a:extLst>
              <a:ext uri="{FF2B5EF4-FFF2-40B4-BE49-F238E27FC236}">
                <a16:creationId xmlns:a16="http://schemas.microsoft.com/office/drawing/2014/main" id="{DF99FC47-7049-B0C5-B828-BBDD5AAF94B6}"/>
              </a:ext>
            </a:extLst>
          </p:cNvPr>
          <p:cNvSpPr/>
          <p:nvPr/>
        </p:nvSpPr>
        <p:spPr>
          <a:xfrm>
            <a:off x="2566530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50" name="TextBox 1449">
            <a:extLst>
              <a:ext uri="{FF2B5EF4-FFF2-40B4-BE49-F238E27FC236}">
                <a16:creationId xmlns:a16="http://schemas.microsoft.com/office/drawing/2014/main" id="{37B931C6-B171-4987-BA90-DCC7A9C451A5}"/>
              </a:ext>
            </a:extLst>
          </p:cNvPr>
          <p:cNvSpPr txBox="1"/>
          <p:nvPr/>
        </p:nvSpPr>
        <p:spPr>
          <a:xfrm>
            <a:off x="2231250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20-40</a:t>
            </a:r>
          </a:p>
        </p:txBody>
      </p:sp>
      <p:sp>
        <p:nvSpPr>
          <p:cNvPr id="1451" name="Freeform 1450">
            <a:extLst>
              <a:ext uri="{FF2B5EF4-FFF2-40B4-BE49-F238E27FC236}">
                <a16:creationId xmlns:a16="http://schemas.microsoft.com/office/drawing/2014/main" id="{040720B1-7CED-6392-1518-C451D7A34F80}"/>
              </a:ext>
            </a:extLst>
          </p:cNvPr>
          <p:cNvSpPr/>
          <p:nvPr/>
        </p:nvSpPr>
        <p:spPr>
          <a:xfrm>
            <a:off x="3325368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52" name="TextBox 1451">
            <a:extLst>
              <a:ext uri="{FF2B5EF4-FFF2-40B4-BE49-F238E27FC236}">
                <a16:creationId xmlns:a16="http://schemas.microsoft.com/office/drawing/2014/main" id="{45448FDA-E0E8-3AF3-86BA-F9D42B4F9F98}"/>
              </a:ext>
            </a:extLst>
          </p:cNvPr>
          <p:cNvSpPr txBox="1"/>
          <p:nvPr/>
        </p:nvSpPr>
        <p:spPr>
          <a:xfrm>
            <a:off x="2990087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40-60</a:t>
            </a:r>
          </a:p>
        </p:txBody>
      </p:sp>
      <p:sp>
        <p:nvSpPr>
          <p:cNvPr id="1453" name="Freeform 1452">
            <a:extLst>
              <a:ext uri="{FF2B5EF4-FFF2-40B4-BE49-F238E27FC236}">
                <a16:creationId xmlns:a16="http://schemas.microsoft.com/office/drawing/2014/main" id="{36A1A5BD-F390-BD6A-2334-990A8A2C8F0E}"/>
              </a:ext>
            </a:extLst>
          </p:cNvPr>
          <p:cNvSpPr/>
          <p:nvPr/>
        </p:nvSpPr>
        <p:spPr>
          <a:xfrm>
            <a:off x="4084205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54" name="TextBox 1453">
            <a:extLst>
              <a:ext uri="{FF2B5EF4-FFF2-40B4-BE49-F238E27FC236}">
                <a16:creationId xmlns:a16="http://schemas.microsoft.com/office/drawing/2014/main" id="{470ABDDD-E22D-E772-9264-4F3055873255}"/>
              </a:ext>
            </a:extLst>
          </p:cNvPr>
          <p:cNvSpPr txBox="1"/>
          <p:nvPr/>
        </p:nvSpPr>
        <p:spPr>
          <a:xfrm>
            <a:off x="3748925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60-70</a:t>
            </a:r>
          </a:p>
        </p:txBody>
      </p:sp>
      <p:sp>
        <p:nvSpPr>
          <p:cNvPr id="1455" name="Freeform 1454">
            <a:extLst>
              <a:ext uri="{FF2B5EF4-FFF2-40B4-BE49-F238E27FC236}">
                <a16:creationId xmlns:a16="http://schemas.microsoft.com/office/drawing/2014/main" id="{431838DB-D54D-6A7A-FD48-BDB288B1110D}"/>
              </a:ext>
            </a:extLst>
          </p:cNvPr>
          <p:cNvSpPr/>
          <p:nvPr/>
        </p:nvSpPr>
        <p:spPr>
          <a:xfrm>
            <a:off x="4843386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56" name="TextBox 1455">
            <a:extLst>
              <a:ext uri="{FF2B5EF4-FFF2-40B4-BE49-F238E27FC236}">
                <a16:creationId xmlns:a16="http://schemas.microsoft.com/office/drawing/2014/main" id="{3232B0FD-B13B-1CB5-5323-4E166FE17E49}"/>
              </a:ext>
            </a:extLst>
          </p:cNvPr>
          <p:cNvSpPr txBox="1"/>
          <p:nvPr/>
        </p:nvSpPr>
        <p:spPr>
          <a:xfrm>
            <a:off x="4508106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70-80</a:t>
            </a:r>
          </a:p>
        </p:txBody>
      </p:sp>
      <p:sp>
        <p:nvSpPr>
          <p:cNvPr id="1457" name="Freeform 1456">
            <a:extLst>
              <a:ext uri="{FF2B5EF4-FFF2-40B4-BE49-F238E27FC236}">
                <a16:creationId xmlns:a16="http://schemas.microsoft.com/office/drawing/2014/main" id="{1B666753-E28B-AC22-6A17-7E202E468A35}"/>
              </a:ext>
            </a:extLst>
          </p:cNvPr>
          <p:cNvSpPr/>
          <p:nvPr/>
        </p:nvSpPr>
        <p:spPr>
          <a:xfrm>
            <a:off x="5602224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58" name="TextBox 1457">
            <a:extLst>
              <a:ext uri="{FF2B5EF4-FFF2-40B4-BE49-F238E27FC236}">
                <a16:creationId xmlns:a16="http://schemas.microsoft.com/office/drawing/2014/main" id="{7214E272-73DC-1562-B016-9CAB1AB283F4}"/>
              </a:ext>
            </a:extLst>
          </p:cNvPr>
          <p:cNvSpPr txBox="1"/>
          <p:nvPr/>
        </p:nvSpPr>
        <p:spPr>
          <a:xfrm>
            <a:off x="5266944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80-90</a:t>
            </a:r>
          </a:p>
        </p:txBody>
      </p:sp>
      <p:sp>
        <p:nvSpPr>
          <p:cNvPr id="1459" name="Freeform 1458">
            <a:extLst>
              <a:ext uri="{FF2B5EF4-FFF2-40B4-BE49-F238E27FC236}">
                <a16:creationId xmlns:a16="http://schemas.microsoft.com/office/drawing/2014/main" id="{7FF8A23E-23C3-23D3-701F-06C744FE05CC}"/>
              </a:ext>
            </a:extLst>
          </p:cNvPr>
          <p:cNvSpPr/>
          <p:nvPr/>
        </p:nvSpPr>
        <p:spPr>
          <a:xfrm>
            <a:off x="6361061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60" name="TextBox 1459">
            <a:extLst>
              <a:ext uri="{FF2B5EF4-FFF2-40B4-BE49-F238E27FC236}">
                <a16:creationId xmlns:a16="http://schemas.microsoft.com/office/drawing/2014/main" id="{110013ED-437E-2B0B-F40B-8C58B63F7F52}"/>
              </a:ext>
            </a:extLst>
          </p:cNvPr>
          <p:cNvSpPr txBox="1"/>
          <p:nvPr/>
        </p:nvSpPr>
        <p:spPr>
          <a:xfrm>
            <a:off x="6025781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90-95</a:t>
            </a:r>
          </a:p>
        </p:txBody>
      </p:sp>
      <p:sp>
        <p:nvSpPr>
          <p:cNvPr id="1461" name="Freeform 1460">
            <a:extLst>
              <a:ext uri="{FF2B5EF4-FFF2-40B4-BE49-F238E27FC236}">
                <a16:creationId xmlns:a16="http://schemas.microsoft.com/office/drawing/2014/main" id="{1CE40E63-834E-E457-18CD-17340281084A}"/>
              </a:ext>
            </a:extLst>
          </p:cNvPr>
          <p:cNvSpPr/>
          <p:nvPr/>
        </p:nvSpPr>
        <p:spPr>
          <a:xfrm>
            <a:off x="7120242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62" name="TextBox 1461">
            <a:extLst>
              <a:ext uri="{FF2B5EF4-FFF2-40B4-BE49-F238E27FC236}">
                <a16:creationId xmlns:a16="http://schemas.microsoft.com/office/drawing/2014/main" id="{7367C217-E265-8ACF-CEB7-08CE7182F026}"/>
              </a:ext>
            </a:extLst>
          </p:cNvPr>
          <p:cNvSpPr txBox="1"/>
          <p:nvPr/>
        </p:nvSpPr>
        <p:spPr>
          <a:xfrm>
            <a:off x="6784962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95-96</a:t>
            </a:r>
          </a:p>
        </p:txBody>
      </p:sp>
      <p:sp>
        <p:nvSpPr>
          <p:cNvPr id="1463" name="Freeform 1462">
            <a:extLst>
              <a:ext uri="{FF2B5EF4-FFF2-40B4-BE49-F238E27FC236}">
                <a16:creationId xmlns:a16="http://schemas.microsoft.com/office/drawing/2014/main" id="{0D4745C4-FEFA-D464-38E6-F376839D388E}"/>
              </a:ext>
            </a:extLst>
          </p:cNvPr>
          <p:cNvSpPr/>
          <p:nvPr/>
        </p:nvSpPr>
        <p:spPr>
          <a:xfrm>
            <a:off x="7879080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64" name="TextBox 1463">
            <a:extLst>
              <a:ext uri="{FF2B5EF4-FFF2-40B4-BE49-F238E27FC236}">
                <a16:creationId xmlns:a16="http://schemas.microsoft.com/office/drawing/2014/main" id="{9833A99C-754C-A099-62DF-1C6E324F9646}"/>
              </a:ext>
            </a:extLst>
          </p:cNvPr>
          <p:cNvSpPr txBox="1"/>
          <p:nvPr/>
        </p:nvSpPr>
        <p:spPr>
          <a:xfrm>
            <a:off x="7543800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96-97</a:t>
            </a:r>
          </a:p>
        </p:txBody>
      </p:sp>
      <p:sp>
        <p:nvSpPr>
          <p:cNvPr id="1465" name="Freeform 1464">
            <a:extLst>
              <a:ext uri="{FF2B5EF4-FFF2-40B4-BE49-F238E27FC236}">
                <a16:creationId xmlns:a16="http://schemas.microsoft.com/office/drawing/2014/main" id="{1D8F2FA8-EBBE-6C7B-78CD-0BC268F97B18}"/>
              </a:ext>
            </a:extLst>
          </p:cNvPr>
          <p:cNvSpPr/>
          <p:nvPr/>
        </p:nvSpPr>
        <p:spPr>
          <a:xfrm>
            <a:off x="8637917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66" name="TextBox 1465">
            <a:extLst>
              <a:ext uri="{FF2B5EF4-FFF2-40B4-BE49-F238E27FC236}">
                <a16:creationId xmlns:a16="http://schemas.microsoft.com/office/drawing/2014/main" id="{81878B68-3F73-0713-34D0-7C2B2B8C5AB0}"/>
              </a:ext>
            </a:extLst>
          </p:cNvPr>
          <p:cNvSpPr txBox="1"/>
          <p:nvPr/>
        </p:nvSpPr>
        <p:spPr>
          <a:xfrm>
            <a:off x="8302637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97-98</a:t>
            </a:r>
          </a:p>
        </p:txBody>
      </p:sp>
      <p:sp>
        <p:nvSpPr>
          <p:cNvPr id="1467" name="Freeform 1466">
            <a:extLst>
              <a:ext uri="{FF2B5EF4-FFF2-40B4-BE49-F238E27FC236}">
                <a16:creationId xmlns:a16="http://schemas.microsoft.com/office/drawing/2014/main" id="{DDD4B9FF-1D3F-240B-A5BF-5A6865673C3C}"/>
              </a:ext>
            </a:extLst>
          </p:cNvPr>
          <p:cNvSpPr/>
          <p:nvPr/>
        </p:nvSpPr>
        <p:spPr>
          <a:xfrm>
            <a:off x="9397098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68" name="TextBox 1467">
            <a:extLst>
              <a:ext uri="{FF2B5EF4-FFF2-40B4-BE49-F238E27FC236}">
                <a16:creationId xmlns:a16="http://schemas.microsoft.com/office/drawing/2014/main" id="{9DCC0DD0-19B3-D34F-6A4D-08AAE15A444B}"/>
              </a:ext>
            </a:extLst>
          </p:cNvPr>
          <p:cNvSpPr txBox="1"/>
          <p:nvPr/>
        </p:nvSpPr>
        <p:spPr>
          <a:xfrm>
            <a:off x="9061818" y="586869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98-99</a:t>
            </a:r>
          </a:p>
        </p:txBody>
      </p:sp>
      <p:sp>
        <p:nvSpPr>
          <p:cNvPr id="1469" name="Freeform 1468">
            <a:extLst>
              <a:ext uri="{FF2B5EF4-FFF2-40B4-BE49-F238E27FC236}">
                <a16:creationId xmlns:a16="http://schemas.microsoft.com/office/drawing/2014/main" id="{9EEC479A-9E32-6C0B-E01D-249E687B6DA9}"/>
              </a:ext>
            </a:extLst>
          </p:cNvPr>
          <p:cNvSpPr/>
          <p:nvPr/>
        </p:nvSpPr>
        <p:spPr>
          <a:xfrm>
            <a:off x="10155936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70" name="TextBox 1469">
            <a:extLst>
              <a:ext uri="{FF2B5EF4-FFF2-40B4-BE49-F238E27FC236}">
                <a16:creationId xmlns:a16="http://schemas.microsoft.com/office/drawing/2014/main" id="{D1DB362E-FC5C-037C-CF4D-426BF3A9EA18}"/>
              </a:ext>
            </a:extLst>
          </p:cNvPr>
          <p:cNvSpPr txBox="1"/>
          <p:nvPr/>
        </p:nvSpPr>
        <p:spPr>
          <a:xfrm>
            <a:off x="9741598" y="5868695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99-99.9</a:t>
            </a:r>
          </a:p>
        </p:txBody>
      </p:sp>
      <p:sp>
        <p:nvSpPr>
          <p:cNvPr id="1471" name="Freeform 1470">
            <a:extLst>
              <a:ext uri="{FF2B5EF4-FFF2-40B4-BE49-F238E27FC236}">
                <a16:creationId xmlns:a16="http://schemas.microsoft.com/office/drawing/2014/main" id="{9FE7FF6A-F9D6-B4E2-F164-7366397FD9E9}"/>
              </a:ext>
            </a:extLst>
          </p:cNvPr>
          <p:cNvSpPr/>
          <p:nvPr/>
        </p:nvSpPr>
        <p:spPr>
          <a:xfrm>
            <a:off x="10914773" y="5785065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12EDC004-E954-594C-5CAE-1042EE4098BF}"/>
              </a:ext>
            </a:extLst>
          </p:cNvPr>
          <p:cNvSpPr txBox="1"/>
          <p:nvPr/>
        </p:nvSpPr>
        <p:spPr>
          <a:xfrm>
            <a:off x="10500436" y="5868695"/>
            <a:ext cx="770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Top 0.1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61479F28-A236-7114-D39E-F781E50F9E0E}"/>
              </a:ext>
            </a:extLst>
          </p:cNvPr>
          <p:cNvSpPr txBox="1"/>
          <p:nvPr/>
        </p:nvSpPr>
        <p:spPr>
          <a:xfrm>
            <a:off x="5037506" y="6151111"/>
            <a:ext cx="30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Parent Income Percentile</a:t>
            </a:r>
          </a:p>
        </p:txBody>
      </p:sp>
      <p:sp>
        <p:nvSpPr>
          <p:cNvPr id="514" name="Freeform 513">
            <a:extLst>
              <a:ext uri="{FF2B5EF4-FFF2-40B4-BE49-F238E27FC236}">
                <a16:creationId xmlns:a16="http://schemas.microsoft.com/office/drawing/2014/main" id="{217DB18C-E937-65C1-D722-2ACD7B58CD88}"/>
              </a:ext>
            </a:extLst>
          </p:cNvPr>
          <p:cNvSpPr/>
          <p:nvPr/>
        </p:nvSpPr>
        <p:spPr>
          <a:xfrm>
            <a:off x="1738769" y="1311249"/>
            <a:ext cx="5423649" cy="777354"/>
          </a:xfrm>
          <a:custGeom>
            <a:avLst/>
            <a:gdLst>
              <a:gd name="connsiteX0" fmla="*/ 0 w 5423649"/>
              <a:gd name="connsiteY0" fmla="*/ 0 h 777354"/>
              <a:gd name="connsiteX1" fmla="*/ 5423650 w 5423649"/>
              <a:gd name="connsiteY1" fmla="*/ 0 h 777354"/>
              <a:gd name="connsiteX2" fmla="*/ 5423650 w 5423649"/>
              <a:gd name="connsiteY2" fmla="*/ 777354 h 777354"/>
              <a:gd name="connsiteX3" fmla="*/ 0 w 5423649"/>
              <a:gd name="connsiteY3" fmla="*/ 777354 h 77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3649" h="777354">
                <a:moveTo>
                  <a:pt x="0" y="0"/>
                </a:moveTo>
                <a:lnTo>
                  <a:pt x="5423650" y="0"/>
                </a:lnTo>
                <a:lnTo>
                  <a:pt x="5423650" y="777354"/>
                </a:lnTo>
                <a:lnTo>
                  <a:pt x="0" y="777354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5" name="Freeform 514">
            <a:extLst>
              <a:ext uri="{FF2B5EF4-FFF2-40B4-BE49-F238E27FC236}">
                <a16:creationId xmlns:a16="http://schemas.microsoft.com/office/drawing/2014/main" id="{B04A69E2-C07F-60D6-CEA1-05418405630A}"/>
              </a:ext>
            </a:extLst>
          </p:cNvPr>
          <p:cNvSpPr/>
          <p:nvPr/>
        </p:nvSpPr>
        <p:spPr>
          <a:xfrm>
            <a:off x="1745627" y="1318107"/>
            <a:ext cx="5409933" cy="763638"/>
          </a:xfrm>
          <a:custGeom>
            <a:avLst/>
            <a:gdLst>
              <a:gd name="connsiteX0" fmla="*/ 0 w 5409933"/>
              <a:gd name="connsiteY0" fmla="*/ 0 h 763638"/>
              <a:gd name="connsiteX1" fmla="*/ 5409933 w 5409933"/>
              <a:gd name="connsiteY1" fmla="*/ 0 h 763638"/>
              <a:gd name="connsiteX2" fmla="*/ 5409933 w 5409933"/>
              <a:gd name="connsiteY2" fmla="*/ 763638 h 763638"/>
              <a:gd name="connsiteX3" fmla="*/ 0 w 5409933"/>
              <a:gd name="connsiteY3" fmla="*/ 763638 h 76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9933" h="763638">
                <a:moveTo>
                  <a:pt x="0" y="0"/>
                </a:moveTo>
                <a:lnTo>
                  <a:pt x="5409933" y="0"/>
                </a:lnTo>
                <a:lnTo>
                  <a:pt x="5409933" y="763638"/>
                </a:lnTo>
                <a:lnTo>
                  <a:pt x="0" y="763638"/>
                </a:lnTo>
                <a:close/>
              </a:path>
            </a:pathLst>
          </a:custGeom>
          <a:noFill/>
          <a:ln w="13716" cap="flat">
            <a:solidFill>
              <a:srgbClr val="FFFFFF">
                <a:alpha val="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6" name="Freeform 515">
            <a:extLst>
              <a:ext uri="{FF2B5EF4-FFF2-40B4-BE49-F238E27FC236}">
                <a16:creationId xmlns:a16="http://schemas.microsoft.com/office/drawing/2014/main" id="{7B81EDE8-19A2-7E89-F899-187691D1F694}"/>
              </a:ext>
            </a:extLst>
          </p:cNvPr>
          <p:cNvSpPr/>
          <p:nvPr/>
        </p:nvSpPr>
        <p:spPr>
          <a:xfrm>
            <a:off x="1841639" y="1533448"/>
            <a:ext cx="891540" cy="1905"/>
          </a:xfrm>
          <a:custGeom>
            <a:avLst/>
            <a:gdLst>
              <a:gd name="connsiteX0" fmla="*/ 0 w 891540"/>
              <a:gd name="connsiteY0" fmla="*/ 0 h 1905"/>
              <a:gd name="connsiteX1" fmla="*/ 891540 w 89154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1540" h="1905">
                <a:moveTo>
                  <a:pt x="0" y="0"/>
                </a:moveTo>
                <a:lnTo>
                  <a:pt x="891540" y="0"/>
                </a:lnTo>
              </a:path>
            </a:pathLst>
          </a:custGeom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7" name="Freeform 516">
            <a:extLst>
              <a:ext uri="{FF2B5EF4-FFF2-40B4-BE49-F238E27FC236}">
                <a16:creationId xmlns:a16="http://schemas.microsoft.com/office/drawing/2014/main" id="{EC17F421-A3BC-A632-7A01-5FC735AFA64C}"/>
              </a:ext>
            </a:extLst>
          </p:cNvPr>
          <p:cNvSpPr/>
          <p:nvPr/>
        </p:nvSpPr>
        <p:spPr>
          <a:xfrm>
            <a:off x="2229116" y="1475155"/>
            <a:ext cx="116586" cy="116586"/>
          </a:xfrm>
          <a:custGeom>
            <a:avLst/>
            <a:gdLst>
              <a:gd name="connsiteX0" fmla="*/ 116586 w 116586"/>
              <a:gd name="connsiteY0" fmla="*/ 58293 h 116586"/>
              <a:gd name="connsiteX1" fmla="*/ 58293 w 116586"/>
              <a:gd name="connsiteY1" fmla="*/ 116586 h 116586"/>
              <a:gd name="connsiteX2" fmla="*/ 0 w 116586"/>
              <a:gd name="connsiteY2" fmla="*/ 58293 h 116586"/>
              <a:gd name="connsiteX3" fmla="*/ 58293 w 116586"/>
              <a:gd name="connsiteY3" fmla="*/ 0 h 116586"/>
              <a:gd name="connsiteX4" fmla="*/ 116586 w 116586"/>
              <a:gd name="connsiteY4" fmla="*/ 58293 h 11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6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8" name="Freeform 517">
            <a:extLst>
              <a:ext uri="{FF2B5EF4-FFF2-40B4-BE49-F238E27FC236}">
                <a16:creationId xmlns:a16="http://schemas.microsoft.com/office/drawing/2014/main" id="{60580D93-5589-8DD5-6089-3F3A8EC3E8AD}"/>
              </a:ext>
            </a:extLst>
          </p:cNvPr>
          <p:cNvSpPr/>
          <p:nvPr/>
        </p:nvSpPr>
        <p:spPr>
          <a:xfrm>
            <a:off x="2244547" y="1490586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19" name="Freeform 518">
            <a:extLst>
              <a:ext uri="{FF2B5EF4-FFF2-40B4-BE49-F238E27FC236}">
                <a16:creationId xmlns:a16="http://schemas.microsoft.com/office/drawing/2014/main" id="{2B9D130D-27F6-6B57-CAC2-22AEC8003DDB}"/>
              </a:ext>
            </a:extLst>
          </p:cNvPr>
          <p:cNvSpPr/>
          <p:nvPr/>
        </p:nvSpPr>
        <p:spPr>
          <a:xfrm>
            <a:off x="1841639" y="186674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20" name="Freeform 519">
            <a:extLst>
              <a:ext uri="{FF2B5EF4-FFF2-40B4-BE49-F238E27FC236}">
                <a16:creationId xmlns:a16="http://schemas.microsoft.com/office/drawing/2014/main" id="{11C38495-A22B-98C6-B388-44343A621DA8}"/>
              </a:ext>
            </a:extLst>
          </p:cNvPr>
          <p:cNvSpPr/>
          <p:nvPr/>
        </p:nvSpPr>
        <p:spPr>
          <a:xfrm>
            <a:off x="2047379" y="186674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21" name="Freeform 520">
            <a:extLst>
              <a:ext uri="{FF2B5EF4-FFF2-40B4-BE49-F238E27FC236}">
                <a16:creationId xmlns:a16="http://schemas.microsoft.com/office/drawing/2014/main" id="{29D96991-E028-43C5-99B7-BBF3CDB9813F}"/>
              </a:ext>
            </a:extLst>
          </p:cNvPr>
          <p:cNvSpPr/>
          <p:nvPr/>
        </p:nvSpPr>
        <p:spPr>
          <a:xfrm>
            <a:off x="2253119" y="186674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22" name="Freeform 521">
            <a:extLst>
              <a:ext uri="{FF2B5EF4-FFF2-40B4-BE49-F238E27FC236}">
                <a16:creationId xmlns:a16="http://schemas.microsoft.com/office/drawing/2014/main" id="{B2278A11-49CF-571E-0DD6-145A100CD7AA}"/>
              </a:ext>
            </a:extLst>
          </p:cNvPr>
          <p:cNvSpPr/>
          <p:nvPr/>
        </p:nvSpPr>
        <p:spPr>
          <a:xfrm>
            <a:off x="2458859" y="1866747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23" name="Freeform 522">
            <a:extLst>
              <a:ext uri="{FF2B5EF4-FFF2-40B4-BE49-F238E27FC236}">
                <a16:creationId xmlns:a16="http://schemas.microsoft.com/office/drawing/2014/main" id="{A9EFFDEF-96F4-DFC7-FDB0-B099ABEE630C}"/>
              </a:ext>
            </a:extLst>
          </p:cNvPr>
          <p:cNvSpPr/>
          <p:nvPr/>
        </p:nvSpPr>
        <p:spPr>
          <a:xfrm>
            <a:off x="2664599" y="1866747"/>
            <a:ext cx="68580" cy="1905"/>
          </a:xfrm>
          <a:custGeom>
            <a:avLst/>
            <a:gdLst>
              <a:gd name="connsiteX0" fmla="*/ 0 w 68580"/>
              <a:gd name="connsiteY0" fmla="*/ 0 h 1905"/>
              <a:gd name="connsiteX1" fmla="*/ 68580 w 6858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" h="1905">
                <a:moveTo>
                  <a:pt x="0" y="0"/>
                </a:moveTo>
                <a:lnTo>
                  <a:pt x="68580" y="0"/>
                </a:lnTo>
              </a:path>
            </a:pathLst>
          </a:custGeom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24" name="Freeform 523">
            <a:extLst>
              <a:ext uri="{FF2B5EF4-FFF2-40B4-BE49-F238E27FC236}">
                <a16:creationId xmlns:a16="http://schemas.microsoft.com/office/drawing/2014/main" id="{1A62DF88-2EFF-D296-B551-9F14D0E30328}"/>
              </a:ext>
            </a:extLst>
          </p:cNvPr>
          <p:cNvSpPr/>
          <p:nvPr/>
        </p:nvSpPr>
        <p:spPr>
          <a:xfrm>
            <a:off x="2229116" y="1808454"/>
            <a:ext cx="116586" cy="116586"/>
          </a:xfrm>
          <a:custGeom>
            <a:avLst/>
            <a:gdLst>
              <a:gd name="connsiteX0" fmla="*/ 116586 w 116586"/>
              <a:gd name="connsiteY0" fmla="*/ 58293 h 116586"/>
              <a:gd name="connsiteX1" fmla="*/ 58293 w 116586"/>
              <a:gd name="connsiteY1" fmla="*/ 116586 h 116586"/>
              <a:gd name="connsiteX2" fmla="*/ 0 w 116586"/>
              <a:gd name="connsiteY2" fmla="*/ 58293 h 116586"/>
              <a:gd name="connsiteX3" fmla="*/ 58293 w 116586"/>
              <a:gd name="connsiteY3" fmla="*/ 0 h 116586"/>
              <a:gd name="connsiteX4" fmla="*/ 116586 w 116586"/>
              <a:gd name="connsiteY4" fmla="*/ 58293 h 11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6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003A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25" name="Freeform 524">
            <a:extLst>
              <a:ext uri="{FF2B5EF4-FFF2-40B4-BE49-F238E27FC236}">
                <a16:creationId xmlns:a16="http://schemas.microsoft.com/office/drawing/2014/main" id="{8464FF53-B296-8BBE-1C0D-7BFD1A822AE7}"/>
              </a:ext>
            </a:extLst>
          </p:cNvPr>
          <p:cNvSpPr/>
          <p:nvPr/>
        </p:nvSpPr>
        <p:spPr>
          <a:xfrm>
            <a:off x="2244547" y="1823885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CC2AB809-2A4D-2D66-434A-E11EA2A7C0AD}"/>
              </a:ext>
            </a:extLst>
          </p:cNvPr>
          <p:cNvSpPr txBox="1"/>
          <p:nvPr/>
        </p:nvSpPr>
        <p:spPr>
          <a:xfrm>
            <a:off x="2784729" y="138823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Legacy Students</a:t>
            </a: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126C50C8-BD00-8923-DDB5-DE66D54A721F}"/>
              </a:ext>
            </a:extLst>
          </p:cNvPr>
          <p:cNvSpPr txBox="1"/>
          <p:nvPr/>
        </p:nvSpPr>
        <p:spPr>
          <a:xfrm>
            <a:off x="2784729" y="1721529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No Legacy Preference Counterfactual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Relative Admissions Rates for Legacy Applicants at Ivy-Plus Colleges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Reweighted on SAT/ACT Scores to Match Current Attendees</a:t>
            </a:r>
          </a:p>
        </p:txBody>
      </p:sp>
    </p:spTree>
    <p:extLst>
      <p:ext uri="{BB962C8B-B14F-4D97-AF65-F5344CB8AC3E}">
        <p14:creationId xmlns:p14="http://schemas.microsoft.com/office/powerpoint/2010/main" val="982943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683048" y="956126"/>
            <a:ext cx="10960312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assumption: observable characteristics capture all factors that differentiate legacy students from non-legacies in admissions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by examining admissions decisions 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Ivy-plus colleges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52827B-F413-11C6-193D-446C24C48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Effects of Legacy Preferences</a:t>
            </a:r>
          </a:p>
        </p:txBody>
      </p:sp>
    </p:spTree>
    <p:extLst>
      <p:ext uri="{BB962C8B-B14F-4D97-AF65-F5344CB8AC3E}">
        <p14:creationId xmlns:p14="http://schemas.microsoft.com/office/powerpoint/2010/main" val="4227657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EA62D47-12B9-381F-CD38-A07826B75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Admissions Rates for Legacy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Admission Rate by Legacy Status</a:t>
            </a:r>
          </a:p>
        </p:txBody>
      </p:sp>
    </p:spTree>
    <p:extLst>
      <p:ext uri="{BB962C8B-B14F-4D97-AF65-F5344CB8AC3E}">
        <p14:creationId xmlns:p14="http://schemas.microsoft.com/office/powerpoint/2010/main" val="3988616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E0EF059-B3EF-88AC-57FA-4930BCE0E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7F06591-9554-6C47-80D9-943CBAC51C1A}"/>
              </a:ext>
            </a:extLst>
          </p:cNvPr>
          <p:cNvSpPr/>
          <p:nvPr/>
        </p:nvSpPr>
        <p:spPr>
          <a:xfrm>
            <a:off x="638342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Admissions Rates for Legacy Students, by Parental Income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Admission Rate by Legacy Status</a:t>
            </a:r>
          </a:p>
        </p:txBody>
      </p:sp>
    </p:spTree>
    <p:extLst>
      <p:ext uri="{BB962C8B-B14F-4D97-AF65-F5344CB8AC3E}">
        <p14:creationId xmlns:p14="http://schemas.microsoft.com/office/powerpoint/2010/main" val="4224029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01DBA12-351A-D146-B829-7867EBF77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052" y="155524"/>
            <a:ext cx="119629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Effect of Legacy Preferences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70890D14-BA63-74B1-37B8-11C4F1B02D2F}"/>
              </a:ext>
            </a:extLst>
          </p:cNvPr>
          <p:cNvCxnSpPr>
            <a:cxnSpLocks/>
          </p:cNvCxnSpPr>
          <p:nvPr/>
        </p:nvCxnSpPr>
        <p:spPr>
          <a:xfrm>
            <a:off x="624114" y="4252686"/>
            <a:ext cx="9326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A7B7C8F-FEAC-ACD8-59FC-DD0F1792597C}"/>
              </a:ext>
            </a:extLst>
          </p:cNvPr>
          <p:cNvCxnSpPr>
            <a:cxnSpLocks/>
          </p:cNvCxnSpPr>
          <p:nvPr/>
        </p:nvCxnSpPr>
        <p:spPr>
          <a:xfrm rot="5400000">
            <a:off x="109612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9B2F0EF7-819B-4B79-429F-E5A2FCEAA36B}"/>
              </a:ext>
            </a:extLst>
          </p:cNvPr>
          <p:cNvCxnSpPr>
            <a:cxnSpLocks/>
          </p:cNvCxnSpPr>
          <p:nvPr/>
        </p:nvCxnSpPr>
        <p:spPr>
          <a:xfrm rot="5400000">
            <a:off x="10418300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1521034F-F50D-E972-344C-51C877E04429}"/>
              </a:ext>
            </a:extLst>
          </p:cNvPr>
          <p:cNvCxnSpPr>
            <a:cxnSpLocks/>
          </p:cNvCxnSpPr>
          <p:nvPr/>
        </p:nvCxnSpPr>
        <p:spPr>
          <a:xfrm rot="5400000">
            <a:off x="796858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DBE32CCD-4DB2-A13C-B8B6-EBBA2963E284}"/>
              </a:ext>
            </a:extLst>
          </p:cNvPr>
          <p:cNvCxnSpPr>
            <a:cxnSpLocks/>
          </p:cNvCxnSpPr>
          <p:nvPr/>
        </p:nvCxnSpPr>
        <p:spPr>
          <a:xfrm rot="5400000">
            <a:off x="1484104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38D391C7-2C8A-5779-7D8B-2380CF4ACCC6}"/>
              </a:ext>
            </a:extLst>
          </p:cNvPr>
          <p:cNvCxnSpPr>
            <a:cxnSpLocks/>
          </p:cNvCxnSpPr>
          <p:nvPr/>
        </p:nvCxnSpPr>
        <p:spPr>
          <a:xfrm rot="5400000">
            <a:off x="2171350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77AC853B-8798-A10A-93A9-CEF8860B2FD3}"/>
              </a:ext>
            </a:extLst>
          </p:cNvPr>
          <p:cNvCxnSpPr>
            <a:cxnSpLocks/>
          </p:cNvCxnSpPr>
          <p:nvPr/>
        </p:nvCxnSpPr>
        <p:spPr>
          <a:xfrm rot="5400000">
            <a:off x="2858596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D162F6ED-D1A2-894F-BD0F-2CCFE43CE0AB}"/>
              </a:ext>
            </a:extLst>
          </p:cNvPr>
          <p:cNvCxnSpPr>
            <a:cxnSpLocks/>
          </p:cNvCxnSpPr>
          <p:nvPr/>
        </p:nvCxnSpPr>
        <p:spPr>
          <a:xfrm rot="5400000">
            <a:off x="3545842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7451EED0-17F3-3E1F-A44C-169F87FC2403}"/>
              </a:ext>
            </a:extLst>
          </p:cNvPr>
          <p:cNvCxnSpPr>
            <a:cxnSpLocks/>
          </p:cNvCxnSpPr>
          <p:nvPr/>
        </p:nvCxnSpPr>
        <p:spPr>
          <a:xfrm rot="5400000">
            <a:off x="4233088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EEB07493-42B4-3D83-9DEA-4A7E5D4759D0}"/>
              </a:ext>
            </a:extLst>
          </p:cNvPr>
          <p:cNvCxnSpPr>
            <a:cxnSpLocks/>
          </p:cNvCxnSpPr>
          <p:nvPr/>
        </p:nvCxnSpPr>
        <p:spPr>
          <a:xfrm rot="5400000">
            <a:off x="4920334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8383C04-EF3D-3A3E-967E-BDC8A2CDDA9C}"/>
              </a:ext>
            </a:extLst>
          </p:cNvPr>
          <p:cNvCxnSpPr>
            <a:cxnSpLocks/>
          </p:cNvCxnSpPr>
          <p:nvPr/>
        </p:nvCxnSpPr>
        <p:spPr>
          <a:xfrm rot="5400000">
            <a:off x="5607580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ED97843D-900A-B807-0EAB-C16616B33638}"/>
              </a:ext>
            </a:extLst>
          </p:cNvPr>
          <p:cNvCxnSpPr>
            <a:cxnSpLocks/>
          </p:cNvCxnSpPr>
          <p:nvPr/>
        </p:nvCxnSpPr>
        <p:spPr>
          <a:xfrm rot="5400000">
            <a:off x="6294826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A17A7243-B1A4-0F26-1276-1ABC057E6270}"/>
              </a:ext>
            </a:extLst>
          </p:cNvPr>
          <p:cNvCxnSpPr>
            <a:cxnSpLocks/>
          </p:cNvCxnSpPr>
          <p:nvPr/>
        </p:nvCxnSpPr>
        <p:spPr>
          <a:xfrm rot="5400000">
            <a:off x="6982072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C190DAB4-AEB9-CED7-2F2B-0B83017C64EE}"/>
              </a:ext>
            </a:extLst>
          </p:cNvPr>
          <p:cNvCxnSpPr>
            <a:cxnSpLocks/>
          </p:cNvCxnSpPr>
          <p:nvPr/>
        </p:nvCxnSpPr>
        <p:spPr>
          <a:xfrm rot="5400000">
            <a:off x="7669318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441C62AD-B121-774C-F454-DF985F88511D}"/>
              </a:ext>
            </a:extLst>
          </p:cNvPr>
          <p:cNvCxnSpPr>
            <a:cxnSpLocks/>
          </p:cNvCxnSpPr>
          <p:nvPr/>
        </p:nvCxnSpPr>
        <p:spPr>
          <a:xfrm rot="5400000">
            <a:off x="8356564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7684ACE3-68DC-EDCD-9088-9B5B8B583877}"/>
              </a:ext>
            </a:extLst>
          </p:cNvPr>
          <p:cNvCxnSpPr>
            <a:cxnSpLocks/>
          </p:cNvCxnSpPr>
          <p:nvPr/>
        </p:nvCxnSpPr>
        <p:spPr>
          <a:xfrm rot="5400000">
            <a:off x="9043810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E4ABF1E8-78D3-5F8F-ECA4-E140E358DCDC}"/>
              </a:ext>
            </a:extLst>
          </p:cNvPr>
          <p:cNvCxnSpPr>
            <a:cxnSpLocks/>
          </p:cNvCxnSpPr>
          <p:nvPr/>
        </p:nvCxnSpPr>
        <p:spPr>
          <a:xfrm rot="5400000">
            <a:off x="9731056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Box 176">
            <a:extLst>
              <a:ext uri="{FF2B5EF4-FFF2-40B4-BE49-F238E27FC236}">
                <a16:creationId xmlns:a16="http://schemas.microsoft.com/office/drawing/2014/main" id="{765E5C57-8229-3944-16EE-C788522D2C41}"/>
              </a:ext>
            </a:extLst>
          </p:cNvPr>
          <p:cNvSpPr txBox="1"/>
          <p:nvPr/>
        </p:nvSpPr>
        <p:spPr>
          <a:xfrm>
            <a:off x="-4441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29017981-A48A-6707-CF5D-9B7E098B3B13}"/>
              </a:ext>
            </a:extLst>
          </p:cNvPr>
          <p:cNvSpPr txBox="1"/>
          <p:nvPr/>
        </p:nvSpPr>
        <p:spPr>
          <a:xfrm>
            <a:off x="10305519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150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AAD373EB-4E2F-DB67-528E-F98BF53D6A9F}"/>
              </a:ext>
            </a:extLst>
          </p:cNvPr>
          <p:cNvSpPr txBox="1"/>
          <p:nvPr/>
        </p:nvSpPr>
        <p:spPr>
          <a:xfrm>
            <a:off x="682890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5520002A-6E64-6A70-0410-4331DE4923E7}"/>
              </a:ext>
            </a:extLst>
          </p:cNvPr>
          <p:cNvSpPr txBox="1"/>
          <p:nvPr/>
        </p:nvSpPr>
        <p:spPr>
          <a:xfrm>
            <a:off x="1370221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05FE059-08AA-E4F7-1BDE-DDC1430EDD75}"/>
              </a:ext>
            </a:extLst>
          </p:cNvPr>
          <p:cNvSpPr txBox="1"/>
          <p:nvPr/>
        </p:nvSpPr>
        <p:spPr>
          <a:xfrm>
            <a:off x="2057552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556BC863-AF95-C913-412C-9FE0CDAC9A2E}"/>
              </a:ext>
            </a:extLst>
          </p:cNvPr>
          <p:cNvSpPr txBox="1"/>
          <p:nvPr/>
        </p:nvSpPr>
        <p:spPr>
          <a:xfrm>
            <a:off x="2744883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D50E8B9B-49A1-F19E-2B41-31D595253C2B}"/>
              </a:ext>
            </a:extLst>
          </p:cNvPr>
          <p:cNvSpPr txBox="1"/>
          <p:nvPr/>
        </p:nvSpPr>
        <p:spPr>
          <a:xfrm>
            <a:off x="3432214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E5AE0851-28D3-DA06-0345-4950AF601B69}"/>
              </a:ext>
            </a:extLst>
          </p:cNvPr>
          <p:cNvSpPr txBox="1"/>
          <p:nvPr/>
        </p:nvSpPr>
        <p:spPr>
          <a:xfrm>
            <a:off x="4119545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60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E33294B-6094-BB30-E400-CBBF43085BE5}"/>
              </a:ext>
            </a:extLst>
          </p:cNvPr>
          <p:cNvSpPr txBox="1"/>
          <p:nvPr/>
        </p:nvSpPr>
        <p:spPr>
          <a:xfrm>
            <a:off x="4806876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70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D03E363-4B02-B264-309C-D38ADCA682B2}"/>
              </a:ext>
            </a:extLst>
          </p:cNvPr>
          <p:cNvSpPr txBox="1"/>
          <p:nvPr/>
        </p:nvSpPr>
        <p:spPr>
          <a:xfrm>
            <a:off x="5494207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80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BA3BD4D1-691F-4A46-A1A7-90924AB8D5EC}"/>
              </a:ext>
            </a:extLst>
          </p:cNvPr>
          <p:cNvSpPr txBox="1"/>
          <p:nvPr/>
        </p:nvSpPr>
        <p:spPr>
          <a:xfrm>
            <a:off x="6181538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90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0121005-EEA0-49B6-1B1D-AF382ED7D628}"/>
              </a:ext>
            </a:extLst>
          </p:cNvPr>
          <p:cNvSpPr txBox="1"/>
          <p:nvPr/>
        </p:nvSpPr>
        <p:spPr>
          <a:xfrm>
            <a:off x="6868869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854E6284-37F3-CB83-EDC9-13AD3C9CA402}"/>
              </a:ext>
            </a:extLst>
          </p:cNvPr>
          <p:cNvSpPr txBox="1"/>
          <p:nvPr/>
        </p:nvSpPr>
        <p:spPr>
          <a:xfrm>
            <a:off x="7556200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110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F6CB66C-F00A-9AD8-56AB-BB0D029E6CDA}"/>
              </a:ext>
            </a:extLst>
          </p:cNvPr>
          <p:cNvSpPr txBox="1"/>
          <p:nvPr/>
        </p:nvSpPr>
        <p:spPr>
          <a:xfrm>
            <a:off x="8243531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120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7816B95F-25A1-C4B7-7CB3-FB897FBC08B8}"/>
              </a:ext>
            </a:extLst>
          </p:cNvPr>
          <p:cNvSpPr txBox="1"/>
          <p:nvPr/>
        </p:nvSpPr>
        <p:spPr>
          <a:xfrm>
            <a:off x="8930862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130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5F514566-F8E9-8879-4EF6-9FA322708AFE}"/>
              </a:ext>
            </a:extLst>
          </p:cNvPr>
          <p:cNvSpPr txBox="1"/>
          <p:nvPr/>
        </p:nvSpPr>
        <p:spPr>
          <a:xfrm>
            <a:off x="9618193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140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64EF4A7-3172-FF5F-B8B4-10918D48685C}"/>
              </a:ext>
            </a:extLst>
          </p:cNvPr>
          <p:cNvSpPr/>
          <p:nvPr/>
        </p:nvSpPr>
        <p:spPr>
          <a:xfrm>
            <a:off x="201052" y="2626899"/>
            <a:ext cx="10581377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75E2CBA4-7689-89F9-5F97-A191B4B67153}"/>
              </a:ext>
            </a:extLst>
          </p:cNvPr>
          <p:cNvSpPr/>
          <p:nvPr/>
        </p:nvSpPr>
        <p:spPr>
          <a:xfrm>
            <a:off x="201051" y="2626899"/>
            <a:ext cx="4123473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68A7A661-A60C-E559-8C72-5EBA1F1BA4F4}"/>
              </a:ext>
            </a:extLst>
          </p:cNvPr>
          <p:cNvSpPr/>
          <p:nvPr/>
        </p:nvSpPr>
        <p:spPr>
          <a:xfrm>
            <a:off x="9532173" y="2626899"/>
            <a:ext cx="1250255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8A3A3D9F-4EC1-8783-840E-1C3F7EBED682}"/>
              </a:ext>
            </a:extLst>
          </p:cNvPr>
          <p:cNvGrpSpPr/>
          <p:nvPr/>
        </p:nvGrpSpPr>
        <p:grpSpPr>
          <a:xfrm>
            <a:off x="10748769" y="2812478"/>
            <a:ext cx="1448191" cy="1479264"/>
            <a:chOff x="10388284" y="2793154"/>
            <a:chExt cx="1448191" cy="1479264"/>
          </a:xfrm>
        </p:grpSpPr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A5DCA10B-A6C9-02D0-07FE-B671F2AFE24F}"/>
                </a:ext>
              </a:extLst>
            </p:cNvPr>
            <p:cNvSpPr txBox="1"/>
            <p:nvPr/>
          </p:nvSpPr>
          <p:spPr>
            <a:xfrm>
              <a:off x="10499872" y="2793154"/>
              <a:ext cx="12250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F7F7F"/>
                  </a:solidFill>
                </a:rPr>
                <a:t>Attendance</a:t>
              </a: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61FF9D65-2DC3-5A1F-66B2-86ADE7A7863F}"/>
                </a:ext>
              </a:extLst>
            </p:cNvPr>
            <p:cNvGrpSpPr/>
            <p:nvPr/>
          </p:nvGrpSpPr>
          <p:grpSpPr>
            <a:xfrm>
              <a:off x="10388284" y="3008654"/>
              <a:ext cx="1448191" cy="1263764"/>
              <a:chOff x="10388284" y="3044279"/>
              <a:chExt cx="1448191" cy="1263764"/>
            </a:xfrm>
          </p:grpSpPr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EAD7503B-ACF9-2E81-DB14-CB4AE0B55107}"/>
                  </a:ext>
                </a:extLst>
              </p:cNvPr>
              <p:cNvSpPr txBox="1"/>
              <p:nvPr/>
            </p:nvSpPr>
            <p:spPr>
              <a:xfrm>
                <a:off x="10592044" y="3044279"/>
                <a:ext cx="10406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7F7F7F"/>
                    </a:solidFill>
                  </a:rPr>
                  <a:t>168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04481363-00D6-15D1-17FD-E18015D93AFD}"/>
                  </a:ext>
                </a:extLst>
              </p:cNvPr>
              <p:cNvSpPr txBox="1"/>
              <p:nvPr/>
            </p:nvSpPr>
            <p:spPr>
              <a:xfrm>
                <a:off x="10388284" y="3723268"/>
                <a:ext cx="14481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F7F7F"/>
                    </a:solidFill>
                  </a:rPr>
                  <a:t>Extra students from top 1%</a:t>
                </a:r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5C000439-601E-1392-7427-D6376D34E8CE}"/>
              </a:ext>
            </a:extLst>
          </p:cNvPr>
          <p:cNvGrpSpPr/>
          <p:nvPr/>
        </p:nvGrpSpPr>
        <p:grpSpPr>
          <a:xfrm>
            <a:off x="9452049" y="2815864"/>
            <a:ext cx="1410964" cy="1233043"/>
            <a:chOff x="10328853" y="2793154"/>
            <a:chExt cx="1410964" cy="1233043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FA94D4E9-2CCA-DD7C-6AE5-6EB95B41816E}"/>
                </a:ext>
              </a:extLst>
            </p:cNvPr>
            <p:cNvSpPr txBox="1"/>
            <p:nvPr/>
          </p:nvSpPr>
          <p:spPr>
            <a:xfrm>
              <a:off x="10328853" y="2793154"/>
              <a:ext cx="1410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F7F7F"/>
                  </a:solidFill>
                </a:rPr>
                <a:t>Matriculation</a:t>
              </a:r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608CBE82-B794-71BE-F5A4-14F73EF7E100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30E3CDD6-851D-46B2-65F5-4959AB5D0846}"/>
                  </a:ext>
                </a:extLst>
              </p:cNvPr>
              <p:cNvSpPr txBox="1"/>
              <p:nvPr/>
            </p:nvSpPr>
            <p:spPr>
              <a:xfrm>
                <a:off x="10656662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7F7F7F"/>
                    </a:solidFill>
                  </a:rPr>
                  <a:t>20</a:t>
                </a: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F3474BAB-1094-56D0-BCF4-980BB1C526A4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F7F7F"/>
                    </a:solidFill>
                  </a:rPr>
                  <a:t>11.9%</a:t>
                </a:r>
              </a:p>
            </p:txBody>
          </p:sp>
        </p:grpSp>
      </p:grpSp>
      <p:sp>
        <p:nvSpPr>
          <p:cNvPr id="206" name="Rectangle 205">
            <a:extLst>
              <a:ext uri="{FF2B5EF4-FFF2-40B4-BE49-F238E27FC236}">
                <a16:creationId xmlns:a16="http://schemas.microsoft.com/office/drawing/2014/main" id="{83D5795E-EB8A-7C81-44A0-DAC8916D149B}"/>
              </a:ext>
            </a:extLst>
          </p:cNvPr>
          <p:cNvSpPr/>
          <p:nvPr/>
        </p:nvSpPr>
        <p:spPr>
          <a:xfrm>
            <a:off x="201051" y="2626899"/>
            <a:ext cx="2394509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A75F6965-380E-E005-AA75-7BC8B8C415BA}"/>
              </a:ext>
            </a:extLst>
          </p:cNvPr>
          <p:cNvGrpSpPr/>
          <p:nvPr/>
        </p:nvGrpSpPr>
        <p:grpSpPr>
          <a:xfrm>
            <a:off x="788202" y="2812478"/>
            <a:ext cx="1220207" cy="1233043"/>
            <a:chOff x="10424235" y="2793154"/>
            <a:chExt cx="1220207" cy="1233043"/>
          </a:xfrm>
        </p:grpSpPr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FCC886C-12B7-316A-2C58-7B4135470654}"/>
                </a:ext>
              </a:extLst>
            </p:cNvPr>
            <p:cNvSpPr txBox="1"/>
            <p:nvPr/>
          </p:nvSpPr>
          <p:spPr>
            <a:xfrm>
              <a:off x="10424235" y="2793154"/>
              <a:ext cx="12202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F7F7F"/>
                  </a:solidFill>
                </a:rPr>
                <a:t>Application</a:t>
              </a:r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8299573C-18BD-58DB-FB36-84D7DFE2AE38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5F0F7E6A-AA2B-720E-C6A7-B855FF7E7477}"/>
                  </a:ext>
                </a:extLst>
              </p:cNvPr>
              <p:cNvSpPr txBox="1"/>
              <p:nvPr/>
            </p:nvSpPr>
            <p:spPr>
              <a:xfrm>
                <a:off x="10656662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7F7F7F"/>
                    </a:solidFill>
                  </a:rPr>
                  <a:t>34</a:t>
                </a:r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4C2DC5B1-F49F-048B-B713-6F652EE274AD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F7F7F"/>
                    </a:solidFill>
                  </a:rPr>
                  <a:t>20.1%</a:t>
                </a:r>
              </a:p>
            </p:txBody>
          </p:sp>
        </p:grp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id="{B69214EA-21B1-0FD7-8E64-726BC2A68FC3}"/>
              </a:ext>
            </a:extLst>
          </p:cNvPr>
          <p:cNvSpPr/>
          <p:nvPr/>
        </p:nvSpPr>
        <p:spPr>
          <a:xfrm>
            <a:off x="2572777" y="2118512"/>
            <a:ext cx="45720" cy="274320"/>
          </a:xfrm>
          <a:prstGeom prst="rect">
            <a:avLst/>
          </a:prstGeom>
          <a:solidFill>
            <a:srgbClr val="54C5B6"/>
          </a:solidFill>
          <a:ln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4CAAE38E-D971-6383-CC7C-12E6F5711AAD}"/>
              </a:ext>
            </a:extLst>
          </p:cNvPr>
          <p:cNvSpPr/>
          <p:nvPr/>
        </p:nvSpPr>
        <p:spPr>
          <a:xfrm>
            <a:off x="9504749" y="2118512"/>
            <a:ext cx="45720" cy="274320"/>
          </a:xfrm>
          <a:prstGeom prst="rect">
            <a:avLst/>
          </a:prstGeom>
          <a:solidFill>
            <a:srgbClr val="54C5B6"/>
          </a:solidFill>
          <a:ln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B433BEDA-C95A-4B46-40B4-EB319266DB60}"/>
              </a:ext>
            </a:extLst>
          </p:cNvPr>
          <p:cNvCxnSpPr>
            <a:stCxn id="212" idx="3"/>
            <a:endCxn id="213" idx="1"/>
          </p:cNvCxnSpPr>
          <p:nvPr/>
        </p:nvCxnSpPr>
        <p:spPr>
          <a:xfrm>
            <a:off x="2618497" y="2255672"/>
            <a:ext cx="6886252" cy="0"/>
          </a:xfrm>
          <a:prstGeom prst="line">
            <a:avLst/>
          </a:prstGeom>
          <a:ln>
            <a:solidFill>
              <a:srgbClr val="54C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06D9981-9988-79CD-B11C-4DB75FCBCBE9}"/>
              </a:ext>
            </a:extLst>
          </p:cNvPr>
          <p:cNvGrpSpPr/>
          <p:nvPr/>
        </p:nvGrpSpPr>
        <p:grpSpPr>
          <a:xfrm>
            <a:off x="3604471" y="1870952"/>
            <a:ext cx="4261392" cy="769441"/>
            <a:chOff x="1232746" y="1870952"/>
            <a:chExt cx="4261392" cy="769441"/>
          </a:xfrm>
        </p:grpSpPr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31E79BD4-67E2-E43A-C08F-D6AF27F82BA3}"/>
                </a:ext>
              </a:extLst>
            </p:cNvPr>
            <p:cNvSpPr/>
            <p:nvPr/>
          </p:nvSpPr>
          <p:spPr>
            <a:xfrm>
              <a:off x="1232746" y="1923493"/>
              <a:ext cx="3651792" cy="622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4C5B6"/>
                </a:solidFill>
              </a:endParaRPr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D227587-FB4C-FD9E-C0EE-CD1A817C5A51}"/>
                </a:ext>
              </a:extLst>
            </p:cNvPr>
            <p:cNvGrpSpPr/>
            <p:nvPr/>
          </p:nvGrpSpPr>
          <p:grpSpPr>
            <a:xfrm>
              <a:off x="1252950" y="1870952"/>
              <a:ext cx="4241188" cy="769441"/>
              <a:chOff x="10513994" y="3044279"/>
              <a:chExt cx="4241188" cy="769441"/>
            </a:xfrm>
          </p:grpSpPr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8660BF8D-0101-6716-4F49-DACB9901893B}"/>
                  </a:ext>
                </a:extLst>
              </p:cNvPr>
              <p:cNvSpPr txBox="1"/>
              <p:nvPr/>
            </p:nvSpPr>
            <p:spPr>
              <a:xfrm>
                <a:off x="10513994" y="3044279"/>
                <a:ext cx="10406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54C5B6"/>
                    </a:solidFill>
                  </a:rPr>
                  <a:t>114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CEE72708-A64D-9020-E36E-5BC263F7B76E}"/>
                  </a:ext>
                </a:extLst>
              </p:cNvPr>
              <p:cNvSpPr txBox="1"/>
              <p:nvPr/>
            </p:nvSpPr>
            <p:spPr>
              <a:xfrm>
                <a:off x="11547450" y="3136612"/>
                <a:ext cx="32077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54C5B6"/>
                    </a:solidFill>
                  </a:rPr>
                  <a:t>68.1% </a:t>
                </a:r>
              </a:p>
              <a:p>
                <a:r>
                  <a:rPr lang="en-US" sz="1600" b="1" dirty="0">
                    <a:solidFill>
                      <a:srgbClr val="54C5B6"/>
                    </a:solidFill>
                  </a:rPr>
                  <a:t>Attributable to Admissions</a:t>
                </a:r>
              </a:p>
            </p:txBody>
          </p:sp>
        </p:grpSp>
      </p:grpSp>
      <p:sp>
        <p:nvSpPr>
          <p:cNvPr id="220" name="Rectangle 219">
            <a:extLst>
              <a:ext uri="{FF2B5EF4-FFF2-40B4-BE49-F238E27FC236}">
                <a16:creationId xmlns:a16="http://schemas.microsoft.com/office/drawing/2014/main" id="{7B6F38CE-6C61-2FF0-C3CB-321CDE168A9B}"/>
              </a:ext>
            </a:extLst>
          </p:cNvPr>
          <p:cNvSpPr/>
          <p:nvPr/>
        </p:nvSpPr>
        <p:spPr>
          <a:xfrm>
            <a:off x="4331439" y="2626899"/>
            <a:ext cx="3190292" cy="1625787"/>
          </a:xfrm>
          <a:prstGeom prst="rect">
            <a:avLst/>
          </a:prstGeom>
          <a:solidFill>
            <a:srgbClr val="54C5B6"/>
          </a:solidFill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AFA8008D-C0B4-70ED-870E-2EB3D5FF2052}"/>
              </a:ext>
            </a:extLst>
          </p:cNvPr>
          <p:cNvGrpSpPr/>
          <p:nvPr/>
        </p:nvGrpSpPr>
        <p:grpSpPr>
          <a:xfrm>
            <a:off x="2527223" y="2812478"/>
            <a:ext cx="1863011" cy="1233043"/>
            <a:chOff x="10102835" y="2793154"/>
            <a:chExt cx="1863011" cy="1233043"/>
          </a:xfrm>
        </p:grpSpPr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16CDD321-971F-89BD-36DF-36D0C743F762}"/>
                </a:ext>
              </a:extLst>
            </p:cNvPr>
            <p:cNvSpPr txBox="1"/>
            <p:nvPr/>
          </p:nvSpPr>
          <p:spPr>
            <a:xfrm>
              <a:off x="10102835" y="2793154"/>
              <a:ext cx="1863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F7F7F"/>
                  </a:solidFill>
                </a:rPr>
                <a:t>Recruited Athletes</a:t>
              </a: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DC2D4187-1900-AA01-7757-2F99BE365152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DAE447BC-030D-A130-8F26-EB15052778B8}"/>
                  </a:ext>
                </a:extLst>
              </p:cNvPr>
              <p:cNvSpPr txBox="1"/>
              <p:nvPr/>
            </p:nvSpPr>
            <p:spPr>
              <a:xfrm>
                <a:off x="10656662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7F7F7F"/>
                    </a:solidFill>
                  </a:rPr>
                  <a:t>27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78C8CE33-2334-A756-F6E5-9F2830E23839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F7F7F"/>
                    </a:solidFill>
                  </a:rPr>
                  <a:t>16.2%</a:t>
                </a:r>
              </a:p>
            </p:txBody>
          </p:sp>
        </p:grp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F1F2CD97-0C41-BC47-B81A-30D9CCEF19B9}"/>
              </a:ext>
            </a:extLst>
          </p:cNvPr>
          <p:cNvGrpSpPr/>
          <p:nvPr/>
        </p:nvGrpSpPr>
        <p:grpSpPr>
          <a:xfrm>
            <a:off x="5001924" y="2812478"/>
            <a:ext cx="1850186" cy="1233043"/>
            <a:chOff x="10109245" y="2793154"/>
            <a:chExt cx="1850186" cy="1233043"/>
          </a:xfrm>
        </p:grpSpPr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3375D613-415E-3D38-2EDB-B9FA16A968D3}"/>
                </a:ext>
              </a:extLst>
            </p:cNvPr>
            <p:cNvSpPr txBox="1"/>
            <p:nvPr/>
          </p:nvSpPr>
          <p:spPr>
            <a:xfrm>
              <a:off x="10109245" y="2793154"/>
              <a:ext cx="18501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Legacy Preference</a:t>
              </a:r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16094BF4-5DBD-7BAA-7115-BF502E50A3F0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51ED92DE-CB03-3D39-987C-3DE0FD37003D}"/>
                  </a:ext>
                </a:extLst>
              </p:cNvPr>
              <p:cNvSpPr txBox="1"/>
              <p:nvPr/>
            </p:nvSpPr>
            <p:spPr>
              <a:xfrm>
                <a:off x="10656662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52</a:t>
                </a: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BFD0D6B7-D8B1-96AE-D5AB-B11805C46225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31%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1656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683048" y="978986"/>
            <a:ext cx="10825904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understand source of remaining difference in admissions rates, turn to detailed information on applicant ratings</a:t>
            </a:r>
            <a:endParaRPr lang="en-US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first on non-legacy applicants (to avoid contamination from legacy effect)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262626"/>
                </a:solidFill>
                <a:latin typeface="Lucida Sans" panose="020B0602030504020204" pitchFamily="34" charset="0"/>
                <a:cs typeface="Arial" pitchFamily="34" charset="0"/>
              </a:rPr>
              <a:t>Explaining Remaining Admissions Preference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37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9837D7A-BB72-D259-5249-D99BB531C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Admissions Office Ratings of Applicants by Parental Income</a:t>
            </a:r>
            <a:r>
              <a:rPr lang="en-US" sz="2000" b="1" dirty="0">
                <a:solidFill>
                  <a:prstClr val="black"/>
                </a:solidFill>
                <a:latin typeface="Lucida Sans" charset="0"/>
                <a:ea typeface="Lucida Sans" charset="0"/>
                <a:cs typeface="Lucida Sans" charset="0"/>
              </a:rPr>
              <a:t>: Academic Rating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Reweighting on Test 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Lucida Sans" charset="0"/>
                <a:ea typeface="Lucida Sans" charset="0"/>
                <a:cs typeface="Lucida Sans" charset="0"/>
              </a:rPr>
              <a:t>Scores, Excluding Legacies, Athletes, and Faculty Children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64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A11C4A7-0C94-9BCF-2DE8-C7357A210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9D90F1-585E-80D3-E6A8-1433C580D903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Admissions Office Ratings of Applicants by Parental Income: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Non-Academic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 Rating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Reweighting on Test Scores, Excluding Legacies, Athletes, and Faculty Children</a:t>
            </a:r>
          </a:p>
        </p:txBody>
      </p:sp>
    </p:spTree>
    <p:extLst>
      <p:ext uri="{BB962C8B-B14F-4D97-AF65-F5344CB8AC3E}">
        <p14:creationId xmlns:p14="http://schemas.microsoft.com/office/powerpoint/2010/main" val="2492539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130EFFE-508D-4419-51CB-FDEB98B5C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63D8EC-3D0D-BEF8-E425-1BA29DE8A2A8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Non-Academic Ratings by Parental Income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Lucida Sans" charset="0"/>
                <a:ea typeface="Lucida Sans" charset="0"/>
                <a:cs typeface="Lucida Sans" charset="0"/>
              </a:rPr>
              <a:t>Reweighting on Test Scores, Excluding Legacies, Athletes, and Faculty Children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903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683048" y="978986"/>
            <a:ext cx="10941824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Differences in ratings and admissions are mediated by high schools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 HS fixed effects on admissions by regressing Ivy-plus admission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indicator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HS dummies, SAT scores, </a:t>
            </a: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demographic controls (race, gender, parent income)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High School Effects on Admissions and Ratings</a:t>
            </a:r>
          </a:p>
        </p:txBody>
      </p:sp>
    </p:spTree>
    <p:extLst>
      <p:ext uri="{BB962C8B-B14F-4D97-AF65-F5344CB8AC3E}">
        <p14:creationId xmlns:p14="http://schemas.microsoft.com/office/powerpoint/2010/main" val="3549609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683048" y="1076957"/>
            <a:ext cx="10825904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highly selective private colleges amplify the persistence of privilege across generations?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Could they diversify society’s leaders by changing their admissions policies?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3729639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F5C6C37-059C-C9D5-C00D-C5C691DF5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High-School Fixed Effects on Admissions vs. Parental Income</a:t>
            </a:r>
          </a:p>
        </p:txBody>
      </p:sp>
    </p:spTree>
    <p:extLst>
      <p:ext uri="{BB962C8B-B14F-4D97-AF65-F5344CB8AC3E}">
        <p14:creationId xmlns:p14="http://schemas.microsoft.com/office/powerpoint/2010/main" val="1788773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880923A-6839-228F-D8D3-576A3062C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AA7369-C279-671A-9636-C048C10E3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High School Effects on Ivy-Plus Admissions, by High School Type</a:t>
            </a:r>
          </a:p>
        </p:txBody>
      </p:sp>
    </p:spTree>
    <p:extLst>
      <p:ext uri="{BB962C8B-B14F-4D97-AF65-F5344CB8AC3E}">
        <p14:creationId xmlns:p14="http://schemas.microsoft.com/office/powerpoint/2010/main" val="626413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1F65F28-A81E-0F46-342A-07D2EFB8B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B34625-C67E-8EA1-B51E-656574DB2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High School Effects on Non-Academic Rating, by High School Type</a:t>
            </a:r>
          </a:p>
        </p:txBody>
      </p:sp>
    </p:spTree>
    <p:extLst>
      <p:ext uri="{BB962C8B-B14F-4D97-AF65-F5344CB8AC3E}">
        <p14:creationId xmlns:p14="http://schemas.microsoft.com/office/powerpoint/2010/main" val="1722037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C885013-334F-5A15-2C07-1B4BA1CFC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355" name="Picture 354">
            <a:extLst>
              <a:ext uri="{FF2B5EF4-FFF2-40B4-BE49-F238E27FC236}">
                <a16:creationId xmlns:a16="http://schemas.microsoft.com/office/drawing/2014/main" id="{032B7F2B-095E-6D3E-AED1-B693C1674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0" cy="0"/>
          </a:xfrm>
          <a:prstGeom prst="rect">
            <a:avLst/>
          </a:prstGeom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Ratings vs. High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 School Fixed Effects on Admissions, Controlling for SAT Score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Share of Ivy-Plus Applicants with High Ratings vs. (Shrunken) High School FE on Admissions</a:t>
            </a:r>
          </a:p>
        </p:txBody>
      </p:sp>
    </p:spTree>
    <p:extLst>
      <p:ext uri="{BB962C8B-B14F-4D97-AF65-F5344CB8AC3E}">
        <p14:creationId xmlns:p14="http://schemas.microsoft.com/office/powerpoint/2010/main" val="3396778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01DBA12-351A-D146-B829-7867EBF77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052" y="155524"/>
            <a:ext cx="119629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Effect of Non-Academic Ratings Preferences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70890D14-BA63-74B1-37B8-11C4F1B02D2F}"/>
              </a:ext>
            </a:extLst>
          </p:cNvPr>
          <p:cNvCxnSpPr>
            <a:cxnSpLocks/>
          </p:cNvCxnSpPr>
          <p:nvPr/>
        </p:nvCxnSpPr>
        <p:spPr>
          <a:xfrm>
            <a:off x="624114" y="4252686"/>
            <a:ext cx="9326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A7B7C8F-FEAC-ACD8-59FC-DD0F1792597C}"/>
              </a:ext>
            </a:extLst>
          </p:cNvPr>
          <p:cNvCxnSpPr>
            <a:cxnSpLocks/>
          </p:cNvCxnSpPr>
          <p:nvPr/>
        </p:nvCxnSpPr>
        <p:spPr>
          <a:xfrm rot="5400000">
            <a:off x="109612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9B2F0EF7-819B-4B79-429F-E5A2FCEAA36B}"/>
              </a:ext>
            </a:extLst>
          </p:cNvPr>
          <p:cNvCxnSpPr>
            <a:cxnSpLocks/>
          </p:cNvCxnSpPr>
          <p:nvPr/>
        </p:nvCxnSpPr>
        <p:spPr>
          <a:xfrm rot="5400000">
            <a:off x="10418300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1521034F-F50D-E972-344C-51C877E04429}"/>
              </a:ext>
            </a:extLst>
          </p:cNvPr>
          <p:cNvCxnSpPr>
            <a:cxnSpLocks/>
          </p:cNvCxnSpPr>
          <p:nvPr/>
        </p:nvCxnSpPr>
        <p:spPr>
          <a:xfrm rot="5400000">
            <a:off x="796858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DBE32CCD-4DB2-A13C-B8B6-EBBA2963E284}"/>
              </a:ext>
            </a:extLst>
          </p:cNvPr>
          <p:cNvCxnSpPr>
            <a:cxnSpLocks/>
          </p:cNvCxnSpPr>
          <p:nvPr/>
        </p:nvCxnSpPr>
        <p:spPr>
          <a:xfrm rot="5400000">
            <a:off x="1484104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38D391C7-2C8A-5779-7D8B-2380CF4ACCC6}"/>
              </a:ext>
            </a:extLst>
          </p:cNvPr>
          <p:cNvCxnSpPr>
            <a:cxnSpLocks/>
          </p:cNvCxnSpPr>
          <p:nvPr/>
        </p:nvCxnSpPr>
        <p:spPr>
          <a:xfrm rot="5400000">
            <a:off x="2171350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77AC853B-8798-A10A-93A9-CEF8860B2FD3}"/>
              </a:ext>
            </a:extLst>
          </p:cNvPr>
          <p:cNvCxnSpPr>
            <a:cxnSpLocks/>
          </p:cNvCxnSpPr>
          <p:nvPr/>
        </p:nvCxnSpPr>
        <p:spPr>
          <a:xfrm rot="5400000">
            <a:off x="2858596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D162F6ED-D1A2-894F-BD0F-2CCFE43CE0AB}"/>
              </a:ext>
            </a:extLst>
          </p:cNvPr>
          <p:cNvCxnSpPr>
            <a:cxnSpLocks/>
          </p:cNvCxnSpPr>
          <p:nvPr/>
        </p:nvCxnSpPr>
        <p:spPr>
          <a:xfrm rot="5400000">
            <a:off x="3545842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7451EED0-17F3-3E1F-A44C-169F87FC2403}"/>
              </a:ext>
            </a:extLst>
          </p:cNvPr>
          <p:cNvCxnSpPr>
            <a:cxnSpLocks/>
          </p:cNvCxnSpPr>
          <p:nvPr/>
        </p:nvCxnSpPr>
        <p:spPr>
          <a:xfrm rot="5400000">
            <a:off x="4233088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EEB07493-42B4-3D83-9DEA-4A7E5D4759D0}"/>
              </a:ext>
            </a:extLst>
          </p:cNvPr>
          <p:cNvCxnSpPr>
            <a:cxnSpLocks/>
          </p:cNvCxnSpPr>
          <p:nvPr/>
        </p:nvCxnSpPr>
        <p:spPr>
          <a:xfrm rot="5400000">
            <a:off x="4920334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8383C04-EF3D-3A3E-967E-BDC8A2CDDA9C}"/>
              </a:ext>
            </a:extLst>
          </p:cNvPr>
          <p:cNvCxnSpPr>
            <a:cxnSpLocks/>
          </p:cNvCxnSpPr>
          <p:nvPr/>
        </p:nvCxnSpPr>
        <p:spPr>
          <a:xfrm rot="5400000">
            <a:off x="5607580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ED97843D-900A-B807-0EAB-C16616B33638}"/>
              </a:ext>
            </a:extLst>
          </p:cNvPr>
          <p:cNvCxnSpPr>
            <a:cxnSpLocks/>
          </p:cNvCxnSpPr>
          <p:nvPr/>
        </p:nvCxnSpPr>
        <p:spPr>
          <a:xfrm rot="5400000">
            <a:off x="6294826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A17A7243-B1A4-0F26-1276-1ABC057E6270}"/>
              </a:ext>
            </a:extLst>
          </p:cNvPr>
          <p:cNvCxnSpPr>
            <a:cxnSpLocks/>
          </p:cNvCxnSpPr>
          <p:nvPr/>
        </p:nvCxnSpPr>
        <p:spPr>
          <a:xfrm rot="5400000">
            <a:off x="6982072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C190DAB4-AEB9-CED7-2F2B-0B83017C64EE}"/>
              </a:ext>
            </a:extLst>
          </p:cNvPr>
          <p:cNvCxnSpPr>
            <a:cxnSpLocks/>
          </p:cNvCxnSpPr>
          <p:nvPr/>
        </p:nvCxnSpPr>
        <p:spPr>
          <a:xfrm rot="5400000">
            <a:off x="7669318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441C62AD-B121-774C-F454-DF985F88511D}"/>
              </a:ext>
            </a:extLst>
          </p:cNvPr>
          <p:cNvCxnSpPr>
            <a:cxnSpLocks/>
          </p:cNvCxnSpPr>
          <p:nvPr/>
        </p:nvCxnSpPr>
        <p:spPr>
          <a:xfrm rot="5400000">
            <a:off x="8356564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7684ACE3-68DC-EDCD-9088-9B5B8B583877}"/>
              </a:ext>
            </a:extLst>
          </p:cNvPr>
          <p:cNvCxnSpPr>
            <a:cxnSpLocks/>
          </p:cNvCxnSpPr>
          <p:nvPr/>
        </p:nvCxnSpPr>
        <p:spPr>
          <a:xfrm rot="5400000">
            <a:off x="9043810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E4ABF1E8-78D3-5F8F-ECA4-E140E358DCDC}"/>
              </a:ext>
            </a:extLst>
          </p:cNvPr>
          <p:cNvCxnSpPr>
            <a:cxnSpLocks/>
          </p:cNvCxnSpPr>
          <p:nvPr/>
        </p:nvCxnSpPr>
        <p:spPr>
          <a:xfrm rot="5400000">
            <a:off x="9731056" y="4344126"/>
            <a:ext cx="1828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Box 176">
            <a:extLst>
              <a:ext uri="{FF2B5EF4-FFF2-40B4-BE49-F238E27FC236}">
                <a16:creationId xmlns:a16="http://schemas.microsoft.com/office/drawing/2014/main" id="{765E5C57-8229-3944-16EE-C788522D2C41}"/>
              </a:ext>
            </a:extLst>
          </p:cNvPr>
          <p:cNvSpPr txBox="1"/>
          <p:nvPr/>
        </p:nvSpPr>
        <p:spPr>
          <a:xfrm>
            <a:off x="-4441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29017981-A48A-6707-CF5D-9B7E098B3B13}"/>
              </a:ext>
            </a:extLst>
          </p:cNvPr>
          <p:cNvSpPr txBox="1"/>
          <p:nvPr/>
        </p:nvSpPr>
        <p:spPr>
          <a:xfrm>
            <a:off x="10305519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150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AAD373EB-4E2F-DB67-528E-F98BF53D6A9F}"/>
              </a:ext>
            </a:extLst>
          </p:cNvPr>
          <p:cNvSpPr txBox="1"/>
          <p:nvPr/>
        </p:nvSpPr>
        <p:spPr>
          <a:xfrm>
            <a:off x="682890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5520002A-6E64-6A70-0410-4331DE4923E7}"/>
              </a:ext>
            </a:extLst>
          </p:cNvPr>
          <p:cNvSpPr txBox="1"/>
          <p:nvPr/>
        </p:nvSpPr>
        <p:spPr>
          <a:xfrm>
            <a:off x="1370221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05FE059-08AA-E4F7-1BDE-DDC1430EDD75}"/>
              </a:ext>
            </a:extLst>
          </p:cNvPr>
          <p:cNvSpPr txBox="1"/>
          <p:nvPr/>
        </p:nvSpPr>
        <p:spPr>
          <a:xfrm>
            <a:off x="2057552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556BC863-AF95-C913-412C-9FE0CDAC9A2E}"/>
              </a:ext>
            </a:extLst>
          </p:cNvPr>
          <p:cNvSpPr txBox="1"/>
          <p:nvPr/>
        </p:nvSpPr>
        <p:spPr>
          <a:xfrm>
            <a:off x="2744883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D50E8B9B-49A1-F19E-2B41-31D595253C2B}"/>
              </a:ext>
            </a:extLst>
          </p:cNvPr>
          <p:cNvSpPr txBox="1"/>
          <p:nvPr/>
        </p:nvSpPr>
        <p:spPr>
          <a:xfrm>
            <a:off x="3432214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E5AE0851-28D3-DA06-0345-4950AF601B69}"/>
              </a:ext>
            </a:extLst>
          </p:cNvPr>
          <p:cNvSpPr txBox="1"/>
          <p:nvPr/>
        </p:nvSpPr>
        <p:spPr>
          <a:xfrm>
            <a:off x="4119545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60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E33294B-6094-BB30-E400-CBBF43085BE5}"/>
              </a:ext>
            </a:extLst>
          </p:cNvPr>
          <p:cNvSpPr txBox="1"/>
          <p:nvPr/>
        </p:nvSpPr>
        <p:spPr>
          <a:xfrm>
            <a:off x="4806876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70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D03E363-4B02-B264-309C-D38ADCA682B2}"/>
              </a:ext>
            </a:extLst>
          </p:cNvPr>
          <p:cNvSpPr txBox="1"/>
          <p:nvPr/>
        </p:nvSpPr>
        <p:spPr>
          <a:xfrm>
            <a:off x="5494207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80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BA3BD4D1-691F-4A46-A1A7-90924AB8D5EC}"/>
              </a:ext>
            </a:extLst>
          </p:cNvPr>
          <p:cNvSpPr txBox="1"/>
          <p:nvPr/>
        </p:nvSpPr>
        <p:spPr>
          <a:xfrm>
            <a:off x="6181538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90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0121005-EEA0-49B6-1B1D-AF382ED7D628}"/>
              </a:ext>
            </a:extLst>
          </p:cNvPr>
          <p:cNvSpPr txBox="1"/>
          <p:nvPr/>
        </p:nvSpPr>
        <p:spPr>
          <a:xfrm>
            <a:off x="6868869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854E6284-37F3-CB83-EDC9-13AD3C9CA402}"/>
              </a:ext>
            </a:extLst>
          </p:cNvPr>
          <p:cNvSpPr txBox="1"/>
          <p:nvPr/>
        </p:nvSpPr>
        <p:spPr>
          <a:xfrm>
            <a:off x="7556200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110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F6CB66C-F00A-9AD8-56AB-BB0D029E6CDA}"/>
              </a:ext>
            </a:extLst>
          </p:cNvPr>
          <p:cNvSpPr txBox="1"/>
          <p:nvPr/>
        </p:nvSpPr>
        <p:spPr>
          <a:xfrm>
            <a:off x="8243531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120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7816B95F-25A1-C4B7-7CB3-FB897FBC08B8}"/>
              </a:ext>
            </a:extLst>
          </p:cNvPr>
          <p:cNvSpPr txBox="1"/>
          <p:nvPr/>
        </p:nvSpPr>
        <p:spPr>
          <a:xfrm>
            <a:off x="8930862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130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5F514566-F8E9-8879-4EF6-9FA322708AFE}"/>
              </a:ext>
            </a:extLst>
          </p:cNvPr>
          <p:cNvSpPr txBox="1"/>
          <p:nvPr/>
        </p:nvSpPr>
        <p:spPr>
          <a:xfrm>
            <a:off x="9618193" y="4435565"/>
            <a:ext cx="41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140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64EF4A7-3172-FF5F-B8B4-10918D48685C}"/>
              </a:ext>
            </a:extLst>
          </p:cNvPr>
          <p:cNvSpPr/>
          <p:nvPr/>
        </p:nvSpPr>
        <p:spPr>
          <a:xfrm>
            <a:off x="201052" y="2626899"/>
            <a:ext cx="10581377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75E2CBA4-7689-89F9-5F97-A191B4B67153}"/>
              </a:ext>
            </a:extLst>
          </p:cNvPr>
          <p:cNvSpPr/>
          <p:nvPr/>
        </p:nvSpPr>
        <p:spPr>
          <a:xfrm>
            <a:off x="201051" y="2626899"/>
            <a:ext cx="4123473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68A7A661-A60C-E559-8C72-5EBA1F1BA4F4}"/>
              </a:ext>
            </a:extLst>
          </p:cNvPr>
          <p:cNvSpPr/>
          <p:nvPr/>
        </p:nvSpPr>
        <p:spPr>
          <a:xfrm>
            <a:off x="9532173" y="2626899"/>
            <a:ext cx="1250255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8A3A3D9F-4EC1-8783-840E-1C3F7EBED682}"/>
              </a:ext>
            </a:extLst>
          </p:cNvPr>
          <p:cNvGrpSpPr/>
          <p:nvPr/>
        </p:nvGrpSpPr>
        <p:grpSpPr>
          <a:xfrm>
            <a:off x="10748769" y="2812478"/>
            <a:ext cx="1448191" cy="1479264"/>
            <a:chOff x="10388284" y="2793154"/>
            <a:chExt cx="1448191" cy="1479264"/>
          </a:xfrm>
        </p:grpSpPr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A5DCA10B-A6C9-02D0-07FE-B671F2AFE24F}"/>
                </a:ext>
              </a:extLst>
            </p:cNvPr>
            <p:cNvSpPr txBox="1"/>
            <p:nvPr/>
          </p:nvSpPr>
          <p:spPr>
            <a:xfrm>
              <a:off x="10530329" y="2793154"/>
              <a:ext cx="11641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54C5B6"/>
                  </a:solidFill>
                </a:rPr>
                <a:t>Attendance</a:t>
              </a: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61FF9D65-2DC3-5A1F-66B2-86ADE7A7863F}"/>
                </a:ext>
              </a:extLst>
            </p:cNvPr>
            <p:cNvGrpSpPr/>
            <p:nvPr/>
          </p:nvGrpSpPr>
          <p:grpSpPr>
            <a:xfrm>
              <a:off x="10388284" y="3008654"/>
              <a:ext cx="1448191" cy="1263764"/>
              <a:chOff x="10388284" y="3044279"/>
              <a:chExt cx="1448191" cy="1263764"/>
            </a:xfrm>
          </p:grpSpPr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EAD7503B-ACF9-2E81-DB14-CB4AE0B55107}"/>
                  </a:ext>
                </a:extLst>
              </p:cNvPr>
              <p:cNvSpPr txBox="1"/>
              <p:nvPr/>
            </p:nvSpPr>
            <p:spPr>
              <a:xfrm>
                <a:off x="10592044" y="3044279"/>
                <a:ext cx="10406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54C5B6"/>
                    </a:solidFill>
                  </a:rPr>
                  <a:t>168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04481363-00D6-15D1-17FD-E18015D93AFD}"/>
                  </a:ext>
                </a:extLst>
              </p:cNvPr>
              <p:cNvSpPr txBox="1"/>
              <p:nvPr/>
            </p:nvSpPr>
            <p:spPr>
              <a:xfrm>
                <a:off x="10388284" y="3723268"/>
                <a:ext cx="14481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54C5B6"/>
                    </a:solidFill>
                  </a:rPr>
                  <a:t>Extra students from top 1%</a:t>
                </a:r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5C000439-601E-1392-7427-D6376D34E8CE}"/>
              </a:ext>
            </a:extLst>
          </p:cNvPr>
          <p:cNvGrpSpPr/>
          <p:nvPr/>
        </p:nvGrpSpPr>
        <p:grpSpPr>
          <a:xfrm>
            <a:off x="9485231" y="2815864"/>
            <a:ext cx="1344599" cy="1233043"/>
            <a:chOff x="10362035" y="2793154"/>
            <a:chExt cx="1344599" cy="1233043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FA94D4E9-2CCA-DD7C-6AE5-6EB95B41816E}"/>
                </a:ext>
              </a:extLst>
            </p:cNvPr>
            <p:cNvSpPr txBox="1"/>
            <p:nvPr/>
          </p:nvSpPr>
          <p:spPr>
            <a:xfrm>
              <a:off x="10362035" y="2793154"/>
              <a:ext cx="1344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54C5B6"/>
                  </a:solidFill>
                </a:rPr>
                <a:t>Matriculation</a:t>
              </a:r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608CBE82-B794-71BE-F5A4-14F73EF7E100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30E3CDD6-851D-46B2-65F5-4959AB5D0846}"/>
                  </a:ext>
                </a:extLst>
              </p:cNvPr>
              <p:cNvSpPr txBox="1"/>
              <p:nvPr/>
            </p:nvSpPr>
            <p:spPr>
              <a:xfrm>
                <a:off x="10656662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54C5B6"/>
                    </a:solidFill>
                  </a:rPr>
                  <a:t>20</a:t>
                </a: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F3474BAB-1094-56D0-BCF4-980BB1C526A4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54C5B6"/>
                    </a:solidFill>
                  </a:rPr>
                  <a:t>11.9%</a:t>
                </a:r>
              </a:p>
            </p:txBody>
          </p:sp>
        </p:grpSp>
      </p:grpSp>
      <p:sp>
        <p:nvSpPr>
          <p:cNvPr id="206" name="Rectangle 205">
            <a:extLst>
              <a:ext uri="{FF2B5EF4-FFF2-40B4-BE49-F238E27FC236}">
                <a16:creationId xmlns:a16="http://schemas.microsoft.com/office/drawing/2014/main" id="{83D5795E-EB8A-7C81-44A0-DAC8916D149B}"/>
              </a:ext>
            </a:extLst>
          </p:cNvPr>
          <p:cNvSpPr/>
          <p:nvPr/>
        </p:nvSpPr>
        <p:spPr>
          <a:xfrm>
            <a:off x="201051" y="2626899"/>
            <a:ext cx="2394509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A75F6965-380E-E005-AA75-7BC8B8C415BA}"/>
              </a:ext>
            </a:extLst>
          </p:cNvPr>
          <p:cNvGrpSpPr/>
          <p:nvPr/>
        </p:nvGrpSpPr>
        <p:grpSpPr>
          <a:xfrm>
            <a:off x="813964" y="2812478"/>
            <a:ext cx="1168661" cy="1233043"/>
            <a:chOff x="10449997" y="2793154"/>
            <a:chExt cx="1168661" cy="1233043"/>
          </a:xfrm>
        </p:grpSpPr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FCC886C-12B7-316A-2C58-7B4135470654}"/>
                </a:ext>
              </a:extLst>
            </p:cNvPr>
            <p:cNvSpPr txBox="1"/>
            <p:nvPr/>
          </p:nvSpPr>
          <p:spPr>
            <a:xfrm>
              <a:off x="10456264" y="2793154"/>
              <a:ext cx="1156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54C5B6"/>
                  </a:solidFill>
                </a:rPr>
                <a:t>Application</a:t>
              </a:r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8299573C-18BD-58DB-FB36-84D7DFE2AE38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5F0F7E6A-AA2B-720E-C6A7-B855FF7E7477}"/>
                  </a:ext>
                </a:extLst>
              </p:cNvPr>
              <p:cNvSpPr txBox="1"/>
              <p:nvPr/>
            </p:nvSpPr>
            <p:spPr>
              <a:xfrm>
                <a:off x="10656662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54C5B6"/>
                    </a:solidFill>
                  </a:rPr>
                  <a:t>34</a:t>
                </a:r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4C2DC5B1-F49F-048B-B713-6F652EE274AD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54C5B6"/>
                    </a:solidFill>
                  </a:rPr>
                  <a:t>20.1%</a:t>
                </a:r>
              </a:p>
            </p:txBody>
          </p:sp>
        </p:grp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id="{B69214EA-21B1-0FD7-8E64-726BC2A68FC3}"/>
              </a:ext>
            </a:extLst>
          </p:cNvPr>
          <p:cNvSpPr/>
          <p:nvPr/>
        </p:nvSpPr>
        <p:spPr>
          <a:xfrm>
            <a:off x="2572777" y="2118512"/>
            <a:ext cx="45720" cy="274320"/>
          </a:xfrm>
          <a:prstGeom prst="rect">
            <a:avLst/>
          </a:prstGeom>
          <a:solidFill>
            <a:srgbClr val="54C5B6"/>
          </a:solidFill>
          <a:ln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4CAAE38E-D971-6383-CC7C-12E6F5711AAD}"/>
              </a:ext>
            </a:extLst>
          </p:cNvPr>
          <p:cNvSpPr/>
          <p:nvPr/>
        </p:nvSpPr>
        <p:spPr>
          <a:xfrm>
            <a:off x="9504749" y="2118512"/>
            <a:ext cx="45720" cy="274320"/>
          </a:xfrm>
          <a:prstGeom prst="rect">
            <a:avLst/>
          </a:prstGeom>
          <a:solidFill>
            <a:srgbClr val="54C5B6"/>
          </a:solidFill>
          <a:ln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B433BEDA-C95A-4B46-40B4-EB319266DB60}"/>
              </a:ext>
            </a:extLst>
          </p:cNvPr>
          <p:cNvCxnSpPr>
            <a:stCxn id="212" idx="3"/>
            <a:endCxn id="213" idx="1"/>
          </p:cNvCxnSpPr>
          <p:nvPr/>
        </p:nvCxnSpPr>
        <p:spPr>
          <a:xfrm>
            <a:off x="2618497" y="2255672"/>
            <a:ext cx="6886252" cy="0"/>
          </a:xfrm>
          <a:prstGeom prst="line">
            <a:avLst/>
          </a:prstGeom>
          <a:ln>
            <a:solidFill>
              <a:srgbClr val="54C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06D9981-9988-79CD-B11C-4DB75FCBCBE9}"/>
              </a:ext>
            </a:extLst>
          </p:cNvPr>
          <p:cNvGrpSpPr/>
          <p:nvPr/>
        </p:nvGrpSpPr>
        <p:grpSpPr>
          <a:xfrm>
            <a:off x="3604471" y="1870952"/>
            <a:ext cx="4261392" cy="769441"/>
            <a:chOff x="1232746" y="1870952"/>
            <a:chExt cx="4261392" cy="769441"/>
          </a:xfrm>
        </p:grpSpPr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31E79BD4-67E2-E43A-C08F-D6AF27F82BA3}"/>
                </a:ext>
              </a:extLst>
            </p:cNvPr>
            <p:cNvSpPr/>
            <p:nvPr/>
          </p:nvSpPr>
          <p:spPr>
            <a:xfrm>
              <a:off x="1232746" y="1923493"/>
              <a:ext cx="3651792" cy="622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4C5B6"/>
                </a:solidFill>
              </a:endParaRPr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D227587-FB4C-FD9E-C0EE-CD1A817C5A51}"/>
                </a:ext>
              </a:extLst>
            </p:cNvPr>
            <p:cNvGrpSpPr/>
            <p:nvPr/>
          </p:nvGrpSpPr>
          <p:grpSpPr>
            <a:xfrm>
              <a:off x="1252950" y="1870952"/>
              <a:ext cx="4241188" cy="769441"/>
              <a:chOff x="10513994" y="3044279"/>
              <a:chExt cx="4241188" cy="769441"/>
            </a:xfrm>
          </p:grpSpPr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8660BF8D-0101-6716-4F49-DACB9901893B}"/>
                  </a:ext>
                </a:extLst>
              </p:cNvPr>
              <p:cNvSpPr txBox="1"/>
              <p:nvPr/>
            </p:nvSpPr>
            <p:spPr>
              <a:xfrm>
                <a:off x="10513994" y="3044279"/>
                <a:ext cx="10406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54C5B6"/>
                    </a:solidFill>
                  </a:rPr>
                  <a:t>114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CEE72708-A64D-9020-E36E-5BC263F7B76E}"/>
                  </a:ext>
                </a:extLst>
              </p:cNvPr>
              <p:cNvSpPr txBox="1"/>
              <p:nvPr/>
            </p:nvSpPr>
            <p:spPr>
              <a:xfrm>
                <a:off x="11547450" y="3136612"/>
                <a:ext cx="32077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54C5B6"/>
                    </a:solidFill>
                  </a:rPr>
                  <a:t>68.1% </a:t>
                </a:r>
              </a:p>
              <a:p>
                <a:r>
                  <a:rPr lang="en-US" sz="1600" b="1" dirty="0">
                    <a:solidFill>
                      <a:srgbClr val="54C5B6"/>
                    </a:solidFill>
                  </a:rPr>
                  <a:t>Attributable to Admissions</a:t>
                </a:r>
              </a:p>
            </p:txBody>
          </p:sp>
        </p:grpSp>
      </p:grpSp>
      <p:sp>
        <p:nvSpPr>
          <p:cNvPr id="220" name="Rectangle 219">
            <a:extLst>
              <a:ext uri="{FF2B5EF4-FFF2-40B4-BE49-F238E27FC236}">
                <a16:creationId xmlns:a16="http://schemas.microsoft.com/office/drawing/2014/main" id="{7B6F38CE-6C61-2FF0-C3CB-321CDE168A9B}"/>
              </a:ext>
            </a:extLst>
          </p:cNvPr>
          <p:cNvSpPr/>
          <p:nvPr/>
        </p:nvSpPr>
        <p:spPr>
          <a:xfrm>
            <a:off x="4331439" y="2626899"/>
            <a:ext cx="3190292" cy="1625787"/>
          </a:xfrm>
          <a:prstGeom prst="rect">
            <a:avLst/>
          </a:prstGeom>
          <a:noFill/>
          <a:ln w="6350">
            <a:solidFill>
              <a:srgbClr val="54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AFA8008D-C0B4-70ED-870E-2EB3D5FF2052}"/>
              </a:ext>
            </a:extLst>
          </p:cNvPr>
          <p:cNvGrpSpPr/>
          <p:nvPr/>
        </p:nvGrpSpPr>
        <p:grpSpPr>
          <a:xfrm>
            <a:off x="2583168" y="2812478"/>
            <a:ext cx="1751120" cy="1233043"/>
            <a:chOff x="10158780" y="2793154"/>
            <a:chExt cx="1751120" cy="1233043"/>
          </a:xfrm>
        </p:grpSpPr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16CDD321-971F-89BD-36DF-36D0C743F762}"/>
                </a:ext>
              </a:extLst>
            </p:cNvPr>
            <p:cNvSpPr txBox="1"/>
            <p:nvPr/>
          </p:nvSpPr>
          <p:spPr>
            <a:xfrm>
              <a:off x="10158780" y="2793154"/>
              <a:ext cx="17511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54C5B6"/>
                  </a:solidFill>
                </a:rPr>
                <a:t>Recruited Athletes</a:t>
              </a: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DC2D4187-1900-AA01-7757-2F99BE365152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DAE447BC-030D-A130-8F26-EB15052778B8}"/>
                  </a:ext>
                </a:extLst>
              </p:cNvPr>
              <p:cNvSpPr txBox="1"/>
              <p:nvPr/>
            </p:nvSpPr>
            <p:spPr>
              <a:xfrm>
                <a:off x="10656662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54C5B6"/>
                    </a:solidFill>
                  </a:rPr>
                  <a:t>27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78C8CE33-2334-A756-F6E5-9F2830E23839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54C5B6"/>
                    </a:solidFill>
                  </a:rPr>
                  <a:t>16.2%</a:t>
                </a:r>
              </a:p>
            </p:txBody>
          </p:sp>
        </p:grp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F1F2CD97-0C41-BC47-B81A-30D9CCEF19B9}"/>
              </a:ext>
            </a:extLst>
          </p:cNvPr>
          <p:cNvGrpSpPr/>
          <p:nvPr/>
        </p:nvGrpSpPr>
        <p:grpSpPr>
          <a:xfrm>
            <a:off x="5067038" y="2812478"/>
            <a:ext cx="1719958" cy="1233043"/>
            <a:chOff x="10174359" y="2793154"/>
            <a:chExt cx="1719958" cy="1233043"/>
          </a:xfrm>
        </p:grpSpPr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3375D613-415E-3D38-2EDB-B9FA16A968D3}"/>
                </a:ext>
              </a:extLst>
            </p:cNvPr>
            <p:cNvSpPr txBox="1"/>
            <p:nvPr/>
          </p:nvSpPr>
          <p:spPr>
            <a:xfrm>
              <a:off x="10174359" y="2793154"/>
              <a:ext cx="1719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54C5B6"/>
                  </a:solidFill>
                </a:rPr>
                <a:t>Legacy Preference</a:t>
              </a:r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16094BF4-5DBD-7BAA-7115-BF502E50A3F0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51ED92DE-CB03-3D39-987C-3DE0FD37003D}"/>
                  </a:ext>
                </a:extLst>
              </p:cNvPr>
              <p:cNvSpPr txBox="1"/>
              <p:nvPr/>
            </p:nvSpPr>
            <p:spPr>
              <a:xfrm>
                <a:off x="10656662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54C5B6"/>
                    </a:solidFill>
                  </a:rPr>
                  <a:t>52</a:t>
                </a: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BFD0D6B7-D8B1-96AE-D5AB-B11805C46225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54C5B6"/>
                    </a:solidFill>
                  </a:rPr>
                  <a:t>31%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913A820-38A5-8036-C1C6-B36FDBD505E4}"/>
              </a:ext>
            </a:extLst>
          </p:cNvPr>
          <p:cNvGrpSpPr/>
          <p:nvPr/>
        </p:nvGrpSpPr>
        <p:grpSpPr>
          <a:xfrm>
            <a:off x="7566057" y="2812478"/>
            <a:ext cx="1925206" cy="1233043"/>
            <a:chOff x="10071737" y="2793154"/>
            <a:chExt cx="1925206" cy="12330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B813B4-8233-1CD5-BAA4-EBF9821656CC}"/>
                </a:ext>
              </a:extLst>
            </p:cNvPr>
            <p:cNvSpPr txBox="1"/>
            <p:nvPr/>
          </p:nvSpPr>
          <p:spPr>
            <a:xfrm>
              <a:off x="10071737" y="2793154"/>
              <a:ext cx="1925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54C5B6"/>
                  </a:solidFill>
                </a:rPr>
                <a:t>Non-Academic Cred.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60AC98-A8AD-41CE-1991-5B0BD91A2524}"/>
                </a:ext>
              </a:extLst>
            </p:cNvPr>
            <p:cNvGrpSpPr/>
            <p:nvPr/>
          </p:nvGrpSpPr>
          <p:grpSpPr>
            <a:xfrm>
              <a:off x="10449997" y="3008654"/>
              <a:ext cx="1168661" cy="1017543"/>
              <a:chOff x="10449997" y="3044279"/>
              <a:chExt cx="1168661" cy="101754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05394F-19F6-2D42-107A-DCAA0F983923}"/>
                  </a:ext>
                </a:extLst>
              </p:cNvPr>
              <p:cNvSpPr txBox="1"/>
              <p:nvPr/>
            </p:nvSpPr>
            <p:spPr>
              <a:xfrm>
                <a:off x="10656663" y="304427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54C5B6"/>
                    </a:solidFill>
                  </a:rPr>
                  <a:t>35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B662B9-F1CE-ABCA-6C29-47A32DF89734}"/>
                  </a:ext>
                </a:extLst>
              </p:cNvPr>
              <p:cNvSpPr txBox="1"/>
              <p:nvPr/>
            </p:nvSpPr>
            <p:spPr>
              <a:xfrm>
                <a:off x="10449997" y="3723268"/>
                <a:ext cx="11686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54C5B6"/>
                    </a:solidFill>
                  </a:rPr>
                  <a:t>20/9%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8002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515" y="1845015"/>
            <a:ext cx="112734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C5B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 2</a:t>
            </a:r>
          </a:p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 Admission to an Ivy-Plus College Have a Causal Effect on Students’ Post-College Outcomes?</a:t>
            </a:r>
          </a:p>
        </p:txBody>
      </p:sp>
    </p:spTree>
    <p:extLst>
      <p:ext uri="{BB962C8B-B14F-4D97-AF65-F5344CB8AC3E}">
        <p14:creationId xmlns:p14="http://schemas.microsoft.com/office/powerpoint/2010/main" val="30624032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630061" y="864163"/>
            <a:ext cx="10931878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Goal: identify causal effects of Ivy-plus attendance relative to average state flagship university (elastic outside option for highly qualified students)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 two research designs to estimate this causal effect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Isolating idiosyncratic variation in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B6A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admissions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among marginal students </a:t>
            </a:r>
            <a:b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(new method introduced here)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+mj-lt"/>
              <a:buAutoNum type="arabicPeriod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Isolating idiosyncratic variation in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B6A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matriculation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among admitted students</a:t>
            </a:r>
            <a:b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(replicating </a:t>
            </a: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Mountjoy and Hickman 2022, building on Dale and Krueger 2002)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+mj-lt"/>
              <a:buAutoNum type="arabicPeriod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+mj-lt"/>
              <a:buAutoNum type="arabicPeriod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 with admissions design, motivated by preceding evidence on importance of admissions margin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Identifying the Causal Effects of Attending Highly Selective Colleges</a:t>
            </a:r>
          </a:p>
        </p:txBody>
      </p:sp>
    </p:spTree>
    <p:extLst>
      <p:ext uri="{BB962C8B-B14F-4D97-AF65-F5344CB8AC3E}">
        <p14:creationId xmlns:p14="http://schemas.microsoft.com/office/powerpoint/2010/main" val="40849643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083" y="945631"/>
                <a:ext cx="10578932" cy="43478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180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Consider a student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who applies to colleges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𝑗</m:t>
                    </m:r>
                    <m:r>
                      <a:rPr kumimoji="0" lang="en-US" sz="2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,…</m:t>
                        </m:r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each of which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assesses student quality as</a:t>
                </a:r>
                <a:endParaRPr lang="en-US" sz="1800" baseline="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ts val="1800"/>
                  </a:spcAft>
                  <a:buClr>
                    <a:srgbClr val="00CC99"/>
                  </a:buClr>
                  <a:buSz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4488" marR="0" lvl="0" indent="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lnSpc>
                    <a:spcPct val="100000"/>
                  </a:lnSpc>
                  <a:spcBef>
                    <a:spcPts val="1200"/>
                  </a:spcBef>
                  <a:buClr>
                    <a:srgbClr val="00CC99"/>
                  </a:buClr>
                  <a:buNone/>
                  <a:defRPr/>
                </a:pPr>
                <a:r>
                  <a:rPr kumimoji="0" lang="en-US" sz="1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is</a:t>
                </a:r>
                <a:r>
                  <a:rPr lang="en-US" sz="20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vector of </a:t>
                </a:r>
                <a:r>
                  <a:rPr lang="en-US" sz="2000" b="1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observable</a:t>
                </a:r>
                <a:r>
                  <a:rPr lang="en-US" sz="20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characteristics, potentially correlated w/ outcomes</a:t>
                </a:r>
              </a:p>
              <a:p>
                <a:pPr marL="457200" lvl="1" indent="0">
                  <a:lnSpc>
                    <a:spcPct val="100000"/>
                  </a:lnSpc>
                  <a:spcBef>
                    <a:spcPts val="1200"/>
                  </a:spcBef>
                  <a:buClr>
                    <a:srgbClr val="00CC99"/>
                  </a:buClr>
                  <a:buNone/>
                  <a:defRPr/>
                </a:pPr>
                <a:r>
                  <a:rPr lang="en-US" sz="2000" dirty="0">
                    <a:solidFill>
                      <a:srgbClr val="262626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a scalar </a:t>
                </a:r>
                <a:r>
                  <a:rPr lang="en-US" sz="2000" b="1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unobservable</a:t>
                </a:r>
                <a:r>
                  <a:rPr lang="en-US" sz="20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characteristic, potentially correlated w/ outcomes</a:t>
                </a:r>
              </a:p>
              <a:p>
                <a:pPr marL="457200" lvl="1" indent="0">
                  <a:lnSpc>
                    <a:spcPct val="100000"/>
                  </a:lnSpc>
                  <a:spcBef>
                    <a:spcPts val="1200"/>
                  </a:spcBef>
                  <a:buClr>
                    <a:srgbClr val="00CC99"/>
                  </a:buClr>
                  <a:buNone/>
                  <a:defRPr/>
                </a:pPr>
                <a:r>
                  <a:rPr lang="en-US" sz="2000" dirty="0">
                    <a:solidFill>
                      <a:srgbClr val="262626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:r>
                  <a:rPr lang="en-US" sz="2000" dirty="0" err="1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nd</a:t>
                </a:r>
                <a:r>
                  <a:rPr lang="en-US" sz="20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college-specific weights </a:t>
                </a:r>
              </a:p>
              <a:p>
                <a:pPr marL="457200" lvl="1" indent="0">
                  <a:lnSpc>
                    <a:spcPct val="100000"/>
                  </a:lnSpc>
                  <a:spcBef>
                    <a:spcPts val="1200"/>
                  </a:spcBef>
                  <a:buClr>
                    <a:srgbClr val="00CC99"/>
                  </a:buClr>
                  <a:buNone/>
                  <a:defRPr/>
                </a:pPr>
                <a:r>
                  <a:rPr lang="en-US" sz="2000" dirty="0">
                    <a:solidFill>
                      <a:srgbClr val="262626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a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college-specific unobservable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𝐶𝑜𝑟𝑟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en-US" sz="2000" b="0" i="1" smtClean="0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uncorrelated w/ outcomes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None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lvl="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College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𝑗</m:t>
                    </m:r>
                  </m:oMath>
                </a14:m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admits student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iff</a:t>
                </a: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18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100000"/>
                  </a:lnSpc>
                  <a:spcBef>
                    <a:spcPts val="12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sz="18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denote if student </a:t>
                </a:r>
                <a14:m>
                  <m:oMath xmlns:m="http://schemas.openxmlformats.org/officeDocument/2006/math">
                    <m:r>
                      <a:rPr kumimoji="0" lang="en-US" sz="200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is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admitted to and attends college </a:t>
                </a:r>
                <a14:m>
                  <m:oMath xmlns:m="http://schemas.openxmlformats.org/officeDocument/2006/math">
                    <m:r>
                      <a:rPr kumimoji="0" lang="en-US" sz="200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𝑗</m:t>
                    </m:r>
                  </m:oMath>
                </a14:m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respectively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83" y="945631"/>
                <a:ext cx="10578932" cy="4347840"/>
              </a:xfrm>
              <a:prstGeom prst="rect">
                <a:avLst/>
              </a:prstGeom>
              <a:blipFill>
                <a:blip r:embed="rId3"/>
                <a:stretch>
                  <a:fillRect l="-634" t="-842" b="-24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Empirical Model</a:t>
            </a:r>
            <a:r>
              <a:rPr lang="en-US" sz="2400" b="1" dirty="0">
                <a:solidFill>
                  <a:srgbClr val="262626"/>
                </a:solidFill>
                <a:latin typeface="Lucida Sans" panose="020B0602030504020204" pitchFamily="34" charset="0"/>
                <a:cs typeface="Arial" pitchFamily="34" charset="0"/>
              </a:rPr>
              <a:t>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College Admissions</a:t>
            </a:r>
          </a:p>
        </p:txBody>
      </p:sp>
    </p:spTree>
    <p:extLst>
      <p:ext uri="{BB962C8B-B14F-4D97-AF65-F5344CB8AC3E}">
        <p14:creationId xmlns:p14="http://schemas.microsoft.com/office/powerpoint/2010/main" val="5430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082" y="880316"/>
                <a:ext cx="10274795" cy="43478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Post-college outcome (e.g., earnings) for student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is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lang="en-US" sz="1800" baseline="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sz="24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None/>
                  <a:tabLst/>
                  <a:defRPr/>
                </a:pPr>
                <a:endParaRPr lang="en-US" sz="18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4488" lvl="0" indent="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None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r>
                  <a:rPr lang="en-US" sz="18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is the causal effect of college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𝑗</m:t>
                    </m:r>
                  </m:oMath>
                </a14:m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on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outcomes (normalized to 0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mean state flagship,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sz="2200" b="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𝐶𝑜𝑟𝑟</m:t>
                    </m:r>
                    <m:d>
                      <m:dPr>
                        <m:ctrlPr>
                          <a:rPr lang="en-US" sz="22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sz="22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2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sup>
                        </m:sSubSup>
                      </m:e>
                    </m:d>
                    <m:r>
                      <a:rPr lang="en-US" sz="22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by definition</a:t>
                </a: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lvl="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22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lvl="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22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lvl="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Goal: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𝐼𝑣𝑦</m:t>
                        </m:r>
                        <m:r>
                          <a:rPr lang="en-US" sz="2200" b="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US" sz="22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82" y="880316"/>
                <a:ext cx="10274795" cy="4347840"/>
              </a:xfrm>
              <a:prstGeom prst="rect">
                <a:avLst/>
              </a:prstGeom>
              <a:blipFill>
                <a:blip r:embed="rId3"/>
                <a:stretch>
                  <a:fillRect l="-653" t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Empirical Model</a:t>
            </a:r>
            <a:r>
              <a:rPr lang="en-US" sz="2400" b="1" dirty="0">
                <a:solidFill>
                  <a:srgbClr val="262626"/>
                </a:solidFill>
                <a:latin typeface="Lucida Sans" panose="020B0602030504020204" pitchFamily="34" charset="0"/>
                <a:cs typeface="Arial" pitchFamily="34" charset="0"/>
              </a:rPr>
              <a:t>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Post-College Outcomes</a:t>
            </a:r>
          </a:p>
        </p:txBody>
      </p:sp>
    </p:spTree>
    <p:extLst>
      <p:ext uri="{BB962C8B-B14F-4D97-AF65-F5344CB8AC3E}">
        <p14:creationId xmlns:p14="http://schemas.microsoft.com/office/powerpoint/2010/main" val="3735790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082" y="880316"/>
                <a:ext cx="10274795" cy="43478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Observational value-added estimator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𝐼𝑉𝑌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</m:sub>
                    </m:sSub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 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457200" lvl="1" indent="0">
                  <a:lnSpc>
                    <a:spcPct val="100000"/>
                  </a:lnSpc>
                  <a:spcBef>
                    <a:spcPts val="1200"/>
                  </a:spcBef>
                  <a:buClr>
                    <a:srgbClr val="00CC99"/>
                  </a:buClr>
                  <a:buNone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Arial" panose="020B0604020202020204" pitchFamily="34" charset="0"/>
                  </a:rPr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𝐼𝑉𝑌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+,  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𝑂𝐿𝑆</m:t>
                        </m:r>
                      </m:sub>
                    </m:sSub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𝐷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𝐷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𝑂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342900" lvl="0" indent="-342900">
                  <a:lnSpc>
                    <a:spcPct val="100000"/>
                  </a:lnSpc>
                  <a:spcBef>
                    <a:spcPts val="12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Problem: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𝐼𝑉𝑌</m:t>
                        </m:r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+,   </m:t>
                        </m:r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𝑂𝐿𝑆</m:t>
                        </m:r>
                      </m:sub>
                    </m:sSub>
                    <m:r>
                      <a:rPr lang="en-US" sz="200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𝐼𝑉𝑌</m:t>
                        </m:r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due to bias created by colleges selecting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lang="en-US" sz="22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Need to isolate variation in admissions/attendance that arises from factors orthogonal to potential outcomes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𝐷𝑖𝑗</m:t>
                    </m:r>
                    <m:r>
                      <a:rPr lang="en-US" sz="2000" b="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82" y="880316"/>
                <a:ext cx="10274795" cy="4347840"/>
              </a:xfrm>
              <a:prstGeom prst="rect">
                <a:avLst/>
              </a:prstGeom>
              <a:blipFill>
                <a:blip r:embed="rId3"/>
                <a:stretch>
                  <a:fillRect l="-653" t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Selection Bias in Estimating College Fixed Effects</a:t>
            </a:r>
          </a:p>
        </p:txBody>
      </p:sp>
    </p:spTree>
    <p:extLst>
      <p:ext uri="{BB962C8B-B14F-4D97-AF65-F5344CB8AC3E}">
        <p14:creationId xmlns:p14="http://schemas.microsoft.com/office/powerpoint/2010/main" val="421400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62014" y="1036770"/>
            <a:ext cx="10825904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Answer depends on two sub-questions: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AB6A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5525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B6A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AB6A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[Inputs]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Why are students from high-income families more likely to attend highly selective private colleges?</a:t>
            </a:r>
          </a:p>
          <a:p>
            <a:pPr marL="1025525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27163" lvl="1" indent="-342900">
              <a:lnSpc>
                <a:spcPct val="100000"/>
              </a:lnSpc>
              <a:spcBef>
                <a:spcPct val="20000"/>
              </a:spcBef>
              <a:buClr>
                <a:srgbClr val="2AB6A4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Admissions policies or students’ choices about where to apply or matriculate?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[Bowen &amp; Bok 1998, Hoxby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&amp; Avery 2013,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Gurantz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2021,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Dynarski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al. 2021, Autor et al. 2022]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5525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5525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+mj-lt"/>
              <a:buAutoNum type="arabicPeriod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5525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B6A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AB6A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[Outputs]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What is the causal effect of these colleges on marginal students’ post-college outcomes?</a:t>
            </a:r>
          </a:p>
          <a:p>
            <a:pPr marL="1025525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271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Perhaps students at highly selective schools would have done equally well no matter where they attended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[Dale &amp; Krueger 2002, 2014, Mountjoy &amp; Hickman 2022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vs. Zimmerman 2019,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Michelman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Price &amp; Zimmerman 2022,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Bleemer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2022]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71064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2738" y="1010945"/>
                <a:ext cx="10274795" cy="43478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lvl="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First approach: isolate variation in admissions due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to idiosyncratic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unrelated to post-college outcomes</a:t>
                </a:r>
              </a:p>
              <a:p>
                <a:pPr marL="342900" lvl="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sz="20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Ex: availability of slots in orchestra or variation in essay ratings across readers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 to isolate such variation?</a:t>
                </a:r>
              </a:p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 by focusing on students placed on admissions </a:t>
                </a:r>
                <a:r>
                  <a:rPr lang="en-US" sz="2200" b="1" dirty="0">
                    <a:solidFill>
                      <a:srgbClr val="2AB6A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waitlist</a:t>
                </a:r>
                <a:endParaRPr lang="en-US" sz="2200" dirty="0">
                  <a:solidFill>
                    <a:srgbClr val="2AB6A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Similar to logic of regression discontinuity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but no exogenous running variable local to </a:t>
                </a:r>
                <a:r>
                  <a:rPr lang="en-US" sz="20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cutoff here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so cannot directly implement RD design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38" y="1010945"/>
                <a:ext cx="10274795" cy="4347840"/>
              </a:xfrm>
              <a:prstGeom prst="rect">
                <a:avLst/>
              </a:prstGeom>
              <a:blipFill>
                <a:blip r:embed="rId3"/>
                <a:stretch>
                  <a:fillRect l="-653" t="-1262" r="-1068" b="-14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Research Design #1: Isolating idiosyncratic Variation in Admissions</a:t>
            </a:r>
          </a:p>
        </p:txBody>
      </p:sp>
    </p:spTree>
    <p:extLst>
      <p:ext uri="{BB962C8B-B14F-4D97-AF65-F5344CB8AC3E}">
        <p14:creationId xmlns:p14="http://schemas.microsoft.com/office/powerpoint/2010/main" val="210517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2738" y="1010945"/>
                <a:ext cx="10508662" cy="43478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Obvious concern: admissions from waitlist may still be driven by variation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2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342900" lvl="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Key idea: exploit fact that we observe multiple </a:t>
                </a:r>
                <a:r>
                  <a:rPr kumimoji="0" lang="en-US" sz="2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independent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evaluations of same student to test whether we are isolating idiosyncratic variation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lang="en-US" sz="22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Test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if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admissions decisions and ratings at 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other</a:t>
                </a:r>
                <a:r>
                  <a:rPr kumimoji="0" lang="en-US" sz="2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Ivy-plus colleges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are related</a:t>
                </a:r>
                <a:r>
                  <a:rPr kumimoji="0" lang="en-US" sz="220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to admissions decision from waitlist at a given college </a:t>
                </a: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Intuition: if waitlist admissions are based on idiosyncratic factors </a:t>
                </a:r>
                <a:r>
                  <a:rPr lang="en-US" sz="20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a given college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decisions made at college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should not be related to admissions decision at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38" y="1010945"/>
                <a:ext cx="10508662" cy="4347840"/>
              </a:xfrm>
              <a:prstGeom prst="rect">
                <a:avLst/>
              </a:prstGeom>
              <a:blipFill>
                <a:blip r:embed="rId3"/>
                <a:stretch>
                  <a:fillRect l="-638" t="-281" r="-406" b="-7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Research Design #1: Isolating idiosyncratic Variation in Admissions</a:t>
            </a:r>
          </a:p>
        </p:txBody>
      </p:sp>
    </p:spTree>
    <p:extLst>
      <p:ext uri="{BB962C8B-B14F-4D97-AF65-F5344CB8AC3E}">
        <p14:creationId xmlns:p14="http://schemas.microsoft.com/office/powerpoint/2010/main" val="25694760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082" y="978288"/>
                <a:ext cx="10274795" cy="43478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Assumption 1: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Correlated Admissions Criteria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·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&gt;0</m:t>
                      </m:r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Requires that colleges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place same-signed (but not identical) weights on applicant characteristics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that matter for potential outcomes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82" y="978288"/>
                <a:ext cx="10274795" cy="4347840"/>
              </a:xfrm>
              <a:prstGeom prst="rect">
                <a:avLst/>
              </a:prstGeom>
              <a:blipFill>
                <a:blip r:embed="rId3"/>
                <a:stretch>
                  <a:fillRect l="-653" t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Two-Rater Test for Idiosyncratic Selection</a:t>
            </a:r>
          </a:p>
        </p:txBody>
      </p:sp>
    </p:spTree>
    <p:extLst>
      <p:ext uri="{BB962C8B-B14F-4D97-AF65-F5344CB8AC3E}">
        <p14:creationId xmlns:p14="http://schemas.microsoft.com/office/powerpoint/2010/main" val="3621196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082" y="978288"/>
                <a:ext cx="10274795" cy="43478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Test statistic for selection bias: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𝑖𝐴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=1,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𝑖𝐴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𝑖𝐵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𝑖𝐴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=1,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𝑖𝐴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Under Assumption 1,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𝑇</m:t>
                    </m:r>
                    <m:r>
                      <a:rPr kumimoji="0" lang="en-US" sz="2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= 0</m:t>
                    </m:r>
                  </m:oMath>
                </a14:m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implies that residual variation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𝑖𝐴</m:t>
                        </m:r>
                      </m:sub>
                    </m:sSub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among waitlist students is driven purely by idiosyncratic variation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𝜖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Hence comparison of outcomes for students admitted vs. rejected from waitlist (adjusting for attendance rate) identifies causal effect of interest: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CC99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𝑊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𝑖𝐴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𝑖𝐴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=1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𝑖𝐴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𝑖𝐴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=0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kumimoji="0" lang="en-US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𝑖𝐴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𝑖𝐴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=1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𝑖𝐴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𝑖𝐴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=0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kumimoji="0" lang="en-US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𝜙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82" y="978288"/>
                <a:ext cx="10274795" cy="4347840"/>
              </a:xfrm>
              <a:prstGeom prst="rect">
                <a:avLst/>
              </a:prstGeom>
              <a:blipFill>
                <a:blip r:embed="rId3"/>
                <a:stretch>
                  <a:fillRect l="-653" t="-700" r="-1306" b="-2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Two-Rater Test for Idiosyncratic Selection</a:t>
            </a:r>
          </a:p>
        </p:txBody>
      </p:sp>
    </p:spTree>
    <p:extLst>
      <p:ext uri="{BB962C8B-B14F-4D97-AF65-F5344CB8AC3E}">
        <p14:creationId xmlns:p14="http://schemas.microsoft.com/office/powerpoint/2010/main" val="3449853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082" y="941416"/>
                <a:ext cx="10274795" cy="43478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lvl="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To understand </a:t>
                </a: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assumption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consider two cases where it fails:</a:t>
                </a:r>
                <a:endParaRPr lang="en-US" sz="22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None/>
                  <a:defRPr/>
                </a:pPr>
                <a:endPara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+mj-lt"/>
                  <a:buAutoNum type="arabicPeriod"/>
                  <a:defRPr/>
                </a:pP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College </a:t>
                </a:r>
                <a:r>
                  <a:rPr kumimoji="0" lang="en-US" sz="2000" b="0" i="1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practices holistic admissions while college </a:t>
                </a:r>
                <a:r>
                  <a:rPr kumimoji="0" lang="en-US" sz="2000" b="0" i="1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uses a test-score cutoff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8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+mj-lt"/>
                  <a:buAutoNum type="arabicPeriod"/>
                  <a:defRPr/>
                </a:pPr>
                <a:endPara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+mj-lt"/>
                  <a:buAutoNum type="arabicPeriod"/>
                  <a:defRPr/>
                </a:pP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College </a:t>
                </a:r>
                <a:r>
                  <a:rPr kumimoji="0" lang="en-US" sz="1800" b="0" i="1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kumimoji="0" lang="en-US" sz="1800" b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seeks students interested only in math with 0 weight on arts;, college </a:t>
                </a:r>
                <a:r>
                  <a:rPr kumimoji="0" lang="en-US" sz="1800" b="0" i="1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 </a:t>
                </a:r>
                <a:r>
                  <a:rPr kumimoji="0" lang="en-US" sz="1800" b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does the reverse 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1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·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1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457200" lvl="1" indent="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None/>
                  <a:defRPr/>
                </a:pPr>
                <a:endParaRPr lang="en-US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sz="22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 believe that similarity of admissions processes makes this condition likely to hold in our application</a:t>
                </a:r>
              </a:p>
              <a:p>
                <a:pPr marL="800100" lvl="1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endPara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sz="18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Empirically, ratings at one Ivy-plus college strongly predict admissions at other Ivy-plus colleges outside waitlist pool</a:t>
                </a:r>
              </a:p>
              <a:p>
                <a:pPr marL="800100" lvl="1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8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100000"/>
                  </a:lnSpc>
                  <a:spcBef>
                    <a:spcPct val="20000"/>
                  </a:spcBef>
                  <a:buClr>
                    <a:srgbClr val="00CC99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sz="1800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Further validate assumption using standard balance tests with observables and using additional variation in outside options after presenting baseline results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5808C0F-73F6-4FEC-AD0E-8C7650B4D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82" y="941416"/>
                <a:ext cx="10274795" cy="4347840"/>
              </a:xfrm>
              <a:prstGeom prst="rect">
                <a:avLst/>
              </a:prstGeom>
              <a:blipFill>
                <a:blip r:embed="rId3"/>
                <a:stretch>
                  <a:fillRect l="-653" t="-700" b="-263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Correlated Admissions Assumption Underlying Two-Rater Test</a:t>
            </a:r>
          </a:p>
        </p:txBody>
      </p:sp>
    </p:spTree>
    <p:extLst>
      <p:ext uri="{BB962C8B-B14F-4D97-AF65-F5344CB8AC3E}">
        <p14:creationId xmlns:p14="http://schemas.microsoft.com/office/powerpoint/2010/main" val="343639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0381C20-DEA2-2D71-5689-4186D5644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FDB722-5C87-7D9D-690A-12CD9EFE4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Two-Rater Test for Idiosyncratic Selection</a:t>
            </a:r>
          </a:p>
        </p:txBody>
      </p:sp>
    </p:spTree>
    <p:extLst>
      <p:ext uri="{BB962C8B-B14F-4D97-AF65-F5344CB8AC3E}">
        <p14:creationId xmlns:p14="http://schemas.microsoft.com/office/powerpoint/2010/main" val="2700047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E01168C-92EE-7AA7-89CC-C6D9F3A89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A29DE9-6349-8867-02CF-9C7194B45B65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Treatment Effects of Ivy-Plus College Attendance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Comparing Waitlist Admits vs. Rejects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208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802082" y="941416"/>
            <a:ext cx="10274795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Multiple-rater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test shows no significant difference in admissions at other colleges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Quantitatively, upper bound of 95% CI is 2.0pp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Admissions at other school predicts +2pp in top 1% 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rule out bias of +0.04pp from this estimate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Waitlist admits and rejects also balanced on placebo outcomes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imbalance on covariates, particularly from legacy students and top 1% who may use connections to get off waitlist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 these students below, results unchanged.  This is because characteristics like legacy not positively correlated with outcomes (more on this below).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Balance Test </a:t>
            </a:r>
          </a:p>
        </p:txBody>
      </p:sp>
    </p:spTree>
    <p:extLst>
      <p:ext uri="{BB962C8B-B14F-4D97-AF65-F5344CB8AC3E}">
        <p14:creationId xmlns:p14="http://schemas.microsoft.com/office/powerpoint/2010/main" val="41772545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51BE60E-3033-7989-C8FB-BE504F17A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Treatment Effects of Ivy-Plus College Admission for Waitlisted Applicants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Earnings in Top 1% at Age 33</a:t>
            </a:r>
          </a:p>
        </p:txBody>
      </p:sp>
    </p:spTree>
    <p:extLst>
      <p:ext uri="{BB962C8B-B14F-4D97-AF65-F5344CB8AC3E}">
        <p14:creationId xmlns:p14="http://schemas.microsoft.com/office/powerpoint/2010/main" val="16995784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6" y="1010945"/>
            <a:ext cx="10274795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 at age 33 observed for relatively few cohorts in our sample, limiting precision and </a:t>
            </a: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examine heterogeneity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gain precision by studying earlier ages, but earnings change rapidly especially for Ivy-plus graduates in their late twenties…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Increasing Precision Using Predictions Based on Initial Firm</a:t>
            </a:r>
          </a:p>
        </p:txBody>
      </p:sp>
    </p:spTree>
    <p:extLst>
      <p:ext uri="{BB962C8B-B14F-4D97-AF65-F5344CB8AC3E}">
        <p14:creationId xmlns:p14="http://schemas.microsoft.com/office/powerpoint/2010/main" val="1943703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6" y="715753"/>
            <a:ext cx="10825904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B6A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Federal income tax records, 1996-2021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+mj-lt"/>
              <a:buAutoNum type="arabicPeriod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B6A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Federal college attendance records, 1999-2015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+mj-lt"/>
              <a:buAutoNum type="arabicPeriod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B6A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Standardized test score data, 2001-2015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+mj-lt"/>
              <a:buAutoNum type="arabicPeriod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B6A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Applications and Admissions Records from Colleges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2AB6A4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Ivy-Plus colleges, various years</a:t>
            </a:r>
            <a:b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2AB6A4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Selective Public institutions: UC-Berkeley, UCLA, UT-Austin, plus other most selective public flagships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2AB6A4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college systems: UC system, Cal State, Texas system (THECB)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2AB6A4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student characteristics, admissions outcomes, internal ratings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08201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399D00D-01B5-51C6-FBE1-B26186DE3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Treatment Effects of Ivy-Plus College Admission for Waitlisted Applicants, by Age</a:t>
            </a:r>
          </a:p>
          <a:p>
            <a:pPr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Earnings in Top 1% at Age 33</a:t>
            </a:r>
          </a:p>
        </p:txBody>
      </p:sp>
    </p:spTree>
    <p:extLst>
      <p:ext uri="{BB962C8B-B14F-4D97-AF65-F5344CB8AC3E}">
        <p14:creationId xmlns:p14="http://schemas.microsoft.com/office/powerpoint/2010/main" val="4432965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6" y="1010945"/>
            <a:ext cx="10274795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increase precision, predict age 33 earnings using employer at age 25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 historical data </a:t>
            </a: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universe of tax records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calculate fraction in top 1% at age 33 by age 25 firm (or graduate school, for those not employed)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Increasing Precision Using Predictions </a:t>
            </a:r>
            <a:r>
              <a:rPr lang="en-US" sz="2400" b="1" dirty="0">
                <a:solidFill>
                  <a:srgbClr val="262626"/>
                </a:solidFill>
                <a:latin typeface="Lucida Sans" panose="020B0602030504020204" pitchFamily="34" charset="0"/>
                <a:cs typeface="Arial" pitchFamily="34" charset="0"/>
              </a:rPr>
              <a:t>Based on Initial Firm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632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A909CCF-5CE8-17C1-967F-72373851A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Treatment Effects of Ivy-Plus College Admission for Waitlisted Applicants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Predicted Earnings in Top 1%</a:t>
            </a:r>
          </a:p>
        </p:txBody>
      </p:sp>
    </p:spTree>
    <p:extLst>
      <p:ext uri="{BB962C8B-B14F-4D97-AF65-F5344CB8AC3E}">
        <p14:creationId xmlns:p14="http://schemas.microsoft.com/office/powerpoint/2010/main" val="35947280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75019DE-1005-B5F4-920D-DA9100211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D28FE8-03A7-4918-ADEA-EE6C8E239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Distribution of Outside Options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Colleges Attended by Ivy-Plus Applicants Rejected from Waitlist</a:t>
            </a:r>
          </a:p>
        </p:txBody>
      </p:sp>
    </p:spTree>
    <p:extLst>
      <p:ext uri="{BB962C8B-B14F-4D97-AF65-F5344CB8AC3E}">
        <p14:creationId xmlns:p14="http://schemas.microsoft.com/office/powerpoint/2010/main" val="8116444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7" y="1010945"/>
            <a:ext cx="10606634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Next, estimate heterogeneity in treatment effects by outside option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 student subgroups 𝑔 to identify differences in mean outside options by home state, parent income, race, and school applied (estimates from waitlist rejects)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 quality of outside options for each group as mean observational VA of college that non-waitlisted students rejected from Ivy-plus colleges attend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assumption: no essential heterogeneity in treatment effect of attending Ivy-plus college across groups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Implies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heterogeneity in effects across groups driven purely by differences in outside options (as 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Bleemer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Exploiting Heterogeneity by Outside Options</a:t>
            </a:r>
          </a:p>
        </p:txBody>
      </p:sp>
    </p:spTree>
    <p:extLst>
      <p:ext uri="{BB962C8B-B14F-4D97-AF65-F5344CB8AC3E}">
        <p14:creationId xmlns:p14="http://schemas.microsoft.com/office/powerpoint/2010/main" val="37210096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52">
            <a:extLst>
              <a:ext uri="{FF2B5EF4-FFF2-40B4-BE49-F238E27FC236}">
                <a16:creationId xmlns:a16="http://schemas.microsoft.com/office/drawing/2014/main" id="{30761643-54E6-AF12-22E6-EBADBD7DD46D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BED2649F-C88B-F252-784A-CF835F2B12E6}"/>
              </a:ext>
            </a:extLst>
          </p:cNvPr>
          <p:cNvSpPr/>
          <p:nvPr/>
        </p:nvSpPr>
        <p:spPr>
          <a:xfrm>
            <a:off x="616457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B99FE62D-E53D-3B23-DF92-DE051E3DFDA4}"/>
              </a:ext>
            </a:extLst>
          </p:cNvPr>
          <p:cNvSpPr/>
          <p:nvPr/>
        </p:nvSpPr>
        <p:spPr>
          <a:xfrm>
            <a:off x="1850897" y="1228953"/>
            <a:ext cx="9594342" cy="3478034"/>
          </a:xfrm>
          <a:custGeom>
            <a:avLst/>
            <a:gdLst>
              <a:gd name="connsiteX0" fmla="*/ 0 w 9594342"/>
              <a:gd name="connsiteY0" fmla="*/ 0 h 3478034"/>
              <a:gd name="connsiteX1" fmla="*/ 9594342 w 9594342"/>
              <a:gd name="connsiteY1" fmla="*/ 0 h 3478034"/>
              <a:gd name="connsiteX2" fmla="*/ 9594342 w 9594342"/>
              <a:gd name="connsiteY2" fmla="*/ 3478035 h 3478034"/>
              <a:gd name="connsiteX3" fmla="*/ 0 w 9594342"/>
              <a:gd name="connsiteY3" fmla="*/ 3478035 h 347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4342" h="3478034">
                <a:moveTo>
                  <a:pt x="0" y="0"/>
                </a:moveTo>
                <a:lnTo>
                  <a:pt x="9594342" y="0"/>
                </a:lnTo>
                <a:lnTo>
                  <a:pt x="9594342" y="3478035"/>
                </a:lnTo>
                <a:lnTo>
                  <a:pt x="0" y="3478035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F439234E-2A69-DC4B-C6E8-04DD99F05DFD}"/>
              </a:ext>
            </a:extLst>
          </p:cNvPr>
          <p:cNvSpPr/>
          <p:nvPr/>
        </p:nvSpPr>
        <p:spPr>
          <a:xfrm>
            <a:off x="1857756" y="1235811"/>
            <a:ext cx="9580625" cy="3464318"/>
          </a:xfrm>
          <a:custGeom>
            <a:avLst/>
            <a:gdLst>
              <a:gd name="connsiteX0" fmla="*/ 0 w 9580625"/>
              <a:gd name="connsiteY0" fmla="*/ 0 h 3464318"/>
              <a:gd name="connsiteX1" fmla="*/ 9580626 w 9580625"/>
              <a:gd name="connsiteY1" fmla="*/ 0 h 3464318"/>
              <a:gd name="connsiteX2" fmla="*/ 9580626 w 9580625"/>
              <a:gd name="connsiteY2" fmla="*/ 3464319 h 3464318"/>
              <a:gd name="connsiteX3" fmla="*/ 0 w 9580625"/>
              <a:gd name="connsiteY3" fmla="*/ 3464319 h 346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80625" h="3464318">
                <a:moveTo>
                  <a:pt x="0" y="0"/>
                </a:moveTo>
                <a:lnTo>
                  <a:pt x="9580626" y="0"/>
                </a:lnTo>
                <a:lnTo>
                  <a:pt x="9580626" y="3464319"/>
                </a:lnTo>
                <a:lnTo>
                  <a:pt x="0" y="3464319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79FA5F1A-D92E-6148-9722-BB99EFBBD348}"/>
              </a:ext>
            </a:extLst>
          </p:cNvPr>
          <p:cNvSpPr/>
          <p:nvPr/>
        </p:nvSpPr>
        <p:spPr>
          <a:xfrm>
            <a:off x="11043361" y="4295851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8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8"/>
                  <a:pt x="26099" y="0"/>
                  <a:pt x="58293" y="0"/>
                </a:cubicBezTo>
                <a:cubicBezTo>
                  <a:pt x="90488" y="0"/>
                  <a:pt x="116586" y="26098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B30946EE-0E5F-47F5-6D6D-A01D089C0352}"/>
              </a:ext>
            </a:extLst>
          </p:cNvPr>
          <p:cNvSpPr/>
          <p:nvPr/>
        </p:nvSpPr>
        <p:spPr>
          <a:xfrm>
            <a:off x="11058791" y="4311281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2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A3916E48-0D2B-B5E0-DC88-9BFD4991642D}"/>
              </a:ext>
            </a:extLst>
          </p:cNvPr>
          <p:cNvSpPr/>
          <p:nvPr/>
        </p:nvSpPr>
        <p:spPr>
          <a:xfrm>
            <a:off x="9927221" y="4078109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-1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18C2176E-FFFB-77F5-A98C-2140E8904E13}"/>
              </a:ext>
            </a:extLst>
          </p:cNvPr>
          <p:cNvSpPr/>
          <p:nvPr/>
        </p:nvSpPr>
        <p:spPr>
          <a:xfrm>
            <a:off x="9942652" y="4093540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05C32318-2B5F-DB63-CBC2-A0EF51B38B50}"/>
              </a:ext>
            </a:extLst>
          </p:cNvPr>
          <p:cNvSpPr/>
          <p:nvPr/>
        </p:nvSpPr>
        <p:spPr>
          <a:xfrm>
            <a:off x="9541802" y="3951579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4C192269-5124-DB43-386F-3746FC35CE6C}"/>
              </a:ext>
            </a:extLst>
          </p:cNvPr>
          <p:cNvSpPr/>
          <p:nvPr/>
        </p:nvSpPr>
        <p:spPr>
          <a:xfrm>
            <a:off x="9557232" y="3967010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24" name="Freeform 1023">
            <a:extLst>
              <a:ext uri="{FF2B5EF4-FFF2-40B4-BE49-F238E27FC236}">
                <a16:creationId xmlns:a16="http://schemas.microsoft.com/office/drawing/2014/main" id="{E2D4D7AF-1042-505A-AE07-C943D29A42B9}"/>
              </a:ext>
            </a:extLst>
          </p:cNvPr>
          <p:cNvSpPr/>
          <p:nvPr/>
        </p:nvSpPr>
        <p:spPr>
          <a:xfrm>
            <a:off x="9220161" y="3539413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25" name="Freeform 1024">
            <a:extLst>
              <a:ext uri="{FF2B5EF4-FFF2-40B4-BE49-F238E27FC236}">
                <a16:creationId xmlns:a16="http://schemas.microsoft.com/office/drawing/2014/main" id="{B37460D1-63E9-0CD8-13A4-1BDBA3BCB133}"/>
              </a:ext>
            </a:extLst>
          </p:cNvPr>
          <p:cNvSpPr/>
          <p:nvPr/>
        </p:nvSpPr>
        <p:spPr>
          <a:xfrm>
            <a:off x="9235592" y="3554844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26" name="Freeform 1025">
            <a:extLst>
              <a:ext uri="{FF2B5EF4-FFF2-40B4-BE49-F238E27FC236}">
                <a16:creationId xmlns:a16="http://schemas.microsoft.com/office/drawing/2014/main" id="{EB103767-AF3C-1F44-5D6A-911CA2F3FF81}"/>
              </a:ext>
            </a:extLst>
          </p:cNvPr>
          <p:cNvSpPr/>
          <p:nvPr/>
        </p:nvSpPr>
        <p:spPr>
          <a:xfrm>
            <a:off x="8825484" y="3618280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27" name="Freeform 1026">
            <a:extLst>
              <a:ext uri="{FF2B5EF4-FFF2-40B4-BE49-F238E27FC236}">
                <a16:creationId xmlns:a16="http://schemas.microsoft.com/office/drawing/2014/main" id="{1E841D02-3D3A-B372-2D84-8815A4E8E13B}"/>
              </a:ext>
            </a:extLst>
          </p:cNvPr>
          <p:cNvSpPr/>
          <p:nvPr/>
        </p:nvSpPr>
        <p:spPr>
          <a:xfrm>
            <a:off x="8840914" y="3633711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28" name="Freeform 1027">
            <a:extLst>
              <a:ext uri="{FF2B5EF4-FFF2-40B4-BE49-F238E27FC236}">
                <a16:creationId xmlns:a16="http://schemas.microsoft.com/office/drawing/2014/main" id="{88C5EBDE-7DBF-B5F8-9B0D-69EF13FBE676}"/>
              </a:ext>
            </a:extLst>
          </p:cNvPr>
          <p:cNvSpPr/>
          <p:nvPr/>
        </p:nvSpPr>
        <p:spPr>
          <a:xfrm>
            <a:off x="8529561" y="3433800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29" name="Freeform 1028">
            <a:extLst>
              <a:ext uri="{FF2B5EF4-FFF2-40B4-BE49-F238E27FC236}">
                <a16:creationId xmlns:a16="http://schemas.microsoft.com/office/drawing/2014/main" id="{9D3BCB31-EC9D-DF80-A196-672E5BDCF280}"/>
              </a:ext>
            </a:extLst>
          </p:cNvPr>
          <p:cNvSpPr/>
          <p:nvPr/>
        </p:nvSpPr>
        <p:spPr>
          <a:xfrm>
            <a:off x="8544991" y="3449231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2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30" name="Freeform 1029">
            <a:extLst>
              <a:ext uri="{FF2B5EF4-FFF2-40B4-BE49-F238E27FC236}">
                <a16:creationId xmlns:a16="http://schemas.microsoft.com/office/drawing/2014/main" id="{CCC82F20-9436-DB6D-E2CE-BE001BF7A630}"/>
              </a:ext>
            </a:extLst>
          </p:cNvPr>
          <p:cNvSpPr/>
          <p:nvPr/>
        </p:nvSpPr>
        <p:spPr>
          <a:xfrm>
            <a:off x="8195576" y="4335627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31" name="Freeform 1030">
            <a:extLst>
              <a:ext uri="{FF2B5EF4-FFF2-40B4-BE49-F238E27FC236}">
                <a16:creationId xmlns:a16="http://schemas.microsoft.com/office/drawing/2014/main" id="{80A34949-9686-9B74-044B-F2F4A4D52B27}"/>
              </a:ext>
            </a:extLst>
          </p:cNvPr>
          <p:cNvSpPr/>
          <p:nvPr/>
        </p:nvSpPr>
        <p:spPr>
          <a:xfrm>
            <a:off x="8211007" y="4351058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32" name="Freeform 1031">
            <a:extLst>
              <a:ext uri="{FF2B5EF4-FFF2-40B4-BE49-F238E27FC236}">
                <a16:creationId xmlns:a16="http://schemas.microsoft.com/office/drawing/2014/main" id="{0963F3A5-6AC3-B310-7E04-6C5D757CCF3D}"/>
              </a:ext>
            </a:extLst>
          </p:cNvPr>
          <p:cNvSpPr/>
          <p:nvPr/>
        </p:nvSpPr>
        <p:spPr>
          <a:xfrm>
            <a:off x="7917827" y="4437468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33" name="Freeform 1032">
            <a:extLst>
              <a:ext uri="{FF2B5EF4-FFF2-40B4-BE49-F238E27FC236}">
                <a16:creationId xmlns:a16="http://schemas.microsoft.com/office/drawing/2014/main" id="{953B3C16-BD89-64CD-27A4-5BAA593D4104}"/>
              </a:ext>
            </a:extLst>
          </p:cNvPr>
          <p:cNvSpPr/>
          <p:nvPr/>
        </p:nvSpPr>
        <p:spPr>
          <a:xfrm>
            <a:off x="7933258" y="4452899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34" name="Freeform 1033">
            <a:extLst>
              <a:ext uri="{FF2B5EF4-FFF2-40B4-BE49-F238E27FC236}">
                <a16:creationId xmlns:a16="http://schemas.microsoft.com/office/drawing/2014/main" id="{751A2433-9654-2DC3-73F5-E80826AE9243}"/>
              </a:ext>
            </a:extLst>
          </p:cNvPr>
          <p:cNvSpPr/>
          <p:nvPr/>
        </p:nvSpPr>
        <p:spPr>
          <a:xfrm>
            <a:off x="7600302" y="4557141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35" name="Freeform 1034">
            <a:extLst>
              <a:ext uri="{FF2B5EF4-FFF2-40B4-BE49-F238E27FC236}">
                <a16:creationId xmlns:a16="http://schemas.microsoft.com/office/drawing/2014/main" id="{24D42759-693A-28F7-A64F-1025698AED9F}"/>
              </a:ext>
            </a:extLst>
          </p:cNvPr>
          <p:cNvSpPr/>
          <p:nvPr/>
        </p:nvSpPr>
        <p:spPr>
          <a:xfrm>
            <a:off x="7615732" y="4572571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36" name="Freeform 1035">
            <a:extLst>
              <a:ext uri="{FF2B5EF4-FFF2-40B4-BE49-F238E27FC236}">
                <a16:creationId xmlns:a16="http://schemas.microsoft.com/office/drawing/2014/main" id="{80D78DDD-36AC-B3CC-57BB-8FC8D0F0D350}"/>
              </a:ext>
            </a:extLst>
          </p:cNvPr>
          <p:cNvSpPr/>
          <p:nvPr/>
        </p:nvSpPr>
        <p:spPr>
          <a:xfrm>
            <a:off x="7246772" y="2990773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37" name="Freeform 1036">
            <a:extLst>
              <a:ext uri="{FF2B5EF4-FFF2-40B4-BE49-F238E27FC236}">
                <a16:creationId xmlns:a16="http://schemas.microsoft.com/office/drawing/2014/main" id="{8872195F-A5D5-BD14-9040-A7E33062378B}"/>
              </a:ext>
            </a:extLst>
          </p:cNvPr>
          <p:cNvSpPr/>
          <p:nvPr/>
        </p:nvSpPr>
        <p:spPr>
          <a:xfrm>
            <a:off x="7262202" y="3006204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38" name="Freeform 1037">
            <a:extLst>
              <a:ext uri="{FF2B5EF4-FFF2-40B4-BE49-F238E27FC236}">
                <a16:creationId xmlns:a16="http://schemas.microsoft.com/office/drawing/2014/main" id="{3B8578E4-A72D-F2C4-F8EB-056D0F7835F4}"/>
              </a:ext>
            </a:extLst>
          </p:cNvPr>
          <p:cNvSpPr/>
          <p:nvPr/>
        </p:nvSpPr>
        <p:spPr>
          <a:xfrm>
            <a:off x="6881926" y="3737610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39" name="Freeform 1038">
            <a:extLst>
              <a:ext uri="{FF2B5EF4-FFF2-40B4-BE49-F238E27FC236}">
                <a16:creationId xmlns:a16="http://schemas.microsoft.com/office/drawing/2014/main" id="{4ED592C6-BDF8-9877-26C5-AF64C830098D}"/>
              </a:ext>
            </a:extLst>
          </p:cNvPr>
          <p:cNvSpPr/>
          <p:nvPr/>
        </p:nvSpPr>
        <p:spPr>
          <a:xfrm>
            <a:off x="6897357" y="3753040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40" name="Freeform 1039">
            <a:extLst>
              <a:ext uri="{FF2B5EF4-FFF2-40B4-BE49-F238E27FC236}">
                <a16:creationId xmlns:a16="http://schemas.microsoft.com/office/drawing/2014/main" id="{3AEA295F-5666-D928-8EDA-7EA1F8575288}"/>
              </a:ext>
            </a:extLst>
          </p:cNvPr>
          <p:cNvSpPr/>
          <p:nvPr/>
        </p:nvSpPr>
        <p:spPr>
          <a:xfrm>
            <a:off x="6581889" y="3655999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41" name="Freeform 1040">
            <a:extLst>
              <a:ext uri="{FF2B5EF4-FFF2-40B4-BE49-F238E27FC236}">
                <a16:creationId xmlns:a16="http://schemas.microsoft.com/office/drawing/2014/main" id="{7D20D4B3-C004-7FCD-2C48-7E2007E48317}"/>
              </a:ext>
            </a:extLst>
          </p:cNvPr>
          <p:cNvSpPr/>
          <p:nvPr/>
        </p:nvSpPr>
        <p:spPr>
          <a:xfrm>
            <a:off x="6597319" y="3671430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42" name="Freeform 1041">
            <a:extLst>
              <a:ext uri="{FF2B5EF4-FFF2-40B4-BE49-F238E27FC236}">
                <a16:creationId xmlns:a16="http://schemas.microsoft.com/office/drawing/2014/main" id="{9B9D78C7-D814-2842-DBEF-D4B8477F65B7}"/>
              </a:ext>
            </a:extLst>
          </p:cNvPr>
          <p:cNvSpPr/>
          <p:nvPr/>
        </p:nvSpPr>
        <p:spPr>
          <a:xfrm>
            <a:off x="6295224" y="1905152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43" name="Freeform 1042">
            <a:extLst>
              <a:ext uri="{FF2B5EF4-FFF2-40B4-BE49-F238E27FC236}">
                <a16:creationId xmlns:a16="http://schemas.microsoft.com/office/drawing/2014/main" id="{32F77959-23C4-FF6A-158F-EC1EB000E3A3}"/>
              </a:ext>
            </a:extLst>
          </p:cNvPr>
          <p:cNvSpPr/>
          <p:nvPr/>
        </p:nvSpPr>
        <p:spPr>
          <a:xfrm>
            <a:off x="6310655" y="192058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44" name="Freeform 1043">
            <a:extLst>
              <a:ext uri="{FF2B5EF4-FFF2-40B4-BE49-F238E27FC236}">
                <a16:creationId xmlns:a16="http://schemas.microsoft.com/office/drawing/2014/main" id="{9DC121EA-6445-B165-122D-8FE8272C5304}"/>
              </a:ext>
            </a:extLst>
          </p:cNvPr>
          <p:cNvSpPr/>
          <p:nvPr/>
        </p:nvSpPr>
        <p:spPr>
          <a:xfrm>
            <a:off x="5996216" y="3917632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8"/>
                  <a:pt x="90487" y="116586"/>
                  <a:pt x="58293" y="116586"/>
                </a:cubicBezTo>
                <a:cubicBezTo>
                  <a:pt x="26099" y="116586"/>
                  <a:pt x="0" y="90488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45" name="Freeform 1044">
            <a:extLst>
              <a:ext uri="{FF2B5EF4-FFF2-40B4-BE49-F238E27FC236}">
                <a16:creationId xmlns:a16="http://schemas.microsoft.com/office/drawing/2014/main" id="{94615AF9-F136-9286-92E4-53B319A0CD3B}"/>
              </a:ext>
            </a:extLst>
          </p:cNvPr>
          <p:cNvSpPr/>
          <p:nvPr/>
        </p:nvSpPr>
        <p:spPr>
          <a:xfrm>
            <a:off x="6011646" y="3933063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46" name="Freeform 1045">
            <a:extLst>
              <a:ext uri="{FF2B5EF4-FFF2-40B4-BE49-F238E27FC236}">
                <a16:creationId xmlns:a16="http://schemas.microsoft.com/office/drawing/2014/main" id="{3D81C17F-1B05-2CF4-DC65-669591C88936}"/>
              </a:ext>
            </a:extLst>
          </p:cNvPr>
          <p:cNvSpPr/>
          <p:nvPr/>
        </p:nvSpPr>
        <p:spPr>
          <a:xfrm>
            <a:off x="5660859" y="3775671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47" name="Freeform 1046">
            <a:extLst>
              <a:ext uri="{FF2B5EF4-FFF2-40B4-BE49-F238E27FC236}">
                <a16:creationId xmlns:a16="http://schemas.microsoft.com/office/drawing/2014/main" id="{6C703BE1-400A-FF62-7CEF-E008774E60D7}"/>
              </a:ext>
            </a:extLst>
          </p:cNvPr>
          <p:cNvSpPr/>
          <p:nvPr/>
        </p:nvSpPr>
        <p:spPr>
          <a:xfrm>
            <a:off x="5676290" y="3791102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48" name="Freeform 1047">
            <a:extLst>
              <a:ext uri="{FF2B5EF4-FFF2-40B4-BE49-F238E27FC236}">
                <a16:creationId xmlns:a16="http://schemas.microsoft.com/office/drawing/2014/main" id="{33DD2B77-A24E-C3E8-322D-40F69DD5483E}"/>
              </a:ext>
            </a:extLst>
          </p:cNvPr>
          <p:cNvSpPr/>
          <p:nvPr/>
        </p:nvSpPr>
        <p:spPr>
          <a:xfrm>
            <a:off x="5303901" y="3208172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49" name="Freeform 1048">
            <a:extLst>
              <a:ext uri="{FF2B5EF4-FFF2-40B4-BE49-F238E27FC236}">
                <a16:creationId xmlns:a16="http://schemas.microsoft.com/office/drawing/2014/main" id="{41C2943A-F8A2-7A09-614E-D332F5364CFE}"/>
              </a:ext>
            </a:extLst>
          </p:cNvPr>
          <p:cNvSpPr/>
          <p:nvPr/>
        </p:nvSpPr>
        <p:spPr>
          <a:xfrm>
            <a:off x="5319331" y="322360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50" name="Freeform 1049">
            <a:extLst>
              <a:ext uri="{FF2B5EF4-FFF2-40B4-BE49-F238E27FC236}">
                <a16:creationId xmlns:a16="http://schemas.microsoft.com/office/drawing/2014/main" id="{ECFC3BB3-85F9-0427-BD81-ECB061F2157A}"/>
              </a:ext>
            </a:extLst>
          </p:cNvPr>
          <p:cNvSpPr/>
          <p:nvPr/>
        </p:nvSpPr>
        <p:spPr>
          <a:xfrm>
            <a:off x="4963058" y="1589341"/>
            <a:ext cx="116585" cy="116586"/>
          </a:xfrm>
          <a:custGeom>
            <a:avLst/>
            <a:gdLst>
              <a:gd name="connsiteX0" fmla="*/ 116586 w 116585"/>
              <a:gd name="connsiteY0" fmla="*/ 58293 h 116586"/>
              <a:gd name="connsiteX1" fmla="*/ 58293 w 116585"/>
              <a:gd name="connsiteY1" fmla="*/ 116586 h 116586"/>
              <a:gd name="connsiteX2" fmla="*/ 0 w 116585"/>
              <a:gd name="connsiteY2" fmla="*/ 58293 h 116586"/>
              <a:gd name="connsiteX3" fmla="*/ 58293 w 116585"/>
              <a:gd name="connsiteY3" fmla="*/ 0 h 116586"/>
              <a:gd name="connsiteX4" fmla="*/ 116586 w 116585"/>
              <a:gd name="connsiteY4" fmla="*/ 58293 h 11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6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51" name="Freeform 1050">
            <a:extLst>
              <a:ext uri="{FF2B5EF4-FFF2-40B4-BE49-F238E27FC236}">
                <a16:creationId xmlns:a16="http://schemas.microsoft.com/office/drawing/2014/main" id="{7D61E4CE-15F8-01DF-C2F3-0B118E26E2E3}"/>
              </a:ext>
            </a:extLst>
          </p:cNvPr>
          <p:cNvSpPr/>
          <p:nvPr/>
        </p:nvSpPr>
        <p:spPr>
          <a:xfrm>
            <a:off x="4978488" y="160477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52" name="Freeform 1051">
            <a:extLst>
              <a:ext uri="{FF2B5EF4-FFF2-40B4-BE49-F238E27FC236}">
                <a16:creationId xmlns:a16="http://schemas.microsoft.com/office/drawing/2014/main" id="{22576220-D0E1-3358-8BA2-49F7078EF3EC}"/>
              </a:ext>
            </a:extLst>
          </p:cNvPr>
          <p:cNvSpPr/>
          <p:nvPr/>
        </p:nvSpPr>
        <p:spPr>
          <a:xfrm>
            <a:off x="4514545" y="1403146"/>
            <a:ext cx="116585" cy="116586"/>
          </a:xfrm>
          <a:custGeom>
            <a:avLst/>
            <a:gdLst>
              <a:gd name="connsiteX0" fmla="*/ 116586 w 116585"/>
              <a:gd name="connsiteY0" fmla="*/ 58293 h 116586"/>
              <a:gd name="connsiteX1" fmla="*/ 58293 w 116585"/>
              <a:gd name="connsiteY1" fmla="*/ 116586 h 116586"/>
              <a:gd name="connsiteX2" fmla="*/ 0 w 116585"/>
              <a:gd name="connsiteY2" fmla="*/ 58293 h 116586"/>
              <a:gd name="connsiteX3" fmla="*/ 58293 w 116585"/>
              <a:gd name="connsiteY3" fmla="*/ 0 h 116586"/>
              <a:gd name="connsiteX4" fmla="*/ 116586 w 116585"/>
              <a:gd name="connsiteY4" fmla="*/ 58293 h 11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6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53" name="Freeform 1052">
            <a:extLst>
              <a:ext uri="{FF2B5EF4-FFF2-40B4-BE49-F238E27FC236}">
                <a16:creationId xmlns:a16="http://schemas.microsoft.com/office/drawing/2014/main" id="{070AE49F-ED83-1A4B-C63F-1256D4223D94}"/>
              </a:ext>
            </a:extLst>
          </p:cNvPr>
          <p:cNvSpPr/>
          <p:nvPr/>
        </p:nvSpPr>
        <p:spPr>
          <a:xfrm>
            <a:off x="4529975" y="1418577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54" name="Freeform 1053">
            <a:extLst>
              <a:ext uri="{FF2B5EF4-FFF2-40B4-BE49-F238E27FC236}">
                <a16:creationId xmlns:a16="http://schemas.microsoft.com/office/drawing/2014/main" id="{36C11F4D-BB41-2A6C-A687-DDA59AF4B6BA}"/>
              </a:ext>
            </a:extLst>
          </p:cNvPr>
          <p:cNvSpPr/>
          <p:nvPr/>
        </p:nvSpPr>
        <p:spPr>
          <a:xfrm>
            <a:off x="3840060" y="3202343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55" name="Freeform 1054">
            <a:extLst>
              <a:ext uri="{FF2B5EF4-FFF2-40B4-BE49-F238E27FC236}">
                <a16:creationId xmlns:a16="http://schemas.microsoft.com/office/drawing/2014/main" id="{D247087F-0F1B-EAE6-5184-C50A4E2937D8}"/>
              </a:ext>
            </a:extLst>
          </p:cNvPr>
          <p:cNvSpPr/>
          <p:nvPr/>
        </p:nvSpPr>
        <p:spPr>
          <a:xfrm>
            <a:off x="3855491" y="3217773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56" name="Freeform 1055">
            <a:extLst>
              <a:ext uri="{FF2B5EF4-FFF2-40B4-BE49-F238E27FC236}">
                <a16:creationId xmlns:a16="http://schemas.microsoft.com/office/drawing/2014/main" id="{81F51955-98C1-D921-8152-C00F080702E1}"/>
              </a:ext>
            </a:extLst>
          </p:cNvPr>
          <p:cNvSpPr/>
          <p:nvPr/>
        </p:nvSpPr>
        <p:spPr>
          <a:xfrm>
            <a:off x="1799463" y="3259950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57" name="Freeform 1056">
            <a:extLst>
              <a:ext uri="{FF2B5EF4-FFF2-40B4-BE49-F238E27FC236}">
                <a16:creationId xmlns:a16="http://schemas.microsoft.com/office/drawing/2014/main" id="{0B24274A-BA89-DA6A-ADB0-B874DE184C2C}"/>
              </a:ext>
            </a:extLst>
          </p:cNvPr>
          <p:cNvSpPr/>
          <p:nvPr/>
        </p:nvSpPr>
        <p:spPr>
          <a:xfrm>
            <a:off x="1814893" y="3275380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58" name="Freeform 1057">
            <a:extLst>
              <a:ext uri="{FF2B5EF4-FFF2-40B4-BE49-F238E27FC236}">
                <a16:creationId xmlns:a16="http://schemas.microsoft.com/office/drawing/2014/main" id="{F3525135-4975-B19D-E206-F1C3B4C66E75}"/>
              </a:ext>
            </a:extLst>
          </p:cNvPr>
          <p:cNvSpPr/>
          <p:nvPr/>
        </p:nvSpPr>
        <p:spPr>
          <a:xfrm>
            <a:off x="1857756" y="2266226"/>
            <a:ext cx="9243898" cy="1951443"/>
          </a:xfrm>
          <a:custGeom>
            <a:avLst/>
            <a:gdLst>
              <a:gd name="connsiteX0" fmla="*/ 0 w 9243898"/>
              <a:gd name="connsiteY0" fmla="*/ 0 h 1951443"/>
              <a:gd name="connsiteX1" fmla="*/ 30861 w 9243898"/>
              <a:gd name="connsiteY1" fmla="*/ 6515 h 1951443"/>
              <a:gd name="connsiteX2" fmla="*/ 61722 w 9243898"/>
              <a:gd name="connsiteY2" fmla="*/ 13030 h 1951443"/>
              <a:gd name="connsiteX3" fmla="*/ 92583 w 9243898"/>
              <a:gd name="connsiteY3" fmla="*/ 19545 h 1951443"/>
              <a:gd name="connsiteX4" fmla="*/ 123444 w 9243898"/>
              <a:gd name="connsiteY4" fmla="*/ 26061 h 1951443"/>
              <a:gd name="connsiteX5" fmla="*/ 154305 w 9243898"/>
              <a:gd name="connsiteY5" fmla="*/ 32575 h 1951443"/>
              <a:gd name="connsiteX6" fmla="*/ 185509 w 9243898"/>
              <a:gd name="connsiteY6" fmla="*/ 39091 h 1951443"/>
              <a:gd name="connsiteX7" fmla="*/ 216370 w 9243898"/>
              <a:gd name="connsiteY7" fmla="*/ 45606 h 1951443"/>
              <a:gd name="connsiteX8" fmla="*/ 247231 w 9243898"/>
              <a:gd name="connsiteY8" fmla="*/ 52121 h 1951443"/>
              <a:gd name="connsiteX9" fmla="*/ 278092 w 9243898"/>
              <a:gd name="connsiteY9" fmla="*/ 58636 h 1951443"/>
              <a:gd name="connsiteX10" fmla="*/ 308953 w 9243898"/>
              <a:gd name="connsiteY10" fmla="*/ 65151 h 1951443"/>
              <a:gd name="connsiteX11" fmla="*/ 339814 w 9243898"/>
              <a:gd name="connsiteY11" fmla="*/ 71666 h 1951443"/>
              <a:gd name="connsiteX12" fmla="*/ 370675 w 9243898"/>
              <a:gd name="connsiteY12" fmla="*/ 78181 h 1951443"/>
              <a:gd name="connsiteX13" fmla="*/ 401879 w 9243898"/>
              <a:gd name="connsiteY13" fmla="*/ 84696 h 1951443"/>
              <a:gd name="connsiteX14" fmla="*/ 432740 w 9243898"/>
              <a:gd name="connsiteY14" fmla="*/ 91211 h 1951443"/>
              <a:gd name="connsiteX15" fmla="*/ 463601 w 9243898"/>
              <a:gd name="connsiteY15" fmla="*/ 98069 h 1951443"/>
              <a:gd name="connsiteX16" fmla="*/ 494462 w 9243898"/>
              <a:gd name="connsiteY16" fmla="*/ 104585 h 1951443"/>
              <a:gd name="connsiteX17" fmla="*/ 525323 w 9243898"/>
              <a:gd name="connsiteY17" fmla="*/ 111100 h 1951443"/>
              <a:gd name="connsiteX18" fmla="*/ 556184 w 9243898"/>
              <a:gd name="connsiteY18" fmla="*/ 117615 h 1951443"/>
              <a:gd name="connsiteX19" fmla="*/ 587388 w 9243898"/>
              <a:gd name="connsiteY19" fmla="*/ 124130 h 1951443"/>
              <a:gd name="connsiteX20" fmla="*/ 618249 w 9243898"/>
              <a:gd name="connsiteY20" fmla="*/ 130645 h 1951443"/>
              <a:gd name="connsiteX21" fmla="*/ 649110 w 9243898"/>
              <a:gd name="connsiteY21" fmla="*/ 137160 h 1951443"/>
              <a:gd name="connsiteX22" fmla="*/ 679971 w 9243898"/>
              <a:gd name="connsiteY22" fmla="*/ 143675 h 1951443"/>
              <a:gd name="connsiteX23" fmla="*/ 710832 w 9243898"/>
              <a:gd name="connsiteY23" fmla="*/ 150190 h 1951443"/>
              <a:gd name="connsiteX24" fmla="*/ 741693 w 9243898"/>
              <a:gd name="connsiteY24" fmla="*/ 156705 h 1951443"/>
              <a:gd name="connsiteX25" fmla="*/ 772897 w 9243898"/>
              <a:gd name="connsiteY25" fmla="*/ 163221 h 1951443"/>
              <a:gd name="connsiteX26" fmla="*/ 803758 w 9243898"/>
              <a:gd name="connsiteY26" fmla="*/ 169735 h 1951443"/>
              <a:gd name="connsiteX27" fmla="*/ 834619 w 9243898"/>
              <a:gd name="connsiteY27" fmla="*/ 176251 h 1951443"/>
              <a:gd name="connsiteX28" fmla="*/ 865480 w 9243898"/>
              <a:gd name="connsiteY28" fmla="*/ 182766 h 1951443"/>
              <a:gd name="connsiteX29" fmla="*/ 896341 w 9243898"/>
              <a:gd name="connsiteY29" fmla="*/ 189281 h 1951443"/>
              <a:gd name="connsiteX30" fmla="*/ 927202 w 9243898"/>
              <a:gd name="connsiteY30" fmla="*/ 195796 h 1951443"/>
              <a:gd name="connsiteX31" fmla="*/ 958406 w 9243898"/>
              <a:gd name="connsiteY31" fmla="*/ 202311 h 1951443"/>
              <a:gd name="connsiteX32" fmla="*/ 989267 w 9243898"/>
              <a:gd name="connsiteY32" fmla="*/ 208826 h 1951443"/>
              <a:gd name="connsiteX33" fmla="*/ 1020127 w 9243898"/>
              <a:gd name="connsiteY33" fmla="*/ 215341 h 1951443"/>
              <a:gd name="connsiteX34" fmla="*/ 1050989 w 9243898"/>
              <a:gd name="connsiteY34" fmla="*/ 221856 h 1951443"/>
              <a:gd name="connsiteX35" fmla="*/ 1081849 w 9243898"/>
              <a:gd name="connsiteY35" fmla="*/ 228371 h 1951443"/>
              <a:gd name="connsiteX36" fmla="*/ 1112711 w 9243898"/>
              <a:gd name="connsiteY36" fmla="*/ 234887 h 1951443"/>
              <a:gd name="connsiteX37" fmla="*/ 1143915 w 9243898"/>
              <a:gd name="connsiteY37" fmla="*/ 241402 h 1951443"/>
              <a:gd name="connsiteX38" fmla="*/ 1174775 w 9243898"/>
              <a:gd name="connsiteY38" fmla="*/ 247917 h 1951443"/>
              <a:gd name="connsiteX39" fmla="*/ 1205636 w 9243898"/>
              <a:gd name="connsiteY39" fmla="*/ 254432 h 1951443"/>
              <a:gd name="connsiteX40" fmla="*/ 1236497 w 9243898"/>
              <a:gd name="connsiteY40" fmla="*/ 260947 h 1951443"/>
              <a:gd name="connsiteX41" fmla="*/ 1267358 w 9243898"/>
              <a:gd name="connsiteY41" fmla="*/ 267462 h 1951443"/>
              <a:gd name="connsiteX42" fmla="*/ 1298220 w 9243898"/>
              <a:gd name="connsiteY42" fmla="*/ 273977 h 1951443"/>
              <a:gd name="connsiteX43" fmla="*/ 1329423 w 9243898"/>
              <a:gd name="connsiteY43" fmla="*/ 280492 h 1951443"/>
              <a:gd name="connsiteX44" fmla="*/ 1360284 w 9243898"/>
              <a:gd name="connsiteY44" fmla="*/ 287350 h 1951443"/>
              <a:gd name="connsiteX45" fmla="*/ 1391145 w 9243898"/>
              <a:gd name="connsiteY45" fmla="*/ 293865 h 1951443"/>
              <a:gd name="connsiteX46" fmla="*/ 1422006 w 9243898"/>
              <a:gd name="connsiteY46" fmla="*/ 300381 h 1951443"/>
              <a:gd name="connsiteX47" fmla="*/ 1452867 w 9243898"/>
              <a:gd name="connsiteY47" fmla="*/ 306895 h 1951443"/>
              <a:gd name="connsiteX48" fmla="*/ 1483728 w 9243898"/>
              <a:gd name="connsiteY48" fmla="*/ 313411 h 1951443"/>
              <a:gd name="connsiteX49" fmla="*/ 1514589 w 9243898"/>
              <a:gd name="connsiteY49" fmla="*/ 319926 h 1951443"/>
              <a:gd name="connsiteX50" fmla="*/ 1545793 w 9243898"/>
              <a:gd name="connsiteY50" fmla="*/ 326441 h 1951443"/>
              <a:gd name="connsiteX51" fmla="*/ 1576654 w 9243898"/>
              <a:gd name="connsiteY51" fmla="*/ 332956 h 1951443"/>
              <a:gd name="connsiteX52" fmla="*/ 1607515 w 9243898"/>
              <a:gd name="connsiteY52" fmla="*/ 339471 h 1951443"/>
              <a:gd name="connsiteX53" fmla="*/ 1638376 w 9243898"/>
              <a:gd name="connsiteY53" fmla="*/ 345986 h 1951443"/>
              <a:gd name="connsiteX54" fmla="*/ 1669237 w 9243898"/>
              <a:gd name="connsiteY54" fmla="*/ 352501 h 1951443"/>
              <a:gd name="connsiteX55" fmla="*/ 1700098 w 9243898"/>
              <a:gd name="connsiteY55" fmla="*/ 359016 h 1951443"/>
              <a:gd name="connsiteX56" fmla="*/ 1731302 w 9243898"/>
              <a:gd name="connsiteY56" fmla="*/ 365531 h 1951443"/>
              <a:gd name="connsiteX57" fmla="*/ 1762163 w 9243898"/>
              <a:gd name="connsiteY57" fmla="*/ 372047 h 1951443"/>
              <a:gd name="connsiteX58" fmla="*/ 1793024 w 9243898"/>
              <a:gd name="connsiteY58" fmla="*/ 378562 h 1951443"/>
              <a:gd name="connsiteX59" fmla="*/ 1823885 w 9243898"/>
              <a:gd name="connsiteY59" fmla="*/ 385077 h 1951443"/>
              <a:gd name="connsiteX60" fmla="*/ 1854746 w 9243898"/>
              <a:gd name="connsiteY60" fmla="*/ 391592 h 1951443"/>
              <a:gd name="connsiteX61" fmla="*/ 1885607 w 9243898"/>
              <a:gd name="connsiteY61" fmla="*/ 398107 h 1951443"/>
              <a:gd name="connsiteX62" fmla="*/ 1916811 w 9243898"/>
              <a:gd name="connsiteY62" fmla="*/ 404622 h 1951443"/>
              <a:gd name="connsiteX63" fmla="*/ 1947672 w 9243898"/>
              <a:gd name="connsiteY63" fmla="*/ 411137 h 1951443"/>
              <a:gd name="connsiteX64" fmla="*/ 1978533 w 9243898"/>
              <a:gd name="connsiteY64" fmla="*/ 417652 h 1951443"/>
              <a:gd name="connsiteX65" fmla="*/ 2009394 w 9243898"/>
              <a:gd name="connsiteY65" fmla="*/ 424167 h 1951443"/>
              <a:gd name="connsiteX66" fmla="*/ 2040255 w 9243898"/>
              <a:gd name="connsiteY66" fmla="*/ 430682 h 1951443"/>
              <a:gd name="connsiteX67" fmla="*/ 2071116 w 9243898"/>
              <a:gd name="connsiteY67" fmla="*/ 437198 h 1951443"/>
              <a:gd name="connsiteX68" fmla="*/ 2102320 w 9243898"/>
              <a:gd name="connsiteY68" fmla="*/ 443713 h 1951443"/>
              <a:gd name="connsiteX69" fmla="*/ 2133181 w 9243898"/>
              <a:gd name="connsiteY69" fmla="*/ 450228 h 1951443"/>
              <a:gd name="connsiteX70" fmla="*/ 2164042 w 9243898"/>
              <a:gd name="connsiteY70" fmla="*/ 456743 h 1951443"/>
              <a:gd name="connsiteX71" fmla="*/ 2194903 w 9243898"/>
              <a:gd name="connsiteY71" fmla="*/ 463258 h 1951443"/>
              <a:gd name="connsiteX72" fmla="*/ 2225764 w 9243898"/>
              <a:gd name="connsiteY72" fmla="*/ 469773 h 1951443"/>
              <a:gd name="connsiteX73" fmla="*/ 2256625 w 9243898"/>
              <a:gd name="connsiteY73" fmla="*/ 476288 h 1951443"/>
              <a:gd name="connsiteX74" fmla="*/ 2287829 w 9243898"/>
              <a:gd name="connsiteY74" fmla="*/ 483146 h 1951443"/>
              <a:gd name="connsiteX75" fmla="*/ 2318690 w 9243898"/>
              <a:gd name="connsiteY75" fmla="*/ 489661 h 1951443"/>
              <a:gd name="connsiteX76" fmla="*/ 2349551 w 9243898"/>
              <a:gd name="connsiteY76" fmla="*/ 496176 h 1951443"/>
              <a:gd name="connsiteX77" fmla="*/ 2380412 w 9243898"/>
              <a:gd name="connsiteY77" fmla="*/ 502691 h 1951443"/>
              <a:gd name="connsiteX78" fmla="*/ 2411273 w 9243898"/>
              <a:gd name="connsiteY78" fmla="*/ 509207 h 1951443"/>
              <a:gd name="connsiteX79" fmla="*/ 2442134 w 9243898"/>
              <a:gd name="connsiteY79" fmla="*/ 515722 h 1951443"/>
              <a:gd name="connsiteX80" fmla="*/ 2473338 w 9243898"/>
              <a:gd name="connsiteY80" fmla="*/ 522237 h 1951443"/>
              <a:gd name="connsiteX81" fmla="*/ 2504199 w 9243898"/>
              <a:gd name="connsiteY81" fmla="*/ 528752 h 1951443"/>
              <a:gd name="connsiteX82" fmla="*/ 2535060 w 9243898"/>
              <a:gd name="connsiteY82" fmla="*/ 535267 h 1951443"/>
              <a:gd name="connsiteX83" fmla="*/ 2565921 w 9243898"/>
              <a:gd name="connsiteY83" fmla="*/ 541782 h 1951443"/>
              <a:gd name="connsiteX84" fmla="*/ 2596782 w 9243898"/>
              <a:gd name="connsiteY84" fmla="*/ 548297 h 1951443"/>
              <a:gd name="connsiteX85" fmla="*/ 2627643 w 9243898"/>
              <a:gd name="connsiteY85" fmla="*/ 554812 h 1951443"/>
              <a:gd name="connsiteX86" fmla="*/ 2658504 w 9243898"/>
              <a:gd name="connsiteY86" fmla="*/ 561327 h 1951443"/>
              <a:gd name="connsiteX87" fmla="*/ 2689708 w 9243898"/>
              <a:gd name="connsiteY87" fmla="*/ 567842 h 1951443"/>
              <a:gd name="connsiteX88" fmla="*/ 2720569 w 9243898"/>
              <a:gd name="connsiteY88" fmla="*/ 574358 h 1951443"/>
              <a:gd name="connsiteX89" fmla="*/ 2751430 w 9243898"/>
              <a:gd name="connsiteY89" fmla="*/ 580873 h 1951443"/>
              <a:gd name="connsiteX90" fmla="*/ 2782291 w 9243898"/>
              <a:gd name="connsiteY90" fmla="*/ 587388 h 1951443"/>
              <a:gd name="connsiteX91" fmla="*/ 2813152 w 9243898"/>
              <a:gd name="connsiteY91" fmla="*/ 593903 h 1951443"/>
              <a:gd name="connsiteX92" fmla="*/ 2844013 w 9243898"/>
              <a:gd name="connsiteY92" fmla="*/ 600418 h 1951443"/>
              <a:gd name="connsiteX93" fmla="*/ 2875217 w 9243898"/>
              <a:gd name="connsiteY93" fmla="*/ 606933 h 1951443"/>
              <a:gd name="connsiteX94" fmla="*/ 2906078 w 9243898"/>
              <a:gd name="connsiteY94" fmla="*/ 613448 h 1951443"/>
              <a:gd name="connsiteX95" fmla="*/ 2936938 w 9243898"/>
              <a:gd name="connsiteY95" fmla="*/ 619963 h 1951443"/>
              <a:gd name="connsiteX96" fmla="*/ 2967800 w 9243898"/>
              <a:gd name="connsiteY96" fmla="*/ 626478 h 1951443"/>
              <a:gd name="connsiteX97" fmla="*/ 2998661 w 9243898"/>
              <a:gd name="connsiteY97" fmla="*/ 632993 h 1951443"/>
              <a:gd name="connsiteX98" fmla="*/ 3029522 w 9243898"/>
              <a:gd name="connsiteY98" fmla="*/ 639508 h 1951443"/>
              <a:gd name="connsiteX99" fmla="*/ 3060725 w 9243898"/>
              <a:gd name="connsiteY99" fmla="*/ 646024 h 1951443"/>
              <a:gd name="connsiteX100" fmla="*/ 3091587 w 9243898"/>
              <a:gd name="connsiteY100" fmla="*/ 652539 h 1951443"/>
              <a:gd name="connsiteX101" fmla="*/ 3122448 w 9243898"/>
              <a:gd name="connsiteY101" fmla="*/ 659054 h 1951443"/>
              <a:gd name="connsiteX102" fmla="*/ 3153308 w 9243898"/>
              <a:gd name="connsiteY102" fmla="*/ 665569 h 1951443"/>
              <a:gd name="connsiteX103" fmla="*/ 3184169 w 9243898"/>
              <a:gd name="connsiteY103" fmla="*/ 672427 h 1951443"/>
              <a:gd name="connsiteX104" fmla="*/ 3215030 w 9243898"/>
              <a:gd name="connsiteY104" fmla="*/ 678942 h 1951443"/>
              <a:gd name="connsiteX105" fmla="*/ 3246234 w 9243898"/>
              <a:gd name="connsiteY105" fmla="*/ 685457 h 1951443"/>
              <a:gd name="connsiteX106" fmla="*/ 3277095 w 9243898"/>
              <a:gd name="connsiteY106" fmla="*/ 691972 h 1951443"/>
              <a:gd name="connsiteX107" fmla="*/ 3307956 w 9243898"/>
              <a:gd name="connsiteY107" fmla="*/ 698487 h 1951443"/>
              <a:gd name="connsiteX108" fmla="*/ 3338818 w 9243898"/>
              <a:gd name="connsiteY108" fmla="*/ 705002 h 1951443"/>
              <a:gd name="connsiteX109" fmla="*/ 3369679 w 9243898"/>
              <a:gd name="connsiteY109" fmla="*/ 711518 h 1951443"/>
              <a:gd name="connsiteX110" fmla="*/ 3400539 w 9243898"/>
              <a:gd name="connsiteY110" fmla="*/ 718033 h 1951443"/>
              <a:gd name="connsiteX111" fmla="*/ 3431743 w 9243898"/>
              <a:gd name="connsiteY111" fmla="*/ 724548 h 1951443"/>
              <a:gd name="connsiteX112" fmla="*/ 3462604 w 9243898"/>
              <a:gd name="connsiteY112" fmla="*/ 731063 h 1951443"/>
              <a:gd name="connsiteX113" fmla="*/ 3493465 w 9243898"/>
              <a:gd name="connsiteY113" fmla="*/ 737578 h 1951443"/>
              <a:gd name="connsiteX114" fmla="*/ 3524326 w 9243898"/>
              <a:gd name="connsiteY114" fmla="*/ 744093 h 1951443"/>
              <a:gd name="connsiteX115" fmla="*/ 3555187 w 9243898"/>
              <a:gd name="connsiteY115" fmla="*/ 750608 h 1951443"/>
              <a:gd name="connsiteX116" fmla="*/ 3586048 w 9243898"/>
              <a:gd name="connsiteY116" fmla="*/ 757123 h 1951443"/>
              <a:gd name="connsiteX117" fmla="*/ 3617252 w 9243898"/>
              <a:gd name="connsiteY117" fmla="*/ 763638 h 1951443"/>
              <a:gd name="connsiteX118" fmla="*/ 3648113 w 9243898"/>
              <a:gd name="connsiteY118" fmla="*/ 770153 h 1951443"/>
              <a:gd name="connsiteX119" fmla="*/ 3678974 w 9243898"/>
              <a:gd name="connsiteY119" fmla="*/ 776668 h 1951443"/>
              <a:gd name="connsiteX120" fmla="*/ 3709835 w 9243898"/>
              <a:gd name="connsiteY120" fmla="*/ 783184 h 1951443"/>
              <a:gd name="connsiteX121" fmla="*/ 3740696 w 9243898"/>
              <a:gd name="connsiteY121" fmla="*/ 789699 h 1951443"/>
              <a:gd name="connsiteX122" fmla="*/ 3771557 w 9243898"/>
              <a:gd name="connsiteY122" fmla="*/ 796214 h 1951443"/>
              <a:gd name="connsiteX123" fmla="*/ 3802418 w 9243898"/>
              <a:gd name="connsiteY123" fmla="*/ 802729 h 1951443"/>
              <a:gd name="connsiteX124" fmla="*/ 3833622 w 9243898"/>
              <a:gd name="connsiteY124" fmla="*/ 809244 h 1951443"/>
              <a:gd name="connsiteX125" fmla="*/ 3864483 w 9243898"/>
              <a:gd name="connsiteY125" fmla="*/ 815759 h 1951443"/>
              <a:gd name="connsiteX126" fmla="*/ 3895344 w 9243898"/>
              <a:gd name="connsiteY126" fmla="*/ 822274 h 1951443"/>
              <a:gd name="connsiteX127" fmla="*/ 3926205 w 9243898"/>
              <a:gd name="connsiteY127" fmla="*/ 828789 h 1951443"/>
              <a:gd name="connsiteX128" fmla="*/ 3957066 w 9243898"/>
              <a:gd name="connsiteY128" fmla="*/ 835304 h 1951443"/>
              <a:gd name="connsiteX129" fmla="*/ 3987927 w 9243898"/>
              <a:gd name="connsiteY129" fmla="*/ 841820 h 1951443"/>
              <a:gd name="connsiteX130" fmla="*/ 4019131 w 9243898"/>
              <a:gd name="connsiteY130" fmla="*/ 848335 h 1951443"/>
              <a:gd name="connsiteX131" fmla="*/ 4049992 w 9243898"/>
              <a:gd name="connsiteY131" fmla="*/ 854850 h 1951443"/>
              <a:gd name="connsiteX132" fmla="*/ 4080853 w 9243898"/>
              <a:gd name="connsiteY132" fmla="*/ 861708 h 1951443"/>
              <a:gd name="connsiteX133" fmla="*/ 4111714 w 9243898"/>
              <a:gd name="connsiteY133" fmla="*/ 868223 h 1951443"/>
              <a:gd name="connsiteX134" fmla="*/ 4142575 w 9243898"/>
              <a:gd name="connsiteY134" fmla="*/ 874738 h 1951443"/>
              <a:gd name="connsiteX135" fmla="*/ 4173436 w 9243898"/>
              <a:gd name="connsiteY135" fmla="*/ 881253 h 1951443"/>
              <a:gd name="connsiteX136" fmla="*/ 4204640 w 9243898"/>
              <a:gd name="connsiteY136" fmla="*/ 887768 h 1951443"/>
              <a:gd name="connsiteX137" fmla="*/ 4235501 w 9243898"/>
              <a:gd name="connsiteY137" fmla="*/ 894283 h 1951443"/>
              <a:gd name="connsiteX138" fmla="*/ 4266362 w 9243898"/>
              <a:gd name="connsiteY138" fmla="*/ 900798 h 1951443"/>
              <a:gd name="connsiteX139" fmla="*/ 4297223 w 9243898"/>
              <a:gd name="connsiteY139" fmla="*/ 907313 h 1951443"/>
              <a:gd name="connsiteX140" fmla="*/ 4328084 w 9243898"/>
              <a:gd name="connsiteY140" fmla="*/ 913828 h 1951443"/>
              <a:gd name="connsiteX141" fmla="*/ 4358945 w 9243898"/>
              <a:gd name="connsiteY141" fmla="*/ 920344 h 1951443"/>
              <a:gd name="connsiteX142" fmla="*/ 4390149 w 9243898"/>
              <a:gd name="connsiteY142" fmla="*/ 926859 h 1951443"/>
              <a:gd name="connsiteX143" fmla="*/ 4421010 w 9243898"/>
              <a:gd name="connsiteY143" fmla="*/ 933374 h 1951443"/>
              <a:gd name="connsiteX144" fmla="*/ 4451871 w 9243898"/>
              <a:gd name="connsiteY144" fmla="*/ 939889 h 1951443"/>
              <a:gd name="connsiteX145" fmla="*/ 4482732 w 9243898"/>
              <a:gd name="connsiteY145" fmla="*/ 946404 h 1951443"/>
              <a:gd name="connsiteX146" fmla="*/ 4513593 w 9243898"/>
              <a:gd name="connsiteY146" fmla="*/ 952919 h 1951443"/>
              <a:gd name="connsiteX147" fmla="*/ 4544454 w 9243898"/>
              <a:gd name="connsiteY147" fmla="*/ 959434 h 1951443"/>
              <a:gd name="connsiteX148" fmla="*/ 4575658 w 9243898"/>
              <a:gd name="connsiteY148" fmla="*/ 965949 h 1951443"/>
              <a:gd name="connsiteX149" fmla="*/ 4606519 w 9243898"/>
              <a:gd name="connsiteY149" fmla="*/ 972464 h 1951443"/>
              <a:gd name="connsiteX150" fmla="*/ 4637380 w 9243898"/>
              <a:gd name="connsiteY150" fmla="*/ 978980 h 1951443"/>
              <a:gd name="connsiteX151" fmla="*/ 4668241 w 9243898"/>
              <a:gd name="connsiteY151" fmla="*/ 985495 h 1951443"/>
              <a:gd name="connsiteX152" fmla="*/ 4699102 w 9243898"/>
              <a:gd name="connsiteY152" fmla="*/ 992010 h 1951443"/>
              <a:gd name="connsiteX153" fmla="*/ 4729963 w 9243898"/>
              <a:gd name="connsiteY153" fmla="*/ 998525 h 1951443"/>
              <a:gd name="connsiteX154" fmla="*/ 4761167 w 9243898"/>
              <a:gd name="connsiteY154" fmla="*/ 1005040 h 1951443"/>
              <a:gd name="connsiteX155" fmla="*/ 4792028 w 9243898"/>
              <a:gd name="connsiteY155" fmla="*/ 1011555 h 1951443"/>
              <a:gd name="connsiteX156" fmla="*/ 4822889 w 9243898"/>
              <a:gd name="connsiteY156" fmla="*/ 1018070 h 1951443"/>
              <a:gd name="connsiteX157" fmla="*/ 4853750 w 9243898"/>
              <a:gd name="connsiteY157" fmla="*/ 1024585 h 1951443"/>
              <a:gd name="connsiteX158" fmla="*/ 4884611 w 9243898"/>
              <a:gd name="connsiteY158" fmla="*/ 1031100 h 1951443"/>
              <a:gd name="connsiteX159" fmla="*/ 4915472 w 9243898"/>
              <a:gd name="connsiteY159" fmla="*/ 1037616 h 1951443"/>
              <a:gd name="connsiteX160" fmla="*/ 4946333 w 9243898"/>
              <a:gd name="connsiteY160" fmla="*/ 1044130 h 1951443"/>
              <a:gd name="connsiteX161" fmla="*/ 4977537 w 9243898"/>
              <a:gd name="connsiteY161" fmla="*/ 1050988 h 1951443"/>
              <a:gd name="connsiteX162" fmla="*/ 5008398 w 9243898"/>
              <a:gd name="connsiteY162" fmla="*/ 1057504 h 1951443"/>
              <a:gd name="connsiteX163" fmla="*/ 5039259 w 9243898"/>
              <a:gd name="connsiteY163" fmla="*/ 1064019 h 1951443"/>
              <a:gd name="connsiteX164" fmla="*/ 5070119 w 9243898"/>
              <a:gd name="connsiteY164" fmla="*/ 1070534 h 1951443"/>
              <a:gd name="connsiteX165" fmla="*/ 5100980 w 9243898"/>
              <a:gd name="connsiteY165" fmla="*/ 1077049 h 1951443"/>
              <a:gd name="connsiteX166" fmla="*/ 5131842 w 9243898"/>
              <a:gd name="connsiteY166" fmla="*/ 1083564 h 1951443"/>
              <a:gd name="connsiteX167" fmla="*/ 5163045 w 9243898"/>
              <a:gd name="connsiteY167" fmla="*/ 1090079 h 1951443"/>
              <a:gd name="connsiteX168" fmla="*/ 5193906 w 9243898"/>
              <a:gd name="connsiteY168" fmla="*/ 1096594 h 1951443"/>
              <a:gd name="connsiteX169" fmla="*/ 5224768 w 9243898"/>
              <a:gd name="connsiteY169" fmla="*/ 1103109 h 1951443"/>
              <a:gd name="connsiteX170" fmla="*/ 5255629 w 9243898"/>
              <a:gd name="connsiteY170" fmla="*/ 1109624 h 1951443"/>
              <a:gd name="connsiteX171" fmla="*/ 5286490 w 9243898"/>
              <a:gd name="connsiteY171" fmla="*/ 1116140 h 1951443"/>
              <a:gd name="connsiteX172" fmla="*/ 5317350 w 9243898"/>
              <a:gd name="connsiteY172" fmla="*/ 1122655 h 1951443"/>
              <a:gd name="connsiteX173" fmla="*/ 5348555 w 9243898"/>
              <a:gd name="connsiteY173" fmla="*/ 1129170 h 1951443"/>
              <a:gd name="connsiteX174" fmla="*/ 5379416 w 9243898"/>
              <a:gd name="connsiteY174" fmla="*/ 1135685 h 1951443"/>
              <a:gd name="connsiteX175" fmla="*/ 5410276 w 9243898"/>
              <a:gd name="connsiteY175" fmla="*/ 1142200 h 1951443"/>
              <a:gd name="connsiteX176" fmla="*/ 5441137 w 9243898"/>
              <a:gd name="connsiteY176" fmla="*/ 1148715 h 1951443"/>
              <a:gd name="connsiteX177" fmla="*/ 5471998 w 9243898"/>
              <a:gd name="connsiteY177" fmla="*/ 1155230 h 1951443"/>
              <a:gd name="connsiteX178" fmla="*/ 5502860 w 9243898"/>
              <a:gd name="connsiteY178" fmla="*/ 1161745 h 1951443"/>
              <a:gd name="connsiteX179" fmla="*/ 5534063 w 9243898"/>
              <a:gd name="connsiteY179" fmla="*/ 1168260 h 1951443"/>
              <a:gd name="connsiteX180" fmla="*/ 5564924 w 9243898"/>
              <a:gd name="connsiteY180" fmla="*/ 1174776 h 1951443"/>
              <a:gd name="connsiteX181" fmla="*/ 5595786 w 9243898"/>
              <a:gd name="connsiteY181" fmla="*/ 1181291 h 1951443"/>
              <a:gd name="connsiteX182" fmla="*/ 5626646 w 9243898"/>
              <a:gd name="connsiteY182" fmla="*/ 1187806 h 1951443"/>
              <a:gd name="connsiteX183" fmla="*/ 5657507 w 9243898"/>
              <a:gd name="connsiteY183" fmla="*/ 1194321 h 1951443"/>
              <a:gd name="connsiteX184" fmla="*/ 5688368 w 9243898"/>
              <a:gd name="connsiteY184" fmla="*/ 1200836 h 1951443"/>
              <a:gd name="connsiteX185" fmla="*/ 5719572 w 9243898"/>
              <a:gd name="connsiteY185" fmla="*/ 1207351 h 1951443"/>
              <a:gd name="connsiteX186" fmla="*/ 5750433 w 9243898"/>
              <a:gd name="connsiteY186" fmla="*/ 1213866 h 1951443"/>
              <a:gd name="connsiteX187" fmla="*/ 5781294 w 9243898"/>
              <a:gd name="connsiteY187" fmla="*/ 1220381 h 1951443"/>
              <a:gd name="connsiteX188" fmla="*/ 5812155 w 9243898"/>
              <a:gd name="connsiteY188" fmla="*/ 1226896 h 1951443"/>
              <a:gd name="connsiteX189" fmla="*/ 5843016 w 9243898"/>
              <a:gd name="connsiteY189" fmla="*/ 1233411 h 1951443"/>
              <a:gd name="connsiteX190" fmla="*/ 5873877 w 9243898"/>
              <a:gd name="connsiteY190" fmla="*/ 1240269 h 1951443"/>
              <a:gd name="connsiteX191" fmla="*/ 5905081 w 9243898"/>
              <a:gd name="connsiteY191" fmla="*/ 1246784 h 1951443"/>
              <a:gd name="connsiteX192" fmla="*/ 5935942 w 9243898"/>
              <a:gd name="connsiteY192" fmla="*/ 1253300 h 1951443"/>
              <a:gd name="connsiteX193" fmla="*/ 5966803 w 9243898"/>
              <a:gd name="connsiteY193" fmla="*/ 1259815 h 1951443"/>
              <a:gd name="connsiteX194" fmla="*/ 5997664 w 9243898"/>
              <a:gd name="connsiteY194" fmla="*/ 1266330 h 1951443"/>
              <a:gd name="connsiteX195" fmla="*/ 6028525 w 9243898"/>
              <a:gd name="connsiteY195" fmla="*/ 1272845 h 1951443"/>
              <a:gd name="connsiteX196" fmla="*/ 6059386 w 9243898"/>
              <a:gd name="connsiteY196" fmla="*/ 1279360 h 1951443"/>
              <a:gd name="connsiteX197" fmla="*/ 6090247 w 9243898"/>
              <a:gd name="connsiteY197" fmla="*/ 1285875 h 1951443"/>
              <a:gd name="connsiteX198" fmla="*/ 6121451 w 9243898"/>
              <a:gd name="connsiteY198" fmla="*/ 1292390 h 1951443"/>
              <a:gd name="connsiteX199" fmla="*/ 6152312 w 9243898"/>
              <a:gd name="connsiteY199" fmla="*/ 1298905 h 1951443"/>
              <a:gd name="connsiteX200" fmla="*/ 6183173 w 9243898"/>
              <a:gd name="connsiteY200" fmla="*/ 1305420 h 1951443"/>
              <a:gd name="connsiteX201" fmla="*/ 6214034 w 9243898"/>
              <a:gd name="connsiteY201" fmla="*/ 1311936 h 1951443"/>
              <a:gd name="connsiteX202" fmla="*/ 6244895 w 9243898"/>
              <a:gd name="connsiteY202" fmla="*/ 1318451 h 1951443"/>
              <a:gd name="connsiteX203" fmla="*/ 6275756 w 9243898"/>
              <a:gd name="connsiteY203" fmla="*/ 1324966 h 1951443"/>
              <a:gd name="connsiteX204" fmla="*/ 6306960 w 9243898"/>
              <a:gd name="connsiteY204" fmla="*/ 1331481 h 1951443"/>
              <a:gd name="connsiteX205" fmla="*/ 6337821 w 9243898"/>
              <a:gd name="connsiteY205" fmla="*/ 1337996 h 1951443"/>
              <a:gd name="connsiteX206" fmla="*/ 6368682 w 9243898"/>
              <a:gd name="connsiteY206" fmla="*/ 1344511 h 1951443"/>
              <a:gd name="connsiteX207" fmla="*/ 6399543 w 9243898"/>
              <a:gd name="connsiteY207" fmla="*/ 1351026 h 1951443"/>
              <a:gd name="connsiteX208" fmla="*/ 6430404 w 9243898"/>
              <a:gd name="connsiteY208" fmla="*/ 1357541 h 1951443"/>
              <a:gd name="connsiteX209" fmla="*/ 6461265 w 9243898"/>
              <a:gd name="connsiteY209" fmla="*/ 1364056 h 1951443"/>
              <a:gd name="connsiteX210" fmla="*/ 6492469 w 9243898"/>
              <a:gd name="connsiteY210" fmla="*/ 1370571 h 1951443"/>
              <a:gd name="connsiteX211" fmla="*/ 6523330 w 9243898"/>
              <a:gd name="connsiteY211" fmla="*/ 1377086 h 1951443"/>
              <a:gd name="connsiteX212" fmla="*/ 6554191 w 9243898"/>
              <a:gd name="connsiteY212" fmla="*/ 1383602 h 1951443"/>
              <a:gd name="connsiteX213" fmla="*/ 6585052 w 9243898"/>
              <a:gd name="connsiteY213" fmla="*/ 1390117 h 1951443"/>
              <a:gd name="connsiteX214" fmla="*/ 6615913 w 9243898"/>
              <a:gd name="connsiteY214" fmla="*/ 1396632 h 1951443"/>
              <a:gd name="connsiteX215" fmla="*/ 6646773 w 9243898"/>
              <a:gd name="connsiteY215" fmla="*/ 1403147 h 1951443"/>
              <a:gd name="connsiteX216" fmla="*/ 6677978 w 9243898"/>
              <a:gd name="connsiteY216" fmla="*/ 1409662 h 1951443"/>
              <a:gd name="connsiteX217" fmla="*/ 6708839 w 9243898"/>
              <a:gd name="connsiteY217" fmla="*/ 1416177 h 1951443"/>
              <a:gd name="connsiteX218" fmla="*/ 6739700 w 9243898"/>
              <a:gd name="connsiteY218" fmla="*/ 1422692 h 1951443"/>
              <a:gd name="connsiteX219" fmla="*/ 6770560 w 9243898"/>
              <a:gd name="connsiteY219" fmla="*/ 1429207 h 1951443"/>
              <a:gd name="connsiteX220" fmla="*/ 6801422 w 9243898"/>
              <a:gd name="connsiteY220" fmla="*/ 1436065 h 1951443"/>
              <a:gd name="connsiteX221" fmla="*/ 6832283 w 9243898"/>
              <a:gd name="connsiteY221" fmla="*/ 1442580 h 1951443"/>
              <a:gd name="connsiteX222" fmla="*/ 6863487 w 9243898"/>
              <a:gd name="connsiteY222" fmla="*/ 1449096 h 1951443"/>
              <a:gd name="connsiteX223" fmla="*/ 6894347 w 9243898"/>
              <a:gd name="connsiteY223" fmla="*/ 1455611 h 1951443"/>
              <a:gd name="connsiteX224" fmla="*/ 6925209 w 9243898"/>
              <a:gd name="connsiteY224" fmla="*/ 1462126 h 1951443"/>
              <a:gd name="connsiteX225" fmla="*/ 6956070 w 9243898"/>
              <a:gd name="connsiteY225" fmla="*/ 1468641 h 1951443"/>
              <a:gd name="connsiteX226" fmla="*/ 6986930 w 9243898"/>
              <a:gd name="connsiteY226" fmla="*/ 1475156 h 1951443"/>
              <a:gd name="connsiteX227" fmla="*/ 7017792 w 9243898"/>
              <a:gd name="connsiteY227" fmla="*/ 1481671 h 1951443"/>
              <a:gd name="connsiteX228" fmla="*/ 7048652 w 9243898"/>
              <a:gd name="connsiteY228" fmla="*/ 1488186 h 1951443"/>
              <a:gd name="connsiteX229" fmla="*/ 7079857 w 9243898"/>
              <a:gd name="connsiteY229" fmla="*/ 1494701 h 1951443"/>
              <a:gd name="connsiteX230" fmla="*/ 7110717 w 9243898"/>
              <a:gd name="connsiteY230" fmla="*/ 1501216 h 1951443"/>
              <a:gd name="connsiteX231" fmla="*/ 7141579 w 9243898"/>
              <a:gd name="connsiteY231" fmla="*/ 1507731 h 1951443"/>
              <a:gd name="connsiteX232" fmla="*/ 7172439 w 9243898"/>
              <a:gd name="connsiteY232" fmla="*/ 1514246 h 1951443"/>
              <a:gd name="connsiteX233" fmla="*/ 7203300 w 9243898"/>
              <a:gd name="connsiteY233" fmla="*/ 1520762 h 1951443"/>
              <a:gd name="connsiteX234" fmla="*/ 7234162 w 9243898"/>
              <a:gd name="connsiteY234" fmla="*/ 1527277 h 1951443"/>
              <a:gd name="connsiteX235" fmla="*/ 7265366 w 9243898"/>
              <a:gd name="connsiteY235" fmla="*/ 1533792 h 1951443"/>
              <a:gd name="connsiteX236" fmla="*/ 7296227 w 9243898"/>
              <a:gd name="connsiteY236" fmla="*/ 1540307 h 1951443"/>
              <a:gd name="connsiteX237" fmla="*/ 7327087 w 9243898"/>
              <a:gd name="connsiteY237" fmla="*/ 1546822 h 1951443"/>
              <a:gd name="connsiteX238" fmla="*/ 7357949 w 9243898"/>
              <a:gd name="connsiteY238" fmla="*/ 1553337 h 1951443"/>
              <a:gd name="connsiteX239" fmla="*/ 7388809 w 9243898"/>
              <a:gd name="connsiteY239" fmla="*/ 1559852 h 1951443"/>
              <a:gd name="connsiteX240" fmla="*/ 7419671 w 9243898"/>
              <a:gd name="connsiteY240" fmla="*/ 1566367 h 1951443"/>
              <a:gd name="connsiteX241" fmla="*/ 7450874 w 9243898"/>
              <a:gd name="connsiteY241" fmla="*/ 1572882 h 1951443"/>
              <a:gd name="connsiteX242" fmla="*/ 7481736 w 9243898"/>
              <a:gd name="connsiteY242" fmla="*/ 1579397 h 1951443"/>
              <a:gd name="connsiteX243" fmla="*/ 7512596 w 9243898"/>
              <a:gd name="connsiteY243" fmla="*/ 1585913 h 1951443"/>
              <a:gd name="connsiteX244" fmla="*/ 7543457 w 9243898"/>
              <a:gd name="connsiteY244" fmla="*/ 1592428 h 1951443"/>
              <a:gd name="connsiteX245" fmla="*/ 7574319 w 9243898"/>
              <a:gd name="connsiteY245" fmla="*/ 1598943 h 1951443"/>
              <a:gd name="connsiteX246" fmla="*/ 7605179 w 9243898"/>
              <a:gd name="connsiteY246" fmla="*/ 1605458 h 1951443"/>
              <a:gd name="connsiteX247" fmla="*/ 7636383 w 9243898"/>
              <a:gd name="connsiteY247" fmla="*/ 1611973 h 1951443"/>
              <a:gd name="connsiteX248" fmla="*/ 7667244 w 9243898"/>
              <a:gd name="connsiteY248" fmla="*/ 1618488 h 1951443"/>
              <a:gd name="connsiteX249" fmla="*/ 7698106 w 9243898"/>
              <a:gd name="connsiteY249" fmla="*/ 1625346 h 1951443"/>
              <a:gd name="connsiteX250" fmla="*/ 7728966 w 9243898"/>
              <a:gd name="connsiteY250" fmla="*/ 1631861 h 1951443"/>
              <a:gd name="connsiteX251" fmla="*/ 7759827 w 9243898"/>
              <a:gd name="connsiteY251" fmla="*/ 1638376 h 1951443"/>
              <a:gd name="connsiteX252" fmla="*/ 7790688 w 9243898"/>
              <a:gd name="connsiteY252" fmla="*/ 1644892 h 1951443"/>
              <a:gd name="connsiteX253" fmla="*/ 7821892 w 9243898"/>
              <a:gd name="connsiteY253" fmla="*/ 1651406 h 1951443"/>
              <a:gd name="connsiteX254" fmla="*/ 7852753 w 9243898"/>
              <a:gd name="connsiteY254" fmla="*/ 1657921 h 1951443"/>
              <a:gd name="connsiteX255" fmla="*/ 7883614 w 9243898"/>
              <a:gd name="connsiteY255" fmla="*/ 1664437 h 1951443"/>
              <a:gd name="connsiteX256" fmla="*/ 7914475 w 9243898"/>
              <a:gd name="connsiteY256" fmla="*/ 1670952 h 1951443"/>
              <a:gd name="connsiteX257" fmla="*/ 7945336 w 9243898"/>
              <a:gd name="connsiteY257" fmla="*/ 1677467 h 1951443"/>
              <a:gd name="connsiteX258" fmla="*/ 7976197 w 9243898"/>
              <a:gd name="connsiteY258" fmla="*/ 1683982 h 1951443"/>
              <a:gd name="connsiteX259" fmla="*/ 8007401 w 9243898"/>
              <a:gd name="connsiteY259" fmla="*/ 1690497 h 1951443"/>
              <a:gd name="connsiteX260" fmla="*/ 8038262 w 9243898"/>
              <a:gd name="connsiteY260" fmla="*/ 1697012 h 1951443"/>
              <a:gd name="connsiteX261" fmla="*/ 8069123 w 9243898"/>
              <a:gd name="connsiteY261" fmla="*/ 1703527 h 1951443"/>
              <a:gd name="connsiteX262" fmla="*/ 8099984 w 9243898"/>
              <a:gd name="connsiteY262" fmla="*/ 1710042 h 1951443"/>
              <a:gd name="connsiteX263" fmla="*/ 8130845 w 9243898"/>
              <a:gd name="connsiteY263" fmla="*/ 1716557 h 1951443"/>
              <a:gd name="connsiteX264" fmla="*/ 8161706 w 9243898"/>
              <a:gd name="connsiteY264" fmla="*/ 1723073 h 1951443"/>
              <a:gd name="connsiteX265" fmla="*/ 8192567 w 9243898"/>
              <a:gd name="connsiteY265" fmla="*/ 1729588 h 1951443"/>
              <a:gd name="connsiteX266" fmla="*/ 8223771 w 9243898"/>
              <a:gd name="connsiteY266" fmla="*/ 1736103 h 1951443"/>
              <a:gd name="connsiteX267" fmla="*/ 8254632 w 9243898"/>
              <a:gd name="connsiteY267" fmla="*/ 1742618 h 1951443"/>
              <a:gd name="connsiteX268" fmla="*/ 8285493 w 9243898"/>
              <a:gd name="connsiteY268" fmla="*/ 1749133 h 1951443"/>
              <a:gd name="connsiteX269" fmla="*/ 8316354 w 9243898"/>
              <a:gd name="connsiteY269" fmla="*/ 1755648 h 1951443"/>
              <a:gd name="connsiteX270" fmla="*/ 8347215 w 9243898"/>
              <a:gd name="connsiteY270" fmla="*/ 1762163 h 1951443"/>
              <a:gd name="connsiteX271" fmla="*/ 8378076 w 9243898"/>
              <a:gd name="connsiteY271" fmla="*/ 1768678 h 1951443"/>
              <a:gd name="connsiteX272" fmla="*/ 8409280 w 9243898"/>
              <a:gd name="connsiteY272" fmla="*/ 1775193 h 1951443"/>
              <a:gd name="connsiteX273" fmla="*/ 8440141 w 9243898"/>
              <a:gd name="connsiteY273" fmla="*/ 1781708 h 1951443"/>
              <a:gd name="connsiteX274" fmla="*/ 8471001 w 9243898"/>
              <a:gd name="connsiteY274" fmla="*/ 1788224 h 1951443"/>
              <a:gd name="connsiteX275" fmla="*/ 8501863 w 9243898"/>
              <a:gd name="connsiteY275" fmla="*/ 1794739 h 1951443"/>
              <a:gd name="connsiteX276" fmla="*/ 8532723 w 9243898"/>
              <a:gd name="connsiteY276" fmla="*/ 1801254 h 1951443"/>
              <a:gd name="connsiteX277" fmla="*/ 8563585 w 9243898"/>
              <a:gd name="connsiteY277" fmla="*/ 1807769 h 1951443"/>
              <a:gd name="connsiteX278" fmla="*/ 8594788 w 9243898"/>
              <a:gd name="connsiteY278" fmla="*/ 1814627 h 1951443"/>
              <a:gd name="connsiteX279" fmla="*/ 8625650 w 9243898"/>
              <a:gd name="connsiteY279" fmla="*/ 1821142 h 1951443"/>
              <a:gd name="connsiteX280" fmla="*/ 8656510 w 9243898"/>
              <a:gd name="connsiteY280" fmla="*/ 1827657 h 1951443"/>
              <a:gd name="connsiteX281" fmla="*/ 8687371 w 9243898"/>
              <a:gd name="connsiteY281" fmla="*/ 1834172 h 1951443"/>
              <a:gd name="connsiteX282" fmla="*/ 8718233 w 9243898"/>
              <a:gd name="connsiteY282" fmla="*/ 1840687 h 1951443"/>
              <a:gd name="connsiteX283" fmla="*/ 8749093 w 9243898"/>
              <a:gd name="connsiteY283" fmla="*/ 1847202 h 1951443"/>
              <a:gd name="connsiteX284" fmla="*/ 8780297 w 9243898"/>
              <a:gd name="connsiteY284" fmla="*/ 1853717 h 1951443"/>
              <a:gd name="connsiteX285" fmla="*/ 8811158 w 9243898"/>
              <a:gd name="connsiteY285" fmla="*/ 1860233 h 1951443"/>
              <a:gd name="connsiteX286" fmla="*/ 8842020 w 9243898"/>
              <a:gd name="connsiteY286" fmla="*/ 1866748 h 1951443"/>
              <a:gd name="connsiteX287" fmla="*/ 8872880 w 9243898"/>
              <a:gd name="connsiteY287" fmla="*/ 1873263 h 1951443"/>
              <a:gd name="connsiteX288" fmla="*/ 8903742 w 9243898"/>
              <a:gd name="connsiteY288" fmla="*/ 1879778 h 1951443"/>
              <a:gd name="connsiteX289" fmla="*/ 8934602 w 9243898"/>
              <a:gd name="connsiteY289" fmla="*/ 1886293 h 1951443"/>
              <a:gd name="connsiteX290" fmla="*/ 8965807 w 9243898"/>
              <a:gd name="connsiteY290" fmla="*/ 1892808 h 1951443"/>
              <a:gd name="connsiteX291" fmla="*/ 8996667 w 9243898"/>
              <a:gd name="connsiteY291" fmla="*/ 1899323 h 1951443"/>
              <a:gd name="connsiteX292" fmla="*/ 9027528 w 9243898"/>
              <a:gd name="connsiteY292" fmla="*/ 1905838 h 1951443"/>
              <a:gd name="connsiteX293" fmla="*/ 9058389 w 9243898"/>
              <a:gd name="connsiteY293" fmla="*/ 1912353 h 1951443"/>
              <a:gd name="connsiteX294" fmla="*/ 9089250 w 9243898"/>
              <a:gd name="connsiteY294" fmla="*/ 1918868 h 1951443"/>
              <a:gd name="connsiteX295" fmla="*/ 9120112 w 9243898"/>
              <a:gd name="connsiteY295" fmla="*/ 1925384 h 1951443"/>
              <a:gd name="connsiteX296" fmla="*/ 9151315 w 9243898"/>
              <a:gd name="connsiteY296" fmla="*/ 1931899 h 1951443"/>
              <a:gd name="connsiteX297" fmla="*/ 9182177 w 9243898"/>
              <a:gd name="connsiteY297" fmla="*/ 1938414 h 1951443"/>
              <a:gd name="connsiteX298" fmla="*/ 9213037 w 9243898"/>
              <a:gd name="connsiteY298" fmla="*/ 1944929 h 1951443"/>
              <a:gd name="connsiteX299" fmla="*/ 9243898 w 9243898"/>
              <a:gd name="connsiteY299" fmla="*/ 1951444 h 195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243898" h="1951443">
                <a:moveTo>
                  <a:pt x="0" y="0"/>
                </a:moveTo>
                <a:lnTo>
                  <a:pt x="30861" y="6515"/>
                </a:lnTo>
                <a:lnTo>
                  <a:pt x="61722" y="13030"/>
                </a:lnTo>
                <a:lnTo>
                  <a:pt x="92583" y="19545"/>
                </a:lnTo>
                <a:lnTo>
                  <a:pt x="123444" y="26061"/>
                </a:lnTo>
                <a:lnTo>
                  <a:pt x="154305" y="32575"/>
                </a:lnTo>
                <a:lnTo>
                  <a:pt x="185509" y="39091"/>
                </a:lnTo>
                <a:lnTo>
                  <a:pt x="216370" y="45606"/>
                </a:lnTo>
                <a:lnTo>
                  <a:pt x="247231" y="52121"/>
                </a:lnTo>
                <a:lnTo>
                  <a:pt x="278092" y="58636"/>
                </a:lnTo>
                <a:lnTo>
                  <a:pt x="308953" y="65151"/>
                </a:lnTo>
                <a:lnTo>
                  <a:pt x="339814" y="71666"/>
                </a:lnTo>
                <a:lnTo>
                  <a:pt x="370675" y="78181"/>
                </a:lnTo>
                <a:lnTo>
                  <a:pt x="401879" y="84696"/>
                </a:lnTo>
                <a:lnTo>
                  <a:pt x="432740" y="91211"/>
                </a:lnTo>
                <a:lnTo>
                  <a:pt x="463601" y="98069"/>
                </a:lnTo>
                <a:lnTo>
                  <a:pt x="494462" y="104585"/>
                </a:lnTo>
                <a:lnTo>
                  <a:pt x="525323" y="111100"/>
                </a:lnTo>
                <a:lnTo>
                  <a:pt x="556184" y="117615"/>
                </a:lnTo>
                <a:lnTo>
                  <a:pt x="587388" y="124130"/>
                </a:lnTo>
                <a:lnTo>
                  <a:pt x="618249" y="130645"/>
                </a:lnTo>
                <a:lnTo>
                  <a:pt x="649110" y="137160"/>
                </a:lnTo>
                <a:lnTo>
                  <a:pt x="679971" y="143675"/>
                </a:lnTo>
                <a:lnTo>
                  <a:pt x="710832" y="150190"/>
                </a:lnTo>
                <a:lnTo>
                  <a:pt x="741693" y="156705"/>
                </a:lnTo>
                <a:lnTo>
                  <a:pt x="772897" y="163221"/>
                </a:lnTo>
                <a:lnTo>
                  <a:pt x="803758" y="169735"/>
                </a:lnTo>
                <a:lnTo>
                  <a:pt x="834619" y="176251"/>
                </a:lnTo>
                <a:lnTo>
                  <a:pt x="865480" y="182766"/>
                </a:lnTo>
                <a:lnTo>
                  <a:pt x="896341" y="189281"/>
                </a:lnTo>
                <a:lnTo>
                  <a:pt x="927202" y="195796"/>
                </a:lnTo>
                <a:lnTo>
                  <a:pt x="958406" y="202311"/>
                </a:lnTo>
                <a:lnTo>
                  <a:pt x="989267" y="208826"/>
                </a:lnTo>
                <a:lnTo>
                  <a:pt x="1020127" y="215341"/>
                </a:lnTo>
                <a:lnTo>
                  <a:pt x="1050989" y="221856"/>
                </a:lnTo>
                <a:lnTo>
                  <a:pt x="1081849" y="228371"/>
                </a:lnTo>
                <a:lnTo>
                  <a:pt x="1112711" y="234887"/>
                </a:lnTo>
                <a:lnTo>
                  <a:pt x="1143915" y="241402"/>
                </a:lnTo>
                <a:lnTo>
                  <a:pt x="1174775" y="247917"/>
                </a:lnTo>
                <a:lnTo>
                  <a:pt x="1205636" y="254432"/>
                </a:lnTo>
                <a:lnTo>
                  <a:pt x="1236497" y="260947"/>
                </a:lnTo>
                <a:lnTo>
                  <a:pt x="1267358" y="267462"/>
                </a:lnTo>
                <a:lnTo>
                  <a:pt x="1298220" y="273977"/>
                </a:lnTo>
                <a:lnTo>
                  <a:pt x="1329423" y="280492"/>
                </a:lnTo>
                <a:lnTo>
                  <a:pt x="1360284" y="287350"/>
                </a:lnTo>
                <a:lnTo>
                  <a:pt x="1391145" y="293865"/>
                </a:lnTo>
                <a:lnTo>
                  <a:pt x="1422006" y="300381"/>
                </a:lnTo>
                <a:lnTo>
                  <a:pt x="1452867" y="306895"/>
                </a:lnTo>
                <a:lnTo>
                  <a:pt x="1483728" y="313411"/>
                </a:lnTo>
                <a:lnTo>
                  <a:pt x="1514589" y="319926"/>
                </a:lnTo>
                <a:lnTo>
                  <a:pt x="1545793" y="326441"/>
                </a:lnTo>
                <a:lnTo>
                  <a:pt x="1576654" y="332956"/>
                </a:lnTo>
                <a:lnTo>
                  <a:pt x="1607515" y="339471"/>
                </a:lnTo>
                <a:lnTo>
                  <a:pt x="1638376" y="345986"/>
                </a:lnTo>
                <a:lnTo>
                  <a:pt x="1669237" y="352501"/>
                </a:lnTo>
                <a:lnTo>
                  <a:pt x="1700098" y="359016"/>
                </a:lnTo>
                <a:lnTo>
                  <a:pt x="1731302" y="365531"/>
                </a:lnTo>
                <a:lnTo>
                  <a:pt x="1762163" y="372047"/>
                </a:lnTo>
                <a:lnTo>
                  <a:pt x="1793024" y="378562"/>
                </a:lnTo>
                <a:lnTo>
                  <a:pt x="1823885" y="385077"/>
                </a:lnTo>
                <a:lnTo>
                  <a:pt x="1854746" y="391592"/>
                </a:lnTo>
                <a:lnTo>
                  <a:pt x="1885607" y="398107"/>
                </a:lnTo>
                <a:lnTo>
                  <a:pt x="1916811" y="404622"/>
                </a:lnTo>
                <a:lnTo>
                  <a:pt x="1947672" y="411137"/>
                </a:lnTo>
                <a:lnTo>
                  <a:pt x="1978533" y="417652"/>
                </a:lnTo>
                <a:lnTo>
                  <a:pt x="2009394" y="424167"/>
                </a:lnTo>
                <a:lnTo>
                  <a:pt x="2040255" y="430682"/>
                </a:lnTo>
                <a:lnTo>
                  <a:pt x="2071116" y="437198"/>
                </a:lnTo>
                <a:lnTo>
                  <a:pt x="2102320" y="443713"/>
                </a:lnTo>
                <a:lnTo>
                  <a:pt x="2133181" y="450228"/>
                </a:lnTo>
                <a:lnTo>
                  <a:pt x="2164042" y="456743"/>
                </a:lnTo>
                <a:lnTo>
                  <a:pt x="2194903" y="463258"/>
                </a:lnTo>
                <a:lnTo>
                  <a:pt x="2225764" y="469773"/>
                </a:lnTo>
                <a:lnTo>
                  <a:pt x="2256625" y="476288"/>
                </a:lnTo>
                <a:lnTo>
                  <a:pt x="2287829" y="483146"/>
                </a:lnTo>
                <a:lnTo>
                  <a:pt x="2318690" y="489661"/>
                </a:lnTo>
                <a:lnTo>
                  <a:pt x="2349551" y="496176"/>
                </a:lnTo>
                <a:lnTo>
                  <a:pt x="2380412" y="502691"/>
                </a:lnTo>
                <a:lnTo>
                  <a:pt x="2411273" y="509207"/>
                </a:lnTo>
                <a:lnTo>
                  <a:pt x="2442134" y="515722"/>
                </a:lnTo>
                <a:lnTo>
                  <a:pt x="2473338" y="522237"/>
                </a:lnTo>
                <a:lnTo>
                  <a:pt x="2504199" y="528752"/>
                </a:lnTo>
                <a:lnTo>
                  <a:pt x="2535060" y="535267"/>
                </a:lnTo>
                <a:lnTo>
                  <a:pt x="2565921" y="541782"/>
                </a:lnTo>
                <a:lnTo>
                  <a:pt x="2596782" y="548297"/>
                </a:lnTo>
                <a:lnTo>
                  <a:pt x="2627643" y="554812"/>
                </a:lnTo>
                <a:lnTo>
                  <a:pt x="2658504" y="561327"/>
                </a:lnTo>
                <a:lnTo>
                  <a:pt x="2689708" y="567842"/>
                </a:lnTo>
                <a:lnTo>
                  <a:pt x="2720569" y="574358"/>
                </a:lnTo>
                <a:lnTo>
                  <a:pt x="2751430" y="580873"/>
                </a:lnTo>
                <a:lnTo>
                  <a:pt x="2782291" y="587388"/>
                </a:lnTo>
                <a:lnTo>
                  <a:pt x="2813152" y="593903"/>
                </a:lnTo>
                <a:lnTo>
                  <a:pt x="2844013" y="600418"/>
                </a:lnTo>
                <a:lnTo>
                  <a:pt x="2875217" y="606933"/>
                </a:lnTo>
                <a:lnTo>
                  <a:pt x="2906078" y="613448"/>
                </a:lnTo>
                <a:lnTo>
                  <a:pt x="2936938" y="619963"/>
                </a:lnTo>
                <a:lnTo>
                  <a:pt x="2967800" y="626478"/>
                </a:lnTo>
                <a:lnTo>
                  <a:pt x="2998661" y="632993"/>
                </a:lnTo>
                <a:lnTo>
                  <a:pt x="3029522" y="639508"/>
                </a:lnTo>
                <a:lnTo>
                  <a:pt x="3060725" y="646024"/>
                </a:lnTo>
                <a:lnTo>
                  <a:pt x="3091587" y="652539"/>
                </a:lnTo>
                <a:lnTo>
                  <a:pt x="3122448" y="659054"/>
                </a:lnTo>
                <a:lnTo>
                  <a:pt x="3153308" y="665569"/>
                </a:lnTo>
                <a:lnTo>
                  <a:pt x="3184169" y="672427"/>
                </a:lnTo>
                <a:lnTo>
                  <a:pt x="3215030" y="678942"/>
                </a:lnTo>
                <a:lnTo>
                  <a:pt x="3246234" y="685457"/>
                </a:lnTo>
                <a:lnTo>
                  <a:pt x="3277095" y="691972"/>
                </a:lnTo>
                <a:lnTo>
                  <a:pt x="3307956" y="698487"/>
                </a:lnTo>
                <a:lnTo>
                  <a:pt x="3338818" y="705002"/>
                </a:lnTo>
                <a:lnTo>
                  <a:pt x="3369679" y="711518"/>
                </a:lnTo>
                <a:lnTo>
                  <a:pt x="3400539" y="718033"/>
                </a:lnTo>
                <a:lnTo>
                  <a:pt x="3431743" y="724548"/>
                </a:lnTo>
                <a:lnTo>
                  <a:pt x="3462604" y="731063"/>
                </a:lnTo>
                <a:lnTo>
                  <a:pt x="3493465" y="737578"/>
                </a:lnTo>
                <a:lnTo>
                  <a:pt x="3524326" y="744093"/>
                </a:lnTo>
                <a:lnTo>
                  <a:pt x="3555187" y="750608"/>
                </a:lnTo>
                <a:lnTo>
                  <a:pt x="3586048" y="757123"/>
                </a:lnTo>
                <a:lnTo>
                  <a:pt x="3617252" y="763638"/>
                </a:lnTo>
                <a:lnTo>
                  <a:pt x="3648113" y="770153"/>
                </a:lnTo>
                <a:lnTo>
                  <a:pt x="3678974" y="776668"/>
                </a:lnTo>
                <a:lnTo>
                  <a:pt x="3709835" y="783184"/>
                </a:lnTo>
                <a:lnTo>
                  <a:pt x="3740696" y="789699"/>
                </a:lnTo>
                <a:lnTo>
                  <a:pt x="3771557" y="796214"/>
                </a:lnTo>
                <a:lnTo>
                  <a:pt x="3802418" y="802729"/>
                </a:lnTo>
                <a:lnTo>
                  <a:pt x="3833622" y="809244"/>
                </a:lnTo>
                <a:lnTo>
                  <a:pt x="3864483" y="815759"/>
                </a:lnTo>
                <a:lnTo>
                  <a:pt x="3895344" y="822274"/>
                </a:lnTo>
                <a:lnTo>
                  <a:pt x="3926205" y="828789"/>
                </a:lnTo>
                <a:lnTo>
                  <a:pt x="3957066" y="835304"/>
                </a:lnTo>
                <a:lnTo>
                  <a:pt x="3987927" y="841820"/>
                </a:lnTo>
                <a:lnTo>
                  <a:pt x="4019131" y="848335"/>
                </a:lnTo>
                <a:lnTo>
                  <a:pt x="4049992" y="854850"/>
                </a:lnTo>
                <a:lnTo>
                  <a:pt x="4080853" y="861708"/>
                </a:lnTo>
                <a:lnTo>
                  <a:pt x="4111714" y="868223"/>
                </a:lnTo>
                <a:lnTo>
                  <a:pt x="4142575" y="874738"/>
                </a:lnTo>
                <a:lnTo>
                  <a:pt x="4173436" y="881253"/>
                </a:lnTo>
                <a:lnTo>
                  <a:pt x="4204640" y="887768"/>
                </a:lnTo>
                <a:lnTo>
                  <a:pt x="4235501" y="894283"/>
                </a:lnTo>
                <a:lnTo>
                  <a:pt x="4266362" y="900798"/>
                </a:lnTo>
                <a:lnTo>
                  <a:pt x="4297223" y="907313"/>
                </a:lnTo>
                <a:lnTo>
                  <a:pt x="4328084" y="913828"/>
                </a:lnTo>
                <a:lnTo>
                  <a:pt x="4358945" y="920344"/>
                </a:lnTo>
                <a:lnTo>
                  <a:pt x="4390149" y="926859"/>
                </a:lnTo>
                <a:lnTo>
                  <a:pt x="4421010" y="933374"/>
                </a:lnTo>
                <a:lnTo>
                  <a:pt x="4451871" y="939889"/>
                </a:lnTo>
                <a:lnTo>
                  <a:pt x="4482732" y="946404"/>
                </a:lnTo>
                <a:lnTo>
                  <a:pt x="4513593" y="952919"/>
                </a:lnTo>
                <a:lnTo>
                  <a:pt x="4544454" y="959434"/>
                </a:lnTo>
                <a:lnTo>
                  <a:pt x="4575658" y="965949"/>
                </a:lnTo>
                <a:lnTo>
                  <a:pt x="4606519" y="972464"/>
                </a:lnTo>
                <a:lnTo>
                  <a:pt x="4637380" y="978980"/>
                </a:lnTo>
                <a:lnTo>
                  <a:pt x="4668241" y="985495"/>
                </a:lnTo>
                <a:lnTo>
                  <a:pt x="4699102" y="992010"/>
                </a:lnTo>
                <a:lnTo>
                  <a:pt x="4729963" y="998525"/>
                </a:lnTo>
                <a:lnTo>
                  <a:pt x="4761167" y="1005040"/>
                </a:lnTo>
                <a:lnTo>
                  <a:pt x="4792028" y="1011555"/>
                </a:lnTo>
                <a:lnTo>
                  <a:pt x="4822889" y="1018070"/>
                </a:lnTo>
                <a:lnTo>
                  <a:pt x="4853750" y="1024585"/>
                </a:lnTo>
                <a:lnTo>
                  <a:pt x="4884611" y="1031100"/>
                </a:lnTo>
                <a:lnTo>
                  <a:pt x="4915472" y="1037616"/>
                </a:lnTo>
                <a:lnTo>
                  <a:pt x="4946333" y="1044130"/>
                </a:lnTo>
                <a:lnTo>
                  <a:pt x="4977537" y="1050988"/>
                </a:lnTo>
                <a:lnTo>
                  <a:pt x="5008398" y="1057504"/>
                </a:lnTo>
                <a:lnTo>
                  <a:pt x="5039259" y="1064019"/>
                </a:lnTo>
                <a:lnTo>
                  <a:pt x="5070119" y="1070534"/>
                </a:lnTo>
                <a:lnTo>
                  <a:pt x="5100980" y="1077049"/>
                </a:lnTo>
                <a:lnTo>
                  <a:pt x="5131842" y="1083564"/>
                </a:lnTo>
                <a:lnTo>
                  <a:pt x="5163045" y="1090079"/>
                </a:lnTo>
                <a:lnTo>
                  <a:pt x="5193906" y="1096594"/>
                </a:lnTo>
                <a:lnTo>
                  <a:pt x="5224768" y="1103109"/>
                </a:lnTo>
                <a:lnTo>
                  <a:pt x="5255629" y="1109624"/>
                </a:lnTo>
                <a:lnTo>
                  <a:pt x="5286490" y="1116140"/>
                </a:lnTo>
                <a:lnTo>
                  <a:pt x="5317350" y="1122655"/>
                </a:lnTo>
                <a:lnTo>
                  <a:pt x="5348555" y="1129170"/>
                </a:lnTo>
                <a:lnTo>
                  <a:pt x="5379416" y="1135685"/>
                </a:lnTo>
                <a:lnTo>
                  <a:pt x="5410276" y="1142200"/>
                </a:lnTo>
                <a:lnTo>
                  <a:pt x="5441137" y="1148715"/>
                </a:lnTo>
                <a:lnTo>
                  <a:pt x="5471998" y="1155230"/>
                </a:lnTo>
                <a:lnTo>
                  <a:pt x="5502860" y="1161745"/>
                </a:lnTo>
                <a:lnTo>
                  <a:pt x="5534063" y="1168260"/>
                </a:lnTo>
                <a:lnTo>
                  <a:pt x="5564924" y="1174776"/>
                </a:lnTo>
                <a:lnTo>
                  <a:pt x="5595786" y="1181291"/>
                </a:lnTo>
                <a:lnTo>
                  <a:pt x="5626646" y="1187806"/>
                </a:lnTo>
                <a:lnTo>
                  <a:pt x="5657507" y="1194321"/>
                </a:lnTo>
                <a:lnTo>
                  <a:pt x="5688368" y="1200836"/>
                </a:lnTo>
                <a:lnTo>
                  <a:pt x="5719572" y="1207351"/>
                </a:lnTo>
                <a:lnTo>
                  <a:pt x="5750433" y="1213866"/>
                </a:lnTo>
                <a:lnTo>
                  <a:pt x="5781294" y="1220381"/>
                </a:lnTo>
                <a:lnTo>
                  <a:pt x="5812155" y="1226896"/>
                </a:lnTo>
                <a:lnTo>
                  <a:pt x="5843016" y="1233411"/>
                </a:lnTo>
                <a:lnTo>
                  <a:pt x="5873877" y="1240269"/>
                </a:lnTo>
                <a:lnTo>
                  <a:pt x="5905081" y="1246784"/>
                </a:lnTo>
                <a:lnTo>
                  <a:pt x="5935942" y="1253300"/>
                </a:lnTo>
                <a:lnTo>
                  <a:pt x="5966803" y="1259815"/>
                </a:lnTo>
                <a:lnTo>
                  <a:pt x="5997664" y="1266330"/>
                </a:lnTo>
                <a:lnTo>
                  <a:pt x="6028525" y="1272845"/>
                </a:lnTo>
                <a:lnTo>
                  <a:pt x="6059386" y="1279360"/>
                </a:lnTo>
                <a:lnTo>
                  <a:pt x="6090247" y="1285875"/>
                </a:lnTo>
                <a:lnTo>
                  <a:pt x="6121451" y="1292390"/>
                </a:lnTo>
                <a:lnTo>
                  <a:pt x="6152312" y="1298905"/>
                </a:lnTo>
                <a:lnTo>
                  <a:pt x="6183173" y="1305420"/>
                </a:lnTo>
                <a:lnTo>
                  <a:pt x="6214034" y="1311936"/>
                </a:lnTo>
                <a:lnTo>
                  <a:pt x="6244895" y="1318451"/>
                </a:lnTo>
                <a:lnTo>
                  <a:pt x="6275756" y="1324966"/>
                </a:lnTo>
                <a:lnTo>
                  <a:pt x="6306960" y="1331481"/>
                </a:lnTo>
                <a:lnTo>
                  <a:pt x="6337821" y="1337996"/>
                </a:lnTo>
                <a:lnTo>
                  <a:pt x="6368682" y="1344511"/>
                </a:lnTo>
                <a:lnTo>
                  <a:pt x="6399543" y="1351026"/>
                </a:lnTo>
                <a:lnTo>
                  <a:pt x="6430404" y="1357541"/>
                </a:lnTo>
                <a:lnTo>
                  <a:pt x="6461265" y="1364056"/>
                </a:lnTo>
                <a:lnTo>
                  <a:pt x="6492469" y="1370571"/>
                </a:lnTo>
                <a:lnTo>
                  <a:pt x="6523330" y="1377086"/>
                </a:lnTo>
                <a:lnTo>
                  <a:pt x="6554191" y="1383602"/>
                </a:lnTo>
                <a:lnTo>
                  <a:pt x="6585052" y="1390117"/>
                </a:lnTo>
                <a:lnTo>
                  <a:pt x="6615913" y="1396632"/>
                </a:lnTo>
                <a:lnTo>
                  <a:pt x="6646773" y="1403147"/>
                </a:lnTo>
                <a:lnTo>
                  <a:pt x="6677978" y="1409662"/>
                </a:lnTo>
                <a:lnTo>
                  <a:pt x="6708839" y="1416177"/>
                </a:lnTo>
                <a:lnTo>
                  <a:pt x="6739700" y="1422692"/>
                </a:lnTo>
                <a:lnTo>
                  <a:pt x="6770560" y="1429207"/>
                </a:lnTo>
                <a:lnTo>
                  <a:pt x="6801422" y="1436065"/>
                </a:lnTo>
                <a:lnTo>
                  <a:pt x="6832283" y="1442580"/>
                </a:lnTo>
                <a:lnTo>
                  <a:pt x="6863487" y="1449096"/>
                </a:lnTo>
                <a:lnTo>
                  <a:pt x="6894347" y="1455611"/>
                </a:lnTo>
                <a:lnTo>
                  <a:pt x="6925209" y="1462126"/>
                </a:lnTo>
                <a:lnTo>
                  <a:pt x="6956070" y="1468641"/>
                </a:lnTo>
                <a:lnTo>
                  <a:pt x="6986930" y="1475156"/>
                </a:lnTo>
                <a:lnTo>
                  <a:pt x="7017792" y="1481671"/>
                </a:lnTo>
                <a:lnTo>
                  <a:pt x="7048652" y="1488186"/>
                </a:lnTo>
                <a:lnTo>
                  <a:pt x="7079857" y="1494701"/>
                </a:lnTo>
                <a:lnTo>
                  <a:pt x="7110717" y="1501216"/>
                </a:lnTo>
                <a:lnTo>
                  <a:pt x="7141579" y="1507731"/>
                </a:lnTo>
                <a:lnTo>
                  <a:pt x="7172439" y="1514246"/>
                </a:lnTo>
                <a:lnTo>
                  <a:pt x="7203300" y="1520762"/>
                </a:lnTo>
                <a:lnTo>
                  <a:pt x="7234162" y="1527277"/>
                </a:lnTo>
                <a:lnTo>
                  <a:pt x="7265366" y="1533792"/>
                </a:lnTo>
                <a:lnTo>
                  <a:pt x="7296227" y="1540307"/>
                </a:lnTo>
                <a:lnTo>
                  <a:pt x="7327087" y="1546822"/>
                </a:lnTo>
                <a:lnTo>
                  <a:pt x="7357949" y="1553337"/>
                </a:lnTo>
                <a:lnTo>
                  <a:pt x="7388809" y="1559852"/>
                </a:lnTo>
                <a:lnTo>
                  <a:pt x="7419671" y="1566367"/>
                </a:lnTo>
                <a:lnTo>
                  <a:pt x="7450874" y="1572882"/>
                </a:lnTo>
                <a:lnTo>
                  <a:pt x="7481736" y="1579397"/>
                </a:lnTo>
                <a:lnTo>
                  <a:pt x="7512596" y="1585913"/>
                </a:lnTo>
                <a:lnTo>
                  <a:pt x="7543457" y="1592428"/>
                </a:lnTo>
                <a:lnTo>
                  <a:pt x="7574319" y="1598943"/>
                </a:lnTo>
                <a:lnTo>
                  <a:pt x="7605179" y="1605458"/>
                </a:lnTo>
                <a:lnTo>
                  <a:pt x="7636383" y="1611973"/>
                </a:lnTo>
                <a:lnTo>
                  <a:pt x="7667244" y="1618488"/>
                </a:lnTo>
                <a:lnTo>
                  <a:pt x="7698106" y="1625346"/>
                </a:lnTo>
                <a:lnTo>
                  <a:pt x="7728966" y="1631861"/>
                </a:lnTo>
                <a:lnTo>
                  <a:pt x="7759827" y="1638376"/>
                </a:lnTo>
                <a:lnTo>
                  <a:pt x="7790688" y="1644892"/>
                </a:lnTo>
                <a:lnTo>
                  <a:pt x="7821892" y="1651406"/>
                </a:lnTo>
                <a:lnTo>
                  <a:pt x="7852753" y="1657921"/>
                </a:lnTo>
                <a:lnTo>
                  <a:pt x="7883614" y="1664437"/>
                </a:lnTo>
                <a:lnTo>
                  <a:pt x="7914475" y="1670952"/>
                </a:lnTo>
                <a:lnTo>
                  <a:pt x="7945336" y="1677467"/>
                </a:lnTo>
                <a:lnTo>
                  <a:pt x="7976197" y="1683982"/>
                </a:lnTo>
                <a:lnTo>
                  <a:pt x="8007401" y="1690497"/>
                </a:lnTo>
                <a:lnTo>
                  <a:pt x="8038262" y="1697012"/>
                </a:lnTo>
                <a:lnTo>
                  <a:pt x="8069123" y="1703527"/>
                </a:lnTo>
                <a:lnTo>
                  <a:pt x="8099984" y="1710042"/>
                </a:lnTo>
                <a:lnTo>
                  <a:pt x="8130845" y="1716557"/>
                </a:lnTo>
                <a:lnTo>
                  <a:pt x="8161706" y="1723073"/>
                </a:lnTo>
                <a:lnTo>
                  <a:pt x="8192567" y="1729588"/>
                </a:lnTo>
                <a:lnTo>
                  <a:pt x="8223771" y="1736103"/>
                </a:lnTo>
                <a:lnTo>
                  <a:pt x="8254632" y="1742618"/>
                </a:lnTo>
                <a:lnTo>
                  <a:pt x="8285493" y="1749133"/>
                </a:lnTo>
                <a:lnTo>
                  <a:pt x="8316354" y="1755648"/>
                </a:lnTo>
                <a:lnTo>
                  <a:pt x="8347215" y="1762163"/>
                </a:lnTo>
                <a:lnTo>
                  <a:pt x="8378076" y="1768678"/>
                </a:lnTo>
                <a:lnTo>
                  <a:pt x="8409280" y="1775193"/>
                </a:lnTo>
                <a:lnTo>
                  <a:pt x="8440141" y="1781708"/>
                </a:lnTo>
                <a:lnTo>
                  <a:pt x="8471001" y="1788224"/>
                </a:lnTo>
                <a:lnTo>
                  <a:pt x="8501863" y="1794739"/>
                </a:lnTo>
                <a:lnTo>
                  <a:pt x="8532723" y="1801254"/>
                </a:lnTo>
                <a:lnTo>
                  <a:pt x="8563585" y="1807769"/>
                </a:lnTo>
                <a:lnTo>
                  <a:pt x="8594788" y="1814627"/>
                </a:lnTo>
                <a:lnTo>
                  <a:pt x="8625650" y="1821142"/>
                </a:lnTo>
                <a:lnTo>
                  <a:pt x="8656510" y="1827657"/>
                </a:lnTo>
                <a:lnTo>
                  <a:pt x="8687371" y="1834172"/>
                </a:lnTo>
                <a:lnTo>
                  <a:pt x="8718233" y="1840687"/>
                </a:lnTo>
                <a:lnTo>
                  <a:pt x="8749093" y="1847202"/>
                </a:lnTo>
                <a:lnTo>
                  <a:pt x="8780297" y="1853717"/>
                </a:lnTo>
                <a:lnTo>
                  <a:pt x="8811158" y="1860233"/>
                </a:lnTo>
                <a:lnTo>
                  <a:pt x="8842020" y="1866748"/>
                </a:lnTo>
                <a:lnTo>
                  <a:pt x="8872880" y="1873263"/>
                </a:lnTo>
                <a:lnTo>
                  <a:pt x="8903742" y="1879778"/>
                </a:lnTo>
                <a:lnTo>
                  <a:pt x="8934602" y="1886293"/>
                </a:lnTo>
                <a:lnTo>
                  <a:pt x="8965807" y="1892808"/>
                </a:lnTo>
                <a:lnTo>
                  <a:pt x="8996667" y="1899323"/>
                </a:lnTo>
                <a:lnTo>
                  <a:pt x="9027528" y="1905838"/>
                </a:lnTo>
                <a:lnTo>
                  <a:pt x="9058389" y="1912353"/>
                </a:lnTo>
                <a:lnTo>
                  <a:pt x="9089250" y="1918868"/>
                </a:lnTo>
                <a:lnTo>
                  <a:pt x="9120112" y="1925384"/>
                </a:lnTo>
                <a:lnTo>
                  <a:pt x="9151315" y="1931899"/>
                </a:lnTo>
                <a:lnTo>
                  <a:pt x="9182177" y="1938414"/>
                </a:lnTo>
                <a:lnTo>
                  <a:pt x="9213037" y="1944929"/>
                </a:lnTo>
                <a:lnTo>
                  <a:pt x="9243898" y="1951444"/>
                </a:lnTo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59" name="Freeform 1058">
            <a:extLst>
              <a:ext uri="{FF2B5EF4-FFF2-40B4-BE49-F238E27FC236}">
                <a16:creationId xmlns:a16="http://schemas.microsoft.com/office/drawing/2014/main" id="{5C749BD0-9FC7-787B-5E5A-165FB8A037BC}"/>
              </a:ext>
            </a:extLst>
          </p:cNvPr>
          <p:cNvSpPr/>
          <p:nvPr/>
        </p:nvSpPr>
        <p:spPr>
          <a:xfrm>
            <a:off x="3245815" y="4562970"/>
            <a:ext cx="1905" cy="137160"/>
          </a:xfrm>
          <a:custGeom>
            <a:avLst/>
            <a:gdLst>
              <a:gd name="connsiteX0" fmla="*/ 0 w 1905"/>
              <a:gd name="connsiteY0" fmla="*/ 137160 h 137160"/>
              <a:gd name="connsiteX1" fmla="*/ 0 w 1905"/>
              <a:gd name="connsiteY1" fmla="*/ 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37160">
                <a:moveTo>
                  <a:pt x="0" y="137160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60" name="Freeform 1059">
            <a:extLst>
              <a:ext uri="{FF2B5EF4-FFF2-40B4-BE49-F238E27FC236}">
                <a16:creationId xmlns:a16="http://schemas.microsoft.com/office/drawing/2014/main" id="{233370BF-2F6D-BB99-06D0-CCC34B1F09D1}"/>
              </a:ext>
            </a:extLst>
          </p:cNvPr>
          <p:cNvSpPr/>
          <p:nvPr/>
        </p:nvSpPr>
        <p:spPr>
          <a:xfrm>
            <a:off x="3245815" y="4356887"/>
            <a:ext cx="1905" cy="137502"/>
          </a:xfrm>
          <a:custGeom>
            <a:avLst/>
            <a:gdLst>
              <a:gd name="connsiteX0" fmla="*/ 0 w 1905"/>
              <a:gd name="connsiteY0" fmla="*/ 137503 h 137502"/>
              <a:gd name="connsiteX1" fmla="*/ 0 w 1905"/>
              <a:gd name="connsiteY1" fmla="*/ 0 h 13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37502">
                <a:moveTo>
                  <a:pt x="0" y="137503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61" name="Freeform 1060">
            <a:extLst>
              <a:ext uri="{FF2B5EF4-FFF2-40B4-BE49-F238E27FC236}">
                <a16:creationId xmlns:a16="http://schemas.microsoft.com/office/drawing/2014/main" id="{75C873BD-04F1-7016-A2AB-CD51704DE010}"/>
              </a:ext>
            </a:extLst>
          </p:cNvPr>
          <p:cNvSpPr/>
          <p:nvPr/>
        </p:nvSpPr>
        <p:spPr>
          <a:xfrm>
            <a:off x="3245815" y="4151147"/>
            <a:ext cx="1905" cy="137502"/>
          </a:xfrm>
          <a:custGeom>
            <a:avLst/>
            <a:gdLst>
              <a:gd name="connsiteX0" fmla="*/ 0 w 1905"/>
              <a:gd name="connsiteY0" fmla="*/ 137503 h 137502"/>
              <a:gd name="connsiteX1" fmla="*/ 0 w 1905"/>
              <a:gd name="connsiteY1" fmla="*/ 0 h 13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37502">
                <a:moveTo>
                  <a:pt x="0" y="137503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62" name="Freeform 1061">
            <a:extLst>
              <a:ext uri="{FF2B5EF4-FFF2-40B4-BE49-F238E27FC236}">
                <a16:creationId xmlns:a16="http://schemas.microsoft.com/office/drawing/2014/main" id="{38CC3EF9-A9E4-6409-E704-7C9724B36096}"/>
              </a:ext>
            </a:extLst>
          </p:cNvPr>
          <p:cNvSpPr/>
          <p:nvPr/>
        </p:nvSpPr>
        <p:spPr>
          <a:xfrm>
            <a:off x="3245815" y="3945407"/>
            <a:ext cx="1905" cy="137160"/>
          </a:xfrm>
          <a:custGeom>
            <a:avLst/>
            <a:gdLst>
              <a:gd name="connsiteX0" fmla="*/ 0 w 1905"/>
              <a:gd name="connsiteY0" fmla="*/ 137160 h 137160"/>
              <a:gd name="connsiteX1" fmla="*/ 0 w 1905"/>
              <a:gd name="connsiteY1" fmla="*/ 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37160">
                <a:moveTo>
                  <a:pt x="0" y="137160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63" name="Freeform 1062">
            <a:extLst>
              <a:ext uri="{FF2B5EF4-FFF2-40B4-BE49-F238E27FC236}">
                <a16:creationId xmlns:a16="http://schemas.microsoft.com/office/drawing/2014/main" id="{315A3530-B238-CCDC-DF2F-79F253E1B9E6}"/>
              </a:ext>
            </a:extLst>
          </p:cNvPr>
          <p:cNvSpPr/>
          <p:nvPr/>
        </p:nvSpPr>
        <p:spPr>
          <a:xfrm>
            <a:off x="3245815" y="3739667"/>
            <a:ext cx="1905" cy="137160"/>
          </a:xfrm>
          <a:custGeom>
            <a:avLst/>
            <a:gdLst>
              <a:gd name="connsiteX0" fmla="*/ 0 w 1905"/>
              <a:gd name="connsiteY0" fmla="*/ 137160 h 137160"/>
              <a:gd name="connsiteX1" fmla="*/ 0 w 1905"/>
              <a:gd name="connsiteY1" fmla="*/ 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37160">
                <a:moveTo>
                  <a:pt x="0" y="137160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64" name="Freeform 1063">
            <a:extLst>
              <a:ext uri="{FF2B5EF4-FFF2-40B4-BE49-F238E27FC236}">
                <a16:creationId xmlns:a16="http://schemas.microsoft.com/office/drawing/2014/main" id="{73A5D231-069B-8BFF-0CF6-0D858A1F995E}"/>
              </a:ext>
            </a:extLst>
          </p:cNvPr>
          <p:cNvSpPr/>
          <p:nvPr/>
        </p:nvSpPr>
        <p:spPr>
          <a:xfrm>
            <a:off x="3245815" y="3533927"/>
            <a:ext cx="1905" cy="137160"/>
          </a:xfrm>
          <a:custGeom>
            <a:avLst/>
            <a:gdLst>
              <a:gd name="connsiteX0" fmla="*/ 0 w 1905"/>
              <a:gd name="connsiteY0" fmla="*/ 137160 h 137160"/>
              <a:gd name="connsiteX1" fmla="*/ 0 w 1905"/>
              <a:gd name="connsiteY1" fmla="*/ 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37160">
                <a:moveTo>
                  <a:pt x="0" y="137160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65" name="Freeform 1064">
            <a:extLst>
              <a:ext uri="{FF2B5EF4-FFF2-40B4-BE49-F238E27FC236}">
                <a16:creationId xmlns:a16="http://schemas.microsoft.com/office/drawing/2014/main" id="{E911597B-FB25-94B2-5F43-5574608F3789}"/>
              </a:ext>
            </a:extLst>
          </p:cNvPr>
          <p:cNvSpPr/>
          <p:nvPr/>
        </p:nvSpPr>
        <p:spPr>
          <a:xfrm>
            <a:off x="3245815" y="3328187"/>
            <a:ext cx="1905" cy="137160"/>
          </a:xfrm>
          <a:custGeom>
            <a:avLst/>
            <a:gdLst>
              <a:gd name="connsiteX0" fmla="*/ 0 w 1905"/>
              <a:gd name="connsiteY0" fmla="*/ 137160 h 137160"/>
              <a:gd name="connsiteX1" fmla="*/ 0 w 1905"/>
              <a:gd name="connsiteY1" fmla="*/ 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37160">
                <a:moveTo>
                  <a:pt x="0" y="137160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66" name="Freeform 1065">
            <a:extLst>
              <a:ext uri="{FF2B5EF4-FFF2-40B4-BE49-F238E27FC236}">
                <a16:creationId xmlns:a16="http://schemas.microsoft.com/office/drawing/2014/main" id="{2959B971-A4D3-C1CF-DEAA-79686F76A6D6}"/>
              </a:ext>
            </a:extLst>
          </p:cNvPr>
          <p:cNvSpPr/>
          <p:nvPr/>
        </p:nvSpPr>
        <p:spPr>
          <a:xfrm>
            <a:off x="3245815" y="3122447"/>
            <a:ext cx="1905" cy="137160"/>
          </a:xfrm>
          <a:custGeom>
            <a:avLst/>
            <a:gdLst>
              <a:gd name="connsiteX0" fmla="*/ 0 w 1905"/>
              <a:gd name="connsiteY0" fmla="*/ 137160 h 137160"/>
              <a:gd name="connsiteX1" fmla="*/ 0 w 1905"/>
              <a:gd name="connsiteY1" fmla="*/ 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37160">
                <a:moveTo>
                  <a:pt x="0" y="137160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67" name="Freeform 1066">
            <a:extLst>
              <a:ext uri="{FF2B5EF4-FFF2-40B4-BE49-F238E27FC236}">
                <a16:creationId xmlns:a16="http://schemas.microsoft.com/office/drawing/2014/main" id="{9301DD2B-A78D-7883-AB32-83F4898D02DB}"/>
              </a:ext>
            </a:extLst>
          </p:cNvPr>
          <p:cNvSpPr/>
          <p:nvPr/>
        </p:nvSpPr>
        <p:spPr>
          <a:xfrm>
            <a:off x="3245815" y="2916707"/>
            <a:ext cx="1905" cy="137160"/>
          </a:xfrm>
          <a:custGeom>
            <a:avLst/>
            <a:gdLst>
              <a:gd name="connsiteX0" fmla="*/ 0 w 1905"/>
              <a:gd name="connsiteY0" fmla="*/ 137160 h 137160"/>
              <a:gd name="connsiteX1" fmla="*/ 0 w 1905"/>
              <a:gd name="connsiteY1" fmla="*/ 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37160">
                <a:moveTo>
                  <a:pt x="0" y="137160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68" name="Freeform 1067">
            <a:extLst>
              <a:ext uri="{FF2B5EF4-FFF2-40B4-BE49-F238E27FC236}">
                <a16:creationId xmlns:a16="http://schemas.microsoft.com/office/drawing/2014/main" id="{7B08F3FD-1C88-DC5C-E9C1-5FC996C64C4A}"/>
              </a:ext>
            </a:extLst>
          </p:cNvPr>
          <p:cNvSpPr/>
          <p:nvPr/>
        </p:nvSpPr>
        <p:spPr>
          <a:xfrm>
            <a:off x="3245815" y="2710624"/>
            <a:ext cx="1905" cy="137502"/>
          </a:xfrm>
          <a:custGeom>
            <a:avLst/>
            <a:gdLst>
              <a:gd name="connsiteX0" fmla="*/ 0 w 1905"/>
              <a:gd name="connsiteY0" fmla="*/ 137503 h 137502"/>
              <a:gd name="connsiteX1" fmla="*/ 0 w 1905"/>
              <a:gd name="connsiteY1" fmla="*/ 0 h 13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37502">
                <a:moveTo>
                  <a:pt x="0" y="137503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69" name="Freeform 1068">
            <a:extLst>
              <a:ext uri="{FF2B5EF4-FFF2-40B4-BE49-F238E27FC236}">
                <a16:creationId xmlns:a16="http://schemas.microsoft.com/office/drawing/2014/main" id="{6A7E1C5A-C3EB-778D-2C23-68F849908E2E}"/>
              </a:ext>
            </a:extLst>
          </p:cNvPr>
          <p:cNvSpPr/>
          <p:nvPr/>
        </p:nvSpPr>
        <p:spPr>
          <a:xfrm>
            <a:off x="3245815" y="2559405"/>
            <a:ext cx="1905" cy="82981"/>
          </a:xfrm>
          <a:custGeom>
            <a:avLst/>
            <a:gdLst>
              <a:gd name="connsiteX0" fmla="*/ 0 w 1905"/>
              <a:gd name="connsiteY0" fmla="*/ 82982 h 82981"/>
              <a:gd name="connsiteX1" fmla="*/ 0 w 1905"/>
              <a:gd name="connsiteY1" fmla="*/ 0 h 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82981">
                <a:moveTo>
                  <a:pt x="0" y="82982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70" name="Freeform 1069">
            <a:extLst>
              <a:ext uri="{FF2B5EF4-FFF2-40B4-BE49-F238E27FC236}">
                <a16:creationId xmlns:a16="http://schemas.microsoft.com/office/drawing/2014/main" id="{5A6DA9C3-5EF5-9962-953D-3F727A7B65C3}"/>
              </a:ext>
            </a:extLst>
          </p:cNvPr>
          <p:cNvSpPr/>
          <p:nvPr/>
        </p:nvSpPr>
        <p:spPr>
          <a:xfrm>
            <a:off x="609600" y="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/>
            </a:pathLst>
          </a:custGeom>
          <a:noFill/>
          <a:ln w="30861" cap="flat">
            <a:solidFill>
              <a:srgbClr val="0073A2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71" name="Freeform 1070">
            <a:extLst>
              <a:ext uri="{FF2B5EF4-FFF2-40B4-BE49-F238E27FC236}">
                <a16:creationId xmlns:a16="http://schemas.microsoft.com/office/drawing/2014/main" id="{F35C5063-AEFB-EDA3-81DA-C64754B9EBB5}"/>
              </a:ext>
            </a:extLst>
          </p:cNvPr>
          <p:cNvSpPr/>
          <p:nvPr/>
        </p:nvSpPr>
        <p:spPr>
          <a:xfrm>
            <a:off x="1904390" y="2559405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72" name="Freeform 1071">
            <a:extLst>
              <a:ext uri="{FF2B5EF4-FFF2-40B4-BE49-F238E27FC236}">
                <a16:creationId xmlns:a16="http://schemas.microsoft.com/office/drawing/2014/main" id="{0F751A6D-E9E2-AC91-5A98-87F4B10EDAAE}"/>
              </a:ext>
            </a:extLst>
          </p:cNvPr>
          <p:cNvSpPr/>
          <p:nvPr/>
        </p:nvSpPr>
        <p:spPr>
          <a:xfrm>
            <a:off x="2110130" y="2559405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73" name="Freeform 1072">
            <a:extLst>
              <a:ext uri="{FF2B5EF4-FFF2-40B4-BE49-F238E27FC236}">
                <a16:creationId xmlns:a16="http://schemas.microsoft.com/office/drawing/2014/main" id="{9C8E2EEF-9E11-32F2-D4FA-EEF2D7CD063F}"/>
              </a:ext>
            </a:extLst>
          </p:cNvPr>
          <p:cNvSpPr/>
          <p:nvPr/>
        </p:nvSpPr>
        <p:spPr>
          <a:xfrm>
            <a:off x="2315870" y="2559405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74" name="Freeform 1073">
            <a:extLst>
              <a:ext uri="{FF2B5EF4-FFF2-40B4-BE49-F238E27FC236}">
                <a16:creationId xmlns:a16="http://schemas.microsoft.com/office/drawing/2014/main" id="{D2E2B6E2-6BC9-2B66-C464-D7325264AA73}"/>
              </a:ext>
            </a:extLst>
          </p:cNvPr>
          <p:cNvSpPr/>
          <p:nvPr/>
        </p:nvSpPr>
        <p:spPr>
          <a:xfrm>
            <a:off x="2521610" y="2559405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75" name="Freeform 1074">
            <a:extLst>
              <a:ext uri="{FF2B5EF4-FFF2-40B4-BE49-F238E27FC236}">
                <a16:creationId xmlns:a16="http://schemas.microsoft.com/office/drawing/2014/main" id="{69A2159C-46C6-1F7A-ABFE-AA358336BDA7}"/>
              </a:ext>
            </a:extLst>
          </p:cNvPr>
          <p:cNvSpPr/>
          <p:nvPr/>
        </p:nvSpPr>
        <p:spPr>
          <a:xfrm>
            <a:off x="2727350" y="2559405"/>
            <a:ext cx="137502" cy="1905"/>
          </a:xfrm>
          <a:custGeom>
            <a:avLst/>
            <a:gdLst>
              <a:gd name="connsiteX0" fmla="*/ 0 w 137502"/>
              <a:gd name="connsiteY0" fmla="*/ 0 h 1905"/>
              <a:gd name="connsiteX1" fmla="*/ 137503 w 13750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02" h="1905">
                <a:moveTo>
                  <a:pt x="0" y="0"/>
                </a:moveTo>
                <a:lnTo>
                  <a:pt x="137503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76" name="Freeform 1075">
            <a:extLst>
              <a:ext uri="{FF2B5EF4-FFF2-40B4-BE49-F238E27FC236}">
                <a16:creationId xmlns:a16="http://schemas.microsoft.com/office/drawing/2014/main" id="{61C3394C-6636-D032-4314-3805D63FECC4}"/>
              </a:ext>
            </a:extLst>
          </p:cNvPr>
          <p:cNvSpPr/>
          <p:nvPr/>
        </p:nvSpPr>
        <p:spPr>
          <a:xfrm>
            <a:off x="2933433" y="2559405"/>
            <a:ext cx="137160" cy="1905"/>
          </a:xfrm>
          <a:custGeom>
            <a:avLst/>
            <a:gdLst>
              <a:gd name="connsiteX0" fmla="*/ 0 w 137160"/>
              <a:gd name="connsiteY0" fmla="*/ 0 h 1905"/>
              <a:gd name="connsiteX1" fmla="*/ 137160 w 13716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" h="1905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77" name="Freeform 1076">
            <a:extLst>
              <a:ext uri="{FF2B5EF4-FFF2-40B4-BE49-F238E27FC236}">
                <a16:creationId xmlns:a16="http://schemas.microsoft.com/office/drawing/2014/main" id="{874C1A0D-CFAF-B1CA-BD88-9E68F012ABED}"/>
              </a:ext>
            </a:extLst>
          </p:cNvPr>
          <p:cNvSpPr/>
          <p:nvPr/>
        </p:nvSpPr>
        <p:spPr>
          <a:xfrm>
            <a:off x="3139173" y="2559405"/>
            <a:ext cx="106641" cy="1905"/>
          </a:xfrm>
          <a:custGeom>
            <a:avLst/>
            <a:gdLst>
              <a:gd name="connsiteX0" fmla="*/ 0 w 106641"/>
              <a:gd name="connsiteY0" fmla="*/ 0 h 1905"/>
              <a:gd name="connsiteX1" fmla="*/ 106642 w 106641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641" h="1905">
                <a:moveTo>
                  <a:pt x="0" y="0"/>
                </a:moveTo>
                <a:lnTo>
                  <a:pt x="106642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78" name="Freeform 1077">
            <a:extLst>
              <a:ext uri="{FF2B5EF4-FFF2-40B4-BE49-F238E27FC236}">
                <a16:creationId xmlns:a16="http://schemas.microsoft.com/office/drawing/2014/main" id="{2A78CCAE-157B-CBF3-E28E-527558577D49}"/>
              </a:ext>
            </a:extLst>
          </p:cNvPr>
          <p:cNvSpPr/>
          <p:nvPr/>
        </p:nvSpPr>
        <p:spPr>
          <a:xfrm>
            <a:off x="609600" y="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/>
            </a:pathLst>
          </a:custGeom>
          <a:noFill/>
          <a:ln w="30861" cap="flat">
            <a:solidFill>
              <a:srgbClr val="0073A2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80" name="Freeform 1079">
            <a:extLst>
              <a:ext uri="{FF2B5EF4-FFF2-40B4-BE49-F238E27FC236}">
                <a16:creationId xmlns:a16="http://schemas.microsoft.com/office/drawing/2014/main" id="{021ADB69-755E-F0AE-4D26-9FE9ACD95A7F}"/>
              </a:ext>
            </a:extLst>
          </p:cNvPr>
          <p:cNvSpPr/>
          <p:nvPr/>
        </p:nvSpPr>
        <p:spPr>
          <a:xfrm>
            <a:off x="10269435" y="4562970"/>
            <a:ext cx="1905" cy="137160"/>
          </a:xfrm>
          <a:custGeom>
            <a:avLst/>
            <a:gdLst>
              <a:gd name="connsiteX0" fmla="*/ 0 w 1905"/>
              <a:gd name="connsiteY0" fmla="*/ 137160 h 137160"/>
              <a:gd name="connsiteX1" fmla="*/ 0 w 1905"/>
              <a:gd name="connsiteY1" fmla="*/ 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37160">
                <a:moveTo>
                  <a:pt x="0" y="137160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81" name="Freeform 1080">
            <a:extLst>
              <a:ext uri="{FF2B5EF4-FFF2-40B4-BE49-F238E27FC236}">
                <a16:creationId xmlns:a16="http://schemas.microsoft.com/office/drawing/2014/main" id="{3CE13D8D-32B4-8E99-B61A-B164423BE133}"/>
              </a:ext>
            </a:extLst>
          </p:cNvPr>
          <p:cNvSpPr/>
          <p:nvPr/>
        </p:nvSpPr>
        <p:spPr>
          <a:xfrm>
            <a:off x="10269435" y="4356887"/>
            <a:ext cx="1905" cy="137502"/>
          </a:xfrm>
          <a:custGeom>
            <a:avLst/>
            <a:gdLst>
              <a:gd name="connsiteX0" fmla="*/ 0 w 1905"/>
              <a:gd name="connsiteY0" fmla="*/ 137503 h 137502"/>
              <a:gd name="connsiteX1" fmla="*/ 0 w 1905"/>
              <a:gd name="connsiteY1" fmla="*/ 0 h 13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37502">
                <a:moveTo>
                  <a:pt x="0" y="137503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82" name="Freeform 1081">
            <a:extLst>
              <a:ext uri="{FF2B5EF4-FFF2-40B4-BE49-F238E27FC236}">
                <a16:creationId xmlns:a16="http://schemas.microsoft.com/office/drawing/2014/main" id="{8DB8953E-1FE3-D7E9-8B20-4EF919BAEB59}"/>
              </a:ext>
            </a:extLst>
          </p:cNvPr>
          <p:cNvSpPr/>
          <p:nvPr/>
        </p:nvSpPr>
        <p:spPr>
          <a:xfrm>
            <a:off x="10269435" y="4151147"/>
            <a:ext cx="1905" cy="137502"/>
          </a:xfrm>
          <a:custGeom>
            <a:avLst/>
            <a:gdLst>
              <a:gd name="connsiteX0" fmla="*/ 0 w 1905"/>
              <a:gd name="connsiteY0" fmla="*/ 137503 h 137502"/>
              <a:gd name="connsiteX1" fmla="*/ 0 w 1905"/>
              <a:gd name="connsiteY1" fmla="*/ 0 h 13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37502">
                <a:moveTo>
                  <a:pt x="0" y="137503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83" name="Freeform 1082">
            <a:extLst>
              <a:ext uri="{FF2B5EF4-FFF2-40B4-BE49-F238E27FC236}">
                <a16:creationId xmlns:a16="http://schemas.microsoft.com/office/drawing/2014/main" id="{BF4AE1FB-C7A2-A4A2-328C-1D523AB1D32A}"/>
              </a:ext>
            </a:extLst>
          </p:cNvPr>
          <p:cNvSpPr/>
          <p:nvPr/>
        </p:nvSpPr>
        <p:spPr>
          <a:xfrm>
            <a:off x="10269435" y="4042105"/>
            <a:ext cx="1905" cy="40462"/>
          </a:xfrm>
          <a:custGeom>
            <a:avLst/>
            <a:gdLst>
              <a:gd name="connsiteX0" fmla="*/ 0 w 1905"/>
              <a:gd name="connsiteY0" fmla="*/ 40462 h 40462"/>
              <a:gd name="connsiteX1" fmla="*/ 0 w 1905"/>
              <a:gd name="connsiteY1" fmla="*/ 0 h 4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40462">
                <a:moveTo>
                  <a:pt x="0" y="40462"/>
                </a:moveTo>
                <a:lnTo>
                  <a:pt x="0" y="0"/>
                </a:lnTo>
              </a:path>
            </a:pathLst>
          </a:custGeom>
          <a:ln w="30861" cap="flat">
            <a:solidFill>
              <a:srgbClr val="0073A2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84" name="Freeform 1083">
            <a:extLst>
              <a:ext uri="{FF2B5EF4-FFF2-40B4-BE49-F238E27FC236}">
                <a16:creationId xmlns:a16="http://schemas.microsoft.com/office/drawing/2014/main" id="{46E5B30F-36B5-528F-5A04-E94A0A31ADEF}"/>
              </a:ext>
            </a:extLst>
          </p:cNvPr>
          <p:cNvSpPr/>
          <p:nvPr/>
        </p:nvSpPr>
        <p:spPr>
          <a:xfrm>
            <a:off x="609600" y="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/>
            </a:pathLst>
          </a:custGeom>
          <a:noFill/>
          <a:ln w="30861" cap="flat">
            <a:solidFill>
              <a:srgbClr val="0073A2"/>
            </a:solidFill>
            <a:prstDash val="solid"/>
            <a:round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85" name="Freeform 1084">
            <a:extLst>
              <a:ext uri="{FF2B5EF4-FFF2-40B4-BE49-F238E27FC236}">
                <a16:creationId xmlns:a16="http://schemas.microsoft.com/office/drawing/2014/main" id="{96A92D04-0788-88EE-B8DA-835E5F7CF0CE}"/>
              </a:ext>
            </a:extLst>
          </p:cNvPr>
          <p:cNvSpPr/>
          <p:nvPr/>
        </p:nvSpPr>
        <p:spPr>
          <a:xfrm>
            <a:off x="1742214" y="1228953"/>
            <a:ext cx="1905" cy="3478034"/>
          </a:xfrm>
          <a:custGeom>
            <a:avLst/>
            <a:gdLst>
              <a:gd name="connsiteX0" fmla="*/ 0 w 1905"/>
              <a:gd name="connsiteY0" fmla="*/ 3478035 h 3478034"/>
              <a:gd name="connsiteX1" fmla="*/ 0 w 1905"/>
              <a:gd name="connsiteY1" fmla="*/ 0 h 347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3478034">
                <a:moveTo>
                  <a:pt x="0" y="3478035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86" name="Freeform 1085">
            <a:extLst>
              <a:ext uri="{FF2B5EF4-FFF2-40B4-BE49-F238E27FC236}">
                <a16:creationId xmlns:a16="http://schemas.microsoft.com/office/drawing/2014/main" id="{C96F82BC-EBA7-A33E-EE6D-329B0C67CC42}"/>
              </a:ext>
            </a:extLst>
          </p:cNvPr>
          <p:cNvSpPr/>
          <p:nvPr/>
        </p:nvSpPr>
        <p:spPr>
          <a:xfrm>
            <a:off x="1646887" y="4700130"/>
            <a:ext cx="95326" cy="1905"/>
          </a:xfrm>
          <a:custGeom>
            <a:avLst/>
            <a:gdLst>
              <a:gd name="connsiteX0" fmla="*/ 95326 w 95326"/>
              <a:gd name="connsiteY0" fmla="*/ 0 h 1905"/>
              <a:gd name="connsiteX1" fmla="*/ 0 w 9532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326" h="1905">
                <a:moveTo>
                  <a:pt x="95326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EE336C29-BC35-B495-EA64-4872D7C3CA01}"/>
              </a:ext>
            </a:extLst>
          </p:cNvPr>
          <p:cNvSpPr txBox="1"/>
          <p:nvPr/>
        </p:nvSpPr>
        <p:spPr>
          <a:xfrm>
            <a:off x="1262898" y="454900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-2</a:t>
            </a:r>
          </a:p>
        </p:txBody>
      </p:sp>
      <p:sp>
        <p:nvSpPr>
          <p:cNvPr id="1216" name="Freeform 1215">
            <a:extLst>
              <a:ext uri="{FF2B5EF4-FFF2-40B4-BE49-F238E27FC236}">
                <a16:creationId xmlns:a16="http://schemas.microsoft.com/office/drawing/2014/main" id="{581C2512-7951-8307-A611-D787FE686307}"/>
              </a:ext>
            </a:extLst>
          </p:cNvPr>
          <p:cNvSpPr/>
          <p:nvPr/>
        </p:nvSpPr>
        <p:spPr>
          <a:xfrm>
            <a:off x="1646887" y="4048963"/>
            <a:ext cx="95326" cy="1905"/>
          </a:xfrm>
          <a:custGeom>
            <a:avLst/>
            <a:gdLst>
              <a:gd name="connsiteX0" fmla="*/ 95326 w 95326"/>
              <a:gd name="connsiteY0" fmla="*/ 0 h 1905"/>
              <a:gd name="connsiteX1" fmla="*/ 0 w 9532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326" h="1905">
                <a:moveTo>
                  <a:pt x="95326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17" name="TextBox 1216">
            <a:extLst>
              <a:ext uri="{FF2B5EF4-FFF2-40B4-BE49-F238E27FC236}">
                <a16:creationId xmlns:a16="http://schemas.microsoft.com/office/drawing/2014/main" id="{EC9921EC-7645-60C8-AA8E-C1DAABE58797}"/>
              </a:ext>
            </a:extLst>
          </p:cNvPr>
          <p:cNvSpPr txBox="1"/>
          <p:nvPr/>
        </p:nvSpPr>
        <p:spPr>
          <a:xfrm>
            <a:off x="1366814" y="389783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0</a:t>
            </a:r>
          </a:p>
        </p:txBody>
      </p:sp>
      <p:sp>
        <p:nvSpPr>
          <p:cNvPr id="1218" name="Freeform 1217">
            <a:extLst>
              <a:ext uri="{FF2B5EF4-FFF2-40B4-BE49-F238E27FC236}">
                <a16:creationId xmlns:a16="http://schemas.microsoft.com/office/drawing/2014/main" id="{2445DC7D-B00F-27BB-7F47-01EB0DD35F66}"/>
              </a:ext>
            </a:extLst>
          </p:cNvPr>
          <p:cNvSpPr/>
          <p:nvPr/>
        </p:nvSpPr>
        <p:spPr>
          <a:xfrm>
            <a:off x="1646887" y="3398139"/>
            <a:ext cx="95326" cy="1905"/>
          </a:xfrm>
          <a:custGeom>
            <a:avLst/>
            <a:gdLst>
              <a:gd name="connsiteX0" fmla="*/ 95326 w 95326"/>
              <a:gd name="connsiteY0" fmla="*/ 0 h 1905"/>
              <a:gd name="connsiteX1" fmla="*/ 0 w 9532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326" h="1905">
                <a:moveTo>
                  <a:pt x="95326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19" name="TextBox 1218">
            <a:extLst>
              <a:ext uri="{FF2B5EF4-FFF2-40B4-BE49-F238E27FC236}">
                <a16:creationId xmlns:a16="http://schemas.microsoft.com/office/drawing/2014/main" id="{CAA1DA59-D18E-EEAB-2771-E622D439785C}"/>
              </a:ext>
            </a:extLst>
          </p:cNvPr>
          <p:cNvSpPr txBox="1"/>
          <p:nvPr/>
        </p:nvSpPr>
        <p:spPr>
          <a:xfrm>
            <a:off x="1366814" y="324701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2</a:t>
            </a:r>
          </a:p>
        </p:txBody>
      </p:sp>
      <p:sp>
        <p:nvSpPr>
          <p:cNvPr id="1220" name="Freeform 1219">
            <a:extLst>
              <a:ext uri="{FF2B5EF4-FFF2-40B4-BE49-F238E27FC236}">
                <a16:creationId xmlns:a16="http://schemas.microsoft.com/office/drawing/2014/main" id="{39278538-95CB-73E8-6F78-1A2FAF9AEAA6}"/>
              </a:ext>
            </a:extLst>
          </p:cNvPr>
          <p:cNvSpPr/>
          <p:nvPr/>
        </p:nvSpPr>
        <p:spPr>
          <a:xfrm>
            <a:off x="1646887" y="2746971"/>
            <a:ext cx="95326" cy="1905"/>
          </a:xfrm>
          <a:custGeom>
            <a:avLst/>
            <a:gdLst>
              <a:gd name="connsiteX0" fmla="*/ 95326 w 95326"/>
              <a:gd name="connsiteY0" fmla="*/ 0 h 1905"/>
              <a:gd name="connsiteX1" fmla="*/ 0 w 9532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326" h="1905">
                <a:moveTo>
                  <a:pt x="95326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21" name="TextBox 1220">
            <a:extLst>
              <a:ext uri="{FF2B5EF4-FFF2-40B4-BE49-F238E27FC236}">
                <a16:creationId xmlns:a16="http://schemas.microsoft.com/office/drawing/2014/main" id="{E83ED204-2B48-94FD-13A4-FFACE0B0D18C}"/>
              </a:ext>
            </a:extLst>
          </p:cNvPr>
          <p:cNvSpPr txBox="1"/>
          <p:nvPr/>
        </p:nvSpPr>
        <p:spPr>
          <a:xfrm>
            <a:off x="1366814" y="25958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4</a:t>
            </a:r>
          </a:p>
        </p:txBody>
      </p:sp>
      <p:sp>
        <p:nvSpPr>
          <p:cNvPr id="1222" name="Freeform 1221">
            <a:extLst>
              <a:ext uri="{FF2B5EF4-FFF2-40B4-BE49-F238E27FC236}">
                <a16:creationId xmlns:a16="http://schemas.microsoft.com/office/drawing/2014/main" id="{C359883E-56CE-2EBB-31D1-6F11071827F4}"/>
              </a:ext>
            </a:extLst>
          </p:cNvPr>
          <p:cNvSpPr/>
          <p:nvPr/>
        </p:nvSpPr>
        <p:spPr>
          <a:xfrm>
            <a:off x="1646887" y="2096147"/>
            <a:ext cx="95326" cy="1905"/>
          </a:xfrm>
          <a:custGeom>
            <a:avLst/>
            <a:gdLst>
              <a:gd name="connsiteX0" fmla="*/ 95326 w 95326"/>
              <a:gd name="connsiteY0" fmla="*/ 0 h 1905"/>
              <a:gd name="connsiteX1" fmla="*/ 0 w 9532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326" h="1905">
                <a:moveTo>
                  <a:pt x="95326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23" name="TextBox 1222">
            <a:extLst>
              <a:ext uri="{FF2B5EF4-FFF2-40B4-BE49-F238E27FC236}">
                <a16:creationId xmlns:a16="http://schemas.microsoft.com/office/drawing/2014/main" id="{6306B1C6-D2C3-FD57-54ED-007121DA2421}"/>
              </a:ext>
            </a:extLst>
          </p:cNvPr>
          <p:cNvSpPr txBox="1"/>
          <p:nvPr/>
        </p:nvSpPr>
        <p:spPr>
          <a:xfrm>
            <a:off x="1366814" y="19450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6</a:t>
            </a:r>
          </a:p>
        </p:txBody>
      </p:sp>
      <p:sp>
        <p:nvSpPr>
          <p:cNvPr id="1224" name="Freeform 1223">
            <a:extLst>
              <a:ext uri="{FF2B5EF4-FFF2-40B4-BE49-F238E27FC236}">
                <a16:creationId xmlns:a16="http://schemas.microsoft.com/office/drawing/2014/main" id="{1E04161B-54BF-4688-B3AF-708312CB24F7}"/>
              </a:ext>
            </a:extLst>
          </p:cNvPr>
          <p:cNvSpPr/>
          <p:nvPr/>
        </p:nvSpPr>
        <p:spPr>
          <a:xfrm>
            <a:off x="1646887" y="1444980"/>
            <a:ext cx="95326" cy="1905"/>
          </a:xfrm>
          <a:custGeom>
            <a:avLst/>
            <a:gdLst>
              <a:gd name="connsiteX0" fmla="*/ 95326 w 95326"/>
              <a:gd name="connsiteY0" fmla="*/ 0 h 1905"/>
              <a:gd name="connsiteX1" fmla="*/ 0 w 9532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326" h="1905">
                <a:moveTo>
                  <a:pt x="95326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25" name="TextBox 1224">
            <a:extLst>
              <a:ext uri="{FF2B5EF4-FFF2-40B4-BE49-F238E27FC236}">
                <a16:creationId xmlns:a16="http://schemas.microsoft.com/office/drawing/2014/main" id="{38E557D2-32C9-44D7-5321-11D439349E2E}"/>
              </a:ext>
            </a:extLst>
          </p:cNvPr>
          <p:cNvSpPr txBox="1"/>
          <p:nvPr/>
        </p:nvSpPr>
        <p:spPr>
          <a:xfrm>
            <a:off x="1366814" y="12938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8</a:t>
            </a:r>
          </a:p>
        </p:txBody>
      </p:sp>
      <p:sp>
        <p:nvSpPr>
          <p:cNvPr id="1226" name="TextBox 1225">
            <a:extLst>
              <a:ext uri="{FF2B5EF4-FFF2-40B4-BE49-F238E27FC236}">
                <a16:creationId xmlns:a16="http://schemas.microsoft.com/office/drawing/2014/main" id="{E3321D64-4C88-4152-1C6A-389CD6DCDAC3}"/>
              </a:ext>
            </a:extLst>
          </p:cNvPr>
          <p:cNvSpPr txBox="1"/>
          <p:nvPr/>
        </p:nvSpPr>
        <p:spPr>
          <a:xfrm rot="16200000">
            <a:off x="-823474" y="2783471"/>
            <a:ext cx="345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Waitlist Design Treatment Effect</a:t>
            </a:r>
          </a:p>
        </p:txBody>
      </p:sp>
      <p:sp>
        <p:nvSpPr>
          <p:cNvPr id="1227" name="TextBox 1226">
            <a:extLst>
              <a:ext uri="{FF2B5EF4-FFF2-40B4-BE49-F238E27FC236}">
                <a16:creationId xmlns:a16="http://schemas.microsoft.com/office/drawing/2014/main" id="{75E35561-A8E6-5AED-C147-6D63BD032649}"/>
              </a:ext>
            </a:extLst>
          </p:cNvPr>
          <p:cNvSpPr txBox="1"/>
          <p:nvPr/>
        </p:nvSpPr>
        <p:spPr>
          <a:xfrm rot="16200000">
            <a:off x="3250" y="2783471"/>
            <a:ext cx="230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on Predicted Top 1%</a:t>
            </a:r>
          </a:p>
        </p:txBody>
      </p:sp>
      <p:sp>
        <p:nvSpPr>
          <p:cNvPr id="1228" name="Freeform 1227">
            <a:extLst>
              <a:ext uri="{FF2B5EF4-FFF2-40B4-BE49-F238E27FC236}">
                <a16:creationId xmlns:a16="http://schemas.microsoft.com/office/drawing/2014/main" id="{48A33842-89EA-BFF9-6FA3-3FE8389289F3}"/>
              </a:ext>
            </a:extLst>
          </p:cNvPr>
          <p:cNvSpPr/>
          <p:nvPr/>
        </p:nvSpPr>
        <p:spPr>
          <a:xfrm>
            <a:off x="1735350" y="4703366"/>
            <a:ext cx="9709889" cy="45719"/>
          </a:xfrm>
          <a:custGeom>
            <a:avLst/>
            <a:gdLst>
              <a:gd name="connsiteX0" fmla="*/ 0 w 9594342"/>
              <a:gd name="connsiteY0" fmla="*/ 0 h 1905"/>
              <a:gd name="connsiteX1" fmla="*/ 9594342 w 959434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94342" h="1905">
                <a:moveTo>
                  <a:pt x="0" y="0"/>
                </a:moveTo>
                <a:lnTo>
                  <a:pt x="9594342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29" name="Freeform 1228">
            <a:extLst>
              <a:ext uri="{FF2B5EF4-FFF2-40B4-BE49-F238E27FC236}">
                <a16:creationId xmlns:a16="http://schemas.microsoft.com/office/drawing/2014/main" id="{A73C8F90-C96F-F8E1-5D73-3A9BAC0ABE63}"/>
              </a:ext>
            </a:extLst>
          </p:cNvPr>
          <p:cNvSpPr/>
          <p:nvPr/>
        </p:nvSpPr>
        <p:spPr>
          <a:xfrm>
            <a:off x="1904733" y="4706988"/>
            <a:ext cx="1905" cy="94983"/>
          </a:xfrm>
          <a:custGeom>
            <a:avLst/>
            <a:gdLst>
              <a:gd name="connsiteX0" fmla="*/ 0 w 1905"/>
              <a:gd name="connsiteY0" fmla="*/ 0 h 94983"/>
              <a:gd name="connsiteX1" fmla="*/ 0 w 1905"/>
              <a:gd name="connsiteY1" fmla="*/ 94983 h 9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4983">
                <a:moveTo>
                  <a:pt x="0" y="0"/>
                </a:moveTo>
                <a:lnTo>
                  <a:pt x="0" y="94983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30" name="TextBox 1229">
            <a:extLst>
              <a:ext uri="{FF2B5EF4-FFF2-40B4-BE49-F238E27FC236}">
                <a16:creationId xmlns:a16="http://schemas.microsoft.com/office/drawing/2014/main" id="{6BC308A7-82F7-82C0-447D-779EAF9F0E32}"/>
              </a:ext>
            </a:extLst>
          </p:cNvPr>
          <p:cNvSpPr txBox="1"/>
          <p:nvPr/>
        </p:nvSpPr>
        <p:spPr>
          <a:xfrm>
            <a:off x="1700898" y="478705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-1</a:t>
            </a:r>
          </a:p>
        </p:txBody>
      </p:sp>
      <p:sp>
        <p:nvSpPr>
          <p:cNvPr id="1231" name="Freeform 1230">
            <a:extLst>
              <a:ext uri="{FF2B5EF4-FFF2-40B4-BE49-F238E27FC236}">
                <a16:creationId xmlns:a16="http://schemas.microsoft.com/office/drawing/2014/main" id="{E9008C7E-74E4-A63E-15FC-C323623BB102}"/>
              </a:ext>
            </a:extLst>
          </p:cNvPr>
          <p:cNvSpPr/>
          <p:nvPr/>
        </p:nvSpPr>
        <p:spPr>
          <a:xfrm>
            <a:off x="3246158" y="4706988"/>
            <a:ext cx="1905" cy="94983"/>
          </a:xfrm>
          <a:custGeom>
            <a:avLst/>
            <a:gdLst>
              <a:gd name="connsiteX0" fmla="*/ 0 w 1905"/>
              <a:gd name="connsiteY0" fmla="*/ 0 h 94983"/>
              <a:gd name="connsiteX1" fmla="*/ 0 w 1905"/>
              <a:gd name="connsiteY1" fmla="*/ 94983 h 9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4983">
                <a:moveTo>
                  <a:pt x="0" y="0"/>
                </a:moveTo>
                <a:lnTo>
                  <a:pt x="0" y="94983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33" name="TextBox 1232">
            <a:extLst>
              <a:ext uri="{FF2B5EF4-FFF2-40B4-BE49-F238E27FC236}">
                <a16:creationId xmlns:a16="http://schemas.microsoft.com/office/drawing/2014/main" id="{8E548A09-135D-F485-F132-7E004945AB93}"/>
              </a:ext>
            </a:extLst>
          </p:cNvPr>
          <p:cNvSpPr txBox="1"/>
          <p:nvPr/>
        </p:nvSpPr>
        <p:spPr>
          <a:xfrm>
            <a:off x="3084233" y="47870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0</a:t>
            </a:r>
          </a:p>
        </p:txBody>
      </p:sp>
      <p:sp>
        <p:nvSpPr>
          <p:cNvPr id="1234" name="TextBox 1233">
            <a:extLst>
              <a:ext uri="{FF2B5EF4-FFF2-40B4-BE49-F238E27FC236}">
                <a16:creationId xmlns:a16="http://schemas.microsoft.com/office/drawing/2014/main" id="{6DA7D5CF-7DCB-41F1-4ED7-730BB0FAD586}"/>
              </a:ext>
            </a:extLst>
          </p:cNvPr>
          <p:cNvSpPr txBox="1"/>
          <p:nvPr/>
        </p:nvSpPr>
        <p:spPr>
          <a:xfrm>
            <a:off x="2683230" y="5040801"/>
            <a:ext cx="103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Average</a:t>
            </a:r>
          </a:p>
        </p:txBody>
      </p:sp>
      <p:sp>
        <p:nvSpPr>
          <p:cNvPr id="1235" name="TextBox 1234">
            <a:extLst>
              <a:ext uri="{FF2B5EF4-FFF2-40B4-BE49-F238E27FC236}">
                <a16:creationId xmlns:a16="http://schemas.microsoft.com/office/drawing/2014/main" id="{D72CDD14-4EE1-53C6-C860-AEC4F7A5A1D8}"/>
              </a:ext>
            </a:extLst>
          </p:cNvPr>
          <p:cNvSpPr txBox="1"/>
          <p:nvPr/>
        </p:nvSpPr>
        <p:spPr>
          <a:xfrm>
            <a:off x="2675610" y="529454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Flagship</a:t>
            </a:r>
          </a:p>
        </p:txBody>
      </p:sp>
      <p:sp>
        <p:nvSpPr>
          <p:cNvPr id="1236" name="TextBox 1235">
            <a:extLst>
              <a:ext uri="{FF2B5EF4-FFF2-40B4-BE49-F238E27FC236}">
                <a16:creationId xmlns:a16="http://schemas.microsoft.com/office/drawing/2014/main" id="{BDDEDCCF-64A1-6748-B42F-869497B28237}"/>
              </a:ext>
            </a:extLst>
          </p:cNvPr>
          <p:cNvSpPr txBox="1"/>
          <p:nvPr/>
        </p:nvSpPr>
        <p:spPr>
          <a:xfrm>
            <a:off x="2809913" y="554829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Public</a:t>
            </a:r>
          </a:p>
        </p:txBody>
      </p:sp>
      <p:sp>
        <p:nvSpPr>
          <p:cNvPr id="1237" name="Freeform 1236">
            <a:extLst>
              <a:ext uri="{FF2B5EF4-FFF2-40B4-BE49-F238E27FC236}">
                <a16:creationId xmlns:a16="http://schemas.microsoft.com/office/drawing/2014/main" id="{E55E12F7-6209-C78B-EC81-5808FA061EF3}"/>
              </a:ext>
            </a:extLst>
          </p:cNvPr>
          <p:cNvSpPr/>
          <p:nvPr/>
        </p:nvSpPr>
        <p:spPr>
          <a:xfrm>
            <a:off x="4587582" y="4706988"/>
            <a:ext cx="1905" cy="94983"/>
          </a:xfrm>
          <a:custGeom>
            <a:avLst/>
            <a:gdLst>
              <a:gd name="connsiteX0" fmla="*/ 0 w 1905"/>
              <a:gd name="connsiteY0" fmla="*/ 0 h 94983"/>
              <a:gd name="connsiteX1" fmla="*/ 0 w 1905"/>
              <a:gd name="connsiteY1" fmla="*/ 94983 h 9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4983">
                <a:moveTo>
                  <a:pt x="0" y="0"/>
                </a:moveTo>
                <a:lnTo>
                  <a:pt x="0" y="94983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38" name="TextBox 1237">
            <a:extLst>
              <a:ext uri="{FF2B5EF4-FFF2-40B4-BE49-F238E27FC236}">
                <a16:creationId xmlns:a16="http://schemas.microsoft.com/office/drawing/2014/main" id="{27808BE7-6125-0D49-EC54-3CBDDB496CC9}"/>
              </a:ext>
            </a:extLst>
          </p:cNvPr>
          <p:cNvSpPr txBox="1"/>
          <p:nvPr/>
        </p:nvSpPr>
        <p:spPr>
          <a:xfrm>
            <a:off x="4425657" y="47870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</a:t>
            </a:r>
          </a:p>
        </p:txBody>
      </p:sp>
      <p:sp>
        <p:nvSpPr>
          <p:cNvPr id="1239" name="Freeform 1238">
            <a:extLst>
              <a:ext uri="{FF2B5EF4-FFF2-40B4-BE49-F238E27FC236}">
                <a16:creationId xmlns:a16="http://schemas.microsoft.com/office/drawing/2014/main" id="{A578D149-DF90-3939-3B96-409506707F62}"/>
              </a:ext>
            </a:extLst>
          </p:cNvPr>
          <p:cNvSpPr/>
          <p:nvPr/>
        </p:nvSpPr>
        <p:spPr>
          <a:xfrm>
            <a:off x="5928664" y="4706988"/>
            <a:ext cx="1905" cy="94983"/>
          </a:xfrm>
          <a:custGeom>
            <a:avLst/>
            <a:gdLst>
              <a:gd name="connsiteX0" fmla="*/ 0 w 1905"/>
              <a:gd name="connsiteY0" fmla="*/ 0 h 94983"/>
              <a:gd name="connsiteX1" fmla="*/ 0 w 1905"/>
              <a:gd name="connsiteY1" fmla="*/ 94983 h 9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4983">
                <a:moveTo>
                  <a:pt x="0" y="0"/>
                </a:moveTo>
                <a:lnTo>
                  <a:pt x="0" y="94983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40" name="TextBox 1239">
            <a:extLst>
              <a:ext uri="{FF2B5EF4-FFF2-40B4-BE49-F238E27FC236}">
                <a16:creationId xmlns:a16="http://schemas.microsoft.com/office/drawing/2014/main" id="{3A219DC0-9C74-91A9-A152-C1577C96028B}"/>
              </a:ext>
            </a:extLst>
          </p:cNvPr>
          <p:cNvSpPr txBox="1"/>
          <p:nvPr/>
        </p:nvSpPr>
        <p:spPr>
          <a:xfrm>
            <a:off x="5766739" y="47870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2</a:t>
            </a:r>
          </a:p>
        </p:txBody>
      </p:sp>
      <p:sp>
        <p:nvSpPr>
          <p:cNvPr id="1241" name="Freeform 1240">
            <a:extLst>
              <a:ext uri="{FF2B5EF4-FFF2-40B4-BE49-F238E27FC236}">
                <a16:creationId xmlns:a16="http://schemas.microsoft.com/office/drawing/2014/main" id="{91951687-3B73-62CF-1A72-3EC60352DF18}"/>
              </a:ext>
            </a:extLst>
          </p:cNvPr>
          <p:cNvSpPr/>
          <p:nvPr/>
        </p:nvSpPr>
        <p:spPr>
          <a:xfrm>
            <a:off x="7270089" y="4706988"/>
            <a:ext cx="1905" cy="94983"/>
          </a:xfrm>
          <a:custGeom>
            <a:avLst/>
            <a:gdLst>
              <a:gd name="connsiteX0" fmla="*/ 0 w 1905"/>
              <a:gd name="connsiteY0" fmla="*/ 0 h 94983"/>
              <a:gd name="connsiteX1" fmla="*/ 0 w 1905"/>
              <a:gd name="connsiteY1" fmla="*/ 94983 h 9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4983">
                <a:moveTo>
                  <a:pt x="0" y="0"/>
                </a:moveTo>
                <a:lnTo>
                  <a:pt x="0" y="94983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42" name="TextBox 1241">
            <a:extLst>
              <a:ext uri="{FF2B5EF4-FFF2-40B4-BE49-F238E27FC236}">
                <a16:creationId xmlns:a16="http://schemas.microsoft.com/office/drawing/2014/main" id="{F596E177-67C7-3E41-C93C-1CEB720C1385}"/>
              </a:ext>
            </a:extLst>
          </p:cNvPr>
          <p:cNvSpPr txBox="1"/>
          <p:nvPr/>
        </p:nvSpPr>
        <p:spPr>
          <a:xfrm>
            <a:off x="7108164" y="47870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3</a:t>
            </a:r>
          </a:p>
        </p:txBody>
      </p:sp>
      <p:sp>
        <p:nvSpPr>
          <p:cNvPr id="1243" name="Freeform 1242">
            <a:extLst>
              <a:ext uri="{FF2B5EF4-FFF2-40B4-BE49-F238E27FC236}">
                <a16:creationId xmlns:a16="http://schemas.microsoft.com/office/drawing/2014/main" id="{DCCF850B-4140-5531-7ADE-01BF6E6B4592}"/>
              </a:ext>
            </a:extLst>
          </p:cNvPr>
          <p:cNvSpPr/>
          <p:nvPr/>
        </p:nvSpPr>
        <p:spPr>
          <a:xfrm>
            <a:off x="8611514" y="4706988"/>
            <a:ext cx="1905" cy="94983"/>
          </a:xfrm>
          <a:custGeom>
            <a:avLst/>
            <a:gdLst>
              <a:gd name="connsiteX0" fmla="*/ 0 w 1905"/>
              <a:gd name="connsiteY0" fmla="*/ 0 h 94983"/>
              <a:gd name="connsiteX1" fmla="*/ 0 w 1905"/>
              <a:gd name="connsiteY1" fmla="*/ 94983 h 9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4983">
                <a:moveTo>
                  <a:pt x="0" y="0"/>
                </a:moveTo>
                <a:lnTo>
                  <a:pt x="0" y="94983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44" name="TextBox 1243">
            <a:extLst>
              <a:ext uri="{FF2B5EF4-FFF2-40B4-BE49-F238E27FC236}">
                <a16:creationId xmlns:a16="http://schemas.microsoft.com/office/drawing/2014/main" id="{B43CCE18-7C42-C925-A60F-27CF655A9E06}"/>
              </a:ext>
            </a:extLst>
          </p:cNvPr>
          <p:cNvSpPr txBox="1"/>
          <p:nvPr/>
        </p:nvSpPr>
        <p:spPr>
          <a:xfrm>
            <a:off x="8449589" y="47870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4</a:t>
            </a:r>
          </a:p>
        </p:txBody>
      </p:sp>
      <p:sp>
        <p:nvSpPr>
          <p:cNvPr id="1245" name="Freeform 1244">
            <a:extLst>
              <a:ext uri="{FF2B5EF4-FFF2-40B4-BE49-F238E27FC236}">
                <a16:creationId xmlns:a16="http://schemas.microsoft.com/office/drawing/2014/main" id="{439CFAD4-61C9-6B49-60AD-788CC56A2DDA}"/>
              </a:ext>
            </a:extLst>
          </p:cNvPr>
          <p:cNvSpPr/>
          <p:nvPr/>
        </p:nvSpPr>
        <p:spPr>
          <a:xfrm>
            <a:off x="10269778" y="4706988"/>
            <a:ext cx="1905" cy="94983"/>
          </a:xfrm>
          <a:custGeom>
            <a:avLst/>
            <a:gdLst>
              <a:gd name="connsiteX0" fmla="*/ 0 w 1905"/>
              <a:gd name="connsiteY0" fmla="*/ 0 h 94983"/>
              <a:gd name="connsiteX1" fmla="*/ 0 w 1905"/>
              <a:gd name="connsiteY1" fmla="*/ 94983 h 9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4983">
                <a:moveTo>
                  <a:pt x="0" y="0"/>
                </a:moveTo>
                <a:lnTo>
                  <a:pt x="0" y="94983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46" name="TextBox 1245">
            <a:extLst>
              <a:ext uri="{FF2B5EF4-FFF2-40B4-BE49-F238E27FC236}">
                <a16:creationId xmlns:a16="http://schemas.microsoft.com/office/drawing/2014/main" id="{9B542468-35FF-54E4-F5BC-33463A392C1F}"/>
              </a:ext>
            </a:extLst>
          </p:cNvPr>
          <p:cNvSpPr txBox="1"/>
          <p:nvPr/>
        </p:nvSpPr>
        <p:spPr>
          <a:xfrm>
            <a:off x="9221076" y="5040801"/>
            <a:ext cx="192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Average Ivy-Plus</a:t>
            </a:r>
          </a:p>
        </p:txBody>
      </p:sp>
      <p:sp>
        <p:nvSpPr>
          <p:cNvPr id="1247" name="TextBox 1246">
            <a:extLst>
              <a:ext uri="{FF2B5EF4-FFF2-40B4-BE49-F238E27FC236}">
                <a16:creationId xmlns:a16="http://schemas.microsoft.com/office/drawing/2014/main" id="{93C13835-0E26-702D-38B3-F0EF2F609623}"/>
              </a:ext>
            </a:extLst>
          </p:cNvPr>
          <p:cNvSpPr txBox="1"/>
          <p:nvPr/>
        </p:nvSpPr>
        <p:spPr>
          <a:xfrm>
            <a:off x="9572548" y="529454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in College-</a:t>
            </a:r>
          </a:p>
        </p:txBody>
      </p:sp>
      <p:sp>
        <p:nvSpPr>
          <p:cNvPr id="1248" name="TextBox 1247">
            <a:extLst>
              <a:ext uri="{FF2B5EF4-FFF2-40B4-BE49-F238E27FC236}">
                <a16:creationId xmlns:a16="http://schemas.microsoft.com/office/drawing/2014/main" id="{652F58C1-6097-0768-1E5B-4CF6B63B0865}"/>
              </a:ext>
            </a:extLst>
          </p:cNvPr>
          <p:cNvSpPr txBox="1"/>
          <p:nvPr/>
        </p:nvSpPr>
        <p:spPr>
          <a:xfrm>
            <a:off x="9269653" y="5548293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Specific Sample</a:t>
            </a:r>
          </a:p>
        </p:txBody>
      </p:sp>
      <p:sp>
        <p:nvSpPr>
          <p:cNvPr id="1249" name="Freeform 1248">
            <a:extLst>
              <a:ext uri="{FF2B5EF4-FFF2-40B4-BE49-F238E27FC236}">
                <a16:creationId xmlns:a16="http://schemas.microsoft.com/office/drawing/2014/main" id="{24A20725-186D-36C8-E4E8-14800331CF2F}"/>
              </a:ext>
            </a:extLst>
          </p:cNvPr>
          <p:cNvSpPr/>
          <p:nvPr/>
        </p:nvSpPr>
        <p:spPr>
          <a:xfrm>
            <a:off x="9952939" y="4706988"/>
            <a:ext cx="1905" cy="94983"/>
          </a:xfrm>
          <a:custGeom>
            <a:avLst/>
            <a:gdLst>
              <a:gd name="connsiteX0" fmla="*/ 0 w 1905"/>
              <a:gd name="connsiteY0" fmla="*/ 0 h 94983"/>
              <a:gd name="connsiteX1" fmla="*/ 0 w 1905"/>
              <a:gd name="connsiteY1" fmla="*/ 94983 h 9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4983">
                <a:moveTo>
                  <a:pt x="0" y="0"/>
                </a:moveTo>
                <a:lnTo>
                  <a:pt x="0" y="94983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50" name="TextBox 1249">
            <a:extLst>
              <a:ext uri="{FF2B5EF4-FFF2-40B4-BE49-F238E27FC236}">
                <a16:creationId xmlns:a16="http://schemas.microsoft.com/office/drawing/2014/main" id="{5145F6BF-D74F-34F3-6C83-1EBE9EBE7617}"/>
              </a:ext>
            </a:extLst>
          </p:cNvPr>
          <p:cNvSpPr txBox="1"/>
          <p:nvPr/>
        </p:nvSpPr>
        <p:spPr>
          <a:xfrm>
            <a:off x="9791014" y="47870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5</a:t>
            </a:r>
          </a:p>
        </p:txBody>
      </p:sp>
      <p:sp>
        <p:nvSpPr>
          <p:cNvPr id="1251" name="TextBox 1250">
            <a:extLst>
              <a:ext uri="{FF2B5EF4-FFF2-40B4-BE49-F238E27FC236}">
                <a16:creationId xmlns:a16="http://schemas.microsoft.com/office/drawing/2014/main" id="{DA959487-4BE7-6455-014E-900A7390F9E2}"/>
              </a:ext>
            </a:extLst>
          </p:cNvPr>
          <p:cNvSpPr txBox="1"/>
          <p:nvPr/>
        </p:nvSpPr>
        <p:spPr>
          <a:xfrm>
            <a:off x="3127629" y="6151111"/>
            <a:ext cx="641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Implied Mean Observational Value-Added of Outside Options</a:t>
            </a:r>
          </a:p>
        </p:txBody>
      </p:sp>
      <p:sp>
        <p:nvSpPr>
          <p:cNvPr id="1252" name="Freeform 1251">
            <a:extLst>
              <a:ext uri="{FF2B5EF4-FFF2-40B4-BE49-F238E27FC236}">
                <a16:creationId xmlns:a16="http://schemas.microsoft.com/office/drawing/2014/main" id="{42E5046F-A7E5-38E2-4F3F-6DF37C0668B2}"/>
              </a:ext>
            </a:extLst>
          </p:cNvPr>
          <p:cNvSpPr/>
          <p:nvPr/>
        </p:nvSpPr>
        <p:spPr>
          <a:xfrm>
            <a:off x="1933194" y="1311249"/>
            <a:ext cx="2078659" cy="444055"/>
          </a:xfrm>
          <a:custGeom>
            <a:avLst/>
            <a:gdLst>
              <a:gd name="connsiteX0" fmla="*/ 0 w 2078659"/>
              <a:gd name="connsiteY0" fmla="*/ 0 h 444055"/>
              <a:gd name="connsiteX1" fmla="*/ 2078660 w 2078659"/>
              <a:gd name="connsiteY1" fmla="*/ 0 h 444055"/>
              <a:gd name="connsiteX2" fmla="*/ 2078660 w 2078659"/>
              <a:gd name="connsiteY2" fmla="*/ 444055 h 444055"/>
              <a:gd name="connsiteX3" fmla="*/ 0 w 2078659"/>
              <a:gd name="connsiteY3" fmla="*/ 444055 h 44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8659" h="444055">
                <a:moveTo>
                  <a:pt x="0" y="0"/>
                </a:moveTo>
                <a:lnTo>
                  <a:pt x="2078660" y="0"/>
                </a:lnTo>
                <a:lnTo>
                  <a:pt x="2078660" y="444055"/>
                </a:lnTo>
                <a:lnTo>
                  <a:pt x="0" y="444055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53" name="Freeform 1252">
            <a:extLst>
              <a:ext uri="{FF2B5EF4-FFF2-40B4-BE49-F238E27FC236}">
                <a16:creationId xmlns:a16="http://schemas.microsoft.com/office/drawing/2014/main" id="{EA0B571E-A16C-58DB-ECE6-1E2B9EB535D2}"/>
              </a:ext>
            </a:extLst>
          </p:cNvPr>
          <p:cNvSpPr/>
          <p:nvPr/>
        </p:nvSpPr>
        <p:spPr>
          <a:xfrm>
            <a:off x="1940052" y="1318107"/>
            <a:ext cx="2064943" cy="430339"/>
          </a:xfrm>
          <a:custGeom>
            <a:avLst/>
            <a:gdLst>
              <a:gd name="connsiteX0" fmla="*/ 0 w 2064943"/>
              <a:gd name="connsiteY0" fmla="*/ 0 h 430339"/>
              <a:gd name="connsiteX1" fmla="*/ 2064944 w 2064943"/>
              <a:gd name="connsiteY1" fmla="*/ 0 h 430339"/>
              <a:gd name="connsiteX2" fmla="*/ 2064944 w 2064943"/>
              <a:gd name="connsiteY2" fmla="*/ 430340 h 430339"/>
              <a:gd name="connsiteX3" fmla="*/ 0 w 2064943"/>
              <a:gd name="connsiteY3" fmla="*/ 430340 h 4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4943" h="430339">
                <a:moveTo>
                  <a:pt x="0" y="0"/>
                </a:moveTo>
                <a:lnTo>
                  <a:pt x="2064944" y="0"/>
                </a:lnTo>
                <a:lnTo>
                  <a:pt x="2064944" y="430340"/>
                </a:lnTo>
                <a:lnTo>
                  <a:pt x="0" y="430340"/>
                </a:lnTo>
                <a:close/>
              </a:path>
            </a:pathLst>
          </a:custGeom>
          <a:noFill/>
          <a:ln w="13716" cap="flat">
            <a:solidFill>
              <a:srgbClr val="FFFFFF">
                <a:alpha val="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54" name="TextBox 1253">
            <a:extLst>
              <a:ext uri="{FF2B5EF4-FFF2-40B4-BE49-F238E27FC236}">
                <a16:creationId xmlns:a16="http://schemas.microsoft.com/office/drawing/2014/main" id="{3C147BFA-E711-0463-EBC6-47B1D5DABA4D}"/>
              </a:ext>
            </a:extLst>
          </p:cNvPr>
          <p:cNvSpPr txBox="1"/>
          <p:nvPr/>
        </p:nvSpPr>
        <p:spPr>
          <a:xfrm>
            <a:off x="2087613" y="1388230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β = -0.87 (0.24)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4F76C7-9DEB-9393-684A-F547EE20D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88" y="147399"/>
            <a:ext cx="11847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Heterogeneity in Waitlist Admission Effects by Strength of Outside Options</a:t>
            </a:r>
          </a:p>
        </p:txBody>
      </p:sp>
      <p:sp>
        <p:nvSpPr>
          <p:cNvPr id="2" name="Freeform 47">
            <a:extLst>
              <a:ext uri="{FF2B5EF4-FFF2-40B4-BE49-F238E27FC236}">
                <a16:creationId xmlns:a16="http://schemas.microsoft.com/office/drawing/2014/main" id="{EB3BCFC6-BB79-669E-A5DB-67DE88A7CE2D}"/>
              </a:ext>
            </a:extLst>
          </p:cNvPr>
          <p:cNvSpPr/>
          <p:nvPr/>
        </p:nvSpPr>
        <p:spPr>
          <a:xfrm>
            <a:off x="4295974" y="5582220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29B6A4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48">
            <a:extLst>
              <a:ext uri="{FF2B5EF4-FFF2-40B4-BE49-F238E27FC236}">
                <a16:creationId xmlns:a16="http://schemas.microsoft.com/office/drawing/2014/main" id="{130EFED1-DA36-FADE-93A6-B256FE88BDDF}"/>
              </a:ext>
            </a:extLst>
          </p:cNvPr>
          <p:cNvSpPr/>
          <p:nvPr/>
        </p:nvSpPr>
        <p:spPr>
          <a:xfrm>
            <a:off x="4311405" y="5597650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B82D4-B6C2-234B-7196-4AC40662A518}"/>
              </a:ext>
            </a:extLst>
          </p:cNvPr>
          <p:cNvSpPr txBox="1"/>
          <p:nvPr/>
        </p:nvSpPr>
        <p:spPr>
          <a:xfrm>
            <a:off x="4448507" y="5465828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n/>
                <a:solidFill>
                  <a:srgbClr val="2AB6A4"/>
                </a:solidFill>
                <a:latin typeface="Helvetica"/>
                <a:sym typeface="Helvetica"/>
                <a:rtl val="0"/>
              </a:rPr>
              <a:t>Actual Outcome</a:t>
            </a:r>
            <a:endParaRPr kumimoji="0" lang="en-US" sz="1600" b="0" i="0" u="none" strike="noStrike" kern="1200" cap="none" spc="0" normalizeH="0" baseline="0" noProof="0" dirty="0">
              <a:ln/>
              <a:solidFill>
                <a:srgbClr val="2AB6A4"/>
              </a:solidFill>
              <a:effectLst/>
              <a:uLnTx/>
              <a:uFillTx/>
              <a:latin typeface="Helvetica"/>
              <a:ea typeface="+mn-ea"/>
              <a:cs typeface="+mn-cs"/>
              <a:sym typeface="Helvetica"/>
              <a:rtl val="0"/>
            </a:endParaRPr>
          </a:p>
        </p:txBody>
      </p:sp>
      <p:sp>
        <p:nvSpPr>
          <p:cNvPr id="1079" name="Rectangle 158">
            <a:extLst>
              <a:ext uri="{FF2B5EF4-FFF2-40B4-BE49-F238E27FC236}">
                <a16:creationId xmlns:a16="http://schemas.microsoft.com/office/drawing/2014/main" id="{C7A3309A-08B1-AD77-96DB-1CF6C331C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809" y="1643626"/>
            <a:ext cx="4896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Causal effect of attending Ivy-Plus vs. avg.</a:t>
            </a:r>
            <a:b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flagship on Top 1% rate: 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4.58 pp.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(1.20)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C38E54-9171-8DFD-DF1A-6EB375CC2306}"/>
              </a:ext>
            </a:extLst>
          </p:cNvPr>
          <p:cNvSpPr txBox="1"/>
          <p:nvPr/>
        </p:nvSpPr>
        <p:spPr>
          <a:xfrm>
            <a:off x="7210289" y="5462114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n/>
                <a:solidFill>
                  <a:srgbClr val="FBB74F"/>
                </a:solidFill>
                <a:latin typeface="Helvetica"/>
                <a:sym typeface="Helvetica"/>
                <a:rtl val="0"/>
              </a:rPr>
              <a:t>Placebo Outcome</a:t>
            </a:r>
            <a:endParaRPr kumimoji="0" lang="en-US" sz="1600" b="0" i="0" u="none" strike="noStrike" kern="1200" cap="none" spc="0" normalizeH="0" baseline="0" noProof="0" dirty="0">
              <a:ln/>
              <a:solidFill>
                <a:srgbClr val="FBB74F"/>
              </a:solidFill>
              <a:effectLst/>
              <a:uLnTx/>
              <a:uFillTx/>
              <a:latin typeface="Helvetica"/>
              <a:ea typeface="+mn-ea"/>
              <a:cs typeface="+mn-cs"/>
              <a:sym typeface="Helvetica"/>
              <a:rtl val="0"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ADC5755C-E627-F177-9D5E-DCC141D14A70}"/>
              </a:ext>
            </a:extLst>
          </p:cNvPr>
          <p:cNvSpPr/>
          <p:nvPr/>
        </p:nvSpPr>
        <p:spPr>
          <a:xfrm>
            <a:off x="7079029" y="5569355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8"/>
                  <a:pt x="90487" y="116586"/>
                  <a:pt x="58293" y="116586"/>
                </a:cubicBezTo>
                <a:cubicBezTo>
                  <a:pt x="26099" y="116586"/>
                  <a:pt x="0" y="90488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0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BED07E58-4C79-09F2-C4F3-8632500A2189}"/>
              </a:ext>
            </a:extLst>
          </p:cNvPr>
          <p:cNvSpPr/>
          <p:nvPr/>
        </p:nvSpPr>
        <p:spPr>
          <a:xfrm>
            <a:off x="7094460" y="5584785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0"/>
          </a:p>
        </p:txBody>
      </p:sp>
      <p:sp>
        <p:nvSpPr>
          <p:cNvPr id="1295" name="Freeform 1294">
            <a:extLst>
              <a:ext uri="{FF2B5EF4-FFF2-40B4-BE49-F238E27FC236}">
                <a16:creationId xmlns:a16="http://schemas.microsoft.com/office/drawing/2014/main" id="{D4F6D0B5-784A-2F58-5632-12AC85841C99}"/>
              </a:ext>
            </a:extLst>
          </p:cNvPr>
          <p:cNvSpPr/>
          <p:nvPr/>
        </p:nvSpPr>
        <p:spPr>
          <a:xfrm>
            <a:off x="11043704" y="4175836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-1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8"/>
                  <a:pt x="26098" y="0"/>
                  <a:pt x="58293" y="0"/>
                </a:cubicBezTo>
                <a:cubicBezTo>
                  <a:pt x="90487" y="0"/>
                  <a:pt x="116586" y="26098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6" name="Freeform 1295">
            <a:extLst>
              <a:ext uri="{FF2B5EF4-FFF2-40B4-BE49-F238E27FC236}">
                <a16:creationId xmlns:a16="http://schemas.microsoft.com/office/drawing/2014/main" id="{6CCF3B88-F9EC-DC32-263D-4274854E273F}"/>
              </a:ext>
            </a:extLst>
          </p:cNvPr>
          <p:cNvSpPr/>
          <p:nvPr/>
        </p:nvSpPr>
        <p:spPr>
          <a:xfrm>
            <a:off x="11059134" y="4191266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7" name="Freeform 1296">
            <a:extLst>
              <a:ext uri="{FF2B5EF4-FFF2-40B4-BE49-F238E27FC236}">
                <a16:creationId xmlns:a16="http://schemas.microsoft.com/office/drawing/2014/main" id="{6757DA3C-C73F-D691-2ADF-7D43A48FA9E1}"/>
              </a:ext>
            </a:extLst>
          </p:cNvPr>
          <p:cNvSpPr/>
          <p:nvPr/>
        </p:nvSpPr>
        <p:spPr>
          <a:xfrm>
            <a:off x="9936480" y="4155262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8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8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8" name="Freeform 1297">
            <a:extLst>
              <a:ext uri="{FF2B5EF4-FFF2-40B4-BE49-F238E27FC236}">
                <a16:creationId xmlns:a16="http://schemas.microsoft.com/office/drawing/2014/main" id="{86F72FC9-9626-2135-3B80-7CB95E40DF1D}"/>
              </a:ext>
            </a:extLst>
          </p:cNvPr>
          <p:cNvSpPr/>
          <p:nvPr/>
        </p:nvSpPr>
        <p:spPr>
          <a:xfrm>
            <a:off x="9951910" y="417069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9" name="Freeform 1298">
            <a:extLst>
              <a:ext uri="{FF2B5EF4-FFF2-40B4-BE49-F238E27FC236}">
                <a16:creationId xmlns:a16="http://schemas.microsoft.com/office/drawing/2014/main" id="{E66A06A5-61BA-C043-CBAA-04DF686018E2}"/>
              </a:ext>
            </a:extLst>
          </p:cNvPr>
          <p:cNvSpPr/>
          <p:nvPr/>
        </p:nvSpPr>
        <p:spPr>
          <a:xfrm>
            <a:off x="9549688" y="3926890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00" name="Freeform 1299">
            <a:extLst>
              <a:ext uri="{FF2B5EF4-FFF2-40B4-BE49-F238E27FC236}">
                <a16:creationId xmlns:a16="http://schemas.microsoft.com/office/drawing/2014/main" id="{3BE80CAA-C835-B12B-1BF5-1EC3F9BC1722}"/>
              </a:ext>
            </a:extLst>
          </p:cNvPr>
          <p:cNvSpPr/>
          <p:nvPr/>
        </p:nvSpPr>
        <p:spPr>
          <a:xfrm>
            <a:off x="9565119" y="3942321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2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01" name="Freeform 1300">
            <a:extLst>
              <a:ext uri="{FF2B5EF4-FFF2-40B4-BE49-F238E27FC236}">
                <a16:creationId xmlns:a16="http://schemas.microsoft.com/office/drawing/2014/main" id="{6A2D2579-5511-E90D-7DFE-84FD52C96E3E}"/>
              </a:ext>
            </a:extLst>
          </p:cNvPr>
          <p:cNvSpPr/>
          <p:nvPr/>
        </p:nvSpPr>
        <p:spPr>
          <a:xfrm>
            <a:off x="9224962" y="4036618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8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8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02" name="Freeform 1301">
            <a:extLst>
              <a:ext uri="{FF2B5EF4-FFF2-40B4-BE49-F238E27FC236}">
                <a16:creationId xmlns:a16="http://schemas.microsoft.com/office/drawing/2014/main" id="{3700A77D-F341-AD71-5310-875E7D21C932}"/>
              </a:ext>
            </a:extLst>
          </p:cNvPr>
          <p:cNvSpPr/>
          <p:nvPr/>
        </p:nvSpPr>
        <p:spPr>
          <a:xfrm>
            <a:off x="9240393" y="4052049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3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03" name="Freeform 1302">
            <a:extLst>
              <a:ext uri="{FF2B5EF4-FFF2-40B4-BE49-F238E27FC236}">
                <a16:creationId xmlns:a16="http://schemas.microsoft.com/office/drawing/2014/main" id="{0D9F15A7-0A1E-0856-2F9B-8FE72A139AC5}"/>
              </a:ext>
            </a:extLst>
          </p:cNvPr>
          <p:cNvSpPr/>
          <p:nvPr/>
        </p:nvSpPr>
        <p:spPr>
          <a:xfrm>
            <a:off x="8828913" y="4252645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2 w 116586"/>
              <a:gd name="connsiteY1" fmla="*/ 116586 h 116585"/>
              <a:gd name="connsiteX2" fmla="*/ -1 w 116586"/>
              <a:gd name="connsiteY2" fmla="*/ 58293 h 116585"/>
              <a:gd name="connsiteX3" fmla="*/ 58292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2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2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04" name="Freeform 1303">
            <a:extLst>
              <a:ext uri="{FF2B5EF4-FFF2-40B4-BE49-F238E27FC236}">
                <a16:creationId xmlns:a16="http://schemas.microsoft.com/office/drawing/2014/main" id="{C44FE503-4E60-2371-7B54-DF42153AD071}"/>
              </a:ext>
            </a:extLst>
          </p:cNvPr>
          <p:cNvSpPr/>
          <p:nvPr/>
        </p:nvSpPr>
        <p:spPr>
          <a:xfrm>
            <a:off x="8844343" y="4268076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1" y="85725"/>
                  <a:pt x="0" y="66535"/>
                  <a:pt x="0" y="42862"/>
                </a:cubicBezTo>
                <a:cubicBezTo>
                  <a:pt x="0" y="19190"/>
                  <a:pt x="19191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05" name="Freeform 1304">
            <a:extLst>
              <a:ext uri="{FF2B5EF4-FFF2-40B4-BE49-F238E27FC236}">
                <a16:creationId xmlns:a16="http://schemas.microsoft.com/office/drawing/2014/main" id="{A0BF80F5-8535-D228-2C9E-E852A14F5B28}"/>
              </a:ext>
            </a:extLst>
          </p:cNvPr>
          <p:cNvSpPr/>
          <p:nvPr/>
        </p:nvSpPr>
        <p:spPr>
          <a:xfrm>
            <a:off x="8534019" y="3875798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8"/>
                  <a:pt x="26099" y="0"/>
                  <a:pt x="58293" y="0"/>
                </a:cubicBezTo>
                <a:cubicBezTo>
                  <a:pt x="90487" y="0"/>
                  <a:pt x="116586" y="26098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06" name="Freeform 1305">
            <a:extLst>
              <a:ext uri="{FF2B5EF4-FFF2-40B4-BE49-F238E27FC236}">
                <a16:creationId xmlns:a16="http://schemas.microsoft.com/office/drawing/2014/main" id="{53304597-2206-3BE3-8891-29488B4AB506}"/>
              </a:ext>
            </a:extLst>
          </p:cNvPr>
          <p:cNvSpPr/>
          <p:nvPr/>
        </p:nvSpPr>
        <p:spPr>
          <a:xfrm>
            <a:off x="8549449" y="3891229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4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4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07" name="Freeform 1306">
            <a:extLst>
              <a:ext uri="{FF2B5EF4-FFF2-40B4-BE49-F238E27FC236}">
                <a16:creationId xmlns:a16="http://schemas.microsoft.com/office/drawing/2014/main" id="{DAC4F972-1521-7690-DC5C-DC0A376E5569}"/>
              </a:ext>
            </a:extLst>
          </p:cNvPr>
          <p:cNvSpPr/>
          <p:nvPr/>
        </p:nvSpPr>
        <p:spPr>
          <a:xfrm>
            <a:off x="8200034" y="4197781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08" name="Freeform 1307">
            <a:extLst>
              <a:ext uri="{FF2B5EF4-FFF2-40B4-BE49-F238E27FC236}">
                <a16:creationId xmlns:a16="http://schemas.microsoft.com/office/drawing/2014/main" id="{30919890-C377-94D6-DDC2-49985334C704}"/>
              </a:ext>
            </a:extLst>
          </p:cNvPr>
          <p:cNvSpPr/>
          <p:nvPr/>
        </p:nvSpPr>
        <p:spPr>
          <a:xfrm>
            <a:off x="8215464" y="4213212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09" name="Freeform 1308">
            <a:extLst>
              <a:ext uri="{FF2B5EF4-FFF2-40B4-BE49-F238E27FC236}">
                <a16:creationId xmlns:a16="http://schemas.microsoft.com/office/drawing/2014/main" id="{CE016C75-7404-923D-10B6-0C33AB6DEF44}"/>
              </a:ext>
            </a:extLst>
          </p:cNvPr>
          <p:cNvSpPr/>
          <p:nvPr/>
        </p:nvSpPr>
        <p:spPr>
          <a:xfrm>
            <a:off x="7922971" y="4101084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10" name="Freeform 1309">
            <a:extLst>
              <a:ext uri="{FF2B5EF4-FFF2-40B4-BE49-F238E27FC236}">
                <a16:creationId xmlns:a16="http://schemas.microsoft.com/office/drawing/2014/main" id="{FF7AC813-4DF6-F013-C9EA-9DCD06563DA4}"/>
              </a:ext>
            </a:extLst>
          </p:cNvPr>
          <p:cNvSpPr/>
          <p:nvPr/>
        </p:nvSpPr>
        <p:spPr>
          <a:xfrm>
            <a:off x="7938401" y="4116514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11" name="Freeform 1310">
            <a:extLst>
              <a:ext uri="{FF2B5EF4-FFF2-40B4-BE49-F238E27FC236}">
                <a16:creationId xmlns:a16="http://schemas.microsoft.com/office/drawing/2014/main" id="{1CDC845A-4E76-81E7-543D-3E5C7C599E8C}"/>
              </a:ext>
            </a:extLst>
          </p:cNvPr>
          <p:cNvSpPr/>
          <p:nvPr/>
        </p:nvSpPr>
        <p:spPr>
          <a:xfrm>
            <a:off x="7609217" y="4200182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12" name="Freeform 1311">
            <a:extLst>
              <a:ext uri="{FF2B5EF4-FFF2-40B4-BE49-F238E27FC236}">
                <a16:creationId xmlns:a16="http://schemas.microsoft.com/office/drawing/2014/main" id="{8D56B64B-F132-7911-6647-5039FAADEB9D}"/>
              </a:ext>
            </a:extLst>
          </p:cNvPr>
          <p:cNvSpPr/>
          <p:nvPr/>
        </p:nvSpPr>
        <p:spPr>
          <a:xfrm>
            <a:off x="7624648" y="4215612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13" name="Freeform 1312">
            <a:extLst>
              <a:ext uri="{FF2B5EF4-FFF2-40B4-BE49-F238E27FC236}">
                <a16:creationId xmlns:a16="http://schemas.microsoft.com/office/drawing/2014/main" id="{F47E861D-632F-65B5-CC94-72215A4A0AF1}"/>
              </a:ext>
            </a:extLst>
          </p:cNvPr>
          <p:cNvSpPr/>
          <p:nvPr/>
        </p:nvSpPr>
        <p:spPr>
          <a:xfrm>
            <a:off x="7258088" y="4066794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14" name="Freeform 1313">
            <a:extLst>
              <a:ext uri="{FF2B5EF4-FFF2-40B4-BE49-F238E27FC236}">
                <a16:creationId xmlns:a16="http://schemas.microsoft.com/office/drawing/2014/main" id="{CD364EA7-BE75-0294-07A7-E3686C76AEBC}"/>
              </a:ext>
            </a:extLst>
          </p:cNvPr>
          <p:cNvSpPr/>
          <p:nvPr/>
        </p:nvSpPr>
        <p:spPr>
          <a:xfrm>
            <a:off x="7273518" y="4082224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15" name="Freeform 1314">
            <a:extLst>
              <a:ext uri="{FF2B5EF4-FFF2-40B4-BE49-F238E27FC236}">
                <a16:creationId xmlns:a16="http://schemas.microsoft.com/office/drawing/2014/main" id="{9A663A7E-A1C8-3AD6-44A2-8988FD09677F}"/>
              </a:ext>
            </a:extLst>
          </p:cNvPr>
          <p:cNvSpPr/>
          <p:nvPr/>
        </p:nvSpPr>
        <p:spPr>
          <a:xfrm>
            <a:off x="6893585" y="4049991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16" name="Freeform 1315">
            <a:extLst>
              <a:ext uri="{FF2B5EF4-FFF2-40B4-BE49-F238E27FC236}">
                <a16:creationId xmlns:a16="http://schemas.microsoft.com/office/drawing/2014/main" id="{468499BD-A739-CE12-16F6-866DC1241CC0}"/>
              </a:ext>
            </a:extLst>
          </p:cNvPr>
          <p:cNvSpPr/>
          <p:nvPr/>
        </p:nvSpPr>
        <p:spPr>
          <a:xfrm>
            <a:off x="6909015" y="4065422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17" name="Freeform 1316">
            <a:extLst>
              <a:ext uri="{FF2B5EF4-FFF2-40B4-BE49-F238E27FC236}">
                <a16:creationId xmlns:a16="http://schemas.microsoft.com/office/drawing/2014/main" id="{E464BFF3-4D2D-E12C-8366-669D6561A233}"/>
              </a:ext>
            </a:extLst>
          </p:cNvPr>
          <p:cNvSpPr/>
          <p:nvPr/>
        </p:nvSpPr>
        <p:spPr>
          <a:xfrm>
            <a:off x="6588747" y="4195724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18" name="Freeform 1317">
            <a:extLst>
              <a:ext uri="{FF2B5EF4-FFF2-40B4-BE49-F238E27FC236}">
                <a16:creationId xmlns:a16="http://schemas.microsoft.com/office/drawing/2014/main" id="{11B1E08F-CA18-FC88-232B-53B9A576038C}"/>
              </a:ext>
            </a:extLst>
          </p:cNvPr>
          <p:cNvSpPr/>
          <p:nvPr/>
        </p:nvSpPr>
        <p:spPr>
          <a:xfrm>
            <a:off x="6604177" y="4211154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19" name="Freeform 1318">
            <a:extLst>
              <a:ext uri="{FF2B5EF4-FFF2-40B4-BE49-F238E27FC236}">
                <a16:creationId xmlns:a16="http://schemas.microsoft.com/office/drawing/2014/main" id="{3E8FC89C-7BBA-47DC-6EAA-C0E2DB83A3C0}"/>
              </a:ext>
            </a:extLst>
          </p:cNvPr>
          <p:cNvSpPr/>
          <p:nvPr/>
        </p:nvSpPr>
        <p:spPr>
          <a:xfrm>
            <a:off x="6296596" y="3986898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0" name="Freeform 1319">
            <a:extLst>
              <a:ext uri="{FF2B5EF4-FFF2-40B4-BE49-F238E27FC236}">
                <a16:creationId xmlns:a16="http://schemas.microsoft.com/office/drawing/2014/main" id="{4489A6DF-C1AA-8D01-7D78-DA0DFEB67F61}"/>
              </a:ext>
            </a:extLst>
          </p:cNvPr>
          <p:cNvSpPr/>
          <p:nvPr/>
        </p:nvSpPr>
        <p:spPr>
          <a:xfrm>
            <a:off x="6312027" y="4002328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2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1" name="Freeform 1320">
            <a:extLst>
              <a:ext uri="{FF2B5EF4-FFF2-40B4-BE49-F238E27FC236}">
                <a16:creationId xmlns:a16="http://schemas.microsoft.com/office/drawing/2014/main" id="{3A587D38-2DC6-02B3-07EE-86B9E8CCE3E7}"/>
              </a:ext>
            </a:extLst>
          </p:cNvPr>
          <p:cNvSpPr/>
          <p:nvPr/>
        </p:nvSpPr>
        <p:spPr>
          <a:xfrm>
            <a:off x="5999988" y="3827106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2" name="Freeform 1321">
            <a:extLst>
              <a:ext uri="{FF2B5EF4-FFF2-40B4-BE49-F238E27FC236}">
                <a16:creationId xmlns:a16="http://schemas.microsoft.com/office/drawing/2014/main" id="{34E6F238-F0C2-29E8-A121-79B1131BF6E3}"/>
              </a:ext>
            </a:extLst>
          </p:cNvPr>
          <p:cNvSpPr/>
          <p:nvPr/>
        </p:nvSpPr>
        <p:spPr>
          <a:xfrm>
            <a:off x="6015418" y="3842537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3" name="Freeform 1322">
            <a:extLst>
              <a:ext uri="{FF2B5EF4-FFF2-40B4-BE49-F238E27FC236}">
                <a16:creationId xmlns:a16="http://schemas.microsoft.com/office/drawing/2014/main" id="{DDFD8A89-3096-0B2D-F7EF-4C76496F53DE}"/>
              </a:ext>
            </a:extLst>
          </p:cNvPr>
          <p:cNvSpPr/>
          <p:nvPr/>
        </p:nvSpPr>
        <p:spPr>
          <a:xfrm>
            <a:off x="5678347" y="3935120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0" y="90487"/>
                  <a:pt x="0" y="58293"/>
                </a:cubicBezTo>
                <a:cubicBezTo>
                  <a:pt x="0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4" name="Freeform 1323">
            <a:extLst>
              <a:ext uri="{FF2B5EF4-FFF2-40B4-BE49-F238E27FC236}">
                <a16:creationId xmlns:a16="http://schemas.microsoft.com/office/drawing/2014/main" id="{C5823E0E-1776-F515-1192-C9388CB99248}"/>
              </a:ext>
            </a:extLst>
          </p:cNvPr>
          <p:cNvSpPr/>
          <p:nvPr/>
        </p:nvSpPr>
        <p:spPr>
          <a:xfrm>
            <a:off x="5693778" y="3950550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5" name="Freeform 1324">
            <a:extLst>
              <a:ext uri="{FF2B5EF4-FFF2-40B4-BE49-F238E27FC236}">
                <a16:creationId xmlns:a16="http://schemas.microsoft.com/office/drawing/2014/main" id="{C6A7209B-8EE9-7739-77BA-1F3DB152C9F1}"/>
              </a:ext>
            </a:extLst>
          </p:cNvPr>
          <p:cNvSpPr/>
          <p:nvPr/>
        </p:nvSpPr>
        <p:spPr>
          <a:xfrm>
            <a:off x="5324817" y="3987584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-1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8" y="116586"/>
                  <a:pt x="-1" y="90487"/>
                  <a:pt x="-1" y="58293"/>
                </a:cubicBezTo>
                <a:cubicBezTo>
                  <a:pt x="-1" y="26099"/>
                  <a:pt x="26098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6" name="Freeform 1325">
            <a:extLst>
              <a:ext uri="{FF2B5EF4-FFF2-40B4-BE49-F238E27FC236}">
                <a16:creationId xmlns:a16="http://schemas.microsoft.com/office/drawing/2014/main" id="{E35489EB-EF33-82D6-0B5C-07049C3882A2}"/>
              </a:ext>
            </a:extLst>
          </p:cNvPr>
          <p:cNvSpPr/>
          <p:nvPr/>
        </p:nvSpPr>
        <p:spPr>
          <a:xfrm>
            <a:off x="5340248" y="4003014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7" name="Freeform 1326">
            <a:extLst>
              <a:ext uri="{FF2B5EF4-FFF2-40B4-BE49-F238E27FC236}">
                <a16:creationId xmlns:a16="http://schemas.microsoft.com/office/drawing/2014/main" id="{B77FF926-0F45-C274-B10B-D2B5575BF700}"/>
              </a:ext>
            </a:extLst>
          </p:cNvPr>
          <p:cNvSpPr/>
          <p:nvPr/>
        </p:nvSpPr>
        <p:spPr>
          <a:xfrm>
            <a:off x="4974717" y="3854538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8" name="Freeform 1327">
            <a:extLst>
              <a:ext uri="{FF2B5EF4-FFF2-40B4-BE49-F238E27FC236}">
                <a16:creationId xmlns:a16="http://schemas.microsoft.com/office/drawing/2014/main" id="{808C4ADC-C79D-72D9-402D-37F16D4B1DA1}"/>
              </a:ext>
            </a:extLst>
          </p:cNvPr>
          <p:cNvSpPr/>
          <p:nvPr/>
        </p:nvSpPr>
        <p:spPr>
          <a:xfrm>
            <a:off x="4990147" y="3869969"/>
            <a:ext cx="85725" cy="85725"/>
          </a:xfrm>
          <a:custGeom>
            <a:avLst/>
            <a:gdLst>
              <a:gd name="connsiteX0" fmla="*/ 85725 w 85725"/>
              <a:gd name="connsiteY0" fmla="*/ 42862 h 85725"/>
              <a:gd name="connsiteX1" fmla="*/ 42863 w 85725"/>
              <a:gd name="connsiteY1" fmla="*/ 85725 h 85725"/>
              <a:gd name="connsiteX2" fmla="*/ 0 w 85725"/>
              <a:gd name="connsiteY2" fmla="*/ 42862 h 85725"/>
              <a:gd name="connsiteX3" fmla="*/ 42863 w 85725"/>
              <a:gd name="connsiteY3" fmla="*/ 0 h 85725"/>
              <a:gd name="connsiteX4" fmla="*/ 85725 w 85725"/>
              <a:gd name="connsiteY4" fmla="*/ 42862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2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2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2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9" name="Freeform 1328">
            <a:extLst>
              <a:ext uri="{FF2B5EF4-FFF2-40B4-BE49-F238E27FC236}">
                <a16:creationId xmlns:a16="http://schemas.microsoft.com/office/drawing/2014/main" id="{B67D1B33-7BE4-2185-9EA6-BB4C8496E1FB}"/>
              </a:ext>
            </a:extLst>
          </p:cNvPr>
          <p:cNvSpPr/>
          <p:nvPr/>
        </p:nvSpPr>
        <p:spPr>
          <a:xfrm>
            <a:off x="4525175" y="3889857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30" name="Freeform 1329">
            <a:extLst>
              <a:ext uri="{FF2B5EF4-FFF2-40B4-BE49-F238E27FC236}">
                <a16:creationId xmlns:a16="http://schemas.microsoft.com/office/drawing/2014/main" id="{EFD25EE1-A475-6BCA-81FE-30F175DB6893}"/>
              </a:ext>
            </a:extLst>
          </p:cNvPr>
          <p:cNvSpPr/>
          <p:nvPr/>
        </p:nvSpPr>
        <p:spPr>
          <a:xfrm>
            <a:off x="4540605" y="3905288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31" name="Freeform 1330">
            <a:extLst>
              <a:ext uri="{FF2B5EF4-FFF2-40B4-BE49-F238E27FC236}">
                <a16:creationId xmlns:a16="http://schemas.microsoft.com/office/drawing/2014/main" id="{B3E494CA-4FF8-CB9E-47F6-6562647CAB99}"/>
              </a:ext>
            </a:extLst>
          </p:cNvPr>
          <p:cNvSpPr/>
          <p:nvPr/>
        </p:nvSpPr>
        <p:spPr>
          <a:xfrm>
            <a:off x="3841432" y="3985183"/>
            <a:ext cx="116585" cy="116585"/>
          </a:xfrm>
          <a:custGeom>
            <a:avLst/>
            <a:gdLst>
              <a:gd name="connsiteX0" fmla="*/ 116586 w 116585"/>
              <a:gd name="connsiteY0" fmla="*/ 58293 h 116585"/>
              <a:gd name="connsiteX1" fmla="*/ 58293 w 116585"/>
              <a:gd name="connsiteY1" fmla="*/ 116586 h 116585"/>
              <a:gd name="connsiteX2" fmla="*/ 0 w 116585"/>
              <a:gd name="connsiteY2" fmla="*/ 58293 h 116585"/>
              <a:gd name="connsiteX3" fmla="*/ 58293 w 116585"/>
              <a:gd name="connsiteY3" fmla="*/ 0 h 116585"/>
              <a:gd name="connsiteX4" fmla="*/ 116586 w 116585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5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32" name="Freeform 1331">
            <a:extLst>
              <a:ext uri="{FF2B5EF4-FFF2-40B4-BE49-F238E27FC236}">
                <a16:creationId xmlns:a16="http://schemas.microsoft.com/office/drawing/2014/main" id="{1DAD20A5-040A-7783-D2AF-999094E0A5A1}"/>
              </a:ext>
            </a:extLst>
          </p:cNvPr>
          <p:cNvSpPr/>
          <p:nvPr/>
        </p:nvSpPr>
        <p:spPr>
          <a:xfrm>
            <a:off x="3856863" y="4000614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2 w 85725"/>
              <a:gd name="connsiteY1" fmla="*/ 85725 h 85725"/>
              <a:gd name="connsiteX2" fmla="*/ 0 w 85725"/>
              <a:gd name="connsiteY2" fmla="*/ 42863 h 85725"/>
              <a:gd name="connsiteX3" fmla="*/ 42862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2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2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33" name="Freeform 1332">
            <a:extLst>
              <a:ext uri="{FF2B5EF4-FFF2-40B4-BE49-F238E27FC236}">
                <a16:creationId xmlns:a16="http://schemas.microsoft.com/office/drawing/2014/main" id="{1EE0B023-DFDF-10AD-1CD6-B4FB4D22C76D}"/>
              </a:ext>
            </a:extLst>
          </p:cNvPr>
          <p:cNvSpPr/>
          <p:nvPr/>
        </p:nvSpPr>
        <p:spPr>
          <a:xfrm>
            <a:off x="1814893" y="4025303"/>
            <a:ext cx="85725" cy="85725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34" name="Freeform 1333">
            <a:extLst>
              <a:ext uri="{FF2B5EF4-FFF2-40B4-BE49-F238E27FC236}">
                <a16:creationId xmlns:a16="http://schemas.microsoft.com/office/drawing/2014/main" id="{E4271786-A21F-9790-C818-48214E748CD2}"/>
              </a:ext>
            </a:extLst>
          </p:cNvPr>
          <p:cNvSpPr/>
          <p:nvPr/>
        </p:nvSpPr>
        <p:spPr>
          <a:xfrm>
            <a:off x="1857756" y="3899115"/>
            <a:ext cx="9244240" cy="157048"/>
          </a:xfrm>
          <a:custGeom>
            <a:avLst/>
            <a:gdLst>
              <a:gd name="connsiteX0" fmla="*/ 0 w 9244240"/>
              <a:gd name="connsiteY0" fmla="*/ 0 h 157048"/>
              <a:gd name="connsiteX1" fmla="*/ 30861 w 9244240"/>
              <a:gd name="connsiteY1" fmla="*/ 343 h 157048"/>
              <a:gd name="connsiteX2" fmla="*/ 61722 w 9244240"/>
              <a:gd name="connsiteY2" fmla="*/ 1029 h 157048"/>
              <a:gd name="connsiteX3" fmla="*/ 92583 w 9244240"/>
              <a:gd name="connsiteY3" fmla="*/ 1372 h 157048"/>
              <a:gd name="connsiteX4" fmla="*/ 123444 w 9244240"/>
              <a:gd name="connsiteY4" fmla="*/ 2057 h 157048"/>
              <a:gd name="connsiteX5" fmla="*/ 154305 w 9244240"/>
              <a:gd name="connsiteY5" fmla="*/ 2400 h 157048"/>
              <a:gd name="connsiteX6" fmla="*/ 185509 w 9244240"/>
              <a:gd name="connsiteY6" fmla="*/ 3086 h 157048"/>
              <a:gd name="connsiteX7" fmla="*/ 216370 w 9244240"/>
              <a:gd name="connsiteY7" fmla="*/ 3772 h 157048"/>
              <a:gd name="connsiteX8" fmla="*/ 247231 w 9244240"/>
              <a:gd name="connsiteY8" fmla="*/ 4115 h 157048"/>
              <a:gd name="connsiteX9" fmla="*/ 278092 w 9244240"/>
              <a:gd name="connsiteY9" fmla="*/ 4801 h 157048"/>
              <a:gd name="connsiteX10" fmla="*/ 308953 w 9244240"/>
              <a:gd name="connsiteY10" fmla="*/ 5143 h 157048"/>
              <a:gd name="connsiteX11" fmla="*/ 339814 w 9244240"/>
              <a:gd name="connsiteY11" fmla="*/ 5829 h 157048"/>
              <a:gd name="connsiteX12" fmla="*/ 371018 w 9244240"/>
              <a:gd name="connsiteY12" fmla="*/ 6172 h 157048"/>
              <a:gd name="connsiteX13" fmla="*/ 401879 w 9244240"/>
              <a:gd name="connsiteY13" fmla="*/ 6858 h 157048"/>
              <a:gd name="connsiteX14" fmla="*/ 432740 w 9244240"/>
              <a:gd name="connsiteY14" fmla="*/ 7201 h 157048"/>
              <a:gd name="connsiteX15" fmla="*/ 463601 w 9244240"/>
              <a:gd name="connsiteY15" fmla="*/ 7886 h 157048"/>
              <a:gd name="connsiteX16" fmla="*/ 494462 w 9244240"/>
              <a:gd name="connsiteY16" fmla="*/ 8230 h 157048"/>
              <a:gd name="connsiteX17" fmla="*/ 525323 w 9244240"/>
              <a:gd name="connsiteY17" fmla="*/ 8915 h 157048"/>
              <a:gd name="connsiteX18" fmla="*/ 556184 w 9244240"/>
              <a:gd name="connsiteY18" fmla="*/ 9258 h 157048"/>
              <a:gd name="connsiteX19" fmla="*/ 587388 w 9244240"/>
              <a:gd name="connsiteY19" fmla="*/ 9944 h 157048"/>
              <a:gd name="connsiteX20" fmla="*/ 618249 w 9244240"/>
              <a:gd name="connsiteY20" fmla="*/ 10287 h 157048"/>
              <a:gd name="connsiteX21" fmla="*/ 649110 w 9244240"/>
              <a:gd name="connsiteY21" fmla="*/ 10973 h 157048"/>
              <a:gd name="connsiteX22" fmla="*/ 679971 w 9244240"/>
              <a:gd name="connsiteY22" fmla="*/ 11316 h 157048"/>
              <a:gd name="connsiteX23" fmla="*/ 710832 w 9244240"/>
              <a:gd name="connsiteY23" fmla="*/ 12002 h 157048"/>
              <a:gd name="connsiteX24" fmla="*/ 741693 w 9244240"/>
              <a:gd name="connsiteY24" fmla="*/ 12687 h 157048"/>
              <a:gd name="connsiteX25" fmla="*/ 772897 w 9244240"/>
              <a:gd name="connsiteY25" fmla="*/ 13030 h 157048"/>
              <a:gd name="connsiteX26" fmla="*/ 803758 w 9244240"/>
              <a:gd name="connsiteY26" fmla="*/ 13716 h 157048"/>
              <a:gd name="connsiteX27" fmla="*/ 834619 w 9244240"/>
              <a:gd name="connsiteY27" fmla="*/ 14059 h 157048"/>
              <a:gd name="connsiteX28" fmla="*/ 865480 w 9244240"/>
              <a:gd name="connsiteY28" fmla="*/ 14745 h 157048"/>
              <a:gd name="connsiteX29" fmla="*/ 896341 w 9244240"/>
              <a:gd name="connsiteY29" fmla="*/ 15087 h 157048"/>
              <a:gd name="connsiteX30" fmla="*/ 927202 w 9244240"/>
              <a:gd name="connsiteY30" fmla="*/ 15773 h 157048"/>
              <a:gd name="connsiteX31" fmla="*/ 958406 w 9244240"/>
              <a:gd name="connsiteY31" fmla="*/ 16116 h 157048"/>
              <a:gd name="connsiteX32" fmla="*/ 989267 w 9244240"/>
              <a:gd name="connsiteY32" fmla="*/ 16802 h 157048"/>
              <a:gd name="connsiteX33" fmla="*/ 1020127 w 9244240"/>
              <a:gd name="connsiteY33" fmla="*/ 17145 h 157048"/>
              <a:gd name="connsiteX34" fmla="*/ 1050989 w 9244240"/>
              <a:gd name="connsiteY34" fmla="*/ 17831 h 157048"/>
              <a:gd name="connsiteX35" fmla="*/ 1081849 w 9244240"/>
              <a:gd name="connsiteY35" fmla="*/ 18174 h 157048"/>
              <a:gd name="connsiteX36" fmla="*/ 1112711 w 9244240"/>
              <a:gd name="connsiteY36" fmla="*/ 18859 h 157048"/>
              <a:gd name="connsiteX37" fmla="*/ 1143915 w 9244240"/>
              <a:gd name="connsiteY37" fmla="*/ 19203 h 157048"/>
              <a:gd name="connsiteX38" fmla="*/ 1174775 w 9244240"/>
              <a:gd name="connsiteY38" fmla="*/ 19888 h 157048"/>
              <a:gd name="connsiteX39" fmla="*/ 1205636 w 9244240"/>
              <a:gd name="connsiteY39" fmla="*/ 20574 h 157048"/>
              <a:gd name="connsiteX40" fmla="*/ 1236497 w 9244240"/>
              <a:gd name="connsiteY40" fmla="*/ 20917 h 157048"/>
              <a:gd name="connsiteX41" fmla="*/ 1267358 w 9244240"/>
              <a:gd name="connsiteY41" fmla="*/ 21603 h 157048"/>
              <a:gd name="connsiteX42" fmla="*/ 1298220 w 9244240"/>
              <a:gd name="connsiteY42" fmla="*/ 21946 h 157048"/>
              <a:gd name="connsiteX43" fmla="*/ 1329423 w 9244240"/>
              <a:gd name="connsiteY43" fmla="*/ 22631 h 157048"/>
              <a:gd name="connsiteX44" fmla="*/ 1360284 w 9244240"/>
              <a:gd name="connsiteY44" fmla="*/ 22974 h 157048"/>
              <a:gd name="connsiteX45" fmla="*/ 1391145 w 9244240"/>
              <a:gd name="connsiteY45" fmla="*/ 23660 h 157048"/>
              <a:gd name="connsiteX46" fmla="*/ 1422006 w 9244240"/>
              <a:gd name="connsiteY46" fmla="*/ 24003 h 157048"/>
              <a:gd name="connsiteX47" fmla="*/ 1452867 w 9244240"/>
              <a:gd name="connsiteY47" fmla="*/ 24689 h 157048"/>
              <a:gd name="connsiteX48" fmla="*/ 1483728 w 9244240"/>
              <a:gd name="connsiteY48" fmla="*/ 25031 h 157048"/>
              <a:gd name="connsiteX49" fmla="*/ 1514932 w 9244240"/>
              <a:gd name="connsiteY49" fmla="*/ 25718 h 157048"/>
              <a:gd name="connsiteX50" fmla="*/ 1545793 w 9244240"/>
              <a:gd name="connsiteY50" fmla="*/ 26060 h 157048"/>
              <a:gd name="connsiteX51" fmla="*/ 1576654 w 9244240"/>
              <a:gd name="connsiteY51" fmla="*/ 26746 h 157048"/>
              <a:gd name="connsiteX52" fmla="*/ 1607515 w 9244240"/>
              <a:gd name="connsiteY52" fmla="*/ 27089 h 157048"/>
              <a:gd name="connsiteX53" fmla="*/ 1638376 w 9244240"/>
              <a:gd name="connsiteY53" fmla="*/ 27775 h 157048"/>
              <a:gd name="connsiteX54" fmla="*/ 1669237 w 9244240"/>
              <a:gd name="connsiteY54" fmla="*/ 28461 h 157048"/>
              <a:gd name="connsiteX55" fmla="*/ 1700441 w 9244240"/>
              <a:gd name="connsiteY55" fmla="*/ 28803 h 157048"/>
              <a:gd name="connsiteX56" fmla="*/ 1731302 w 9244240"/>
              <a:gd name="connsiteY56" fmla="*/ 29489 h 157048"/>
              <a:gd name="connsiteX57" fmla="*/ 1762163 w 9244240"/>
              <a:gd name="connsiteY57" fmla="*/ 29832 h 157048"/>
              <a:gd name="connsiteX58" fmla="*/ 1793024 w 9244240"/>
              <a:gd name="connsiteY58" fmla="*/ 30518 h 157048"/>
              <a:gd name="connsiteX59" fmla="*/ 1823885 w 9244240"/>
              <a:gd name="connsiteY59" fmla="*/ 30861 h 157048"/>
              <a:gd name="connsiteX60" fmla="*/ 1854746 w 9244240"/>
              <a:gd name="connsiteY60" fmla="*/ 31547 h 157048"/>
              <a:gd name="connsiteX61" fmla="*/ 1885950 w 9244240"/>
              <a:gd name="connsiteY61" fmla="*/ 31890 h 157048"/>
              <a:gd name="connsiteX62" fmla="*/ 1916811 w 9244240"/>
              <a:gd name="connsiteY62" fmla="*/ 32575 h 157048"/>
              <a:gd name="connsiteX63" fmla="*/ 1947672 w 9244240"/>
              <a:gd name="connsiteY63" fmla="*/ 32918 h 157048"/>
              <a:gd name="connsiteX64" fmla="*/ 1978533 w 9244240"/>
              <a:gd name="connsiteY64" fmla="*/ 33604 h 157048"/>
              <a:gd name="connsiteX65" fmla="*/ 2009394 w 9244240"/>
              <a:gd name="connsiteY65" fmla="*/ 33947 h 157048"/>
              <a:gd name="connsiteX66" fmla="*/ 2040255 w 9244240"/>
              <a:gd name="connsiteY66" fmla="*/ 34633 h 157048"/>
              <a:gd name="connsiteX67" fmla="*/ 2071459 w 9244240"/>
              <a:gd name="connsiteY67" fmla="*/ 34976 h 157048"/>
              <a:gd name="connsiteX68" fmla="*/ 2102320 w 9244240"/>
              <a:gd name="connsiteY68" fmla="*/ 35662 h 157048"/>
              <a:gd name="connsiteX69" fmla="*/ 2133181 w 9244240"/>
              <a:gd name="connsiteY69" fmla="*/ 36348 h 157048"/>
              <a:gd name="connsiteX70" fmla="*/ 2164042 w 9244240"/>
              <a:gd name="connsiteY70" fmla="*/ 36690 h 157048"/>
              <a:gd name="connsiteX71" fmla="*/ 2194903 w 9244240"/>
              <a:gd name="connsiteY71" fmla="*/ 37376 h 157048"/>
              <a:gd name="connsiteX72" fmla="*/ 2225764 w 9244240"/>
              <a:gd name="connsiteY72" fmla="*/ 37719 h 157048"/>
              <a:gd name="connsiteX73" fmla="*/ 2256968 w 9244240"/>
              <a:gd name="connsiteY73" fmla="*/ 38405 h 157048"/>
              <a:gd name="connsiteX74" fmla="*/ 2287829 w 9244240"/>
              <a:gd name="connsiteY74" fmla="*/ 38748 h 157048"/>
              <a:gd name="connsiteX75" fmla="*/ 2318690 w 9244240"/>
              <a:gd name="connsiteY75" fmla="*/ 39433 h 157048"/>
              <a:gd name="connsiteX76" fmla="*/ 2349551 w 9244240"/>
              <a:gd name="connsiteY76" fmla="*/ 39776 h 157048"/>
              <a:gd name="connsiteX77" fmla="*/ 2380412 w 9244240"/>
              <a:gd name="connsiteY77" fmla="*/ 40462 h 157048"/>
              <a:gd name="connsiteX78" fmla="*/ 2411273 w 9244240"/>
              <a:gd name="connsiteY78" fmla="*/ 40805 h 157048"/>
              <a:gd name="connsiteX79" fmla="*/ 2442134 w 9244240"/>
              <a:gd name="connsiteY79" fmla="*/ 41491 h 157048"/>
              <a:gd name="connsiteX80" fmla="*/ 2473338 w 9244240"/>
              <a:gd name="connsiteY80" fmla="*/ 41834 h 157048"/>
              <a:gd name="connsiteX81" fmla="*/ 2504199 w 9244240"/>
              <a:gd name="connsiteY81" fmla="*/ 42520 h 157048"/>
              <a:gd name="connsiteX82" fmla="*/ 2535060 w 9244240"/>
              <a:gd name="connsiteY82" fmla="*/ 42863 h 157048"/>
              <a:gd name="connsiteX83" fmla="*/ 2565921 w 9244240"/>
              <a:gd name="connsiteY83" fmla="*/ 43548 h 157048"/>
              <a:gd name="connsiteX84" fmla="*/ 2596782 w 9244240"/>
              <a:gd name="connsiteY84" fmla="*/ 44234 h 157048"/>
              <a:gd name="connsiteX85" fmla="*/ 2627643 w 9244240"/>
              <a:gd name="connsiteY85" fmla="*/ 44577 h 157048"/>
              <a:gd name="connsiteX86" fmla="*/ 2658847 w 9244240"/>
              <a:gd name="connsiteY86" fmla="*/ 45263 h 157048"/>
              <a:gd name="connsiteX87" fmla="*/ 2689708 w 9244240"/>
              <a:gd name="connsiteY87" fmla="*/ 45606 h 157048"/>
              <a:gd name="connsiteX88" fmla="*/ 2720569 w 9244240"/>
              <a:gd name="connsiteY88" fmla="*/ 46292 h 157048"/>
              <a:gd name="connsiteX89" fmla="*/ 2751430 w 9244240"/>
              <a:gd name="connsiteY89" fmla="*/ 46634 h 157048"/>
              <a:gd name="connsiteX90" fmla="*/ 2782291 w 9244240"/>
              <a:gd name="connsiteY90" fmla="*/ 47320 h 157048"/>
              <a:gd name="connsiteX91" fmla="*/ 2813152 w 9244240"/>
              <a:gd name="connsiteY91" fmla="*/ 47663 h 157048"/>
              <a:gd name="connsiteX92" fmla="*/ 2844356 w 9244240"/>
              <a:gd name="connsiteY92" fmla="*/ 48349 h 157048"/>
              <a:gd name="connsiteX93" fmla="*/ 2875217 w 9244240"/>
              <a:gd name="connsiteY93" fmla="*/ 48692 h 157048"/>
              <a:gd name="connsiteX94" fmla="*/ 2906078 w 9244240"/>
              <a:gd name="connsiteY94" fmla="*/ 49377 h 157048"/>
              <a:gd name="connsiteX95" fmla="*/ 2936938 w 9244240"/>
              <a:gd name="connsiteY95" fmla="*/ 49720 h 157048"/>
              <a:gd name="connsiteX96" fmla="*/ 2967800 w 9244240"/>
              <a:gd name="connsiteY96" fmla="*/ 50406 h 157048"/>
              <a:gd name="connsiteX97" fmla="*/ 2998661 w 9244240"/>
              <a:gd name="connsiteY97" fmla="*/ 50749 h 157048"/>
              <a:gd name="connsiteX98" fmla="*/ 3029864 w 9244240"/>
              <a:gd name="connsiteY98" fmla="*/ 51435 h 157048"/>
              <a:gd name="connsiteX99" fmla="*/ 3060725 w 9244240"/>
              <a:gd name="connsiteY99" fmla="*/ 52121 h 157048"/>
              <a:gd name="connsiteX100" fmla="*/ 3091587 w 9244240"/>
              <a:gd name="connsiteY100" fmla="*/ 52464 h 157048"/>
              <a:gd name="connsiteX101" fmla="*/ 3122448 w 9244240"/>
              <a:gd name="connsiteY101" fmla="*/ 53149 h 157048"/>
              <a:gd name="connsiteX102" fmla="*/ 3153308 w 9244240"/>
              <a:gd name="connsiteY102" fmla="*/ 53493 h 157048"/>
              <a:gd name="connsiteX103" fmla="*/ 3184169 w 9244240"/>
              <a:gd name="connsiteY103" fmla="*/ 54178 h 157048"/>
              <a:gd name="connsiteX104" fmla="*/ 3215374 w 9244240"/>
              <a:gd name="connsiteY104" fmla="*/ 54521 h 157048"/>
              <a:gd name="connsiteX105" fmla="*/ 3246234 w 9244240"/>
              <a:gd name="connsiteY105" fmla="*/ 55207 h 157048"/>
              <a:gd name="connsiteX106" fmla="*/ 3277095 w 9244240"/>
              <a:gd name="connsiteY106" fmla="*/ 55550 h 157048"/>
              <a:gd name="connsiteX107" fmla="*/ 3307956 w 9244240"/>
              <a:gd name="connsiteY107" fmla="*/ 56236 h 157048"/>
              <a:gd name="connsiteX108" fmla="*/ 3338818 w 9244240"/>
              <a:gd name="connsiteY108" fmla="*/ 56578 h 157048"/>
              <a:gd name="connsiteX109" fmla="*/ 3369679 w 9244240"/>
              <a:gd name="connsiteY109" fmla="*/ 57264 h 157048"/>
              <a:gd name="connsiteX110" fmla="*/ 3400882 w 9244240"/>
              <a:gd name="connsiteY110" fmla="*/ 57607 h 157048"/>
              <a:gd name="connsiteX111" fmla="*/ 3431743 w 9244240"/>
              <a:gd name="connsiteY111" fmla="*/ 58293 h 157048"/>
              <a:gd name="connsiteX112" fmla="*/ 3462604 w 9244240"/>
              <a:gd name="connsiteY112" fmla="*/ 58636 h 157048"/>
              <a:gd name="connsiteX113" fmla="*/ 3493465 w 9244240"/>
              <a:gd name="connsiteY113" fmla="*/ 59321 h 157048"/>
              <a:gd name="connsiteX114" fmla="*/ 3524326 w 9244240"/>
              <a:gd name="connsiteY114" fmla="*/ 60008 h 157048"/>
              <a:gd name="connsiteX115" fmla="*/ 3555187 w 9244240"/>
              <a:gd name="connsiteY115" fmla="*/ 60350 h 157048"/>
              <a:gd name="connsiteX116" fmla="*/ 3586391 w 9244240"/>
              <a:gd name="connsiteY116" fmla="*/ 61036 h 157048"/>
              <a:gd name="connsiteX117" fmla="*/ 3617252 w 9244240"/>
              <a:gd name="connsiteY117" fmla="*/ 61379 h 157048"/>
              <a:gd name="connsiteX118" fmla="*/ 3648113 w 9244240"/>
              <a:gd name="connsiteY118" fmla="*/ 62065 h 157048"/>
              <a:gd name="connsiteX119" fmla="*/ 3678974 w 9244240"/>
              <a:gd name="connsiteY119" fmla="*/ 62408 h 157048"/>
              <a:gd name="connsiteX120" fmla="*/ 3709835 w 9244240"/>
              <a:gd name="connsiteY120" fmla="*/ 63093 h 157048"/>
              <a:gd name="connsiteX121" fmla="*/ 3740696 w 9244240"/>
              <a:gd name="connsiteY121" fmla="*/ 63437 h 157048"/>
              <a:gd name="connsiteX122" fmla="*/ 3771900 w 9244240"/>
              <a:gd name="connsiteY122" fmla="*/ 64122 h 157048"/>
              <a:gd name="connsiteX123" fmla="*/ 3802761 w 9244240"/>
              <a:gd name="connsiteY123" fmla="*/ 64465 h 157048"/>
              <a:gd name="connsiteX124" fmla="*/ 3833622 w 9244240"/>
              <a:gd name="connsiteY124" fmla="*/ 65151 h 157048"/>
              <a:gd name="connsiteX125" fmla="*/ 3864483 w 9244240"/>
              <a:gd name="connsiteY125" fmla="*/ 65494 h 157048"/>
              <a:gd name="connsiteX126" fmla="*/ 3895344 w 9244240"/>
              <a:gd name="connsiteY126" fmla="*/ 66180 h 157048"/>
              <a:gd name="connsiteX127" fmla="*/ 3926205 w 9244240"/>
              <a:gd name="connsiteY127" fmla="*/ 66522 h 157048"/>
              <a:gd name="connsiteX128" fmla="*/ 3957409 w 9244240"/>
              <a:gd name="connsiteY128" fmla="*/ 67208 h 157048"/>
              <a:gd name="connsiteX129" fmla="*/ 3988270 w 9244240"/>
              <a:gd name="connsiteY129" fmla="*/ 67551 h 157048"/>
              <a:gd name="connsiteX130" fmla="*/ 4019131 w 9244240"/>
              <a:gd name="connsiteY130" fmla="*/ 68237 h 157048"/>
              <a:gd name="connsiteX131" fmla="*/ 4049992 w 9244240"/>
              <a:gd name="connsiteY131" fmla="*/ 68923 h 157048"/>
              <a:gd name="connsiteX132" fmla="*/ 4080853 w 9244240"/>
              <a:gd name="connsiteY132" fmla="*/ 69266 h 157048"/>
              <a:gd name="connsiteX133" fmla="*/ 4111714 w 9244240"/>
              <a:gd name="connsiteY133" fmla="*/ 69952 h 157048"/>
              <a:gd name="connsiteX134" fmla="*/ 4142918 w 9244240"/>
              <a:gd name="connsiteY134" fmla="*/ 70294 h 157048"/>
              <a:gd name="connsiteX135" fmla="*/ 4173779 w 9244240"/>
              <a:gd name="connsiteY135" fmla="*/ 70980 h 157048"/>
              <a:gd name="connsiteX136" fmla="*/ 4204640 w 9244240"/>
              <a:gd name="connsiteY136" fmla="*/ 71323 h 157048"/>
              <a:gd name="connsiteX137" fmla="*/ 4235501 w 9244240"/>
              <a:gd name="connsiteY137" fmla="*/ 72009 h 157048"/>
              <a:gd name="connsiteX138" fmla="*/ 4266362 w 9244240"/>
              <a:gd name="connsiteY138" fmla="*/ 72352 h 157048"/>
              <a:gd name="connsiteX139" fmla="*/ 4297223 w 9244240"/>
              <a:gd name="connsiteY139" fmla="*/ 73038 h 157048"/>
              <a:gd name="connsiteX140" fmla="*/ 4328427 w 9244240"/>
              <a:gd name="connsiteY140" fmla="*/ 73381 h 157048"/>
              <a:gd name="connsiteX141" fmla="*/ 4359288 w 9244240"/>
              <a:gd name="connsiteY141" fmla="*/ 74066 h 157048"/>
              <a:gd name="connsiteX142" fmla="*/ 4390149 w 9244240"/>
              <a:gd name="connsiteY142" fmla="*/ 74409 h 157048"/>
              <a:gd name="connsiteX143" fmla="*/ 4421010 w 9244240"/>
              <a:gd name="connsiteY143" fmla="*/ 75095 h 157048"/>
              <a:gd name="connsiteX144" fmla="*/ 4451871 w 9244240"/>
              <a:gd name="connsiteY144" fmla="*/ 75438 h 157048"/>
              <a:gd name="connsiteX145" fmla="*/ 4482732 w 9244240"/>
              <a:gd name="connsiteY145" fmla="*/ 76124 h 157048"/>
              <a:gd name="connsiteX146" fmla="*/ 4513593 w 9244240"/>
              <a:gd name="connsiteY146" fmla="*/ 76810 h 157048"/>
              <a:gd name="connsiteX147" fmla="*/ 4544797 w 9244240"/>
              <a:gd name="connsiteY147" fmla="*/ 77153 h 157048"/>
              <a:gd name="connsiteX148" fmla="*/ 4575658 w 9244240"/>
              <a:gd name="connsiteY148" fmla="*/ 77838 h 157048"/>
              <a:gd name="connsiteX149" fmla="*/ 4606519 w 9244240"/>
              <a:gd name="connsiteY149" fmla="*/ 78181 h 157048"/>
              <a:gd name="connsiteX150" fmla="*/ 4637380 w 9244240"/>
              <a:gd name="connsiteY150" fmla="*/ 78867 h 157048"/>
              <a:gd name="connsiteX151" fmla="*/ 4668241 w 9244240"/>
              <a:gd name="connsiteY151" fmla="*/ 79210 h 157048"/>
              <a:gd name="connsiteX152" fmla="*/ 4699102 w 9244240"/>
              <a:gd name="connsiteY152" fmla="*/ 79896 h 157048"/>
              <a:gd name="connsiteX153" fmla="*/ 4730306 w 9244240"/>
              <a:gd name="connsiteY153" fmla="*/ 80238 h 157048"/>
              <a:gd name="connsiteX154" fmla="*/ 4761167 w 9244240"/>
              <a:gd name="connsiteY154" fmla="*/ 80924 h 157048"/>
              <a:gd name="connsiteX155" fmla="*/ 4792028 w 9244240"/>
              <a:gd name="connsiteY155" fmla="*/ 81267 h 157048"/>
              <a:gd name="connsiteX156" fmla="*/ 4822889 w 9244240"/>
              <a:gd name="connsiteY156" fmla="*/ 81953 h 157048"/>
              <a:gd name="connsiteX157" fmla="*/ 4853750 w 9244240"/>
              <a:gd name="connsiteY157" fmla="*/ 82296 h 157048"/>
              <a:gd name="connsiteX158" fmla="*/ 4884611 w 9244240"/>
              <a:gd name="connsiteY158" fmla="*/ 82982 h 157048"/>
              <a:gd name="connsiteX159" fmla="*/ 4915814 w 9244240"/>
              <a:gd name="connsiteY159" fmla="*/ 83325 h 157048"/>
              <a:gd name="connsiteX160" fmla="*/ 4946675 w 9244240"/>
              <a:gd name="connsiteY160" fmla="*/ 84010 h 157048"/>
              <a:gd name="connsiteX161" fmla="*/ 4977537 w 9244240"/>
              <a:gd name="connsiteY161" fmla="*/ 84696 h 157048"/>
              <a:gd name="connsiteX162" fmla="*/ 5008398 w 9244240"/>
              <a:gd name="connsiteY162" fmla="*/ 85039 h 157048"/>
              <a:gd name="connsiteX163" fmla="*/ 5039259 w 9244240"/>
              <a:gd name="connsiteY163" fmla="*/ 85725 h 157048"/>
              <a:gd name="connsiteX164" fmla="*/ 5070119 w 9244240"/>
              <a:gd name="connsiteY164" fmla="*/ 86068 h 157048"/>
              <a:gd name="connsiteX165" fmla="*/ 5101324 w 9244240"/>
              <a:gd name="connsiteY165" fmla="*/ 86754 h 157048"/>
              <a:gd name="connsiteX166" fmla="*/ 5132185 w 9244240"/>
              <a:gd name="connsiteY166" fmla="*/ 87097 h 157048"/>
              <a:gd name="connsiteX167" fmla="*/ 5163045 w 9244240"/>
              <a:gd name="connsiteY167" fmla="*/ 87783 h 157048"/>
              <a:gd name="connsiteX168" fmla="*/ 5193906 w 9244240"/>
              <a:gd name="connsiteY168" fmla="*/ 88125 h 157048"/>
              <a:gd name="connsiteX169" fmla="*/ 5224768 w 9244240"/>
              <a:gd name="connsiteY169" fmla="*/ 88811 h 157048"/>
              <a:gd name="connsiteX170" fmla="*/ 5255629 w 9244240"/>
              <a:gd name="connsiteY170" fmla="*/ 89154 h 157048"/>
              <a:gd name="connsiteX171" fmla="*/ 5286832 w 9244240"/>
              <a:gd name="connsiteY171" fmla="*/ 89840 h 157048"/>
              <a:gd name="connsiteX172" fmla="*/ 5317693 w 9244240"/>
              <a:gd name="connsiteY172" fmla="*/ 90183 h 157048"/>
              <a:gd name="connsiteX173" fmla="*/ 5348555 w 9244240"/>
              <a:gd name="connsiteY173" fmla="*/ 90868 h 157048"/>
              <a:gd name="connsiteX174" fmla="*/ 5379416 w 9244240"/>
              <a:gd name="connsiteY174" fmla="*/ 91211 h 157048"/>
              <a:gd name="connsiteX175" fmla="*/ 5410276 w 9244240"/>
              <a:gd name="connsiteY175" fmla="*/ 91897 h 157048"/>
              <a:gd name="connsiteX176" fmla="*/ 5441137 w 9244240"/>
              <a:gd name="connsiteY176" fmla="*/ 92583 h 157048"/>
              <a:gd name="connsiteX177" fmla="*/ 5472341 w 9244240"/>
              <a:gd name="connsiteY177" fmla="*/ 92926 h 157048"/>
              <a:gd name="connsiteX178" fmla="*/ 5503202 w 9244240"/>
              <a:gd name="connsiteY178" fmla="*/ 93611 h 157048"/>
              <a:gd name="connsiteX179" fmla="*/ 5534063 w 9244240"/>
              <a:gd name="connsiteY179" fmla="*/ 93955 h 157048"/>
              <a:gd name="connsiteX180" fmla="*/ 5564924 w 9244240"/>
              <a:gd name="connsiteY180" fmla="*/ 94640 h 157048"/>
              <a:gd name="connsiteX181" fmla="*/ 5595786 w 9244240"/>
              <a:gd name="connsiteY181" fmla="*/ 94983 h 157048"/>
              <a:gd name="connsiteX182" fmla="*/ 5626646 w 9244240"/>
              <a:gd name="connsiteY182" fmla="*/ 95669 h 157048"/>
              <a:gd name="connsiteX183" fmla="*/ 5657850 w 9244240"/>
              <a:gd name="connsiteY183" fmla="*/ 96012 h 157048"/>
              <a:gd name="connsiteX184" fmla="*/ 5688711 w 9244240"/>
              <a:gd name="connsiteY184" fmla="*/ 96698 h 157048"/>
              <a:gd name="connsiteX185" fmla="*/ 5719572 w 9244240"/>
              <a:gd name="connsiteY185" fmla="*/ 97041 h 157048"/>
              <a:gd name="connsiteX186" fmla="*/ 5750433 w 9244240"/>
              <a:gd name="connsiteY186" fmla="*/ 97727 h 157048"/>
              <a:gd name="connsiteX187" fmla="*/ 5781294 w 9244240"/>
              <a:gd name="connsiteY187" fmla="*/ 98069 h 157048"/>
              <a:gd name="connsiteX188" fmla="*/ 5812155 w 9244240"/>
              <a:gd name="connsiteY188" fmla="*/ 98755 h 157048"/>
              <a:gd name="connsiteX189" fmla="*/ 5843359 w 9244240"/>
              <a:gd name="connsiteY189" fmla="*/ 99098 h 157048"/>
              <a:gd name="connsiteX190" fmla="*/ 5874220 w 9244240"/>
              <a:gd name="connsiteY190" fmla="*/ 99784 h 157048"/>
              <a:gd name="connsiteX191" fmla="*/ 5905081 w 9244240"/>
              <a:gd name="connsiteY191" fmla="*/ 100470 h 157048"/>
              <a:gd name="connsiteX192" fmla="*/ 5935942 w 9244240"/>
              <a:gd name="connsiteY192" fmla="*/ 100812 h 157048"/>
              <a:gd name="connsiteX193" fmla="*/ 5966803 w 9244240"/>
              <a:gd name="connsiteY193" fmla="*/ 101498 h 157048"/>
              <a:gd name="connsiteX194" fmla="*/ 5997664 w 9244240"/>
              <a:gd name="connsiteY194" fmla="*/ 101841 h 157048"/>
              <a:gd name="connsiteX195" fmla="*/ 6028868 w 9244240"/>
              <a:gd name="connsiteY195" fmla="*/ 102527 h 157048"/>
              <a:gd name="connsiteX196" fmla="*/ 6059729 w 9244240"/>
              <a:gd name="connsiteY196" fmla="*/ 102870 h 157048"/>
              <a:gd name="connsiteX197" fmla="*/ 6090590 w 9244240"/>
              <a:gd name="connsiteY197" fmla="*/ 103556 h 157048"/>
              <a:gd name="connsiteX198" fmla="*/ 6121451 w 9244240"/>
              <a:gd name="connsiteY198" fmla="*/ 103899 h 157048"/>
              <a:gd name="connsiteX199" fmla="*/ 6152312 w 9244240"/>
              <a:gd name="connsiteY199" fmla="*/ 104584 h 157048"/>
              <a:gd name="connsiteX200" fmla="*/ 6183173 w 9244240"/>
              <a:gd name="connsiteY200" fmla="*/ 104928 h 157048"/>
              <a:gd name="connsiteX201" fmla="*/ 6214377 w 9244240"/>
              <a:gd name="connsiteY201" fmla="*/ 105613 h 157048"/>
              <a:gd name="connsiteX202" fmla="*/ 6245238 w 9244240"/>
              <a:gd name="connsiteY202" fmla="*/ 105956 h 157048"/>
              <a:gd name="connsiteX203" fmla="*/ 6276099 w 9244240"/>
              <a:gd name="connsiteY203" fmla="*/ 106642 h 157048"/>
              <a:gd name="connsiteX204" fmla="*/ 6306960 w 9244240"/>
              <a:gd name="connsiteY204" fmla="*/ 106985 h 157048"/>
              <a:gd name="connsiteX205" fmla="*/ 6337821 w 9244240"/>
              <a:gd name="connsiteY205" fmla="*/ 107671 h 157048"/>
              <a:gd name="connsiteX206" fmla="*/ 6368682 w 9244240"/>
              <a:gd name="connsiteY206" fmla="*/ 108356 h 157048"/>
              <a:gd name="connsiteX207" fmla="*/ 6399886 w 9244240"/>
              <a:gd name="connsiteY207" fmla="*/ 108699 h 157048"/>
              <a:gd name="connsiteX208" fmla="*/ 6430747 w 9244240"/>
              <a:gd name="connsiteY208" fmla="*/ 109385 h 157048"/>
              <a:gd name="connsiteX209" fmla="*/ 6461608 w 9244240"/>
              <a:gd name="connsiteY209" fmla="*/ 109728 h 157048"/>
              <a:gd name="connsiteX210" fmla="*/ 6492469 w 9244240"/>
              <a:gd name="connsiteY210" fmla="*/ 110414 h 157048"/>
              <a:gd name="connsiteX211" fmla="*/ 6523330 w 9244240"/>
              <a:gd name="connsiteY211" fmla="*/ 110756 h 157048"/>
              <a:gd name="connsiteX212" fmla="*/ 6554191 w 9244240"/>
              <a:gd name="connsiteY212" fmla="*/ 111443 h 157048"/>
              <a:gd name="connsiteX213" fmla="*/ 6585052 w 9244240"/>
              <a:gd name="connsiteY213" fmla="*/ 111785 h 157048"/>
              <a:gd name="connsiteX214" fmla="*/ 6616255 w 9244240"/>
              <a:gd name="connsiteY214" fmla="*/ 112471 h 157048"/>
              <a:gd name="connsiteX215" fmla="*/ 6647117 w 9244240"/>
              <a:gd name="connsiteY215" fmla="*/ 112814 h 157048"/>
              <a:gd name="connsiteX216" fmla="*/ 6677978 w 9244240"/>
              <a:gd name="connsiteY216" fmla="*/ 113500 h 157048"/>
              <a:gd name="connsiteX217" fmla="*/ 6708839 w 9244240"/>
              <a:gd name="connsiteY217" fmla="*/ 113843 h 157048"/>
              <a:gd name="connsiteX218" fmla="*/ 6739700 w 9244240"/>
              <a:gd name="connsiteY218" fmla="*/ 114528 h 157048"/>
              <a:gd name="connsiteX219" fmla="*/ 6770560 w 9244240"/>
              <a:gd name="connsiteY219" fmla="*/ 114872 h 157048"/>
              <a:gd name="connsiteX220" fmla="*/ 6801765 w 9244240"/>
              <a:gd name="connsiteY220" fmla="*/ 115557 h 157048"/>
              <a:gd name="connsiteX221" fmla="*/ 6832625 w 9244240"/>
              <a:gd name="connsiteY221" fmla="*/ 116243 h 157048"/>
              <a:gd name="connsiteX222" fmla="*/ 6863487 w 9244240"/>
              <a:gd name="connsiteY222" fmla="*/ 116586 h 157048"/>
              <a:gd name="connsiteX223" fmla="*/ 6894347 w 9244240"/>
              <a:gd name="connsiteY223" fmla="*/ 117272 h 157048"/>
              <a:gd name="connsiteX224" fmla="*/ 6925209 w 9244240"/>
              <a:gd name="connsiteY224" fmla="*/ 117615 h 157048"/>
              <a:gd name="connsiteX225" fmla="*/ 6956070 w 9244240"/>
              <a:gd name="connsiteY225" fmla="*/ 118300 h 157048"/>
              <a:gd name="connsiteX226" fmla="*/ 6987274 w 9244240"/>
              <a:gd name="connsiteY226" fmla="*/ 118643 h 157048"/>
              <a:gd name="connsiteX227" fmla="*/ 7018134 w 9244240"/>
              <a:gd name="connsiteY227" fmla="*/ 119329 h 157048"/>
              <a:gd name="connsiteX228" fmla="*/ 7048995 w 9244240"/>
              <a:gd name="connsiteY228" fmla="*/ 119672 h 157048"/>
              <a:gd name="connsiteX229" fmla="*/ 7079857 w 9244240"/>
              <a:gd name="connsiteY229" fmla="*/ 120358 h 157048"/>
              <a:gd name="connsiteX230" fmla="*/ 7110717 w 9244240"/>
              <a:gd name="connsiteY230" fmla="*/ 120701 h 157048"/>
              <a:gd name="connsiteX231" fmla="*/ 7141579 w 9244240"/>
              <a:gd name="connsiteY231" fmla="*/ 121387 h 157048"/>
              <a:gd name="connsiteX232" fmla="*/ 7172782 w 9244240"/>
              <a:gd name="connsiteY232" fmla="*/ 121729 h 157048"/>
              <a:gd name="connsiteX233" fmla="*/ 7203644 w 9244240"/>
              <a:gd name="connsiteY233" fmla="*/ 122415 h 157048"/>
              <a:gd name="connsiteX234" fmla="*/ 7234504 w 9244240"/>
              <a:gd name="connsiteY234" fmla="*/ 122758 h 157048"/>
              <a:gd name="connsiteX235" fmla="*/ 7265366 w 9244240"/>
              <a:gd name="connsiteY235" fmla="*/ 123444 h 157048"/>
              <a:gd name="connsiteX236" fmla="*/ 7296227 w 9244240"/>
              <a:gd name="connsiteY236" fmla="*/ 124130 h 157048"/>
              <a:gd name="connsiteX237" fmla="*/ 7327087 w 9244240"/>
              <a:gd name="connsiteY237" fmla="*/ 124473 h 157048"/>
              <a:gd name="connsiteX238" fmla="*/ 7358291 w 9244240"/>
              <a:gd name="connsiteY238" fmla="*/ 125158 h 157048"/>
              <a:gd name="connsiteX239" fmla="*/ 7389152 w 9244240"/>
              <a:gd name="connsiteY239" fmla="*/ 125501 h 157048"/>
              <a:gd name="connsiteX240" fmla="*/ 7420014 w 9244240"/>
              <a:gd name="connsiteY240" fmla="*/ 126187 h 157048"/>
              <a:gd name="connsiteX241" fmla="*/ 7450874 w 9244240"/>
              <a:gd name="connsiteY241" fmla="*/ 126530 h 157048"/>
              <a:gd name="connsiteX242" fmla="*/ 7481736 w 9244240"/>
              <a:gd name="connsiteY242" fmla="*/ 127216 h 157048"/>
              <a:gd name="connsiteX243" fmla="*/ 7512596 w 9244240"/>
              <a:gd name="connsiteY243" fmla="*/ 127559 h 157048"/>
              <a:gd name="connsiteX244" fmla="*/ 7543801 w 9244240"/>
              <a:gd name="connsiteY244" fmla="*/ 128245 h 157048"/>
              <a:gd name="connsiteX245" fmla="*/ 7574661 w 9244240"/>
              <a:gd name="connsiteY245" fmla="*/ 128588 h 157048"/>
              <a:gd name="connsiteX246" fmla="*/ 7605522 w 9244240"/>
              <a:gd name="connsiteY246" fmla="*/ 129273 h 157048"/>
              <a:gd name="connsiteX247" fmla="*/ 7636383 w 9244240"/>
              <a:gd name="connsiteY247" fmla="*/ 129616 h 157048"/>
              <a:gd name="connsiteX248" fmla="*/ 7667244 w 9244240"/>
              <a:gd name="connsiteY248" fmla="*/ 130302 h 157048"/>
              <a:gd name="connsiteX249" fmla="*/ 7698106 w 9244240"/>
              <a:gd name="connsiteY249" fmla="*/ 130645 h 157048"/>
              <a:gd name="connsiteX250" fmla="*/ 7729309 w 9244240"/>
              <a:gd name="connsiteY250" fmla="*/ 131331 h 157048"/>
              <a:gd name="connsiteX251" fmla="*/ 7760170 w 9244240"/>
              <a:gd name="connsiteY251" fmla="*/ 131673 h 157048"/>
              <a:gd name="connsiteX252" fmla="*/ 7791031 w 9244240"/>
              <a:gd name="connsiteY252" fmla="*/ 132359 h 157048"/>
              <a:gd name="connsiteX253" fmla="*/ 7821892 w 9244240"/>
              <a:gd name="connsiteY253" fmla="*/ 133045 h 157048"/>
              <a:gd name="connsiteX254" fmla="*/ 7852753 w 9244240"/>
              <a:gd name="connsiteY254" fmla="*/ 133388 h 157048"/>
              <a:gd name="connsiteX255" fmla="*/ 7883614 w 9244240"/>
              <a:gd name="connsiteY255" fmla="*/ 134074 h 157048"/>
              <a:gd name="connsiteX256" fmla="*/ 7914818 w 9244240"/>
              <a:gd name="connsiteY256" fmla="*/ 134417 h 157048"/>
              <a:gd name="connsiteX257" fmla="*/ 7945679 w 9244240"/>
              <a:gd name="connsiteY257" fmla="*/ 135102 h 157048"/>
              <a:gd name="connsiteX258" fmla="*/ 7976540 w 9244240"/>
              <a:gd name="connsiteY258" fmla="*/ 135445 h 157048"/>
              <a:gd name="connsiteX259" fmla="*/ 8007401 w 9244240"/>
              <a:gd name="connsiteY259" fmla="*/ 136131 h 157048"/>
              <a:gd name="connsiteX260" fmla="*/ 8038262 w 9244240"/>
              <a:gd name="connsiteY260" fmla="*/ 136474 h 157048"/>
              <a:gd name="connsiteX261" fmla="*/ 8069123 w 9244240"/>
              <a:gd name="connsiteY261" fmla="*/ 137160 h 157048"/>
              <a:gd name="connsiteX262" fmla="*/ 8100327 w 9244240"/>
              <a:gd name="connsiteY262" fmla="*/ 137503 h 157048"/>
              <a:gd name="connsiteX263" fmla="*/ 8131188 w 9244240"/>
              <a:gd name="connsiteY263" fmla="*/ 138189 h 157048"/>
              <a:gd name="connsiteX264" fmla="*/ 8162049 w 9244240"/>
              <a:gd name="connsiteY264" fmla="*/ 138532 h 157048"/>
              <a:gd name="connsiteX265" fmla="*/ 8192910 w 9244240"/>
              <a:gd name="connsiteY265" fmla="*/ 139218 h 157048"/>
              <a:gd name="connsiteX266" fmla="*/ 8223771 w 9244240"/>
              <a:gd name="connsiteY266" fmla="*/ 139560 h 157048"/>
              <a:gd name="connsiteX267" fmla="*/ 8254632 w 9244240"/>
              <a:gd name="connsiteY267" fmla="*/ 140246 h 157048"/>
              <a:gd name="connsiteX268" fmla="*/ 8285836 w 9244240"/>
              <a:gd name="connsiteY268" fmla="*/ 140932 h 157048"/>
              <a:gd name="connsiteX269" fmla="*/ 8316697 w 9244240"/>
              <a:gd name="connsiteY269" fmla="*/ 141275 h 157048"/>
              <a:gd name="connsiteX270" fmla="*/ 8347558 w 9244240"/>
              <a:gd name="connsiteY270" fmla="*/ 141961 h 157048"/>
              <a:gd name="connsiteX271" fmla="*/ 8378418 w 9244240"/>
              <a:gd name="connsiteY271" fmla="*/ 142303 h 157048"/>
              <a:gd name="connsiteX272" fmla="*/ 8409280 w 9244240"/>
              <a:gd name="connsiteY272" fmla="*/ 142989 h 157048"/>
              <a:gd name="connsiteX273" fmla="*/ 8440141 w 9244240"/>
              <a:gd name="connsiteY273" fmla="*/ 143332 h 157048"/>
              <a:gd name="connsiteX274" fmla="*/ 8471345 w 9244240"/>
              <a:gd name="connsiteY274" fmla="*/ 144018 h 157048"/>
              <a:gd name="connsiteX275" fmla="*/ 8502205 w 9244240"/>
              <a:gd name="connsiteY275" fmla="*/ 144361 h 157048"/>
              <a:gd name="connsiteX276" fmla="*/ 8533066 w 9244240"/>
              <a:gd name="connsiteY276" fmla="*/ 145047 h 157048"/>
              <a:gd name="connsiteX277" fmla="*/ 8563928 w 9244240"/>
              <a:gd name="connsiteY277" fmla="*/ 145390 h 157048"/>
              <a:gd name="connsiteX278" fmla="*/ 8594788 w 9244240"/>
              <a:gd name="connsiteY278" fmla="*/ 146075 h 157048"/>
              <a:gd name="connsiteX279" fmla="*/ 8625650 w 9244240"/>
              <a:gd name="connsiteY279" fmla="*/ 146418 h 157048"/>
              <a:gd name="connsiteX280" fmla="*/ 8656510 w 9244240"/>
              <a:gd name="connsiteY280" fmla="*/ 147104 h 157048"/>
              <a:gd name="connsiteX281" fmla="*/ 8687715 w 9244240"/>
              <a:gd name="connsiteY281" fmla="*/ 147447 h 157048"/>
              <a:gd name="connsiteX282" fmla="*/ 8718575 w 9244240"/>
              <a:gd name="connsiteY282" fmla="*/ 148133 h 157048"/>
              <a:gd name="connsiteX283" fmla="*/ 8749437 w 9244240"/>
              <a:gd name="connsiteY283" fmla="*/ 148818 h 157048"/>
              <a:gd name="connsiteX284" fmla="*/ 8780297 w 9244240"/>
              <a:gd name="connsiteY284" fmla="*/ 149162 h 157048"/>
              <a:gd name="connsiteX285" fmla="*/ 8811158 w 9244240"/>
              <a:gd name="connsiteY285" fmla="*/ 149847 h 157048"/>
              <a:gd name="connsiteX286" fmla="*/ 8842020 w 9244240"/>
              <a:gd name="connsiteY286" fmla="*/ 150190 h 157048"/>
              <a:gd name="connsiteX287" fmla="*/ 8873223 w 9244240"/>
              <a:gd name="connsiteY287" fmla="*/ 150876 h 157048"/>
              <a:gd name="connsiteX288" fmla="*/ 8904084 w 9244240"/>
              <a:gd name="connsiteY288" fmla="*/ 151219 h 157048"/>
              <a:gd name="connsiteX289" fmla="*/ 8934945 w 9244240"/>
              <a:gd name="connsiteY289" fmla="*/ 151905 h 157048"/>
              <a:gd name="connsiteX290" fmla="*/ 8965807 w 9244240"/>
              <a:gd name="connsiteY290" fmla="*/ 152247 h 157048"/>
              <a:gd name="connsiteX291" fmla="*/ 8996667 w 9244240"/>
              <a:gd name="connsiteY291" fmla="*/ 152933 h 157048"/>
              <a:gd name="connsiteX292" fmla="*/ 9027528 w 9244240"/>
              <a:gd name="connsiteY292" fmla="*/ 153276 h 157048"/>
              <a:gd name="connsiteX293" fmla="*/ 9058732 w 9244240"/>
              <a:gd name="connsiteY293" fmla="*/ 153962 h 157048"/>
              <a:gd name="connsiteX294" fmla="*/ 9089593 w 9244240"/>
              <a:gd name="connsiteY294" fmla="*/ 154305 h 157048"/>
              <a:gd name="connsiteX295" fmla="*/ 9120454 w 9244240"/>
              <a:gd name="connsiteY295" fmla="*/ 154991 h 157048"/>
              <a:gd name="connsiteX296" fmla="*/ 9151315 w 9244240"/>
              <a:gd name="connsiteY296" fmla="*/ 155334 h 157048"/>
              <a:gd name="connsiteX297" fmla="*/ 9182177 w 9244240"/>
              <a:gd name="connsiteY297" fmla="*/ 156019 h 157048"/>
              <a:gd name="connsiteX298" fmla="*/ 9213037 w 9244240"/>
              <a:gd name="connsiteY298" fmla="*/ 156705 h 157048"/>
              <a:gd name="connsiteX299" fmla="*/ 9244241 w 9244240"/>
              <a:gd name="connsiteY299" fmla="*/ 157048 h 15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244240" h="157048">
                <a:moveTo>
                  <a:pt x="0" y="0"/>
                </a:moveTo>
                <a:lnTo>
                  <a:pt x="30861" y="343"/>
                </a:lnTo>
                <a:lnTo>
                  <a:pt x="61722" y="1029"/>
                </a:lnTo>
                <a:lnTo>
                  <a:pt x="92583" y="1372"/>
                </a:lnTo>
                <a:lnTo>
                  <a:pt x="123444" y="2057"/>
                </a:lnTo>
                <a:lnTo>
                  <a:pt x="154305" y="2400"/>
                </a:lnTo>
                <a:lnTo>
                  <a:pt x="185509" y="3086"/>
                </a:lnTo>
                <a:lnTo>
                  <a:pt x="216370" y="3772"/>
                </a:lnTo>
                <a:lnTo>
                  <a:pt x="247231" y="4115"/>
                </a:lnTo>
                <a:lnTo>
                  <a:pt x="278092" y="4801"/>
                </a:lnTo>
                <a:lnTo>
                  <a:pt x="308953" y="5143"/>
                </a:lnTo>
                <a:lnTo>
                  <a:pt x="339814" y="5829"/>
                </a:lnTo>
                <a:lnTo>
                  <a:pt x="371018" y="6172"/>
                </a:lnTo>
                <a:lnTo>
                  <a:pt x="401879" y="6858"/>
                </a:lnTo>
                <a:lnTo>
                  <a:pt x="432740" y="7201"/>
                </a:lnTo>
                <a:lnTo>
                  <a:pt x="463601" y="7886"/>
                </a:lnTo>
                <a:lnTo>
                  <a:pt x="494462" y="8230"/>
                </a:lnTo>
                <a:lnTo>
                  <a:pt x="525323" y="8915"/>
                </a:lnTo>
                <a:lnTo>
                  <a:pt x="556184" y="9258"/>
                </a:lnTo>
                <a:lnTo>
                  <a:pt x="587388" y="9944"/>
                </a:lnTo>
                <a:lnTo>
                  <a:pt x="618249" y="10287"/>
                </a:lnTo>
                <a:lnTo>
                  <a:pt x="649110" y="10973"/>
                </a:lnTo>
                <a:lnTo>
                  <a:pt x="679971" y="11316"/>
                </a:lnTo>
                <a:lnTo>
                  <a:pt x="710832" y="12002"/>
                </a:lnTo>
                <a:lnTo>
                  <a:pt x="741693" y="12687"/>
                </a:lnTo>
                <a:lnTo>
                  <a:pt x="772897" y="13030"/>
                </a:lnTo>
                <a:lnTo>
                  <a:pt x="803758" y="13716"/>
                </a:lnTo>
                <a:lnTo>
                  <a:pt x="834619" y="14059"/>
                </a:lnTo>
                <a:lnTo>
                  <a:pt x="865480" y="14745"/>
                </a:lnTo>
                <a:lnTo>
                  <a:pt x="896341" y="15087"/>
                </a:lnTo>
                <a:lnTo>
                  <a:pt x="927202" y="15773"/>
                </a:lnTo>
                <a:lnTo>
                  <a:pt x="958406" y="16116"/>
                </a:lnTo>
                <a:lnTo>
                  <a:pt x="989267" y="16802"/>
                </a:lnTo>
                <a:lnTo>
                  <a:pt x="1020127" y="17145"/>
                </a:lnTo>
                <a:lnTo>
                  <a:pt x="1050989" y="17831"/>
                </a:lnTo>
                <a:lnTo>
                  <a:pt x="1081849" y="18174"/>
                </a:lnTo>
                <a:lnTo>
                  <a:pt x="1112711" y="18859"/>
                </a:lnTo>
                <a:lnTo>
                  <a:pt x="1143915" y="19203"/>
                </a:lnTo>
                <a:lnTo>
                  <a:pt x="1174775" y="19888"/>
                </a:lnTo>
                <a:lnTo>
                  <a:pt x="1205636" y="20574"/>
                </a:lnTo>
                <a:lnTo>
                  <a:pt x="1236497" y="20917"/>
                </a:lnTo>
                <a:lnTo>
                  <a:pt x="1267358" y="21603"/>
                </a:lnTo>
                <a:lnTo>
                  <a:pt x="1298220" y="21946"/>
                </a:lnTo>
                <a:lnTo>
                  <a:pt x="1329423" y="22631"/>
                </a:lnTo>
                <a:lnTo>
                  <a:pt x="1360284" y="22974"/>
                </a:lnTo>
                <a:lnTo>
                  <a:pt x="1391145" y="23660"/>
                </a:lnTo>
                <a:lnTo>
                  <a:pt x="1422006" y="24003"/>
                </a:lnTo>
                <a:lnTo>
                  <a:pt x="1452867" y="24689"/>
                </a:lnTo>
                <a:lnTo>
                  <a:pt x="1483728" y="25031"/>
                </a:lnTo>
                <a:lnTo>
                  <a:pt x="1514932" y="25718"/>
                </a:lnTo>
                <a:lnTo>
                  <a:pt x="1545793" y="26060"/>
                </a:lnTo>
                <a:lnTo>
                  <a:pt x="1576654" y="26746"/>
                </a:lnTo>
                <a:lnTo>
                  <a:pt x="1607515" y="27089"/>
                </a:lnTo>
                <a:lnTo>
                  <a:pt x="1638376" y="27775"/>
                </a:lnTo>
                <a:lnTo>
                  <a:pt x="1669237" y="28461"/>
                </a:lnTo>
                <a:lnTo>
                  <a:pt x="1700441" y="28803"/>
                </a:lnTo>
                <a:lnTo>
                  <a:pt x="1731302" y="29489"/>
                </a:lnTo>
                <a:lnTo>
                  <a:pt x="1762163" y="29832"/>
                </a:lnTo>
                <a:lnTo>
                  <a:pt x="1793024" y="30518"/>
                </a:lnTo>
                <a:lnTo>
                  <a:pt x="1823885" y="30861"/>
                </a:lnTo>
                <a:lnTo>
                  <a:pt x="1854746" y="31547"/>
                </a:lnTo>
                <a:lnTo>
                  <a:pt x="1885950" y="31890"/>
                </a:lnTo>
                <a:lnTo>
                  <a:pt x="1916811" y="32575"/>
                </a:lnTo>
                <a:lnTo>
                  <a:pt x="1947672" y="32918"/>
                </a:lnTo>
                <a:lnTo>
                  <a:pt x="1978533" y="33604"/>
                </a:lnTo>
                <a:lnTo>
                  <a:pt x="2009394" y="33947"/>
                </a:lnTo>
                <a:lnTo>
                  <a:pt x="2040255" y="34633"/>
                </a:lnTo>
                <a:lnTo>
                  <a:pt x="2071459" y="34976"/>
                </a:lnTo>
                <a:lnTo>
                  <a:pt x="2102320" y="35662"/>
                </a:lnTo>
                <a:lnTo>
                  <a:pt x="2133181" y="36348"/>
                </a:lnTo>
                <a:lnTo>
                  <a:pt x="2164042" y="36690"/>
                </a:lnTo>
                <a:lnTo>
                  <a:pt x="2194903" y="37376"/>
                </a:lnTo>
                <a:lnTo>
                  <a:pt x="2225764" y="37719"/>
                </a:lnTo>
                <a:lnTo>
                  <a:pt x="2256968" y="38405"/>
                </a:lnTo>
                <a:lnTo>
                  <a:pt x="2287829" y="38748"/>
                </a:lnTo>
                <a:lnTo>
                  <a:pt x="2318690" y="39433"/>
                </a:lnTo>
                <a:lnTo>
                  <a:pt x="2349551" y="39776"/>
                </a:lnTo>
                <a:lnTo>
                  <a:pt x="2380412" y="40462"/>
                </a:lnTo>
                <a:lnTo>
                  <a:pt x="2411273" y="40805"/>
                </a:lnTo>
                <a:lnTo>
                  <a:pt x="2442134" y="41491"/>
                </a:lnTo>
                <a:lnTo>
                  <a:pt x="2473338" y="41834"/>
                </a:lnTo>
                <a:lnTo>
                  <a:pt x="2504199" y="42520"/>
                </a:lnTo>
                <a:lnTo>
                  <a:pt x="2535060" y="42863"/>
                </a:lnTo>
                <a:lnTo>
                  <a:pt x="2565921" y="43548"/>
                </a:lnTo>
                <a:lnTo>
                  <a:pt x="2596782" y="44234"/>
                </a:lnTo>
                <a:lnTo>
                  <a:pt x="2627643" y="44577"/>
                </a:lnTo>
                <a:lnTo>
                  <a:pt x="2658847" y="45263"/>
                </a:lnTo>
                <a:lnTo>
                  <a:pt x="2689708" y="45606"/>
                </a:lnTo>
                <a:lnTo>
                  <a:pt x="2720569" y="46292"/>
                </a:lnTo>
                <a:lnTo>
                  <a:pt x="2751430" y="46634"/>
                </a:lnTo>
                <a:lnTo>
                  <a:pt x="2782291" y="47320"/>
                </a:lnTo>
                <a:lnTo>
                  <a:pt x="2813152" y="47663"/>
                </a:lnTo>
                <a:lnTo>
                  <a:pt x="2844356" y="48349"/>
                </a:lnTo>
                <a:lnTo>
                  <a:pt x="2875217" y="48692"/>
                </a:lnTo>
                <a:lnTo>
                  <a:pt x="2906078" y="49377"/>
                </a:lnTo>
                <a:lnTo>
                  <a:pt x="2936938" y="49720"/>
                </a:lnTo>
                <a:lnTo>
                  <a:pt x="2967800" y="50406"/>
                </a:lnTo>
                <a:lnTo>
                  <a:pt x="2998661" y="50749"/>
                </a:lnTo>
                <a:lnTo>
                  <a:pt x="3029864" y="51435"/>
                </a:lnTo>
                <a:lnTo>
                  <a:pt x="3060725" y="52121"/>
                </a:lnTo>
                <a:lnTo>
                  <a:pt x="3091587" y="52464"/>
                </a:lnTo>
                <a:lnTo>
                  <a:pt x="3122448" y="53149"/>
                </a:lnTo>
                <a:lnTo>
                  <a:pt x="3153308" y="53493"/>
                </a:lnTo>
                <a:lnTo>
                  <a:pt x="3184169" y="54178"/>
                </a:lnTo>
                <a:lnTo>
                  <a:pt x="3215374" y="54521"/>
                </a:lnTo>
                <a:lnTo>
                  <a:pt x="3246234" y="55207"/>
                </a:lnTo>
                <a:lnTo>
                  <a:pt x="3277095" y="55550"/>
                </a:lnTo>
                <a:lnTo>
                  <a:pt x="3307956" y="56236"/>
                </a:lnTo>
                <a:lnTo>
                  <a:pt x="3338818" y="56578"/>
                </a:lnTo>
                <a:lnTo>
                  <a:pt x="3369679" y="57264"/>
                </a:lnTo>
                <a:lnTo>
                  <a:pt x="3400882" y="57607"/>
                </a:lnTo>
                <a:lnTo>
                  <a:pt x="3431743" y="58293"/>
                </a:lnTo>
                <a:lnTo>
                  <a:pt x="3462604" y="58636"/>
                </a:lnTo>
                <a:lnTo>
                  <a:pt x="3493465" y="59321"/>
                </a:lnTo>
                <a:lnTo>
                  <a:pt x="3524326" y="60008"/>
                </a:lnTo>
                <a:lnTo>
                  <a:pt x="3555187" y="60350"/>
                </a:lnTo>
                <a:lnTo>
                  <a:pt x="3586391" y="61036"/>
                </a:lnTo>
                <a:lnTo>
                  <a:pt x="3617252" y="61379"/>
                </a:lnTo>
                <a:lnTo>
                  <a:pt x="3648113" y="62065"/>
                </a:lnTo>
                <a:lnTo>
                  <a:pt x="3678974" y="62408"/>
                </a:lnTo>
                <a:lnTo>
                  <a:pt x="3709835" y="63093"/>
                </a:lnTo>
                <a:lnTo>
                  <a:pt x="3740696" y="63437"/>
                </a:lnTo>
                <a:lnTo>
                  <a:pt x="3771900" y="64122"/>
                </a:lnTo>
                <a:lnTo>
                  <a:pt x="3802761" y="64465"/>
                </a:lnTo>
                <a:lnTo>
                  <a:pt x="3833622" y="65151"/>
                </a:lnTo>
                <a:lnTo>
                  <a:pt x="3864483" y="65494"/>
                </a:lnTo>
                <a:lnTo>
                  <a:pt x="3895344" y="66180"/>
                </a:lnTo>
                <a:lnTo>
                  <a:pt x="3926205" y="66522"/>
                </a:lnTo>
                <a:lnTo>
                  <a:pt x="3957409" y="67208"/>
                </a:lnTo>
                <a:lnTo>
                  <a:pt x="3988270" y="67551"/>
                </a:lnTo>
                <a:lnTo>
                  <a:pt x="4019131" y="68237"/>
                </a:lnTo>
                <a:lnTo>
                  <a:pt x="4049992" y="68923"/>
                </a:lnTo>
                <a:lnTo>
                  <a:pt x="4080853" y="69266"/>
                </a:lnTo>
                <a:lnTo>
                  <a:pt x="4111714" y="69952"/>
                </a:lnTo>
                <a:lnTo>
                  <a:pt x="4142918" y="70294"/>
                </a:lnTo>
                <a:lnTo>
                  <a:pt x="4173779" y="70980"/>
                </a:lnTo>
                <a:lnTo>
                  <a:pt x="4204640" y="71323"/>
                </a:lnTo>
                <a:lnTo>
                  <a:pt x="4235501" y="72009"/>
                </a:lnTo>
                <a:lnTo>
                  <a:pt x="4266362" y="72352"/>
                </a:lnTo>
                <a:lnTo>
                  <a:pt x="4297223" y="73038"/>
                </a:lnTo>
                <a:lnTo>
                  <a:pt x="4328427" y="73381"/>
                </a:lnTo>
                <a:lnTo>
                  <a:pt x="4359288" y="74066"/>
                </a:lnTo>
                <a:lnTo>
                  <a:pt x="4390149" y="74409"/>
                </a:lnTo>
                <a:lnTo>
                  <a:pt x="4421010" y="75095"/>
                </a:lnTo>
                <a:lnTo>
                  <a:pt x="4451871" y="75438"/>
                </a:lnTo>
                <a:lnTo>
                  <a:pt x="4482732" y="76124"/>
                </a:lnTo>
                <a:lnTo>
                  <a:pt x="4513593" y="76810"/>
                </a:lnTo>
                <a:lnTo>
                  <a:pt x="4544797" y="77153"/>
                </a:lnTo>
                <a:lnTo>
                  <a:pt x="4575658" y="77838"/>
                </a:lnTo>
                <a:lnTo>
                  <a:pt x="4606519" y="78181"/>
                </a:lnTo>
                <a:lnTo>
                  <a:pt x="4637380" y="78867"/>
                </a:lnTo>
                <a:lnTo>
                  <a:pt x="4668241" y="79210"/>
                </a:lnTo>
                <a:lnTo>
                  <a:pt x="4699102" y="79896"/>
                </a:lnTo>
                <a:lnTo>
                  <a:pt x="4730306" y="80238"/>
                </a:lnTo>
                <a:lnTo>
                  <a:pt x="4761167" y="80924"/>
                </a:lnTo>
                <a:lnTo>
                  <a:pt x="4792028" y="81267"/>
                </a:lnTo>
                <a:lnTo>
                  <a:pt x="4822889" y="81953"/>
                </a:lnTo>
                <a:lnTo>
                  <a:pt x="4853750" y="82296"/>
                </a:lnTo>
                <a:lnTo>
                  <a:pt x="4884611" y="82982"/>
                </a:lnTo>
                <a:lnTo>
                  <a:pt x="4915814" y="83325"/>
                </a:lnTo>
                <a:lnTo>
                  <a:pt x="4946675" y="84010"/>
                </a:lnTo>
                <a:lnTo>
                  <a:pt x="4977537" y="84696"/>
                </a:lnTo>
                <a:lnTo>
                  <a:pt x="5008398" y="85039"/>
                </a:lnTo>
                <a:lnTo>
                  <a:pt x="5039259" y="85725"/>
                </a:lnTo>
                <a:lnTo>
                  <a:pt x="5070119" y="86068"/>
                </a:lnTo>
                <a:lnTo>
                  <a:pt x="5101324" y="86754"/>
                </a:lnTo>
                <a:lnTo>
                  <a:pt x="5132185" y="87097"/>
                </a:lnTo>
                <a:lnTo>
                  <a:pt x="5163045" y="87783"/>
                </a:lnTo>
                <a:lnTo>
                  <a:pt x="5193906" y="88125"/>
                </a:lnTo>
                <a:lnTo>
                  <a:pt x="5224768" y="88811"/>
                </a:lnTo>
                <a:lnTo>
                  <a:pt x="5255629" y="89154"/>
                </a:lnTo>
                <a:lnTo>
                  <a:pt x="5286832" y="89840"/>
                </a:lnTo>
                <a:lnTo>
                  <a:pt x="5317693" y="90183"/>
                </a:lnTo>
                <a:lnTo>
                  <a:pt x="5348555" y="90868"/>
                </a:lnTo>
                <a:lnTo>
                  <a:pt x="5379416" y="91211"/>
                </a:lnTo>
                <a:lnTo>
                  <a:pt x="5410276" y="91897"/>
                </a:lnTo>
                <a:lnTo>
                  <a:pt x="5441137" y="92583"/>
                </a:lnTo>
                <a:lnTo>
                  <a:pt x="5472341" y="92926"/>
                </a:lnTo>
                <a:lnTo>
                  <a:pt x="5503202" y="93611"/>
                </a:lnTo>
                <a:lnTo>
                  <a:pt x="5534063" y="93955"/>
                </a:lnTo>
                <a:lnTo>
                  <a:pt x="5564924" y="94640"/>
                </a:lnTo>
                <a:lnTo>
                  <a:pt x="5595786" y="94983"/>
                </a:lnTo>
                <a:lnTo>
                  <a:pt x="5626646" y="95669"/>
                </a:lnTo>
                <a:lnTo>
                  <a:pt x="5657850" y="96012"/>
                </a:lnTo>
                <a:lnTo>
                  <a:pt x="5688711" y="96698"/>
                </a:lnTo>
                <a:lnTo>
                  <a:pt x="5719572" y="97041"/>
                </a:lnTo>
                <a:lnTo>
                  <a:pt x="5750433" y="97727"/>
                </a:lnTo>
                <a:lnTo>
                  <a:pt x="5781294" y="98069"/>
                </a:lnTo>
                <a:lnTo>
                  <a:pt x="5812155" y="98755"/>
                </a:lnTo>
                <a:lnTo>
                  <a:pt x="5843359" y="99098"/>
                </a:lnTo>
                <a:lnTo>
                  <a:pt x="5874220" y="99784"/>
                </a:lnTo>
                <a:lnTo>
                  <a:pt x="5905081" y="100470"/>
                </a:lnTo>
                <a:lnTo>
                  <a:pt x="5935942" y="100812"/>
                </a:lnTo>
                <a:lnTo>
                  <a:pt x="5966803" y="101498"/>
                </a:lnTo>
                <a:lnTo>
                  <a:pt x="5997664" y="101841"/>
                </a:lnTo>
                <a:lnTo>
                  <a:pt x="6028868" y="102527"/>
                </a:lnTo>
                <a:lnTo>
                  <a:pt x="6059729" y="102870"/>
                </a:lnTo>
                <a:lnTo>
                  <a:pt x="6090590" y="103556"/>
                </a:lnTo>
                <a:lnTo>
                  <a:pt x="6121451" y="103899"/>
                </a:lnTo>
                <a:lnTo>
                  <a:pt x="6152312" y="104584"/>
                </a:lnTo>
                <a:lnTo>
                  <a:pt x="6183173" y="104928"/>
                </a:lnTo>
                <a:lnTo>
                  <a:pt x="6214377" y="105613"/>
                </a:lnTo>
                <a:lnTo>
                  <a:pt x="6245238" y="105956"/>
                </a:lnTo>
                <a:lnTo>
                  <a:pt x="6276099" y="106642"/>
                </a:lnTo>
                <a:lnTo>
                  <a:pt x="6306960" y="106985"/>
                </a:lnTo>
                <a:lnTo>
                  <a:pt x="6337821" y="107671"/>
                </a:lnTo>
                <a:lnTo>
                  <a:pt x="6368682" y="108356"/>
                </a:lnTo>
                <a:lnTo>
                  <a:pt x="6399886" y="108699"/>
                </a:lnTo>
                <a:lnTo>
                  <a:pt x="6430747" y="109385"/>
                </a:lnTo>
                <a:lnTo>
                  <a:pt x="6461608" y="109728"/>
                </a:lnTo>
                <a:lnTo>
                  <a:pt x="6492469" y="110414"/>
                </a:lnTo>
                <a:lnTo>
                  <a:pt x="6523330" y="110756"/>
                </a:lnTo>
                <a:lnTo>
                  <a:pt x="6554191" y="111443"/>
                </a:lnTo>
                <a:lnTo>
                  <a:pt x="6585052" y="111785"/>
                </a:lnTo>
                <a:lnTo>
                  <a:pt x="6616255" y="112471"/>
                </a:lnTo>
                <a:lnTo>
                  <a:pt x="6647117" y="112814"/>
                </a:lnTo>
                <a:lnTo>
                  <a:pt x="6677978" y="113500"/>
                </a:lnTo>
                <a:lnTo>
                  <a:pt x="6708839" y="113843"/>
                </a:lnTo>
                <a:lnTo>
                  <a:pt x="6739700" y="114528"/>
                </a:lnTo>
                <a:lnTo>
                  <a:pt x="6770560" y="114872"/>
                </a:lnTo>
                <a:lnTo>
                  <a:pt x="6801765" y="115557"/>
                </a:lnTo>
                <a:lnTo>
                  <a:pt x="6832625" y="116243"/>
                </a:lnTo>
                <a:lnTo>
                  <a:pt x="6863487" y="116586"/>
                </a:lnTo>
                <a:lnTo>
                  <a:pt x="6894347" y="117272"/>
                </a:lnTo>
                <a:lnTo>
                  <a:pt x="6925209" y="117615"/>
                </a:lnTo>
                <a:lnTo>
                  <a:pt x="6956070" y="118300"/>
                </a:lnTo>
                <a:lnTo>
                  <a:pt x="6987274" y="118643"/>
                </a:lnTo>
                <a:lnTo>
                  <a:pt x="7018134" y="119329"/>
                </a:lnTo>
                <a:lnTo>
                  <a:pt x="7048995" y="119672"/>
                </a:lnTo>
                <a:lnTo>
                  <a:pt x="7079857" y="120358"/>
                </a:lnTo>
                <a:lnTo>
                  <a:pt x="7110717" y="120701"/>
                </a:lnTo>
                <a:lnTo>
                  <a:pt x="7141579" y="121387"/>
                </a:lnTo>
                <a:lnTo>
                  <a:pt x="7172782" y="121729"/>
                </a:lnTo>
                <a:lnTo>
                  <a:pt x="7203644" y="122415"/>
                </a:lnTo>
                <a:lnTo>
                  <a:pt x="7234504" y="122758"/>
                </a:lnTo>
                <a:lnTo>
                  <a:pt x="7265366" y="123444"/>
                </a:lnTo>
                <a:lnTo>
                  <a:pt x="7296227" y="124130"/>
                </a:lnTo>
                <a:lnTo>
                  <a:pt x="7327087" y="124473"/>
                </a:lnTo>
                <a:lnTo>
                  <a:pt x="7358291" y="125158"/>
                </a:lnTo>
                <a:lnTo>
                  <a:pt x="7389152" y="125501"/>
                </a:lnTo>
                <a:lnTo>
                  <a:pt x="7420014" y="126187"/>
                </a:lnTo>
                <a:lnTo>
                  <a:pt x="7450874" y="126530"/>
                </a:lnTo>
                <a:lnTo>
                  <a:pt x="7481736" y="127216"/>
                </a:lnTo>
                <a:lnTo>
                  <a:pt x="7512596" y="127559"/>
                </a:lnTo>
                <a:lnTo>
                  <a:pt x="7543801" y="128245"/>
                </a:lnTo>
                <a:lnTo>
                  <a:pt x="7574661" y="128588"/>
                </a:lnTo>
                <a:lnTo>
                  <a:pt x="7605522" y="129273"/>
                </a:lnTo>
                <a:lnTo>
                  <a:pt x="7636383" y="129616"/>
                </a:lnTo>
                <a:lnTo>
                  <a:pt x="7667244" y="130302"/>
                </a:lnTo>
                <a:lnTo>
                  <a:pt x="7698106" y="130645"/>
                </a:lnTo>
                <a:lnTo>
                  <a:pt x="7729309" y="131331"/>
                </a:lnTo>
                <a:lnTo>
                  <a:pt x="7760170" y="131673"/>
                </a:lnTo>
                <a:lnTo>
                  <a:pt x="7791031" y="132359"/>
                </a:lnTo>
                <a:lnTo>
                  <a:pt x="7821892" y="133045"/>
                </a:lnTo>
                <a:lnTo>
                  <a:pt x="7852753" y="133388"/>
                </a:lnTo>
                <a:lnTo>
                  <a:pt x="7883614" y="134074"/>
                </a:lnTo>
                <a:lnTo>
                  <a:pt x="7914818" y="134417"/>
                </a:lnTo>
                <a:lnTo>
                  <a:pt x="7945679" y="135102"/>
                </a:lnTo>
                <a:lnTo>
                  <a:pt x="7976540" y="135445"/>
                </a:lnTo>
                <a:lnTo>
                  <a:pt x="8007401" y="136131"/>
                </a:lnTo>
                <a:lnTo>
                  <a:pt x="8038262" y="136474"/>
                </a:lnTo>
                <a:lnTo>
                  <a:pt x="8069123" y="137160"/>
                </a:lnTo>
                <a:lnTo>
                  <a:pt x="8100327" y="137503"/>
                </a:lnTo>
                <a:lnTo>
                  <a:pt x="8131188" y="138189"/>
                </a:lnTo>
                <a:lnTo>
                  <a:pt x="8162049" y="138532"/>
                </a:lnTo>
                <a:lnTo>
                  <a:pt x="8192910" y="139218"/>
                </a:lnTo>
                <a:lnTo>
                  <a:pt x="8223771" y="139560"/>
                </a:lnTo>
                <a:lnTo>
                  <a:pt x="8254632" y="140246"/>
                </a:lnTo>
                <a:lnTo>
                  <a:pt x="8285836" y="140932"/>
                </a:lnTo>
                <a:lnTo>
                  <a:pt x="8316697" y="141275"/>
                </a:lnTo>
                <a:lnTo>
                  <a:pt x="8347558" y="141961"/>
                </a:lnTo>
                <a:lnTo>
                  <a:pt x="8378418" y="142303"/>
                </a:lnTo>
                <a:lnTo>
                  <a:pt x="8409280" y="142989"/>
                </a:lnTo>
                <a:lnTo>
                  <a:pt x="8440141" y="143332"/>
                </a:lnTo>
                <a:lnTo>
                  <a:pt x="8471345" y="144018"/>
                </a:lnTo>
                <a:lnTo>
                  <a:pt x="8502205" y="144361"/>
                </a:lnTo>
                <a:lnTo>
                  <a:pt x="8533066" y="145047"/>
                </a:lnTo>
                <a:lnTo>
                  <a:pt x="8563928" y="145390"/>
                </a:lnTo>
                <a:lnTo>
                  <a:pt x="8594788" y="146075"/>
                </a:lnTo>
                <a:lnTo>
                  <a:pt x="8625650" y="146418"/>
                </a:lnTo>
                <a:lnTo>
                  <a:pt x="8656510" y="147104"/>
                </a:lnTo>
                <a:lnTo>
                  <a:pt x="8687715" y="147447"/>
                </a:lnTo>
                <a:lnTo>
                  <a:pt x="8718575" y="148133"/>
                </a:lnTo>
                <a:lnTo>
                  <a:pt x="8749437" y="148818"/>
                </a:lnTo>
                <a:lnTo>
                  <a:pt x="8780297" y="149162"/>
                </a:lnTo>
                <a:lnTo>
                  <a:pt x="8811158" y="149847"/>
                </a:lnTo>
                <a:lnTo>
                  <a:pt x="8842020" y="150190"/>
                </a:lnTo>
                <a:lnTo>
                  <a:pt x="8873223" y="150876"/>
                </a:lnTo>
                <a:lnTo>
                  <a:pt x="8904084" y="151219"/>
                </a:lnTo>
                <a:lnTo>
                  <a:pt x="8934945" y="151905"/>
                </a:lnTo>
                <a:lnTo>
                  <a:pt x="8965807" y="152247"/>
                </a:lnTo>
                <a:lnTo>
                  <a:pt x="8996667" y="152933"/>
                </a:lnTo>
                <a:lnTo>
                  <a:pt x="9027528" y="153276"/>
                </a:lnTo>
                <a:lnTo>
                  <a:pt x="9058732" y="153962"/>
                </a:lnTo>
                <a:lnTo>
                  <a:pt x="9089593" y="154305"/>
                </a:lnTo>
                <a:lnTo>
                  <a:pt x="9120454" y="154991"/>
                </a:lnTo>
                <a:lnTo>
                  <a:pt x="9151315" y="155334"/>
                </a:lnTo>
                <a:lnTo>
                  <a:pt x="9182177" y="156019"/>
                </a:lnTo>
                <a:lnTo>
                  <a:pt x="9213037" y="156705"/>
                </a:lnTo>
                <a:lnTo>
                  <a:pt x="9244241" y="157048"/>
                </a:lnTo>
              </a:path>
            </a:pathLst>
          </a:custGeom>
          <a:noFill/>
          <a:ln w="30861" cap="flat">
            <a:solidFill>
              <a:srgbClr val="FAA523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35" name="Freeform 1334">
            <a:extLst>
              <a:ext uri="{FF2B5EF4-FFF2-40B4-BE49-F238E27FC236}">
                <a16:creationId xmlns:a16="http://schemas.microsoft.com/office/drawing/2014/main" id="{A8AF6790-95BE-96FC-B207-7A81496D7BA2}"/>
              </a:ext>
            </a:extLst>
          </p:cNvPr>
          <p:cNvSpPr/>
          <p:nvPr/>
        </p:nvSpPr>
        <p:spPr>
          <a:xfrm>
            <a:off x="1799463" y="4009872"/>
            <a:ext cx="116586" cy="116585"/>
          </a:xfrm>
          <a:custGeom>
            <a:avLst/>
            <a:gdLst>
              <a:gd name="connsiteX0" fmla="*/ 116586 w 116586"/>
              <a:gd name="connsiteY0" fmla="*/ 58293 h 116585"/>
              <a:gd name="connsiteX1" fmla="*/ 58293 w 116586"/>
              <a:gd name="connsiteY1" fmla="*/ 116586 h 116585"/>
              <a:gd name="connsiteX2" fmla="*/ 0 w 116586"/>
              <a:gd name="connsiteY2" fmla="*/ 58293 h 116585"/>
              <a:gd name="connsiteX3" fmla="*/ 58293 w 116586"/>
              <a:gd name="connsiteY3" fmla="*/ 0 h 116585"/>
              <a:gd name="connsiteX4" fmla="*/ 116586 w 116586"/>
              <a:gd name="connsiteY4" fmla="*/ 58293 h 1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" h="116585">
                <a:moveTo>
                  <a:pt x="116586" y="58293"/>
                </a:moveTo>
                <a:cubicBezTo>
                  <a:pt x="116586" y="90487"/>
                  <a:pt x="90487" y="116586"/>
                  <a:pt x="58293" y="116586"/>
                </a:cubicBezTo>
                <a:cubicBezTo>
                  <a:pt x="26099" y="116586"/>
                  <a:pt x="0" y="90487"/>
                  <a:pt x="0" y="58293"/>
                </a:cubicBezTo>
                <a:cubicBezTo>
                  <a:pt x="0" y="26099"/>
                  <a:pt x="26099" y="0"/>
                  <a:pt x="58293" y="0"/>
                </a:cubicBezTo>
                <a:cubicBezTo>
                  <a:pt x="90487" y="0"/>
                  <a:pt x="116586" y="26099"/>
                  <a:pt x="116586" y="58293"/>
                </a:cubicBezTo>
                <a:close/>
              </a:path>
            </a:pathLst>
          </a:custGeom>
          <a:solidFill>
            <a:srgbClr val="FAA523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4FBF1CF-5DBB-F14E-3821-77DE9F884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Treatment Effects of Ivy-Plus College Admission for Waitlisted Applicants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Predicted Mean Income Rank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0422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7" y="1010945"/>
            <a:ext cx="10606634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 attending an Ivy-plus college have an impact on non-monetary outcomes as well?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Begin by examining impacts on attending an elite (top 10) graduate program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Non-Monetary Outcomes</a:t>
            </a:r>
          </a:p>
        </p:txBody>
      </p:sp>
    </p:spTree>
    <p:extLst>
      <p:ext uri="{BB962C8B-B14F-4D97-AF65-F5344CB8AC3E}">
        <p14:creationId xmlns:p14="http://schemas.microsoft.com/office/powerpoint/2010/main" val="15191088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89B0620C-06AF-259A-5C2F-C3C885989DEE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A4A507C-986D-B8E5-2597-159F4DA2A573}"/>
              </a:ext>
            </a:extLst>
          </p:cNvPr>
          <p:cNvSpPr/>
          <p:nvPr/>
        </p:nvSpPr>
        <p:spPr>
          <a:xfrm>
            <a:off x="616457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7AC492F-44F9-EF03-38D7-3879375A0CFE}"/>
              </a:ext>
            </a:extLst>
          </p:cNvPr>
          <p:cNvSpPr/>
          <p:nvPr/>
        </p:nvSpPr>
        <p:spPr>
          <a:xfrm>
            <a:off x="1807349" y="4481703"/>
            <a:ext cx="1186091" cy="1197749"/>
          </a:xfrm>
          <a:custGeom>
            <a:avLst/>
            <a:gdLst>
              <a:gd name="connsiteX0" fmla="*/ 0 w 1186091"/>
              <a:gd name="connsiteY0" fmla="*/ 0 h 1197749"/>
              <a:gd name="connsiteX1" fmla="*/ 1186091 w 1186091"/>
              <a:gd name="connsiteY1" fmla="*/ 0 h 1197749"/>
              <a:gd name="connsiteX2" fmla="*/ 1186091 w 1186091"/>
              <a:gd name="connsiteY2" fmla="*/ 1197750 h 1197749"/>
              <a:gd name="connsiteX3" fmla="*/ 0 w 1186091"/>
              <a:gd name="connsiteY3" fmla="*/ 1197750 h 119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091" h="1197749">
                <a:moveTo>
                  <a:pt x="0" y="0"/>
                </a:moveTo>
                <a:lnTo>
                  <a:pt x="1186091" y="0"/>
                </a:lnTo>
                <a:lnTo>
                  <a:pt x="1186091" y="1197750"/>
                </a:lnTo>
                <a:lnTo>
                  <a:pt x="0" y="1197750"/>
                </a:lnTo>
                <a:close/>
              </a:path>
            </a:pathLst>
          </a:custGeom>
          <a:solidFill>
            <a:srgbClr val="54C5B6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15A0026-3DCA-2D52-4531-096976411714}"/>
              </a:ext>
            </a:extLst>
          </p:cNvPr>
          <p:cNvSpPr/>
          <p:nvPr/>
        </p:nvSpPr>
        <p:spPr>
          <a:xfrm>
            <a:off x="1814207" y="4488561"/>
            <a:ext cx="1172375" cy="1184033"/>
          </a:xfrm>
          <a:custGeom>
            <a:avLst/>
            <a:gdLst>
              <a:gd name="connsiteX0" fmla="*/ 0 w 1172375"/>
              <a:gd name="connsiteY0" fmla="*/ 0 h 1184033"/>
              <a:gd name="connsiteX1" fmla="*/ 1172375 w 1172375"/>
              <a:gd name="connsiteY1" fmla="*/ 0 h 1184033"/>
              <a:gd name="connsiteX2" fmla="*/ 1172375 w 1172375"/>
              <a:gd name="connsiteY2" fmla="*/ 1184034 h 1184033"/>
              <a:gd name="connsiteX3" fmla="*/ 0 w 1172375"/>
              <a:gd name="connsiteY3" fmla="*/ 1184034 h 118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375" h="1184033">
                <a:moveTo>
                  <a:pt x="0" y="0"/>
                </a:moveTo>
                <a:lnTo>
                  <a:pt x="1172375" y="0"/>
                </a:lnTo>
                <a:lnTo>
                  <a:pt x="1172375" y="1184034"/>
                </a:lnTo>
                <a:lnTo>
                  <a:pt x="0" y="1184034"/>
                </a:lnTo>
                <a:close/>
              </a:path>
            </a:pathLst>
          </a:custGeom>
          <a:noFill/>
          <a:ln w="13716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0C91FCE-0A02-15B3-32A1-F2ED1FDC840E}"/>
              </a:ext>
            </a:extLst>
          </p:cNvPr>
          <p:cNvSpPr/>
          <p:nvPr/>
        </p:nvSpPr>
        <p:spPr>
          <a:xfrm>
            <a:off x="2993440" y="4123372"/>
            <a:ext cx="1185748" cy="1556080"/>
          </a:xfrm>
          <a:custGeom>
            <a:avLst/>
            <a:gdLst>
              <a:gd name="connsiteX0" fmla="*/ 0 w 1185748"/>
              <a:gd name="connsiteY0" fmla="*/ 0 h 1556080"/>
              <a:gd name="connsiteX1" fmla="*/ 1185748 w 1185748"/>
              <a:gd name="connsiteY1" fmla="*/ 0 h 1556080"/>
              <a:gd name="connsiteX2" fmla="*/ 1185748 w 1185748"/>
              <a:gd name="connsiteY2" fmla="*/ 1556080 h 1556080"/>
              <a:gd name="connsiteX3" fmla="*/ 0 w 1185748"/>
              <a:gd name="connsiteY3" fmla="*/ 1556080 h 15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5748" h="1556080">
                <a:moveTo>
                  <a:pt x="0" y="0"/>
                </a:moveTo>
                <a:lnTo>
                  <a:pt x="1185748" y="0"/>
                </a:lnTo>
                <a:lnTo>
                  <a:pt x="1185748" y="1556080"/>
                </a:lnTo>
                <a:lnTo>
                  <a:pt x="0" y="1556080"/>
                </a:lnTo>
                <a:close/>
              </a:path>
            </a:pathLst>
          </a:custGeom>
          <a:solidFill>
            <a:srgbClr val="FBB7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7CE79DCE-FF0F-37A9-0200-966BA21C825F}"/>
              </a:ext>
            </a:extLst>
          </p:cNvPr>
          <p:cNvSpPr/>
          <p:nvPr/>
        </p:nvSpPr>
        <p:spPr>
          <a:xfrm>
            <a:off x="3000298" y="4130230"/>
            <a:ext cx="1172032" cy="1542364"/>
          </a:xfrm>
          <a:custGeom>
            <a:avLst/>
            <a:gdLst>
              <a:gd name="connsiteX0" fmla="*/ 0 w 1172032"/>
              <a:gd name="connsiteY0" fmla="*/ 0 h 1542364"/>
              <a:gd name="connsiteX1" fmla="*/ 1172032 w 1172032"/>
              <a:gd name="connsiteY1" fmla="*/ 0 h 1542364"/>
              <a:gd name="connsiteX2" fmla="*/ 1172032 w 1172032"/>
              <a:gd name="connsiteY2" fmla="*/ 1542364 h 1542364"/>
              <a:gd name="connsiteX3" fmla="*/ 0 w 1172032"/>
              <a:gd name="connsiteY3" fmla="*/ 1542364 h 154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032" h="1542364">
                <a:moveTo>
                  <a:pt x="0" y="0"/>
                </a:moveTo>
                <a:lnTo>
                  <a:pt x="1172032" y="0"/>
                </a:lnTo>
                <a:lnTo>
                  <a:pt x="1172032" y="1542364"/>
                </a:lnTo>
                <a:lnTo>
                  <a:pt x="0" y="1542364"/>
                </a:lnTo>
                <a:close/>
              </a:path>
            </a:pathLst>
          </a:custGeom>
          <a:noFill/>
          <a:ln w="13716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1736F5-BC65-A88C-6900-48B3674489C8}"/>
              </a:ext>
            </a:extLst>
          </p:cNvPr>
          <p:cNvSpPr txBox="1"/>
          <p:nvPr/>
        </p:nvSpPr>
        <p:spPr>
          <a:xfrm>
            <a:off x="2658579" y="3439553"/>
            <a:ext cx="164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003A4F"/>
                </a:solidFill>
                <a:latin typeface="Helvetica"/>
                <a:sym typeface="Helvetica"/>
                <a:rtl val="0"/>
              </a:rPr>
              <a:t>Diff = 3.2 (1.6)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3FB94F85-A8BB-E771-49FF-AD1CD0375513}"/>
              </a:ext>
            </a:extLst>
          </p:cNvPr>
          <p:cNvSpPr/>
          <p:nvPr/>
        </p:nvSpPr>
        <p:spPr>
          <a:xfrm>
            <a:off x="3586314" y="3777729"/>
            <a:ext cx="1905" cy="690943"/>
          </a:xfrm>
          <a:custGeom>
            <a:avLst/>
            <a:gdLst>
              <a:gd name="connsiteX0" fmla="*/ 0 w 1905"/>
              <a:gd name="connsiteY0" fmla="*/ 0 h 690943"/>
              <a:gd name="connsiteX1" fmla="*/ 0 w 1905"/>
              <a:gd name="connsiteY1" fmla="*/ 690944 h 69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690943">
                <a:moveTo>
                  <a:pt x="0" y="0"/>
                </a:moveTo>
                <a:lnTo>
                  <a:pt x="0" y="690944"/>
                </a:lnTo>
              </a:path>
            </a:pathLst>
          </a:custGeom>
          <a:ln w="13716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3463E8E7-AFF3-01E8-A9E7-BA990AAB36B7}"/>
              </a:ext>
            </a:extLst>
          </p:cNvPr>
          <p:cNvSpPr/>
          <p:nvPr/>
        </p:nvSpPr>
        <p:spPr>
          <a:xfrm>
            <a:off x="3543452" y="4468672"/>
            <a:ext cx="85725" cy="1905"/>
          </a:xfrm>
          <a:custGeom>
            <a:avLst/>
            <a:gdLst>
              <a:gd name="connsiteX0" fmla="*/ 0 w 85725"/>
              <a:gd name="connsiteY0" fmla="*/ 0 h 1905"/>
              <a:gd name="connsiteX1" fmla="*/ 85725 w 8572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25" h="1905">
                <a:moveTo>
                  <a:pt x="0" y="0"/>
                </a:moveTo>
                <a:lnTo>
                  <a:pt x="85725" y="0"/>
                </a:lnTo>
              </a:path>
            </a:pathLst>
          </a:custGeom>
          <a:ln w="13716" cap="rnd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7610CFA-C3A0-E3F3-BC4C-58E6D28C4CD1}"/>
              </a:ext>
            </a:extLst>
          </p:cNvPr>
          <p:cNvSpPr/>
          <p:nvPr/>
        </p:nvSpPr>
        <p:spPr>
          <a:xfrm>
            <a:off x="3543452" y="3777729"/>
            <a:ext cx="85725" cy="1905"/>
          </a:xfrm>
          <a:custGeom>
            <a:avLst/>
            <a:gdLst>
              <a:gd name="connsiteX0" fmla="*/ 0 w 85725"/>
              <a:gd name="connsiteY0" fmla="*/ 0 h 1905"/>
              <a:gd name="connsiteX1" fmla="*/ 85725 w 8572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25" h="1905">
                <a:moveTo>
                  <a:pt x="0" y="0"/>
                </a:moveTo>
                <a:lnTo>
                  <a:pt x="85725" y="0"/>
                </a:lnTo>
              </a:path>
            </a:pathLst>
          </a:custGeom>
          <a:ln w="13716" cap="rnd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522EA93B-4501-BC20-7A36-CDC504AB0125}"/>
              </a:ext>
            </a:extLst>
          </p:cNvPr>
          <p:cNvSpPr/>
          <p:nvPr/>
        </p:nvSpPr>
        <p:spPr>
          <a:xfrm>
            <a:off x="1656473" y="1091793"/>
            <a:ext cx="1905" cy="4738535"/>
          </a:xfrm>
          <a:custGeom>
            <a:avLst/>
            <a:gdLst>
              <a:gd name="connsiteX0" fmla="*/ 0 w 1905"/>
              <a:gd name="connsiteY0" fmla="*/ 4738535 h 4738535"/>
              <a:gd name="connsiteX1" fmla="*/ 0 w 1905"/>
              <a:gd name="connsiteY1" fmla="*/ 0 h 473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4738535">
                <a:moveTo>
                  <a:pt x="0" y="4738535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884D1EA2-00A5-3904-3CD9-EEB292EF5504}"/>
              </a:ext>
            </a:extLst>
          </p:cNvPr>
          <p:cNvSpPr/>
          <p:nvPr/>
        </p:nvSpPr>
        <p:spPr>
          <a:xfrm>
            <a:off x="1561490" y="5679452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7CDAF27-F836-C524-0411-6E384BD485C1}"/>
              </a:ext>
            </a:extLst>
          </p:cNvPr>
          <p:cNvSpPr txBox="1"/>
          <p:nvPr/>
        </p:nvSpPr>
        <p:spPr>
          <a:xfrm>
            <a:off x="1281417" y="552832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0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13A43E6-6FE0-5211-2316-AC95F0456251}"/>
              </a:ext>
            </a:extLst>
          </p:cNvPr>
          <p:cNvSpPr/>
          <p:nvPr/>
        </p:nvSpPr>
        <p:spPr>
          <a:xfrm>
            <a:off x="1561490" y="4570171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7E60ABA-66BF-C5FD-5A47-26C2215EBE98}"/>
              </a:ext>
            </a:extLst>
          </p:cNvPr>
          <p:cNvSpPr txBox="1"/>
          <p:nvPr/>
        </p:nvSpPr>
        <p:spPr>
          <a:xfrm>
            <a:off x="1140447" y="441902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10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B3107D23-D6DD-08C0-3477-98F8F53E27F5}"/>
              </a:ext>
            </a:extLst>
          </p:cNvPr>
          <p:cNvSpPr/>
          <p:nvPr/>
        </p:nvSpPr>
        <p:spPr>
          <a:xfrm>
            <a:off x="1561490" y="3461232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4AA1BE-4ED0-567A-2C13-4137D1ABFA23}"/>
              </a:ext>
            </a:extLst>
          </p:cNvPr>
          <p:cNvSpPr txBox="1"/>
          <p:nvPr/>
        </p:nvSpPr>
        <p:spPr>
          <a:xfrm>
            <a:off x="1140447" y="331010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20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87037DBA-03B0-2FC3-F002-4C0E5B8891A5}"/>
              </a:ext>
            </a:extLst>
          </p:cNvPr>
          <p:cNvSpPr/>
          <p:nvPr/>
        </p:nvSpPr>
        <p:spPr>
          <a:xfrm>
            <a:off x="1561490" y="2351951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D84CDB1-2D71-4D88-12E6-5DA31A599D12}"/>
              </a:ext>
            </a:extLst>
          </p:cNvPr>
          <p:cNvSpPr txBox="1"/>
          <p:nvPr/>
        </p:nvSpPr>
        <p:spPr>
          <a:xfrm>
            <a:off x="1140447" y="220080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30</a:t>
            </a: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9E1BC1C5-6F50-9B9B-6343-50147B00DC6C}"/>
              </a:ext>
            </a:extLst>
          </p:cNvPr>
          <p:cNvSpPr/>
          <p:nvPr/>
        </p:nvSpPr>
        <p:spPr>
          <a:xfrm>
            <a:off x="1561490" y="124266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670B00-3846-E017-D121-D8B7CA0851CA}"/>
              </a:ext>
            </a:extLst>
          </p:cNvPr>
          <p:cNvSpPr txBox="1"/>
          <p:nvPr/>
        </p:nvSpPr>
        <p:spPr>
          <a:xfrm>
            <a:off x="1140447" y="109154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40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AD4568-9E72-FDEB-F404-9586D854A3DD}"/>
              </a:ext>
            </a:extLst>
          </p:cNvPr>
          <p:cNvSpPr txBox="1"/>
          <p:nvPr/>
        </p:nvSpPr>
        <p:spPr>
          <a:xfrm rot="16200000">
            <a:off x="-791091" y="3276562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% Students in the Elite Position</a:t>
            </a: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1E53E286-9E10-D501-BA92-EEEF01580638}"/>
              </a:ext>
            </a:extLst>
          </p:cNvPr>
          <p:cNvSpPr/>
          <p:nvPr/>
        </p:nvSpPr>
        <p:spPr>
          <a:xfrm>
            <a:off x="1656473" y="5830328"/>
            <a:ext cx="3017520" cy="1905"/>
          </a:xfrm>
          <a:custGeom>
            <a:avLst/>
            <a:gdLst>
              <a:gd name="connsiteX0" fmla="*/ 0 w 9788766"/>
              <a:gd name="connsiteY0" fmla="*/ 0 h 1905"/>
              <a:gd name="connsiteX1" fmla="*/ 9788766 w 9788766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88766" h="1905">
                <a:moveTo>
                  <a:pt x="0" y="0"/>
                </a:moveTo>
                <a:lnTo>
                  <a:pt x="9788766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3692BA00-D33B-30EF-5ADF-E9D7D6A00CA3}"/>
              </a:ext>
            </a:extLst>
          </p:cNvPr>
          <p:cNvSpPr/>
          <p:nvPr/>
        </p:nvSpPr>
        <p:spPr>
          <a:xfrm>
            <a:off x="2993440" y="5830328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CF04668-DB8F-3CDA-0D1A-C27311825B9A}"/>
              </a:ext>
            </a:extLst>
          </p:cNvPr>
          <p:cNvSpPr txBox="1"/>
          <p:nvPr/>
        </p:nvSpPr>
        <p:spPr>
          <a:xfrm>
            <a:off x="1733283" y="5908529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In Elite Grad School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899281-1F4F-A3C0-5851-C24A2FD5C004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Treatment Effects of Ivy-Plus College Admission for Waitlisted Applicants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Non-Monetary Outcomes</a:t>
            </a:r>
          </a:p>
        </p:txBody>
      </p:sp>
    </p:spTree>
    <p:extLst>
      <p:ext uri="{BB962C8B-B14F-4D97-AF65-F5344CB8AC3E}">
        <p14:creationId xmlns:p14="http://schemas.microsoft.com/office/powerpoint/2010/main" val="7743435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7" y="1010945"/>
            <a:ext cx="10606634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obtain more general measures of non-monetary success, define a revealed preference measure of working at a prestigious firm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Calculate ratio of Ivy-plus to flagship public attendees at each firm using historical data (leaving out own observation)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 firms that rank highest on this ratio as “elite” firms, counting firms up to the number required to account for 25% of Ivy-plus employment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 regress this ratio on predicted top 1% share and rank firms on the residual to obtain a measure of “prestigious” firms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overlap between this list and publicly available lists of 10 most prestigious hospitals, research institutions, etc. (e.g., Mass General Hospital, Mayo Clinic, Johns Hopkins)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Expanding Non-Monetary Outcomes</a:t>
            </a:r>
          </a:p>
        </p:txBody>
      </p:sp>
    </p:spTree>
    <p:extLst>
      <p:ext uri="{BB962C8B-B14F-4D97-AF65-F5344CB8AC3E}">
        <p14:creationId xmlns:p14="http://schemas.microsoft.com/office/powerpoint/2010/main" val="31384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515" y="1845015"/>
            <a:ext cx="112734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2AB6A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 1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Students from High-Income Families 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Likely to Attend Highly Selective Colleges?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231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CEC999A-8817-7229-010E-F2ACCEC9C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899281-1F4F-A3C0-5851-C24A2FD5C004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Treatment Effects of Ivy-Plus College Admission for Waitlisted Applicants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Non-Monetary Outcomes</a:t>
            </a:r>
          </a:p>
        </p:txBody>
      </p:sp>
    </p:spTree>
    <p:extLst>
      <p:ext uri="{BB962C8B-B14F-4D97-AF65-F5344CB8AC3E}">
        <p14:creationId xmlns:p14="http://schemas.microsoft.com/office/powerpoint/2010/main" val="27725107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7D91ADB-4F0F-D1D6-726F-554529D55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899281-1F4F-A3C0-5851-C24A2FD5C004}"/>
              </a:ext>
            </a:extLst>
          </p:cNvPr>
          <p:cNvSpPr/>
          <p:nvPr/>
        </p:nvSpPr>
        <p:spPr>
          <a:xfrm>
            <a:off x="43771" y="80750"/>
            <a:ext cx="12148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Summary of Magnitudes: Causal Effect of Attending Ivy-Plus vs. Average State Flagship</a:t>
            </a:r>
          </a:p>
        </p:txBody>
      </p:sp>
      <p:sp>
        <p:nvSpPr>
          <p:cNvPr id="353" name="Right Brace 352">
            <a:extLst>
              <a:ext uri="{FF2B5EF4-FFF2-40B4-BE49-F238E27FC236}">
                <a16:creationId xmlns:a16="http://schemas.microsoft.com/office/drawing/2014/main" id="{B79927C0-7A29-FEAF-CB1F-6A49A91EB90D}"/>
              </a:ext>
            </a:extLst>
          </p:cNvPr>
          <p:cNvSpPr/>
          <p:nvPr/>
        </p:nvSpPr>
        <p:spPr>
          <a:xfrm>
            <a:off x="11051248" y="1761987"/>
            <a:ext cx="176860" cy="243013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73F8C457-155B-23CD-6A49-CDE6CACEB5AE}"/>
              </a:ext>
            </a:extLst>
          </p:cNvPr>
          <p:cNvSpPr txBox="1"/>
          <p:nvPr/>
        </p:nvSpPr>
        <p:spPr>
          <a:xfrm>
            <a:off x="11211144" y="2736174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  <a:sym typeface="Helvetica"/>
                <a:rtl val="0"/>
              </a:rPr>
              <a:t>Causal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  <a:sym typeface="Helvetica"/>
                <a:rtl val="0"/>
              </a:rPr>
              <a:t>Effect</a:t>
            </a:r>
          </a:p>
        </p:txBody>
      </p:sp>
      <p:sp>
        <p:nvSpPr>
          <p:cNvPr id="355" name="Right Brace 354">
            <a:extLst>
              <a:ext uri="{FF2B5EF4-FFF2-40B4-BE49-F238E27FC236}">
                <a16:creationId xmlns:a16="http://schemas.microsoft.com/office/drawing/2014/main" id="{D8D488E1-CFF2-5720-2A03-86FB3DE347B5}"/>
              </a:ext>
            </a:extLst>
          </p:cNvPr>
          <p:cNvSpPr/>
          <p:nvPr/>
        </p:nvSpPr>
        <p:spPr>
          <a:xfrm rot="16200000">
            <a:off x="9767955" y="3345148"/>
            <a:ext cx="307776" cy="92204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90A43F66-604D-CC6C-4B8F-4FAA0E4D45C3}"/>
              </a:ext>
            </a:extLst>
          </p:cNvPr>
          <p:cNvSpPr txBox="1"/>
          <p:nvPr/>
        </p:nvSpPr>
        <p:spPr>
          <a:xfrm>
            <a:off x="9513597" y="3361652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  <a:sym typeface="Helvetica"/>
                <a:rtl val="0"/>
              </a:rPr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16904253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6" y="1010945"/>
            <a:ext cx="10274795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ompare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who </a:t>
            </a: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different colleges conditional on being admitted to the same set of colleges</a:t>
            </a:r>
            <a:endParaRPr lang="en-US" sz="16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Relies on different identification assumption: idiosyncratic </a:t>
            </a:r>
            <a:r>
              <a:rPr lang="en-US" sz="2000" b="1" dirty="0">
                <a:solidFill>
                  <a:srgbClr val="2AB6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preferences </a:t>
            </a: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conditional on choice set </a:t>
            </a: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[Mountjoy and Hickman 2022, Assumption 1]</a:t>
            </a:r>
            <a:b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baseline="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baseline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mplement this design in our data for Ivy-plus and state flagship public colleges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2200" baseline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reconcile our findings with previous papers that use this design</a:t>
            </a:r>
            <a:r>
              <a:rPr lang="en-US" sz="1600" baseline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[Dale and Krueger 2002, 2014, Mountjoy and Hickman 2022]</a:t>
            </a:r>
            <a:endParaRPr lang="en-US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14930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Research Design #2: Variation in Matriculation Conditional on Admission</a:t>
            </a:r>
          </a:p>
        </p:txBody>
      </p:sp>
    </p:spTree>
    <p:extLst>
      <p:ext uri="{BB962C8B-B14F-4D97-AF65-F5344CB8AC3E}">
        <p14:creationId xmlns:p14="http://schemas.microsoft.com/office/powerpoint/2010/main" val="6257426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677D484-3CBD-453C-F1E9-3B1B0E43B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817A0-2E13-FA42-EEE4-58E292E94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Causal Effects of Ivy-Plus Attendance: Matriculation Design</a:t>
            </a:r>
          </a:p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Lucida Sans" charset="0"/>
                <a:ea typeface="Lucida Sans" charset="0"/>
                <a:cs typeface="Lucida Sans" charset="0"/>
              </a:rPr>
              <a:t>Flagship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 Public and Ivy-Plus Schools, Predicted Top 1%</a:t>
            </a:r>
          </a:p>
        </p:txBody>
      </p:sp>
    </p:spTree>
    <p:extLst>
      <p:ext uri="{BB962C8B-B14F-4D97-AF65-F5344CB8AC3E}">
        <p14:creationId xmlns:p14="http://schemas.microsoft.com/office/powerpoint/2010/main" val="16730778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D44A189-29FB-E0A0-FB1F-AB2D91B5E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965BCD-ECB4-2EC6-AB5A-6E0188DB6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Causal Effects of Ivy-Plus Attendance: Matriculation Design</a:t>
            </a:r>
          </a:p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Texas, California, Elite Public, and Ivy-Plus Schools, Predicted Top 1%</a:t>
            </a:r>
          </a:p>
        </p:txBody>
      </p:sp>
    </p:spTree>
    <p:extLst>
      <p:ext uri="{BB962C8B-B14F-4D97-AF65-F5344CB8AC3E}">
        <p14:creationId xmlns:p14="http://schemas.microsoft.com/office/powerpoint/2010/main" val="6492147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DD31BE2-FABA-FB52-FBDE-BCC88C665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965BCD-ECB4-2EC6-AB5A-6E0188DB6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Causal Effects of Ivy-Plus Attendance: Matriculation Design</a:t>
            </a:r>
          </a:p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Texas, California, Elite Public, and Ivy-Plus Schools, Predicted Mean Income Rank</a:t>
            </a:r>
          </a:p>
        </p:txBody>
      </p:sp>
    </p:spTree>
    <p:extLst>
      <p:ext uri="{BB962C8B-B14F-4D97-AF65-F5344CB8AC3E}">
        <p14:creationId xmlns:p14="http://schemas.microsoft.com/office/powerpoint/2010/main" val="22697781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A73EF7E-3300-283E-2097-A9DBC6979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400F73-9E4F-EB7B-BD77-68A32FAD21B6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Treatment Effects of Ivy-Plus College Attendance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Comparing All Methods</a:t>
            </a:r>
          </a:p>
        </p:txBody>
      </p:sp>
    </p:spTree>
    <p:extLst>
      <p:ext uri="{BB962C8B-B14F-4D97-AF65-F5344CB8AC3E}">
        <p14:creationId xmlns:p14="http://schemas.microsoft.com/office/powerpoint/2010/main" val="3796137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6" y="1010945"/>
            <a:ext cx="10274795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do our conclusions differ from Dale and Krueger (2002, 2014) who find that attending a more selective college has small/zero impact on earnings?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find a large effect of Ivy-Plus attendance solely 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top-tail outcomes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Dale and Krueger focus on mean impacts on log earnings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Dale and Krueger proxy for college quality using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SAT scores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we directly estimate colleges’ effects on outcomes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Earnings outcomes are not highly correlated with mean SAT scores within subset of highly selective colleges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[Chetty et al. 2020]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Reconciliation with Dale and Krueger</a:t>
            </a:r>
          </a:p>
        </p:txBody>
      </p:sp>
    </p:spTree>
    <p:extLst>
      <p:ext uri="{BB962C8B-B14F-4D97-AF65-F5344CB8AC3E}">
        <p14:creationId xmlns:p14="http://schemas.microsoft.com/office/powerpoint/2010/main" val="3389285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F1BEEA0-94A6-3E04-B452-28BCD31BB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D28FE8-03A7-4918-ADEA-EE6C8E239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cs typeface="Arial" panose="020B0604020202020204" pitchFamily="34" charset="0"/>
              </a:rPr>
              <a:t>Causal Effects of Ivy-Plus Attendance: Matriculation Design</a:t>
            </a:r>
          </a:p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Heterogeneity by Parent Income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236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9AF24-7BC6-4B8E-930F-F82A71EAC4EB}"/>
              </a:ext>
            </a:extLst>
          </p:cNvPr>
          <p:cNvGrpSpPr/>
          <p:nvPr/>
        </p:nvGrpSpPr>
        <p:grpSpPr>
          <a:xfrm>
            <a:off x="0" y="4101063"/>
            <a:ext cx="10693101" cy="1693586"/>
            <a:chOff x="0" y="3593054"/>
            <a:chExt cx="10693101" cy="220159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AB1136-6F51-48AC-8287-A87E231D6148}"/>
                </a:ext>
              </a:extLst>
            </p:cNvPr>
            <p:cNvSpPr/>
            <p:nvPr/>
          </p:nvSpPr>
          <p:spPr>
            <a:xfrm>
              <a:off x="0" y="3863693"/>
              <a:ext cx="10553475" cy="1930956"/>
            </a:xfrm>
            <a:prstGeom prst="rect">
              <a:avLst/>
            </a:prstGeom>
            <a:solidFill>
              <a:srgbClr val="39B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A179EF8-161F-416F-97AF-8751A774A7C5}"/>
                </a:ext>
              </a:extLst>
            </p:cNvPr>
            <p:cNvSpPr/>
            <p:nvPr/>
          </p:nvSpPr>
          <p:spPr>
            <a:xfrm>
              <a:off x="8380207" y="3593054"/>
              <a:ext cx="2312894" cy="2201595"/>
            </a:xfrm>
            <a:prstGeom prst="triangle">
              <a:avLst>
                <a:gd name="adj" fmla="val 954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7060544-589F-4FB4-9051-00EBABA3600C}"/>
              </a:ext>
            </a:extLst>
          </p:cNvPr>
          <p:cNvSpPr txBox="1">
            <a:spLocks/>
          </p:cNvSpPr>
          <p:nvPr/>
        </p:nvSpPr>
        <p:spPr>
          <a:xfrm>
            <a:off x="173109" y="4329392"/>
            <a:ext cx="10207256" cy="1439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Outcome-Based Tests of </a:t>
            </a:r>
            <a:b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Admissions Preferences</a:t>
            </a:r>
          </a:p>
        </p:txBody>
      </p:sp>
    </p:spTree>
    <p:extLst>
      <p:ext uri="{BB962C8B-B14F-4D97-AF65-F5344CB8AC3E}">
        <p14:creationId xmlns:p14="http://schemas.microsoft.com/office/powerpoint/2010/main" val="2665170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6" y="1207586"/>
            <a:ext cx="10825904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Begin by adjusting for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disparities by socioeconomic status </a:t>
            </a:r>
            <a:r>
              <a:rPr lang="en-US" sz="22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</a:t>
            </a: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application using SAT/ACT scores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4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Standardized test scores are an imperfect measure of latent potential, and may exhibit biases potentially correlated with parental income 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[e.g., Goodman et al. 2020]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scores as a benchmark to start from and revisit latent potential by parental income at the end of the talk by examining post-college outcomes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Reweight test-score distribution within each parent income group to match distribution of scores for attendees of Ivy-plus colleges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262626"/>
                </a:solidFill>
                <a:latin typeface="Lucida Sans" panose="020B0602030504020204" pitchFamily="34" charset="0"/>
                <a:cs typeface="Arial" pitchFamily="34" charset="0"/>
              </a:rPr>
              <a:t>Disparities Before College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0440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6" y="1010945"/>
            <a:ext cx="10732327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the factors that lead to high-income admissions advantage (legacy, athlete status, high non-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ratings) associated with better post-college outcomes?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broadly, is there a tradeoff between admitting more students from middle class families and class “quality”?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 for evaluating whether admissions preferences that favor students from high-income families are “merited” from an outcome-based perspective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critical for understanding whether diversifying student body would translate to greater diversity among society’s leaders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section, answer this question by examining how outcomes vary with admissions preferences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Outcome-Based Tests of Admissions Preferences</a:t>
            </a:r>
          </a:p>
        </p:txBody>
      </p:sp>
    </p:spTree>
    <p:extLst>
      <p:ext uri="{BB962C8B-B14F-4D97-AF65-F5344CB8AC3E}">
        <p14:creationId xmlns:p14="http://schemas.microsoft.com/office/powerpoint/2010/main" val="6535374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5824A06-7E62-4FAA-8263-4A972AA5F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355D20-6A6C-4DE5-C5B2-97EB52740988}"/>
              </a:ext>
            </a:extLst>
          </p:cNvPr>
          <p:cNvSpPr/>
          <p:nvPr/>
        </p:nvSpPr>
        <p:spPr>
          <a:xfrm>
            <a:off x="43771" y="80750"/>
            <a:ext cx="12148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Post-College Outcomes by Application Credentials Among Ivy-Plus Matriculants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Predicted Top 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6329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0315403F-D6A8-3868-53A8-77C9F34ED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9842" y="1600200"/>
            <a:ext cx="5852160" cy="3657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5856A17-5E23-8288-FE0C-0E330DD2A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600200"/>
            <a:ext cx="585216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36E5D4-8DCF-BD40-78B6-603314A28D95}"/>
              </a:ext>
            </a:extLst>
          </p:cNvPr>
          <p:cNvSpPr txBox="1"/>
          <p:nvPr/>
        </p:nvSpPr>
        <p:spPr>
          <a:xfrm>
            <a:off x="1413285" y="1600200"/>
            <a:ext cx="374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Attending Elite Graduate 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75A3C-710D-841A-F629-8FFB2D323F25}"/>
              </a:ext>
            </a:extLst>
          </p:cNvPr>
          <p:cNvSpPr txBox="1"/>
          <p:nvPr/>
        </p:nvSpPr>
        <p:spPr>
          <a:xfrm>
            <a:off x="7709646" y="1600200"/>
            <a:ext cx="374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Working at Prestigious Firm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DAFCE3-A371-D0DA-57A7-D4722F3E7BD8}"/>
              </a:ext>
            </a:extLst>
          </p:cNvPr>
          <p:cNvSpPr/>
          <p:nvPr/>
        </p:nvSpPr>
        <p:spPr>
          <a:xfrm>
            <a:off x="43771" y="80750"/>
            <a:ext cx="12148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Post-College Outcomes by Application Credentials Among Ivy-Plus Matriculants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" charset="0"/>
                <a:ea typeface="Lucida Sans" charset="0"/>
                <a:cs typeface="Lucida Sans" charset="0"/>
              </a:rPr>
              <a:t>Non-Monetary Outcomes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132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6" y="1010945"/>
            <a:ext cx="10732327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Adjust for selection when conditioning on matriculants by returning to applicant sample and using our causal effect estimates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Identify potential outcomes of marginal rejected students (from waitlist) had they attended an Ivy-plus college by adding in our VA estimates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Impact of Admissions Changes on Students’ Post-College Outcomes</a:t>
            </a:r>
          </a:p>
        </p:txBody>
      </p:sp>
    </p:spTree>
    <p:extLst>
      <p:ext uri="{BB962C8B-B14F-4D97-AF65-F5344CB8AC3E}">
        <p14:creationId xmlns:p14="http://schemas.microsoft.com/office/powerpoint/2010/main" val="22106760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5D687EA-05DE-0C3F-E226-30CDD6082272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A70F2D1-1059-C1BB-03D8-6CE8B76DDB8F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2106097-C63D-6094-B5D7-49AC3F96C01F}"/>
              </a:ext>
            </a:extLst>
          </p:cNvPr>
          <p:cNvSpPr/>
          <p:nvPr/>
        </p:nvSpPr>
        <p:spPr>
          <a:xfrm>
            <a:off x="616457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3ECF3BA-B122-384E-70D2-CFEE15F8A8C2}"/>
              </a:ext>
            </a:extLst>
          </p:cNvPr>
          <p:cNvSpPr/>
          <p:nvPr/>
        </p:nvSpPr>
        <p:spPr>
          <a:xfrm>
            <a:off x="1910219" y="1091793"/>
            <a:ext cx="9535020" cy="4201553"/>
          </a:xfrm>
          <a:custGeom>
            <a:avLst/>
            <a:gdLst>
              <a:gd name="connsiteX0" fmla="*/ 0 w 9535020"/>
              <a:gd name="connsiteY0" fmla="*/ 0 h 4201553"/>
              <a:gd name="connsiteX1" fmla="*/ 9535020 w 9535020"/>
              <a:gd name="connsiteY1" fmla="*/ 0 h 4201553"/>
              <a:gd name="connsiteX2" fmla="*/ 9535020 w 9535020"/>
              <a:gd name="connsiteY2" fmla="*/ 4201554 h 4201553"/>
              <a:gd name="connsiteX3" fmla="*/ 0 w 9535020"/>
              <a:gd name="connsiteY3" fmla="*/ 4201554 h 420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35020" h="4201553">
                <a:moveTo>
                  <a:pt x="0" y="0"/>
                </a:moveTo>
                <a:lnTo>
                  <a:pt x="9535020" y="0"/>
                </a:lnTo>
                <a:lnTo>
                  <a:pt x="9535020" y="4201554"/>
                </a:lnTo>
                <a:lnTo>
                  <a:pt x="0" y="4201554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425084D-3C42-EA47-6758-BE93D348FA3F}"/>
              </a:ext>
            </a:extLst>
          </p:cNvPr>
          <p:cNvSpPr/>
          <p:nvPr/>
        </p:nvSpPr>
        <p:spPr>
          <a:xfrm>
            <a:off x="2522982" y="2793949"/>
            <a:ext cx="923086" cy="2348522"/>
          </a:xfrm>
          <a:custGeom>
            <a:avLst/>
            <a:gdLst>
              <a:gd name="connsiteX0" fmla="*/ 0 w 923086"/>
              <a:gd name="connsiteY0" fmla="*/ 0 h 2348522"/>
              <a:gd name="connsiteX1" fmla="*/ 923087 w 923086"/>
              <a:gd name="connsiteY1" fmla="*/ 0 h 2348522"/>
              <a:gd name="connsiteX2" fmla="*/ 923087 w 923086"/>
              <a:gd name="connsiteY2" fmla="*/ 2348522 h 2348522"/>
              <a:gd name="connsiteX3" fmla="*/ 0 w 923086"/>
              <a:gd name="connsiteY3" fmla="*/ 2348522 h 23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086" h="2348522">
                <a:moveTo>
                  <a:pt x="0" y="0"/>
                </a:moveTo>
                <a:lnTo>
                  <a:pt x="923087" y="0"/>
                </a:lnTo>
                <a:lnTo>
                  <a:pt x="923087" y="2348522"/>
                </a:lnTo>
                <a:lnTo>
                  <a:pt x="0" y="2348522"/>
                </a:lnTo>
                <a:close/>
              </a:path>
            </a:pathLst>
          </a:custGeom>
          <a:solidFill>
            <a:srgbClr val="FBB7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A8A603-9E43-FEC3-2E58-0FECB9224CC9}"/>
              </a:ext>
            </a:extLst>
          </p:cNvPr>
          <p:cNvSpPr/>
          <p:nvPr/>
        </p:nvSpPr>
        <p:spPr>
          <a:xfrm>
            <a:off x="2529840" y="2800807"/>
            <a:ext cx="909370" cy="2334806"/>
          </a:xfrm>
          <a:custGeom>
            <a:avLst/>
            <a:gdLst>
              <a:gd name="connsiteX0" fmla="*/ 0 w 909370"/>
              <a:gd name="connsiteY0" fmla="*/ 0 h 2334806"/>
              <a:gd name="connsiteX1" fmla="*/ 909371 w 909370"/>
              <a:gd name="connsiteY1" fmla="*/ 0 h 2334806"/>
              <a:gd name="connsiteX2" fmla="*/ 909371 w 909370"/>
              <a:gd name="connsiteY2" fmla="*/ 2334806 h 2334806"/>
              <a:gd name="connsiteX3" fmla="*/ 0 w 909370"/>
              <a:gd name="connsiteY3" fmla="*/ 2334806 h 233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370" h="2334806">
                <a:moveTo>
                  <a:pt x="0" y="0"/>
                </a:moveTo>
                <a:lnTo>
                  <a:pt x="909371" y="0"/>
                </a:lnTo>
                <a:lnTo>
                  <a:pt x="909371" y="2334806"/>
                </a:lnTo>
                <a:lnTo>
                  <a:pt x="0" y="2334806"/>
                </a:lnTo>
                <a:close/>
              </a:path>
            </a:pathLst>
          </a:custGeom>
          <a:noFill/>
          <a:ln w="13716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E6B48B8-1C6F-3490-FC86-6D8E1FB37259}"/>
              </a:ext>
            </a:extLst>
          </p:cNvPr>
          <p:cNvSpPr/>
          <p:nvPr/>
        </p:nvSpPr>
        <p:spPr>
          <a:xfrm>
            <a:off x="3446068" y="2252167"/>
            <a:ext cx="923429" cy="2890304"/>
          </a:xfrm>
          <a:custGeom>
            <a:avLst/>
            <a:gdLst>
              <a:gd name="connsiteX0" fmla="*/ 0 w 923429"/>
              <a:gd name="connsiteY0" fmla="*/ 0 h 2890304"/>
              <a:gd name="connsiteX1" fmla="*/ 923430 w 923429"/>
              <a:gd name="connsiteY1" fmla="*/ 0 h 2890304"/>
              <a:gd name="connsiteX2" fmla="*/ 923430 w 923429"/>
              <a:gd name="connsiteY2" fmla="*/ 2890304 h 2890304"/>
              <a:gd name="connsiteX3" fmla="*/ 0 w 923429"/>
              <a:gd name="connsiteY3" fmla="*/ 2890304 h 289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429" h="2890304">
                <a:moveTo>
                  <a:pt x="0" y="0"/>
                </a:moveTo>
                <a:lnTo>
                  <a:pt x="923430" y="0"/>
                </a:lnTo>
                <a:lnTo>
                  <a:pt x="923430" y="2890304"/>
                </a:lnTo>
                <a:lnTo>
                  <a:pt x="0" y="2890304"/>
                </a:lnTo>
                <a:close/>
              </a:path>
            </a:pathLst>
          </a:custGeom>
          <a:solidFill>
            <a:srgbClr val="54C5B6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DC274BB-D761-8D9D-08E5-EB01FC0426F6}"/>
              </a:ext>
            </a:extLst>
          </p:cNvPr>
          <p:cNvSpPr/>
          <p:nvPr/>
        </p:nvSpPr>
        <p:spPr>
          <a:xfrm>
            <a:off x="3452926" y="2259025"/>
            <a:ext cx="909713" cy="2876588"/>
          </a:xfrm>
          <a:custGeom>
            <a:avLst/>
            <a:gdLst>
              <a:gd name="connsiteX0" fmla="*/ 0 w 909713"/>
              <a:gd name="connsiteY0" fmla="*/ 0 h 2876588"/>
              <a:gd name="connsiteX1" fmla="*/ 909714 w 909713"/>
              <a:gd name="connsiteY1" fmla="*/ 0 h 2876588"/>
              <a:gd name="connsiteX2" fmla="*/ 909714 w 909713"/>
              <a:gd name="connsiteY2" fmla="*/ 2876588 h 2876588"/>
              <a:gd name="connsiteX3" fmla="*/ 0 w 909713"/>
              <a:gd name="connsiteY3" fmla="*/ 2876588 h 287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713" h="2876588">
                <a:moveTo>
                  <a:pt x="0" y="0"/>
                </a:moveTo>
                <a:lnTo>
                  <a:pt x="909714" y="0"/>
                </a:lnTo>
                <a:lnTo>
                  <a:pt x="909714" y="2876588"/>
                </a:lnTo>
                <a:lnTo>
                  <a:pt x="0" y="2876588"/>
                </a:lnTo>
                <a:close/>
              </a:path>
            </a:pathLst>
          </a:custGeom>
          <a:noFill/>
          <a:ln w="13716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665738-79D0-F303-4F9B-6B75E258DD16}"/>
              </a:ext>
            </a:extLst>
          </p:cNvPr>
          <p:cNvSpPr txBox="1"/>
          <p:nvPr/>
        </p:nvSpPr>
        <p:spPr>
          <a:xfrm>
            <a:off x="2707348" y="2511018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505050"/>
                </a:solidFill>
                <a:latin typeface="Helvetica"/>
                <a:sym typeface="Helvetica"/>
                <a:rtl val="0"/>
              </a:rPr>
              <a:t>10.4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1DF258-F8A6-090B-C0F5-87BECAEF0B61}"/>
              </a:ext>
            </a:extLst>
          </p:cNvPr>
          <p:cNvSpPr txBox="1"/>
          <p:nvPr/>
        </p:nvSpPr>
        <p:spPr>
          <a:xfrm>
            <a:off x="3630777" y="1555356"/>
            <a:ext cx="519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505050"/>
                </a:solidFill>
                <a:latin typeface="Helvetica"/>
                <a:sym typeface="Helvetica"/>
                <a:rtl val="0"/>
              </a:rPr>
              <a:t>11.0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A3366B07-8649-F67E-4459-33991037F63E}"/>
              </a:ext>
            </a:extLst>
          </p:cNvPr>
          <p:cNvSpPr/>
          <p:nvPr/>
        </p:nvSpPr>
        <p:spPr>
          <a:xfrm>
            <a:off x="3907955" y="1838286"/>
            <a:ext cx="1905" cy="827417"/>
          </a:xfrm>
          <a:custGeom>
            <a:avLst/>
            <a:gdLst>
              <a:gd name="connsiteX0" fmla="*/ 0 w 1905"/>
              <a:gd name="connsiteY0" fmla="*/ 0 h 827417"/>
              <a:gd name="connsiteX1" fmla="*/ 0 w 1905"/>
              <a:gd name="connsiteY1" fmla="*/ 827418 h 82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827417">
                <a:moveTo>
                  <a:pt x="0" y="0"/>
                </a:moveTo>
                <a:lnTo>
                  <a:pt x="0" y="827418"/>
                </a:lnTo>
              </a:path>
            </a:pathLst>
          </a:custGeom>
          <a:ln w="13716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7151BB2-90EC-54A5-9EBE-0DE3667AF844}"/>
              </a:ext>
            </a:extLst>
          </p:cNvPr>
          <p:cNvSpPr/>
          <p:nvPr/>
        </p:nvSpPr>
        <p:spPr>
          <a:xfrm>
            <a:off x="3865092" y="2665704"/>
            <a:ext cx="85725" cy="1905"/>
          </a:xfrm>
          <a:custGeom>
            <a:avLst/>
            <a:gdLst>
              <a:gd name="connsiteX0" fmla="*/ 0 w 85725"/>
              <a:gd name="connsiteY0" fmla="*/ 0 h 1905"/>
              <a:gd name="connsiteX1" fmla="*/ 85725 w 8572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25" h="1905">
                <a:moveTo>
                  <a:pt x="0" y="0"/>
                </a:moveTo>
                <a:lnTo>
                  <a:pt x="85725" y="0"/>
                </a:lnTo>
              </a:path>
            </a:pathLst>
          </a:custGeom>
          <a:ln w="13716" cap="rnd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A909C999-6C8D-75AE-E3D5-4DA8DFB57ABF}"/>
              </a:ext>
            </a:extLst>
          </p:cNvPr>
          <p:cNvSpPr/>
          <p:nvPr/>
        </p:nvSpPr>
        <p:spPr>
          <a:xfrm>
            <a:off x="3865092" y="1838286"/>
            <a:ext cx="85725" cy="1905"/>
          </a:xfrm>
          <a:custGeom>
            <a:avLst/>
            <a:gdLst>
              <a:gd name="connsiteX0" fmla="*/ 0 w 85725"/>
              <a:gd name="connsiteY0" fmla="*/ 0 h 1905"/>
              <a:gd name="connsiteX1" fmla="*/ 85725 w 8572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25" h="1905">
                <a:moveTo>
                  <a:pt x="0" y="0"/>
                </a:moveTo>
                <a:lnTo>
                  <a:pt x="85725" y="0"/>
                </a:lnTo>
              </a:path>
            </a:pathLst>
          </a:custGeom>
          <a:ln w="13716" cap="rnd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442BF10-C9C7-5C08-63CF-97D7CD560016}"/>
              </a:ext>
            </a:extLst>
          </p:cNvPr>
          <p:cNvSpPr/>
          <p:nvPr/>
        </p:nvSpPr>
        <p:spPr>
          <a:xfrm>
            <a:off x="1910219" y="1091793"/>
            <a:ext cx="1905" cy="4201553"/>
          </a:xfrm>
          <a:custGeom>
            <a:avLst/>
            <a:gdLst>
              <a:gd name="connsiteX0" fmla="*/ 0 w 1905"/>
              <a:gd name="connsiteY0" fmla="*/ 4201554 h 4201553"/>
              <a:gd name="connsiteX1" fmla="*/ 0 w 1905"/>
              <a:gd name="connsiteY1" fmla="*/ 0 h 420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4201553">
                <a:moveTo>
                  <a:pt x="0" y="4201554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E2DEF57B-A7B5-F83D-7872-A322C033C98E}"/>
              </a:ext>
            </a:extLst>
          </p:cNvPr>
          <p:cNvSpPr/>
          <p:nvPr/>
        </p:nvSpPr>
        <p:spPr>
          <a:xfrm>
            <a:off x="1815236" y="5142471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85FB28-FF4D-D9ED-A4D3-9DF946A3BED0}"/>
              </a:ext>
            </a:extLst>
          </p:cNvPr>
          <p:cNvSpPr txBox="1"/>
          <p:nvPr/>
        </p:nvSpPr>
        <p:spPr>
          <a:xfrm>
            <a:off x="1535163" y="499134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8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7E1A72A5-19FA-9A83-58C2-0A586D9DD94F}"/>
              </a:ext>
            </a:extLst>
          </p:cNvPr>
          <p:cNvSpPr/>
          <p:nvPr/>
        </p:nvSpPr>
        <p:spPr>
          <a:xfrm>
            <a:off x="1815236" y="4167606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12D211-378E-070F-2505-8CA630CFD6CB}"/>
              </a:ext>
            </a:extLst>
          </p:cNvPr>
          <p:cNvSpPr txBox="1"/>
          <p:nvPr/>
        </p:nvSpPr>
        <p:spPr>
          <a:xfrm>
            <a:off x="1535163" y="401648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58E9EAC3-7315-F3B7-EFB4-CD01C1C40789}"/>
              </a:ext>
            </a:extLst>
          </p:cNvPr>
          <p:cNvSpPr/>
          <p:nvPr/>
        </p:nvSpPr>
        <p:spPr>
          <a:xfrm>
            <a:off x="1815236" y="3192741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7F5A95-0E42-C471-B87D-4C3A47E356A0}"/>
              </a:ext>
            </a:extLst>
          </p:cNvPr>
          <p:cNvSpPr txBox="1"/>
          <p:nvPr/>
        </p:nvSpPr>
        <p:spPr>
          <a:xfrm>
            <a:off x="1394193" y="3041618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10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B2F3BA31-CE57-9530-1784-31ABF73137F3}"/>
              </a:ext>
            </a:extLst>
          </p:cNvPr>
          <p:cNvSpPr/>
          <p:nvPr/>
        </p:nvSpPr>
        <p:spPr>
          <a:xfrm>
            <a:off x="1815236" y="2217877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32DD29-92B0-B6C1-CA7C-3F07737A7264}"/>
              </a:ext>
            </a:extLst>
          </p:cNvPr>
          <p:cNvSpPr txBox="1"/>
          <p:nvPr/>
        </p:nvSpPr>
        <p:spPr>
          <a:xfrm>
            <a:off x="1394193" y="2066734"/>
            <a:ext cx="451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11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E9EA6495-6475-8F6A-EE71-48C4AD83EC31}"/>
              </a:ext>
            </a:extLst>
          </p:cNvPr>
          <p:cNvSpPr/>
          <p:nvPr/>
        </p:nvSpPr>
        <p:spPr>
          <a:xfrm>
            <a:off x="1815236" y="124266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2D7228-FB3A-2B8E-AD05-92BF25ABC88F}"/>
              </a:ext>
            </a:extLst>
          </p:cNvPr>
          <p:cNvSpPr txBox="1"/>
          <p:nvPr/>
        </p:nvSpPr>
        <p:spPr>
          <a:xfrm>
            <a:off x="1394193" y="109154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4F592B9-4D39-A581-7ED5-0F8DDD2301E9}"/>
              </a:ext>
            </a:extLst>
          </p:cNvPr>
          <p:cNvSpPr txBox="1"/>
          <p:nvPr/>
        </p:nvSpPr>
        <p:spPr>
          <a:xfrm rot="16200000">
            <a:off x="-1580153" y="2992682"/>
            <a:ext cx="4968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Predicted Probability of Earning in Top 1%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6A7B7D1-5C02-E3AA-A984-F383AC41E638}"/>
              </a:ext>
            </a:extLst>
          </p:cNvPr>
          <p:cNvSpPr txBox="1"/>
          <p:nvPr/>
        </p:nvSpPr>
        <p:spPr>
          <a:xfrm rot="16200000">
            <a:off x="-949509" y="2992682"/>
            <a:ext cx="4215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at 33 Based on Employer at Age 25</a:t>
            </a: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A4197816-09F9-19E4-6234-BF7433208513}"/>
              </a:ext>
            </a:extLst>
          </p:cNvPr>
          <p:cNvSpPr/>
          <p:nvPr/>
        </p:nvSpPr>
        <p:spPr>
          <a:xfrm>
            <a:off x="1910219" y="5293347"/>
            <a:ext cx="3017520" cy="1905"/>
          </a:xfrm>
          <a:custGeom>
            <a:avLst/>
            <a:gdLst>
              <a:gd name="connsiteX0" fmla="*/ 0 w 9535020"/>
              <a:gd name="connsiteY0" fmla="*/ 0 h 1905"/>
              <a:gd name="connsiteX1" fmla="*/ 9535020 w 953502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35020" h="1905">
                <a:moveTo>
                  <a:pt x="0" y="0"/>
                </a:moveTo>
                <a:lnTo>
                  <a:pt x="953502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191314F1-E2EE-64AC-7F0E-5FCD2ECD28C4}"/>
              </a:ext>
            </a:extLst>
          </p:cNvPr>
          <p:cNvSpPr/>
          <p:nvPr/>
        </p:nvSpPr>
        <p:spPr>
          <a:xfrm>
            <a:off x="3446068" y="5293347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AB78AB9-D37C-B093-9C3E-C250187D241F}"/>
              </a:ext>
            </a:extLst>
          </p:cNvPr>
          <p:cNvSpPr txBox="1"/>
          <p:nvPr/>
        </p:nvSpPr>
        <p:spPr>
          <a:xfrm>
            <a:off x="2036368" y="5376976"/>
            <a:ext cx="2657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Admits and Waitlisted Students</a:t>
            </a: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BC6A9D6E-55F9-5C19-F914-B2DECAC56877}"/>
              </a:ext>
            </a:extLst>
          </p:cNvPr>
          <p:cNvSpPr/>
          <p:nvPr/>
        </p:nvSpPr>
        <p:spPr>
          <a:xfrm>
            <a:off x="2316556" y="5851931"/>
            <a:ext cx="8722690" cy="443712"/>
          </a:xfrm>
          <a:custGeom>
            <a:avLst/>
            <a:gdLst>
              <a:gd name="connsiteX0" fmla="*/ 0 w 8722690"/>
              <a:gd name="connsiteY0" fmla="*/ 0 h 443712"/>
              <a:gd name="connsiteX1" fmla="*/ 8722690 w 8722690"/>
              <a:gd name="connsiteY1" fmla="*/ 0 h 443712"/>
              <a:gd name="connsiteX2" fmla="*/ 8722690 w 8722690"/>
              <a:gd name="connsiteY2" fmla="*/ 443712 h 443712"/>
              <a:gd name="connsiteX3" fmla="*/ 0 w 8722690"/>
              <a:gd name="connsiteY3" fmla="*/ 443712 h 4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2690" h="443712">
                <a:moveTo>
                  <a:pt x="0" y="0"/>
                </a:moveTo>
                <a:lnTo>
                  <a:pt x="8722690" y="0"/>
                </a:lnTo>
                <a:lnTo>
                  <a:pt x="8722690" y="443712"/>
                </a:lnTo>
                <a:lnTo>
                  <a:pt x="0" y="443712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96837AAE-EF06-B2B5-0D72-C8B1C441E1D6}"/>
              </a:ext>
            </a:extLst>
          </p:cNvPr>
          <p:cNvSpPr/>
          <p:nvPr/>
        </p:nvSpPr>
        <p:spPr>
          <a:xfrm>
            <a:off x="2323414" y="5858789"/>
            <a:ext cx="8708974" cy="429996"/>
          </a:xfrm>
          <a:custGeom>
            <a:avLst/>
            <a:gdLst>
              <a:gd name="connsiteX0" fmla="*/ 0 w 8708974"/>
              <a:gd name="connsiteY0" fmla="*/ 0 h 429996"/>
              <a:gd name="connsiteX1" fmla="*/ 8708974 w 8708974"/>
              <a:gd name="connsiteY1" fmla="*/ 0 h 429996"/>
              <a:gd name="connsiteX2" fmla="*/ 8708974 w 8708974"/>
              <a:gd name="connsiteY2" fmla="*/ 429997 h 429996"/>
              <a:gd name="connsiteX3" fmla="*/ 0 w 8708974"/>
              <a:gd name="connsiteY3" fmla="*/ 429997 h 42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8974" h="429996">
                <a:moveTo>
                  <a:pt x="0" y="0"/>
                </a:moveTo>
                <a:lnTo>
                  <a:pt x="8708974" y="0"/>
                </a:lnTo>
                <a:lnTo>
                  <a:pt x="8708974" y="429997"/>
                </a:lnTo>
                <a:lnTo>
                  <a:pt x="0" y="429997"/>
                </a:lnTo>
                <a:close/>
              </a:path>
            </a:pathLst>
          </a:custGeom>
          <a:noFill/>
          <a:ln w="13716" cap="flat">
            <a:solidFill>
              <a:srgbClr val="FFFFFF">
                <a:alpha val="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5E24FE97-39E1-B16B-48B9-066E1A615103}"/>
              </a:ext>
            </a:extLst>
          </p:cNvPr>
          <p:cNvSpPr/>
          <p:nvPr/>
        </p:nvSpPr>
        <p:spPr>
          <a:xfrm>
            <a:off x="2419426" y="5954801"/>
            <a:ext cx="891540" cy="237972"/>
          </a:xfrm>
          <a:custGeom>
            <a:avLst/>
            <a:gdLst>
              <a:gd name="connsiteX0" fmla="*/ 0 w 891540"/>
              <a:gd name="connsiteY0" fmla="*/ 0 h 237972"/>
              <a:gd name="connsiteX1" fmla="*/ 891540 w 891540"/>
              <a:gd name="connsiteY1" fmla="*/ 0 h 237972"/>
              <a:gd name="connsiteX2" fmla="*/ 891540 w 891540"/>
              <a:gd name="connsiteY2" fmla="*/ 237972 h 237972"/>
              <a:gd name="connsiteX3" fmla="*/ 0 w 891540"/>
              <a:gd name="connsiteY3" fmla="*/ 237972 h 2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540" h="237972">
                <a:moveTo>
                  <a:pt x="0" y="0"/>
                </a:moveTo>
                <a:lnTo>
                  <a:pt x="891540" y="0"/>
                </a:lnTo>
                <a:lnTo>
                  <a:pt x="891540" y="237972"/>
                </a:lnTo>
                <a:lnTo>
                  <a:pt x="0" y="237972"/>
                </a:lnTo>
                <a:close/>
              </a:path>
            </a:pathLst>
          </a:custGeom>
          <a:solidFill>
            <a:srgbClr val="FBB7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E83C5824-A2F7-A656-8D93-2C5F155968F5}"/>
              </a:ext>
            </a:extLst>
          </p:cNvPr>
          <p:cNvSpPr/>
          <p:nvPr/>
        </p:nvSpPr>
        <p:spPr>
          <a:xfrm>
            <a:off x="2426284" y="5961659"/>
            <a:ext cx="877824" cy="224256"/>
          </a:xfrm>
          <a:custGeom>
            <a:avLst/>
            <a:gdLst>
              <a:gd name="connsiteX0" fmla="*/ 0 w 877824"/>
              <a:gd name="connsiteY0" fmla="*/ 0 h 224256"/>
              <a:gd name="connsiteX1" fmla="*/ 877824 w 877824"/>
              <a:gd name="connsiteY1" fmla="*/ 0 h 224256"/>
              <a:gd name="connsiteX2" fmla="*/ 877824 w 877824"/>
              <a:gd name="connsiteY2" fmla="*/ 224257 h 224256"/>
              <a:gd name="connsiteX3" fmla="*/ 0 w 877824"/>
              <a:gd name="connsiteY3" fmla="*/ 224257 h 22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824" h="224256">
                <a:moveTo>
                  <a:pt x="0" y="0"/>
                </a:moveTo>
                <a:lnTo>
                  <a:pt x="877824" y="0"/>
                </a:lnTo>
                <a:lnTo>
                  <a:pt x="877824" y="224257"/>
                </a:lnTo>
                <a:lnTo>
                  <a:pt x="0" y="224257"/>
                </a:lnTo>
                <a:close/>
              </a:path>
            </a:pathLst>
          </a:custGeom>
          <a:noFill/>
          <a:ln w="13716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A8E6599C-5899-7047-3A4A-00ED5D983F1E}"/>
              </a:ext>
            </a:extLst>
          </p:cNvPr>
          <p:cNvSpPr/>
          <p:nvPr/>
        </p:nvSpPr>
        <p:spPr>
          <a:xfrm>
            <a:off x="6816775" y="5954801"/>
            <a:ext cx="891540" cy="237972"/>
          </a:xfrm>
          <a:custGeom>
            <a:avLst/>
            <a:gdLst>
              <a:gd name="connsiteX0" fmla="*/ 0 w 891540"/>
              <a:gd name="connsiteY0" fmla="*/ 0 h 237972"/>
              <a:gd name="connsiteX1" fmla="*/ 891540 w 891540"/>
              <a:gd name="connsiteY1" fmla="*/ 0 h 237972"/>
              <a:gd name="connsiteX2" fmla="*/ 891540 w 891540"/>
              <a:gd name="connsiteY2" fmla="*/ 237972 h 237972"/>
              <a:gd name="connsiteX3" fmla="*/ 0 w 891540"/>
              <a:gd name="connsiteY3" fmla="*/ 237972 h 2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540" h="237972">
                <a:moveTo>
                  <a:pt x="0" y="0"/>
                </a:moveTo>
                <a:lnTo>
                  <a:pt x="891540" y="0"/>
                </a:lnTo>
                <a:lnTo>
                  <a:pt x="891540" y="237972"/>
                </a:lnTo>
                <a:lnTo>
                  <a:pt x="0" y="237972"/>
                </a:lnTo>
                <a:close/>
              </a:path>
            </a:pathLst>
          </a:custGeom>
          <a:solidFill>
            <a:srgbClr val="54C5B6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920A9D12-3E74-D532-3FE3-FFD9F9DE8248}"/>
              </a:ext>
            </a:extLst>
          </p:cNvPr>
          <p:cNvSpPr/>
          <p:nvPr/>
        </p:nvSpPr>
        <p:spPr>
          <a:xfrm>
            <a:off x="6823633" y="5961659"/>
            <a:ext cx="877824" cy="224256"/>
          </a:xfrm>
          <a:custGeom>
            <a:avLst/>
            <a:gdLst>
              <a:gd name="connsiteX0" fmla="*/ 0 w 877824"/>
              <a:gd name="connsiteY0" fmla="*/ 0 h 224256"/>
              <a:gd name="connsiteX1" fmla="*/ 877824 w 877824"/>
              <a:gd name="connsiteY1" fmla="*/ 0 h 224256"/>
              <a:gd name="connsiteX2" fmla="*/ 877824 w 877824"/>
              <a:gd name="connsiteY2" fmla="*/ 224257 h 224256"/>
              <a:gd name="connsiteX3" fmla="*/ 0 w 877824"/>
              <a:gd name="connsiteY3" fmla="*/ 224257 h 22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824" h="224256">
                <a:moveTo>
                  <a:pt x="0" y="0"/>
                </a:moveTo>
                <a:lnTo>
                  <a:pt x="877824" y="0"/>
                </a:lnTo>
                <a:lnTo>
                  <a:pt x="877824" y="224257"/>
                </a:lnTo>
                <a:lnTo>
                  <a:pt x="0" y="224257"/>
                </a:lnTo>
                <a:close/>
              </a:path>
            </a:pathLst>
          </a:custGeom>
          <a:noFill/>
          <a:ln w="13716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B000209-DCAA-E398-7920-388987F85A3A}"/>
              </a:ext>
            </a:extLst>
          </p:cNvPr>
          <p:cNvSpPr txBox="1"/>
          <p:nvPr/>
        </p:nvSpPr>
        <p:spPr>
          <a:xfrm>
            <a:off x="3362515" y="5928569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Low Non-Academic Rating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D982103-F9F2-1772-0259-F52C62084AB1}"/>
              </a:ext>
            </a:extLst>
          </p:cNvPr>
          <p:cNvSpPr txBox="1"/>
          <p:nvPr/>
        </p:nvSpPr>
        <p:spPr>
          <a:xfrm>
            <a:off x="7759522" y="5928569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High Non-Academic Rating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1853D7-F187-684E-A723-29FC26E4ECC7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Post-College Outcomes Among Ivy-Plus Applicants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Predicted Top 1% by Non-Academic Rating</a:t>
            </a:r>
          </a:p>
        </p:txBody>
      </p:sp>
    </p:spTree>
    <p:extLst>
      <p:ext uri="{BB962C8B-B14F-4D97-AF65-F5344CB8AC3E}">
        <p14:creationId xmlns:p14="http://schemas.microsoft.com/office/powerpoint/2010/main" val="22891066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81A40BA-FA89-2DAA-8052-E6896ECF55EE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1BDDE36-C9F1-E33A-BA80-3A45F4CE67A3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04AFAC7-E54B-6788-C8F2-F5AC7A843DBE}"/>
              </a:ext>
            </a:extLst>
          </p:cNvPr>
          <p:cNvSpPr/>
          <p:nvPr/>
        </p:nvSpPr>
        <p:spPr>
          <a:xfrm>
            <a:off x="616457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5911E83-E98A-A028-7C99-22E40EF589C2}"/>
              </a:ext>
            </a:extLst>
          </p:cNvPr>
          <p:cNvSpPr/>
          <p:nvPr/>
        </p:nvSpPr>
        <p:spPr>
          <a:xfrm>
            <a:off x="1910219" y="1091793"/>
            <a:ext cx="9535020" cy="4201553"/>
          </a:xfrm>
          <a:custGeom>
            <a:avLst/>
            <a:gdLst>
              <a:gd name="connsiteX0" fmla="*/ 0 w 9535020"/>
              <a:gd name="connsiteY0" fmla="*/ 0 h 4201553"/>
              <a:gd name="connsiteX1" fmla="*/ 9535020 w 9535020"/>
              <a:gd name="connsiteY1" fmla="*/ 0 h 4201553"/>
              <a:gd name="connsiteX2" fmla="*/ 9535020 w 9535020"/>
              <a:gd name="connsiteY2" fmla="*/ 4201554 h 4201553"/>
              <a:gd name="connsiteX3" fmla="*/ 0 w 9535020"/>
              <a:gd name="connsiteY3" fmla="*/ 4201554 h 420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35020" h="4201553">
                <a:moveTo>
                  <a:pt x="0" y="0"/>
                </a:moveTo>
                <a:lnTo>
                  <a:pt x="9535020" y="0"/>
                </a:lnTo>
                <a:lnTo>
                  <a:pt x="9535020" y="4201554"/>
                </a:lnTo>
                <a:lnTo>
                  <a:pt x="0" y="4201554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1FD60A6-055E-2D39-DDC0-79CFF2D0618E}"/>
              </a:ext>
            </a:extLst>
          </p:cNvPr>
          <p:cNvSpPr/>
          <p:nvPr/>
        </p:nvSpPr>
        <p:spPr>
          <a:xfrm>
            <a:off x="1917077" y="1098651"/>
            <a:ext cx="9521304" cy="4187837"/>
          </a:xfrm>
          <a:custGeom>
            <a:avLst/>
            <a:gdLst>
              <a:gd name="connsiteX0" fmla="*/ 0 w 9521304"/>
              <a:gd name="connsiteY0" fmla="*/ 0 h 4187837"/>
              <a:gd name="connsiteX1" fmla="*/ 9521304 w 9521304"/>
              <a:gd name="connsiteY1" fmla="*/ 0 h 4187837"/>
              <a:gd name="connsiteX2" fmla="*/ 9521304 w 9521304"/>
              <a:gd name="connsiteY2" fmla="*/ 4187838 h 4187837"/>
              <a:gd name="connsiteX3" fmla="*/ 0 w 9521304"/>
              <a:gd name="connsiteY3" fmla="*/ 4187838 h 418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1304" h="4187837">
                <a:moveTo>
                  <a:pt x="0" y="0"/>
                </a:moveTo>
                <a:lnTo>
                  <a:pt x="9521304" y="0"/>
                </a:lnTo>
                <a:lnTo>
                  <a:pt x="9521304" y="4187838"/>
                </a:lnTo>
                <a:lnTo>
                  <a:pt x="0" y="4187838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5732B9A-BF8D-4A48-0F4D-6ACAE3AB15D2}"/>
              </a:ext>
            </a:extLst>
          </p:cNvPr>
          <p:cNvSpPr/>
          <p:nvPr/>
        </p:nvSpPr>
        <p:spPr>
          <a:xfrm>
            <a:off x="2522982" y="2793949"/>
            <a:ext cx="923086" cy="2348522"/>
          </a:xfrm>
          <a:custGeom>
            <a:avLst/>
            <a:gdLst>
              <a:gd name="connsiteX0" fmla="*/ 0 w 923086"/>
              <a:gd name="connsiteY0" fmla="*/ 0 h 2348522"/>
              <a:gd name="connsiteX1" fmla="*/ 923087 w 923086"/>
              <a:gd name="connsiteY1" fmla="*/ 0 h 2348522"/>
              <a:gd name="connsiteX2" fmla="*/ 923087 w 923086"/>
              <a:gd name="connsiteY2" fmla="*/ 2348522 h 2348522"/>
              <a:gd name="connsiteX3" fmla="*/ 0 w 923086"/>
              <a:gd name="connsiteY3" fmla="*/ 2348522 h 23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086" h="2348522">
                <a:moveTo>
                  <a:pt x="0" y="0"/>
                </a:moveTo>
                <a:lnTo>
                  <a:pt x="923087" y="0"/>
                </a:lnTo>
                <a:lnTo>
                  <a:pt x="923087" y="2348522"/>
                </a:lnTo>
                <a:lnTo>
                  <a:pt x="0" y="2348522"/>
                </a:lnTo>
                <a:close/>
              </a:path>
            </a:pathLst>
          </a:custGeom>
          <a:solidFill>
            <a:srgbClr val="FBB7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DAD4CB2-2B40-DDF3-D72B-904732BBCA54}"/>
              </a:ext>
            </a:extLst>
          </p:cNvPr>
          <p:cNvSpPr/>
          <p:nvPr/>
        </p:nvSpPr>
        <p:spPr>
          <a:xfrm>
            <a:off x="2529840" y="2800807"/>
            <a:ext cx="909370" cy="2334806"/>
          </a:xfrm>
          <a:custGeom>
            <a:avLst/>
            <a:gdLst>
              <a:gd name="connsiteX0" fmla="*/ 0 w 909370"/>
              <a:gd name="connsiteY0" fmla="*/ 0 h 2334806"/>
              <a:gd name="connsiteX1" fmla="*/ 909371 w 909370"/>
              <a:gd name="connsiteY1" fmla="*/ 0 h 2334806"/>
              <a:gd name="connsiteX2" fmla="*/ 909371 w 909370"/>
              <a:gd name="connsiteY2" fmla="*/ 2334806 h 2334806"/>
              <a:gd name="connsiteX3" fmla="*/ 0 w 909370"/>
              <a:gd name="connsiteY3" fmla="*/ 2334806 h 233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370" h="2334806">
                <a:moveTo>
                  <a:pt x="0" y="0"/>
                </a:moveTo>
                <a:lnTo>
                  <a:pt x="909371" y="0"/>
                </a:lnTo>
                <a:lnTo>
                  <a:pt x="909371" y="2334806"/>
                </a:lnTo>
                <a:lnTo>
                  <a:pt x="0" y="2334806"/>
                </a:lnTo>
                <a:close/>
              </a:path>
            </a:pathLst>
          </a:custGeom>
          <a:noFill/>
          <a:ln w="13716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E53271-4BBB-8ABA-F446-42548C3FA935}"/>
              </a:ext>
            </a:extLst>
          </p:cNvPr>
          <p:cNvSpPr/>
          <p:nvPr/>
        </p:nvSpPr>
        <p:spPr>
          <a:xfrm>
            <a:off x="5754471" y="2793949"/>
            <a:ext cx="923429" cy="2348522"/>
          </a:xfrm>
          <a:custGeom>
            <a:avLst/>
            <a:gdLst>
              <a:gd name="connsiteX0" fmla="*/ 0 w 923429"/>
              <a:gd name="connsiteY0" fmla="*/ 0 h 2348522"/>
              <a:gd name="connsiteX1" fmla="*/ 923430 w 923429"/>
              <a:gd name="connsiteY1" fmla="*/ 0 h 2348522"/>
              <a:gd name="connsiteX2" fmla="*/ 923430 w 923429"/>
              <a:gd name="connsiteY2" fmla="*/ 2348522 h 2348522"/>
              <a:gd name="connsiteX3" fmla="*/ 0 w 923429"/>
              <a:gd name="connsiteY3" fmla="*/ 2348522 h 23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429" h="2348522">
                <a:moveTo>
                  <a:pt x="0" y="0"/>
                </a:moveTo>
                <a:lnTo>
                  <a:pt x="923430" y="0"/>
                </a:lnTo>
                <a:lnTo>
                  <a:pt x="923430" y="2348522"/>
                </a:lnTo>
                <a:lnTo>
                  <a:pt x="0" y="2348522"/>
                </a:lnTo>
                <a:close/>
              </a:path>
            </a:pathLst>
          </a:custGeom>
          <a:solidFill>
            <a:srgbClr val="FBB7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97CD65D-FC95-B9CD-BF65-A7527BC87735}"/>
              </a:ext>
            </a:extLst>
          </p:cNvPr>
          <p:cNvSpPr/>
          <p:nvPr/>
        </p:nvSpPr>
        <p:spPr>
          <a:xfrm>
            <a:off x="5761329" y="2800807"/>
            <a:ext cx="909713" cy="2334806"/>
          </a:xfrm>
          <a:custGeom>
            <a:avLst/>
            <a:gdLst>
              <a:gd name="connsiteX0" fmla="*/ 0 w 909713"/>
              <a:gd name="connsiteY0" fmla="*/ 0 h 2334806"/>
              <a:gd name="connsiteX1" fmla="*/ 909714 w 909713"/>
              <a:gd name="connsiteY1" fmla="*/ 0 h 2334806"/>
              <a:gd name="connsiteX2" fmla="*/ 909714 w 909713"/>
              <a:gd name="connsiteY2" fmla="*/ 2334806 h 2334806"/>
              <a:gd name="connsiteX3" fmla="*/ 0 w 909713"/>
              <a:gd name="connsiteY3" fmla="*/ 2334806 h 233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713" h="2334806">
                <a:moveTo>
                  <a:pt x="0" y="0"/>
                </a:moveTo>
                <a:lnTo>
                  <a:pt x="909714" y="0"/>
                </a:lnTo>
                <a:lnTo>
                  <a:pt x="909714" y="2334806"/>
                </a:lnTo>
                <a:lnTo>
                  <a:pt x="0" y="2334806"/>
                </a:lnTo>
                <a:close/>
              </a:path>
            </a:pathLst>
          </a:custGeom>
          <a:noFill/>
          <a:ln w="13716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45F58C0-ABD5-AB7F-47BF-DA9DB0BB8AA4}"/>
              </a:ext>
            </a:extLst>
          </p:cNvPr>
          <p:cNvSpPr/>
          <p:nvPr/>
        </p:nvSpPr>
        <p:spPr>
          <a:xfrm>
            <a:off x="3446068" y="2252167"/>
            <a:ext cx="923429" cy="2890304"/>
          </a:xfrm>
          <a:custGeom>
            <a:avLst/>
            <a:gdLst>
              <a:gd name="connsiteX0" fmla="*/ 0 w 923429"/>
              <a:gd name="connsiteY0" fmla="*/ 0 h 2890304"/>
              <a:gd name="connsiteX1" fmla="*/ 923430 w 923429"/>
              <a:gd name="connsiteY1" fmla="*/ 0 h 2890304"/>
              <a:gd name="connsiteX2" fmla="*/ 923430 w 923429"/>
              <a:gd name="connsiteY2" fmla="*/ 2890304 h 2890304"/>
              <a:gd name="connsiteX3" fmla="*/ 0 w 923429"/>
              <a:gd name="connsiteY3" fmla="*/ 2890304 h 289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429" h="2890304">
                <a:moveTo>
                  <a:pt x="0" y="0"/>
                </a:moveTo>
                <a:lnTo>
                  <a:pt x="923430" y="0"/>
                </a:lnTo>
                <a:lnTo>
                  <a:pt x="923430" y="2890304"/>
                </a:lnTo>
                <a:lnTo>
                  <a:pt x="0" y="2890304"/>
                </a:lnTo>
                <a:close/>
              </a:path>
            </a:pathLst>
          </a:custGeom>
          <a:solidFill>
            <a:srgbClr val="54C5B6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D03A0E3E-F622-D7EA-71EF-07EA3E104019}"/>
              </a:ext>
            </a:extLst>
          </p:cNvPr>
          <p:cNvSpPr/>
          <p:nvPr/>
        </p:nvSpPr>
        <p:spPr>
          <a:xfrm>
            <a:off x="3452926" y="2259025"/>
            <a:ext cx="909713" cy="2876588"/>
          </a:xfrm>
          <a:custGeom>
            <a:avLst/>
            <a:gdLst>
              <a:gd name="connsiteX0" fmla="*/ 0 w 909713"/>
              <a:gd name="connsiteY0" fmla="*/ 0 h 2876588"/>
              <a:gd name="connsiteX1" fmla="*/ 909714 w 909713"/>
              <a:gd name="connsiteY1" fmla="*/ 0 h 2876588"/>
              <a:gd name="connsiteX2" fmla="*/ 909714 w 909713"/>
              <a:gd name="connsiteY2" fmla="*/ 2876588 h 2876588"/>
              <a:gd name="connsiteX3" fmla="*/ 0 w 909713"/>
              <a:gd name="connsiteY3" fmla="*/ 2876588 h 287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713" h="2876588">
                <a:moveTo>
                  <a:pt x="0" y="0"/>
                </a:moveTo>
                <a:lnTo>
                  <a:pt x="909714" y="0"/>
                </a:lnTo>
                <a:lnTo>
                  <a:pt x="909714" y="2876588"/>
                </a:lnTo>
                <a:lnTo>
                  <a:pt x="0" y="2876588"/>
                </a:lnTo>
                <a:close/>
              </a:path>
            </a:pathLst>
          </a:custGeom>
          <a:noFill/>
          <a:ln w="13716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34583976-CAD9-5596-D1AF-E1EF20F3F1C7}"/>
              </a:ext>
            </a:extLst>
          </p:cNvPr>
          <p:cNvSpPr/>
          <p:nvPr/>
        </p:nvSpPr>
        <p:spPr>
          <a:xfrm>
            <a:off x="6677901" y="2058085"/>
            <a:ext cx="923086" cy="3084385"/>
          </a:xfrm>
          <a:custGeom>
            <a:avLst/>
            <a:gdLst>
              <a:gd name="connsiteX0" fmla="*/ 0 w 923086"/>
              <a:gd name="connsiteY0" fmla="*/ 0 h 3084385"/>
              <a:gd name="connsiteX1" fmla="*/ 923087 w 923086"/>
              <a:gd name="connsiteY1" fmla="*/ 0 h 3084385"/>
              <a:gd name="connsiteX2" fmla="*/ 923087 w 923086"/>
              <a:gd name="connsiteY2" fmla="*/ 3084386 h 3084385"/>
              <a:gd name="connsiteX3" fmla="*/ 0 w 923086"/>
              <a:gd name="connsiteY3" fmla="*/ 3084386 h 308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086" h="3084385">
                <a:moveTo>
                  <a:pt x="0" y="0"/>
                </a:moveTo>
                <a:lnTo>
                  <a:pt x="923087" y="0"/>
                </a:lnTo>
                <a:lnTo>
                  <a:pt x="923087" y="3084386"/>
                </a:lnTo>
                <a:lnTo>
                  <a:pt x="0" y="3084386"/>
                </a:lnTo>
                <a:close/>
              </a:path>
            </a:pathLst>
          </a:custGeom>
          <a:solidFill>
            <a:srgbClr val="54C5B6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9CDE966-329F-A6FE-1E66-F1F1A7065B4B}"/>
              </a:ext>
            </a:extLst>
          </p:cNvPr>
          <p:cNvSpPr/>
          <p:nvPr/>
        </p:nvSpPr>
        <p:spPr>
          <a:xfrm>
            <a:off x="6684759" y="2064943"/>
            <a:ext cx="909370" cy="3070669"/>
          </a:xfrm>
          <a:custGeom>
            <a:avLst/>
            <a:gdLst>
              <a:gd name="connsiteX0" fmla="*/ 0 w 909370"/>
              <a:gd name="connsiteY0" fmla="*/ 0 h 3070669"/>
              <a:gd name="connsiteX1" fmla="*/ 909371 w 909370"/>
              <a:gd name="connsiteY1" fmla="*/ 0 h 3070669"/>
              <a:gd name="connsiteX2" fmla="*/ 909371 w 909370"/>
              <a:gd name="connsiteY2" fmla="*/ 3070669 h 3070669"/>
              <a:gd name="connsiteX3" fmla="*/ 0 w 909370"/>
              <a:gd name="connsiteY3" fmla="*/ 3070669 h 307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370" h="3070669">
                <a:moveTo>
                  <a:pt x="0" y="0"/>
                </a:moveTo>
                <a:lnTo>
                  <a:pt x="909371" y="0"/>
                </a:lnTo>
                <a:lnTo>
                  <a:pt x="909371" y="3070669"/>
                </a:lnTo>
                <a:lnTo>
                  <a:pt x="0" y="3070669"/>
                </a:lnTo>
                <a:close/>
              </a:path>
            </a:pathLst>
          </a:custGeom>
          <a:noFill/>
          <a:ln w="13716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7A39F3-F256-100B-63B1-79929EC1C113}"/>
              </a:ext>
            </a:extLst>
          </p:cNvPr>
          <p:cNvSpPr txBox="1"/>
          <p:nvPr/>
        </p:nvSpPr>
        <p:spPr>
          <a:xfrm>
            <a:off x="2707348" y="2511018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505050"/>
                </a:solidFill>
                <a:latin typeface="Helvetica"/>
                <a:sym typeface="Helvetica"/>
                <a:rtl val="0"/>
              </a:rPr>
              <a:t>10.4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2B568E-A8B2-410A-70BA-104211876687}"/>
              </a:ext>
            </a:extLst>
          </p:cNvPr>
          <p:cNvSpPr txBox="1"/>
          <p:nvPr/>
        </p:nvSpPr>
        <p:spPr>
          <a:xfrm>
            <a:off x="5938837" y="2511018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505050"/>
                </a:solidFill>
                <a:latin typeface="Helvetica"/>
                <a:sym typeface="Helvetica"/>
                <a:rtl val="0"/>
              </a:rPr>
              <a:t>10.4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0BF9B89-EE02-4827-5189-57DBE25B9B94}"/>
              </a:ext>
            </a:extLst>
          </p:cNvPr>
          <p:cNvSpPr txBox="1"/>
          <p:nvPr/>
        </p:nvSpPr>
        <p:spPr>
          <a:xfrm>
            <a:off x="3630777" y="1555356"/>
            <a:ext cx="519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505050"/>
                </a:solidFill>
                <a:latin typeface="Helvetica"/>
                <a:sym typeface="Helvetica"/>
                <a:rtl val="0"/>
              </a:rPr>
              <a:t>11.0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572D45B-E45C-4A42-8B0E-8ECF81C184BF}"/>
              </a:ext>
            </a:extLst>
          </p:cNvPr>
          <p:cNvSpPr txBox="1"/>
          <p:nvPr/>
        </p:nvSpPr>
        <p:spPr>
          <a:xfrm>
            <a:off x="6862267" y="1714804"/>
            <a:ext cx="519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505050"/>
                </a:solidFill>
                <a:latin typeface="Helvetica"/>
                <a:sym typeface="Helvetica"/>
                <a:rtl val="0"/>
              </a:rPr>
              <a:t>11.2</a:t>
            </a: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33DE7242-2442-6C67-539E-290B8E4F3D8F}"/>
              </a:ext>
            </a:extLst>
          </p:cNvPr>
          <p:cNvSpPr/>
          <p:nvPr/>
        </p:nvSpPr>
        <p:spPr>
          <a:xfrm>
            <a:off x="3907955" y="1838286"/>
            <a:ext cx="1905" cy="827417"/>
          </a:xfrm>
          <a:custGeom>
            <a:avLst/>
            <a:gdLst>
              <a:gd name="connsiteX0" fmla="*/ 0 w 1905"/>
              <a:gd name="connsiteY0" fmla="*/ 0 h 827417"/>
              <a:gd name="connsiteX1" fmla="*/ 0 w 1905"/>
              <a:gd name="connsiteY1" fmla="*/ 827418 h 82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827417">
                <a:moveTo>
                  <a:pt x="0" y="0"/>
                </a:moveTo>
                <a:lnTo>
                  <a:pt x="0" y="827418"/>
                </a:lnTo>
              </a:path>
            </a:pathLst>
          </a:custGeom>
          <a:ln w="13716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02F6B9-85C7-59BA-B05E-3FE3CE175D95}"/>
              </a:ext>
            </a:extLst>
          </p:cNvPr>
          <p:cNvSpPr/>
          <p:nvPr/>
        </p:nvSpPr>
        <p:spPr>
          <a:xfrm>
            <a:off x="3865092" y="2665704"/>
            <a:ext cx="85725" cy="1905"/>
          </a:xfrm>
          <a:custGeom>
            <a:avLst/>
            <a:gdLst>
              <a:gd name="connsiteX0" fmla="*/ 0 w 85725"/>
              <a:gd name="connsiteY0" fmla="*/ 0 h 1905"/>
              <a:gd name="connsiteX1" fmla="*/ 85725 w 8572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25" h="1905">
                <a:moveTo>
                  <a:pt x="0" y="0"/>
                </a:moveTo>
                <a:lnTo>
                  <a:pt x="85725" y="0"/>
                </a:lnTo>
              </a:path>
            </a:pathLst>
          </a:custGeom>
          <a:ln w="13716" cap="rnd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493A000E-40CC-6EA2-B8AF-01AEB6A3712B}"/>
              </a:ext>
            </a:extLst>
          </p:cNvPr>
          <p:cNvSpPr/>
          <p:nvPr/>
        </p:nvSpPr>
        <p:spPr>
          <a:xfrm>
            <a:off x="3865092" y="1838286"/>
            <a:ext cx="85725" cy="1905"/>
          </a:xfrm>
          <a:custGeom>
            <a:avLst/>
            <a:gdLst>
              <a:gd name="connsiteX0" fmla="*/ 0 w 85725"/>
              <a:gd name="connsiteY0" fmla="*/ 0 h 1905"/>
              <a:gd name="connsiteX1" fmla="*/ 85725 w 8572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25" h="1905">
                <a:moveTo>
                  <a:pt x="0" y="0"/>
                </a:moveTo>
                <a:lnTo>
                  <a:pt x="85725" y="0"/>
                </a:lnTo>
              </a:path>
            </a:pathLst>
          </a:custGeom>
          <a:ln w="13716" cap="rnd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D482D183-53B0-FB5F-738C-61EC9F152D24}"/>
              </a:ext>
            </a:extLst>
          </p:cNvPr>
          <p:cNvSpPr/>
          <p:nvPr/>
        </p:nvSpPr>
        <p:spPr>
          <a:xfrm>
            <a:off x="7139444" y="1997735"/>
            <a:ext cx="1905" cy="121043"/>
          </a:xfrm>
          <a:custGeom>
            <a:avLst/>
            <a:gdLst>
              <a:gd name="connsiteX0" fmla="*/ 0 w 1905"/>
              <a:gd name="connsiteY0" fmla="*/ 0 h 121043"/>
              <a:gd name="connsiteX1" fmla="*/ 0 w 1905"/>
              <a:gd name="connsiteY1" fmla="*/ 121044 h 121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121043">
                <a:moveTo>
                  <a:pt x="0" y="0"/>
                </a:moveTo>
                <a:lnTo>
                  <a:pt x="0" y="121044"/>
                </a:lnTo>
              </a:path>
            </a:pathLst>
          </a:custGeom>
          <a:ln w="13716" cap="flat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4D72D70A-C0B3-A245-1EA0-D141BDFB5E5A}"/>
              </a:ext>
            </a:extLst>
          </p:cNvPr>
          <p:cNvSpPr/>
          <p:nvPr/>
        </p:nvSpPr>
        <p:spPr>
          <a:xfrm>
            <a:off x="7096582" y="2118779"/>
            <a:ext cx="85725" cy="1905"/>
          </a:xfrm>
          <a:custGeom>
            <a:avLst/>
            <a:gdLst>
              <a:gd name="connsiteX0" fmla="*/ 0 w 85725"/>
              <a:gd name="connsiteY0" fmla="*/ 0 h 1905"/>
              <a:gd name="connsiteX1" fmla="*/ 85725 w 8572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25" h="1905">
                <a:moveTo>
                  <a:pt x="0" y="0"/>
                </a:moveTo>
                <a:lnTo>
                  <a:pt x="85725" y="0"/>
                </a:lnTo>
              </a:path>
            </a:pathLst>
          </a:custGeom>
          <a:ln w="13716" cap="rnd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984E112B-B8C6-06BC-06F0-8AE2201DE3C0}"/>
              </a:ext>
            </a:extLst>
          </p:cNvPr>
          <p:cNvSpPr/>
          <p:nvPr/>
        </p:nvSpPr>
        <p:spPr>
          <a:xfrm>
            <a:off x="7096582" y="1997735"/>
            <a:ext cx="85725" cy="1905"/>
          </a:xfrm>
          <a:custGeom>
            <a:avLst/>
            <a:gdLst>
              <a:gd name="connsiteX0" fmla="*/ 0 w 85725"/>
              <a:gd name="connsiteY0" fmla="*/ 0 h 1905"/>
              <a:gd name="connsiteX1" fmla="*/ 85725 w 85725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25" h="1905">
                <a:moveTo>
                  <a:pt x="0" y="0"/>
                </a:moveTo>
                <a:lnTo>
                  <a:pt x="85725" y="0"/>
                </a:lnTo>
              </a:path>
            </a:pathLst>
          </a:custGeom>
          <a:ln w="13716" cap="rnd">
            <a:solidFill>
              <a:srgbClr val="A0A0A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5037F119-6CB7-23BD-7D32-F0099C84961C}"/>
              </a:ext>
            </a:extLst>
          </p:cNvPr>
          <p:cNvSpPr/>
          <p:nvPr/>
        </p:nvSpPr>
        <p:spPr>
          <a:xfrm>
            <a:off x="1910219" y="1091793"/>
            <a:ext cx="1905" cy="4201553"/>
          </a:xfrm>
          <a:custGeom>
            <a:avLst/>
            <a:gdLst>
              <a:gd name="connsiteX0" fmla="*/ 0 w 1905"/>
              <a:gd name="connsiteY0" fmla="*/ 4201554 h 4201553"/>
              <a:gd name="connsiteX1" fmla="*/ 0 w 1905"/>
              <a:gd name="connsiteY1" fmla="*/ 0 h 420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4201553">
                <a:moveTo>
                  <a:pt x="0" y="4201554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E5E30356-4358-EB8D-19A4-5698568514F6}"/>
              </a:ext>
            </a:extLst>
          </p:cNvPr>
          <p:cNvSpPr/>
          <p:nvPr/>
        </p:nvSpPr>
        <p:spPr>
          <a:xfrm>
            <a:off x="1815236" y="5142471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D465B6-DE7F-C73D-7229-8C49D230DF1E}"/>
              </a:ext>
            </a:extLst>
          </p:cNvPr>
          <p:cNvSpPr txBox="1"/>
          <p:nvPr/>
        </p:nvSpPr>
        <p:spPr>
          <a:xfrm>
            <a:off x="1535163" y="499134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8</a:t>
            </a:r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C8C66F8D-F9F9-7917-2A02-92989EFBB392}"/>
              </a:ext>
            </a:extLst>
          </p:cNvPr>
          <p:cNvSpPr/>
          <p:nvPr/>
        </p:nvSpPr>
        <p:spPr>
          <a:xfrm>
            <a:off x="1815236" y="4167606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D521C50-A976-87BA-C8C8-0534C9E53737}"/>
              </a:ext>
            </a:extLst>
          </p:cNvPr>
          <p:cNvSpPr txBox="1"/>
          <p:nvPr/>
        </p:nvSpPr>
        <p:spPr>
          <a:xfrm>
            <a:off x="1535163" y="401648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9</a:t>
            </a:r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74A08F9C-F1A2-E02C-A322-FACD4765F42D}"/>
              </a:ext>
            </a:extLst>
          </p:cNvPr>
          <p:cNvSpPr/>
          <p:nvPr/>
        </p:nvSpPr>
        <p:spPr>
          <a:xfrm>
            <a:off x="1815236" y="3192741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1DE01E5-7CCF-DE33-5C21-6926F291FDAC}"/>
              </a:ext>
            </a:extLst>
          </p:cNvPr>
          <p:cNvSpPr txBox="1"/>
          <p:nvPr/>
        </p:nvSpPr>
        <p:spPr>
          <a:xfrm>
            <a:off x="1394193" y="3041618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10</a:t>
            </a:r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C0C62516-41D8-7B0C-9188-485A657DA338}"/>
              </a:ext>
            </a:extLst>
          </p:cNvPr>
          <p:cNvSpPr/>
          <p:nvPr/>
        </p:nvSpPr>
        <p:spPr>
          <a:xfrm>
            <a:off x="1815236" y="2217877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B482E11-D764-86C5-35F2-19EF5FEFCD23}"/>
              </a:ext>
            </a:extLst>
          </p:cNvPr>
          <p:cNvSpPr txBox="1"/>
          <p:nvPr/>
        </p:nvSpPr>
        <p:spPr>
          <a:xfrm>
            <a:off x="1394193" y="2066734"/>
            <a:ext cx="451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11</a:t>
            </a:r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C501ED86-9E35-6DEA-18DE-58183EB05385}"/>
              </a:ext>
            </a:extLst>
          </p:cNvPr>
          <p:cNvSpPr/>
          <p:nvPr/>
        </p:nvSpPr>
        <p:spPr>
          <a:xfrm>
            <a:off x="1815236" y="124266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530A048-1543-C685-6389-89BF02FCD060}"/>
              </a:ext>
            </a:extLst>
          </p:cNvPr>
          <p:cNvSpPr txBox="1"/>
          <p:nvPr/>
        </p:nvSpPr>
        <p:spPr>
          <a:xfrm>
            <a:off x="1394193" y="109154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12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DE2DCF9-E689-7941-A0F4-A4CE68BC8D57}"/>
              </a:ext>
            </a:extLst>
          </p:cNvPr>
          <p:cNvSpPr txBox="1"/>
          <p:nvPr/>
        </p:nvSpPr>
        <p:spPr>
          <a:xfrm rot="16200000">
            <a:off x="-1580153" y="2992682"/>
            <a:ext cx="4968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Predicted Probability of Earning in Top 1%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58D0CC9-452A-E0A1-01CD-658B7A0ACCFE}"/>
              </a:ext>
            </a:extLst>
          </p:cNvPr>
          <p:cNvSpPr txBox="1"/>
          <p:nvPr/>
        </p:nvSpPr>
        <p:spPr>
          <a:xfrm rot="16200000">
            <a:off x="-949509" y="2992682"/>
            <a:ext cx="4215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at 33 Based on Employer at Age 25</a:t>
            </a:r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30B280D1-8A75-B501-61B5-24A8A328C081}"/>
              </a:ext>
            </a:extLst>
          </p:cNvPr>
          <p:cNvSpPr/>
          <p:nvPr/>
        </p:nvSpPr>
        <p:spPr>
          <a:xfrm>
            <a:off x="1910219" y="5293347"/>
            <a:ext cx="6126480" cy="1905"/>
          </a:xfrm>
          <a:custGeom>
            <a:avLst/>
            <a:gdLst>
              <a:gd name="connsiteX0" fmla="*/ 0 w 9535020"/>
              <a:gd name="connsiteY0" fmla="*/ 0 h 1905"/>
              <a:gd name="connsiteX1" fmla="*/ 9535020 w 9535020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35020" h="1905">
                <a:moveTo>
                  <a:pt x="0" y="0"/>
                </a:moveTo>
                <a:lnTo>
                  <a:pt x="953502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E63CF1AB-5856-84A3-5484-A1FB450782A0}"/>
              </a:ext>
            </a:extLst>
          </p:cNvPr>
          <p:cNvSpPr/>
          <p:nvPr/>
        </p:nvSpPr>
        <p:spPr>
          <a:xfrm>
            <a:off x="3446068" y="5293347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0C7E2491-EACF-977D-0F2E-B0D82DA966F0}"/>
              </a:ext>
            </a:extLst>
          </p:cNvPr>
          <p:cNvSpPr txBox="1"/>
          <p:nvPr/>
        </p:nvSpPr>
        <p:spPr>
          <a:xfrm>
            <a:off x="2036368" y="5376976"/>
            <a:ext cx="2657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Admits and Waitlisted Students</a:t>
            </a:r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8E470BAE-1ED3-FBB7-3D20-E9F2A61C97E0}"/>
              </a:ext>
            </a:extLst>
          </p:cNvPr>
          <p:cNvSpPr/>
          <p:nvPr/>
        </p:nvSpPr>
        <p:spPr>
          <a:xfrm>
            <a:off x="6677901" y="5293347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A633068-1067-7B5E-8F2E-741D74EF77ED}"/>
              </a:ext>
            </a:extLst>
          </p:cNvPr>
          <p:cNvSpPr txBox="1"/>
          <p:nvPr/>
        </p:nvSpPr>
        <p:spPr>
          <a:xfrm>
            <a:off x="5172951" y="5376976"/>
            <a:ext cx="2819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Value-Added of College Attended</a:t>
            </a: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96DE55F7-5C94-4527-D3D7-F8211CEC1E7E}"/>
              </a:ext>
            </a:extLst>
          </p:cNvPr>
          <p:cNvSpPr/>
          <p:nvPr/>
        </p:nvSpPr>
        <p:spPr>
          <a:xfrm>
            <a:off x="2316556" y="5851931"/>
            <a:ext cx="8722690" cy="443712"/>
          </a:xfrm>
          <a:custGeom>
            <a:avLst/>
            <a:gdLst>
              <a:gd name="connsiteX0" fmla="*/ 0 w 8722690"/>
              <a:gd name="connsiteY0" fmla="*/ 0 h 443712"/>
              <a:gd name="connsiteX1" fmla="*/ 8722690 w 8722690"/>
              <a:gd name="connsiteY1" fmla="*/ 0 h 443712"/>
              <a:gd name="connsiteX2" fmla="*/ 8722690 w 8722690"/>
              <a:gd name="connsiteY2" fmla="*/ 443712 h 443712"/>
              <a:gd name="connsiteX3" fmla="*/ 0 w 8722690"/>
              <a:gd name="connsiteY3" fmla="*/ 443712 h 4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2690" h="443712">
                <a:moveTo>
                  <a:pt x="0" y="0"/>
                </a:moveTo>
                <a:lnTo>
                  <a:pt x="8722690" y="0"/>
                </a:lnTo>
                <a:lnTo>
                  <a:pt x="8722690" y="443712"/>
                </a:lnTo>
                <a:lnTo>
                  <a:pt x="0" y="443712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4BA2D3DF-8FFA-E503-1DF1-00A4D134B288}"/>
              </a:ext>
            </a:extLst>
          </p:cNvPr>
          <p:cNvSpPr/>
          <p:nvPr/>
        </p:nvSpPr>
        <p:spPr>
          <a:xfrm>
            <a:off x="2323414" y="5858789"/>
            <a:ext cx="8708974" cy="429996"/>
          </a:xfrm>
          <a:custGeom>
            <a:avLst/>
            <a:gdLst>
              <a:gd name="connsiteX0" fmla="*/ 0 w 8708974"/>
              <a:gd name="connsiteY0" fmla="*/ 0 h 429996"/>
              <a:gd name="connsiteX1" fmla="*/ 8708974 w 8708974"/>
              <a:gd name="connsiteY1" fmla="*/ 0 h 429996"/>
              <a:gd name="connsiteX2" fmla="*/ 8708974 w 8708974"/>
              <a:gd name="connsiteY2" fmla="*/ 429997 h 429996"/>
              <a:gd name="connsiteX3" fmla="*/ 0 w 8708974"/>
              <a:gd name="connsiteY3" fmla="*/ 429997 h 42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8974" h="429996">
                <a:moveTo>
                  <a:pt x="0" y="0"/>
                </a:moveTo>
                <a:lnTo>
                  <a:pt x="8708974" y="0"/>
                </a:lnTo>
                <a:lnTo>
                  <a:pt x="8708974" y="429997"/>
                </a:lnTo>
                <a:lnTo>
                  <a:pt x="0" y="429997"/>
                </a:lnTo>
                <a:close/>
              </a:path>
            </a:pathLst>
          </a:custGeom>
          <a:noFill/>
          <a:ln w="13716" cap="flat">
            <a:solidFill>
              <a:srgbClr val="FFFFFF">
                <a:alpha val="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CACCDAA8-BAFE-A09B-2EA8-F592D9B271AC}"/>
              </a:ext>
            </a:extLst>
          </p:cNvPr>
          <p:cNvSpPr/>
          <p:nvPr/>
        </p:nvSpPr>
        <p:spPr>
          <a:xfrm>
            <a:off x="2419426" y="5954801"/>
            <a:ext cx="891540" cy="237972"/>
          </a:xfrm>
          <a:custGeom>
            <a:avLst/>
            <a:gdLst>
              <a:gd name="connsiteX0" fmla="*/ 0 w 891540"/>
              <a:gd name="connsiteY0" fmla="*/ 0 h 237972"/>
              <a:gd name="connsiteX1" fmla="*/ 891540 w 891540"/>
              <a:gd name="connsiteY1" fmla="*/ 0 h 237972"/>
              <a:gd name="connsiteX2" fmla="*/ 891540 w 891540"/>
              <a:gd name="connsiteY2" fmla="*/ 237972 h 237972"/>
              <a:gd name="connsiteX3" fmla="*/ 0 w 891540"/>
              <a:gd name="connsiteY3" fmla="*/ 237972 h 2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540" h="237972">
                <a:moveTo>
                  <a:pt x="0" y="0"/>
                </a:moveTo>
                <a:lnTo>
                  <a:pt x="891540" y="0"/>
                </a:lnTo>
                <a:lnTo>
                  <a:pt x="891540" y="237972"/>
                </a:lnTo>
                <a:lnTo>
                  <a:pt x="0" y="237972"/>
                </a:lnTo>
                <a:close/>
              </a:path>
            </a:pathLst>
          </a:custGeom>
          <a:solidFill>
            <a:srgbClr val="FBB74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40BF3235-302D-7AD4-56BA-C5F16D2AD28D}"/>
              </a:ext>
            </a:extLst>
          </p:cNvPr>
          <p:cNvSpPr/>
          <p:nvPr/>
        </p:nvSpPr>
        <p:spPr>
          <a:xfrm>
            <a:off x="2426284" y="5961659"/>
            <a:ext cx="877824" cy="224256"/>
          </a:xfrm>
          <a:custGeom>
            <a:avLst/>
            <a:gdLst>
              <a:gd name="connsiteX0" fmla="*/ 0 w 877824"/>
              <a:gd name="connsiteY0" fmla="*/ 0 h 224256"/>
              <a:gd name="connsiteX1" fmla="*/ 877824 w 877824"/>
              <a:gd name="connsiteY1" fmla="*/ 0 h 224256"/>
              <a:gd name="connsiteX2" fmla="*/ 877824 w 877824"/>
              <a:gd name="connsiteY2" fmla="*/ 224257 h 224256"/>
              <a:gd name="connsiteX3" fmla="*/ 0 w 877824"/>
              <a:gd name="connsiteY3" fmla="*/ 224257 h 22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824" h="224256">
                <a:moveTo>
                  <a:pt x="0" y="0"/>
                </a:moveTo>
                <a:lnTo>
                  <a:pt x="877824" y="0"/>
                </a:lnTo>
                <a:lnTo>
                  <a:pt x="877824" y="224257"/>
                </a:lnTo>
                <a:lnTo>
                  <a:pt x="0" y="224257"/>
                </a:lnTo>
                <a:close/>
              </a:path>
            </a:pathLst>
          </a:custGeom>
          <a:noFill/>
          <a:ln w="13716" cap="flat">
            <a:solidFill>
              <a:srgbClr val="FAA523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9C8915AB-89BC-A09E-CC50-9D170F632E9E}"/>
              </a:ext>
            </a:extLst>
          </p:cNvPr>
          <p:cNvSpPr/>
          <p:nvPr/>
        </p:nvSpPr>
        <p:spPr>
          <a:xfrm>
            <a:off x="6816775" y="5954801"/>
            <a:ext cx="891540" cy="237972"/>
          </a:xfrm>
          <a:custGeom>
            <a:avLst/>
            <a:gdLst>
              <a:gd name="connsiteX0" fmla="*/ 0 w 891540"/>
              <a:gd name="connsiteY0" fmla="*/ 0 h 237972"/>
              <a:gd name="connsiteX1" fmla="*/ 891540 w 891540"/>
              <a:gd name="connsiteY1" fmla="*/ 0 h 237972"/>
              <a:gd name="connsiteX2" fmla="*/ 891540 w 891540"/>
              <a:gd name="connsiteY2" fmla="*/ 237972 h 237972"/>
              <a:gd name="connsiteX3" fmla="*/ 0 w 891540"/>
              <a:gd name="connsiteY3" fmla="*/ 237972 h 2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540" h="237972">
                <a:moveTo>
                  <a:pt x="0" y="0"/>
                </a:moveTo>
                <a:lnTo>
                  <a:pt x="891540" y="0"/>
                </a:lnTo>
                <a:lnTo>
                  <a:pt x="891540" y="237972"/>
                </a:lnTo>
                <a:lnTo>
                  <a:pt x="0" y="237972"/>
                </a:lnTo>
                <a:close/>
              </a:path>
            </a:pathLst>
          </a:custGeom>
          <a:solidFill>
            <a:srgbClr val="54C5B6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3B899592-3B66-532C-C887-B9DF5634F555}"/>
              </a:ext>
            </a:extLst>
          </p:cNvPr>
          <p:cNvSpPr/>
          <p:nvPr/>
        </p:nvSpPr>
        <p:spPr>
          <a:xfrm>
            <a:off x="6823633" y="5961659"/>
            <a:ext cx="877824" cy="224256"/>
          </a:xfrm>
          <a:custGeom>
            <a:avLst/>
            <a:gdLst>
              <a:gd name="connsiteX0" fmla="*/ 0 w 877824"/>
              <a:gd name="connsiteY0" fmla="*/ 0 h 224256"/>
              <a:gd name="connsiteX1" fmla="*/ 877824 w 877824"/>
              <a:gd name="connsiteY1" fmla="*/ 0 h 224256"/>
              <a:gd name="connsiteX2" fmla="*/ 877824 w 877824"/>
              <a:gd name="connsiteY2" fmla="*/ 224257 h 224256"/>
              <a:gd name="connsiteX3" fmla="*/ 0 w 877824"/>
              <a:gd name="connsiteY3" fmla="*/ 224257 h 22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824" h="224256">
                <a:moveTo>
                  <a:pt x="0" y="0"/>
                </a:moveTo>
                <a:lnTo>
                  <a:pt x="877824" y="0"/>
                </a:lnTo>
                <a:lnTo>
                  <a:pt x="877824" y="224257"/>
                </a:lnTo>
                <a:lnTo>
                  <a:pt x="0" y="224257"/>
                </a:lnTo>
                <a:close/>
              </a:path>
            </a:pathLst>
          </a:custGeom>
          <a:noFill/>
          <a:ln w="13716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C53CFCA-96B4-3E3C-942D-ACE6B7876818}"/>
              </a:ext>
            </a:extLst>
          </p:cNvPr>
          <p:cNvSpPr txBox="1"/>
          <p:nvPr/>
        </p:nvSpPr>
        <p:spPr>
          <a:xfrm>
            <a:off x="3362515" y="5928569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Low Non-Academic Rating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CE500A4-1A79-2CC3-1D99-9FE76874DBC4}"/>
              </a:ext>
            </a:extLst>
          </p:cNvPr>
          <p:cNvSpPr txBox="1"/>
          <p:nvPr/>
        </p:nvSpPr>
        <p:spPr>
          <a:xfrm>
            <a:off x="7759522" y="5928569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High Non-Academic Rating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1853D7-F187-684E-A723-29FC26E4ECC7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Post-College Outcomes Among Ivy-Plus Applicants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Predicted Top 1% by Non-Academic Rating</a:t>
            </a:r>
          </a:p>
        </p:txBody>
      </p:sp>
    </p:spTree>
    <p:extLst>
      <p:ext uri="{BB962C8B-B14F-4D97-AF65-F5344CB8AC3E}">
        <p14:creationId xmlns:p14="http://schemas.microsoft.com/office/powerpoint/2010/main" val="9292679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E3CD9AF-7530-6BD7-BCE5-49284C4A36DF}"/>
              </a:ext>
            </a:extLst>
          </p:cNvPr>
          <p:cNvGrpSpPr/>
          <p:nvPr/>
        </p:nvGrpSpPr>
        <p:grpSpPr>
          <a:xfrm>
            <a:off x="609600" y="0"/>
            <a:ext cx="10972800" cy="6858000"/>
            <a:chOff x="609600" y="0"/>
            <a:chExt cx="10972800" cy="6858000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6255C22-0B17-C971-ADBA-B26D6CAA3D7E}"/>
                </a:ext>
              </a:extLst>
            </p:cNvPr>
            <p:cNvSpPr/>
            <p:nvPr/>
          </p:nvSpPr>
          <p:spPr>
            <a:xfrm>
              <a:off x="609600" y="0"/>
              <a:ext cx="10972800" cy="6858000"/>
            </a:xfrm>
            <a:custGeom>
              <a:avLst/>
              <a:gdLst>
                <a:gd name="connsiteX0" fmla="*/ 0 w 10972800"/>
                <a:gd name="connsiteY0" fmla="*/ 0 h 6858000"/>
                <a:gd name="connsiteX1" fmla="*/ 10972800 w 10972800"/>
                <a:gd name="connsiteY1" fmla="*/ 0 h 6858000"/>
                <a:gd name="connsiteX2" fmla="*/ 10972800 w 10972800"/>
                <a:gd name="connsiteY2" fmla="*/ 6858000 h 6858000"/>
                <a:gd name="connsiteX3" fmla="*/ 0 w 109728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72800" h="6858000">
                  <a:moveTo>
                    <a:pt x="0" y="0"/>
                  </a:moveTo>
                  <a:lnTo>
                    <a:pt x="10972800" y="0"/>
                  </a:lnTo>
                  <a:lnTo>
                    <a:pt x="109728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48B4661-38BD-BEF6-75A3-3B14835F806D}"/>
                </a:ext>
              </a:extLst>
            </p:cNvPr>
            <p:cNvSpPr/>
            <p:nvPr/>
          </p:nvSpPr>
          <p:spPr>
            <a:xfrm>
              <a:off x="609600" y="0"/>
              <a:ext cx="10972800" cy="6858000"/>
            </a:xfrm>
            <a:custGeom>
              <a:avLst/>
              <a:gdLst>
                <a:gd name="connsiteX0" fmla="*/ 0 w 10972800"/>
                <a:gd name="connsiteY0" fmla="*/ 0 h 6858000"/>
                <a:gd name="connsiteX1" fmla="*/ 10972800 w 10972800"/>
                <a:gd name="connsiteY1" fmla="*/ 0 h 6858000"/>
                <a:gd name="connsiteX2" fmla="*/ 10972800 w 10972800"/>
                <a:gd name="connsiteY2" fmla="*/ 6858000 h 6858000"/>
                <a:gd name="connsiteX3" fmla="*/ 0 w 109728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72800" h="6858000">
                  <a:moveTo>
                    <a:pt x="0" y="0"/>
                  </a:moveTo>
                  <a:lnTo>
                    <a:pt x="10972800" y="0"/>
                  </a:lnTo>
                  <a:lnTo>
                    <a:pt x="109728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4440E3E-5CF8-DB90-F6D0-2E803BD55945}"/>
                </a:ext>
              </a:extLst>
            </p:cNvPr>
            <p:cNvSpPr/>
            <p:nvPr/>
          </p:nvSpPr>
          <p:spPr>
            <a:xfrm>
              <a:off x="616457" y="6857"/>
              <a:ext cx="10959084" cy="6844284"/>
            </a:xfrm>
            <a:custGeom>
              <a:avLst/>
              <a:gdLst>
                <a:gd name="connsiteX0" fmla="*/ 0 w 10959084"/>
                <a:gd name="connsiteY0" fmla="*/ 0 h 6844284"/>
                <a:gd name="connsiteX1" fmla="*/ 10959084 w 10959084"/>
                <a:gd name="connsiteY1" fmla="*/ 0 h 6844284"/>
                <a:gd name="connsiteX2" fmla="*/ 10959084 w 10959084"/>
                <a:gd name="connsiteY2" fmla="*/ 6844284 h 6844284"/>
                <a:gd name="connsiteX3" fmla="*/ 0 w 10959084"/>
                <a:gd name="connsiteY3" fmla="*/ 6844284 h 684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9084" h="6844284">
                  <a:moveTo>
                    <a:pt x="0" y="0"/>
                  </a:moveTo>
                  <a:lnTo>
                    <a:pt x="10959084" y="0"/>
                  </a:lnTo>
                  <a:lnTo>
                    <a:pt x="10959084" y="6844284"/>
                  </a:lnTo>
                  <a:lnTo>
                    <a:pt x="0" y="6844284"/>
                  </a:lnTo>
                  <a:close/>
                </a:path>
              </a:pathLst>
            </a:custGeom>
            <a:noFill/>
            <a:ln w="1371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67A2562-3C6C-FDEA-39F9-BE899ED2D6FB}"/>
                </a:ext>
              </a:extLst>
            </p:cNvPr>
            <p:cNvSpPr/>
            <p:nvPr/>
          </p:nvSpPr>
          <p:spPr>
            <a:xfrm>
              <a:off x="1910219" y="1091793"/>
              <a:ext cx="9535020" cy="4201553"/>
            </a:xfrm>
            <a:custGeom>
              <a:avLst/>
              <a:gdLst>
                <a:gd name="connsiteX0" fmla="*/ 0 w 9535020"/>
                <a:gd name="connsiteY0" fmla="*/ 0 h 4201553"/>
                <a:gd name="connsiteX1" fmla="*/ 9535020 w 9535020"/>
                <a:gd name="connsiteY1" fmla="*/ 0 h 4201553"/>
                <a:gd name="connsiteX2" fmla="*/ 9535020 w 9535020"/>
                <a:gd name="connsiteY2" fmla="*/ 4201554 h 4201553"/>
                <a:gd name="connsiteX3" fmla="*/ 0 w 9535020"/>
                <a:gd name="connsiteY3" fmla="*/ 4201554 h 420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35020" h="4201553">
                  <a:moveTo>
                    <a:pt x="0" y="0"/>
                  </a:moveTo>
                  <a:lnTo>
                    <a:pt x="9535020" y="0"/>
                  </a:lnTo>
                  <a:lnTo>
                    <a:pt x="9535020" y="4201554"/>
                  </a:lnTo>
                  <a:lnTo>
                    <a:pt x="0" y="4201554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00BD448-FB82-2A00-66CA-FAA3412EAA72}"/>
                </a:ext>
              </a:extLst>
            </p:cNvPr>
            <p:cNvSpPr/>
            <p:nvPr/>
          </p:nvSpPr>
          <p:spPr>
            <a:xfrm>
              <a:off x="1917077" y="1098651"/>
              <a:ext cx="9521304" cy="4187837"/>
            </a:xfrm>
            <a:custGeom>
              <a:avLst/>
              <a:gdLst>
                <a:gd name="connsiteX0" fmla="*/ 0 w 9521304"/>
                <a:gd name="connsiteY0" fmla="*/ 0 h 4187837"/>
                <a:gd name="connsiteX1" fmla="*/ 9521304 w 9521304"/>
                <a:gd name="connsiteY1" fmla="*/ 0 h 4187837"/>
                <a:gd name="connsiteX2" fmla="*/ 9521304 w 9521304"/>
                <a:gd name="connsiteY2" fmla="*/ 4187838 h 4187837"/>
                <a:gd name="connsiteX3" fmla="*/ 0 w 9521304"/>
                <a:gd name="connsiteY3" fmla="*/ 4187838 h 4187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1304" h="4187837">
                  <a:moveTo>
                    <a:pt x="0" y="0"/>
                  </a:moveTo>
                  <a:lnTo>
                    <a:pt x="9521304" y="0"/>
                  </a:lnTo>
                  <a:lnTo>
                    <a:pt x="9521304" y="4187838"/>
                  </a:lnTo>
                  <a:lnTo>
                    <a:pt x="0" y="4187838"/>
                  </a:lnTo>
                  <a:close/>
                </a:path>
              </a:pathLst>
            </a:custGeom>
            <a:noFill/>
            <a:ln w="1371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8B54F44-43EC-37B3-D6B3-12A3E4C837FA}"/>
                </a:ext>
              </a:extLst>
            </p:cNvPr>
            <p:cNvSpPr/>
            <p:nvPr/>
          </p:nvSpPr>
          <p:spPr>
            <a:xfrm>
              <a:off x="8985961" y="2793949"/>
              <a:ext cx="923429" cy="2348522"/>
            </a:xfrm>
            <a:custGeom>
              <a:avLst/>
              <a:gdLst>
                <a:gd name="connsiteX0" fmla="*/ 0 w 923429"/>
                <a:gd name="connsiteY0" fmla="*/ 0 h 2348522"/>
                <a:gd name="connsiteX1" fmla="*/ 923430 w 923429"/>
                <a:gd name="connsiteY1" fmla="*/ 0 h 2348522"/>
                <a:gd name="connsiteX2" fmla="*/ 923430 w 923429"/>
                <a:gd name="connsiteY2" fmla="*/ 2348522 h 2348522"/>
                <a:gd name="connsiteX3" fmla="*/ 0 w 923429"/>
                <a:gd name="connsiteY3" fmla="*/ 2348522 h 234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429" h="2348522">
                  <a:moveTo>
                    <a:pt x="0" y="0"/>
                  </a:moveTo>
                  <a:lnTo>
                    <a:pt x="923430" y="0"/>
                  </a:lnTo>
                  <a:lnTo>
                    <a:pt x="923430" y="2348522"/>
                  </a:lnTo>
                  <a:lnTo>
                    <a:pt x="0" y="2348522"/>
                  </a:lnTo>
                  <a:close/>
                </a:path>
              </a:pathLst>
            </a:custGeom>
            <a:solidFill>
              <a:srgbClr val="FBB74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2AEAEB4-B8C5-1565-0461-9AE512CD3218}"/>
                </a:ext>
              </a:extLst>
            </p:cNvPr>
            <p:cNvSpPr/>
            <p:nvPr/>
          </p:nvSpPr>
          <p:spPr>
            <a:xfrm>
              <a:off x="8992819" y="2800807"/>
              <a:ext cx="909713" cy="2334806"/>
            </a:xfrm>
            <a:custGeom>
              <a:avLst/>
              <a:gdLst>
                <a:gd name="connsiteX0" fmla="*/ 0 w 909713"/>
                <a:gd name="connsiteY0" fmla="*/ 0 h 2334806"/>
                <a:gd name="connsiteX1" fmla="*/ 909714 w 909713"/>
                <a:gd name="connsiteY1" fmla="*/ 0 h 2334806"/>
                <a:gd name="connsiteX2" fmla="*/ 909714 w 909713"/>
                <a:gd name="connsiteY2" fmla="*/ 2334806 h 2334806"/>
                <a:gd name="connsiteX3" fmla="*/ 0 w 909713"/>
                <a:gd name="connsiteY3" fmla="*/ 2334806 h 233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9713" h="2334806">
                  <a:moveTo>
                    <a:pt x="0" y="0"/>
                  </a:moveTo>
                  <a:lnTo>
                    <a:pt x="909714" y="0"/>
                  </a:lnTo>
                  <a:lnTo>
                    <a:pt x="909714" y="2334806"/>
                  </a:lnTo>
                  <a:lnTo>
                    <a:pt x="0" y="2334806"/>
                  </a:lnTo>
                  <a:close/>
                </a:path>
              </a:pathLst>
            </a:custGeom>
            <a:noFill/>
            <a:ln w="13716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D670737-5F5F-7361-BCAE-28D6643B9ECB}"/>
                </a:ext>
              </a:extLst>
            </p:cNvPr>
            <p:cNvSpPr/>
            <p:nvPr/>
          </p:nvSpPr>
          <p:spPr>
            <a:xfrm>
              <a:off x="2522982" y="2793949"/>
              <a:ext cx="923086" cy="2348522"/>
            </a:xfrm>
            <a:custGeom>
              <a:avLst/>
              <a:gdLst>
                <a:gd name="connsiteX0" fmla="*/ 0 w 923086"/>
                <a:gd name="connsiteY0" fmla="*/ 0 h 2348522"/>
                <a:gd name="connsiteX1" fmla="*/ 923087 w 923086"/>
                <a:gd name="connsiteY1" fmla="*/ 0 h 2348522"/>
                <a:gd name="connsiteX2" fmla="*/ 923087 w 923086"/>
                <a:gd name="connsiteY2" fmla="*/ 2348522 h 2348522"/>
                <a:gd name="connsiteX3" fmla="*/ 0 w 923086"/>
                <a:gd name="connsiteY3" fmla="*/ 2348522 h 234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086" h="2348522">
                  <a:moveTo>
                    <a:pt x="0" y="0"/>
                  </a:moveTo>
                  <a:lnTo>
                    <a:pt x="923087" y="0"/>
                  </a:lnTo>
                  <a:lnTo>
                    <a:pt x="923087" y="2348522"/>
                  </a:lnTo>
                  <a:lnTo>
                    <a:pt x="0" y="2348522"/>
                  </a:lnTo>
                  <a:close/>
                </a:path>
              </a:pathLst>
            </a:custGeom>
            <a:solidFill>
              <a:srgbClr val="FBB74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720EBA1-0D51-F974-E21F-0ED7204D50F7}"/>
                </a:ext>
              </a:extLst>
            </p:cNvPr>
            <p:cNvSpPr/>
            <p:nvPr/>
          </p:nvSpPr>
          <p:spPr>
            <a:xfrm>
              <a:off x="2529840" y="2800807"/>
              <a:ext cx="909370" cy="2334806"/>
            </a:xfrm>
            <a:custGeom>
              <a:avLst/>
              <a:gdLst>
                <a:gd name="connsiteX0" fmla="*/ 0 w 909370"/>
                <a:gd name="connsiteY0" fmla="*/ 0 h 2334806"/>
                <a:gd name="connsiteX1" fmla="*/ 909371 w 909370"/>
                <a:gd name="connsiteY1" fmla="*/ 0 h 2334806"/>
                <a:gd name="connsiteX2" fmla="*/ 909371 w 909370"/>
                <a:gd name="connsiteY2" fmla="*/ 2334806 h 2334806"/>
                <a:gd name="connsiteX3" fmla="*/ 0 w 909370"/>
                <a:gd name="connsiteY3" fmla="*/ 2334806 h 233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9370" h="2334806">
                  <a:moveTo>
                    <a:pt x="0" y="0"/>
                  </a:moveTo>
                  <a:lnTo>
                    <a:pt x="909371" y="0"/>
                  </a:lnTo>
                  <a:lnTo>
                    <a:pt x="909371" y="2334806"/>
                  </a:lnTo>
                  <a:lnTo>
                    <a:pt x="0" y="2334806"/>
                  </a:lnTo>
                  <a:close/>
                </a:path>
              </a:pathLst>
            </a:custGeom>
            <a:noFill/>
            <a:ln w="13716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24BAAA9-5884-0172-F3BD-54E3BB058727}"/>
                </a:ext>
              </a:extLst>
            </p:cNvPr>
            <p:cNvSpPr/>
            <p:nvPr/>
          </p:nvSpPr>
          <p:spPr>
            <a:xfrm>
              <a:off x="5754471" y="2793949"/>
              <a:ext cx="923429" cy="2348522"/>
            </a:xfrm>
            <a:custGeom>
              <a:avLst/>
              <a:gdLst>
                <a:gd name="connsiteX0" fmla="*/ 0 w 923429"/>
                <a:gd name="connsiteY0" fmla="*/ 0 h 2348522"/>
                <a:gd name="connsiteX1" fmla="*/ 923430 w 923429"/>
                <a:gd name="connsiteY1" fmla="*/ 0 h 2348522"/>
                <a:gd name="connsiteX2" fmla="*/ 923430 w 923429"/>
                <a:gd name="connsiteY2" fmla="*/ 2348522 h 2348522"/>
                <a:gd name="connsiteX3" fmla="*/ 0 w 923429"/>
                <a:gd name="connsiteY3" fmla="*/ 2348522 h 234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429" h="2348522">
                  <a:moveTo>
                    <a:pt x="0" y="0"/>
                  </a:moveTo>
                  <a:lnTo>
                    <a:pt x="923430" y="0"/>
                  </a:lnTo>
                  <a:lnTo>
                    <a:pt x="923430" y="2348522"/>
                  </a:lnTo>
                  <a:lnTo>
                    <a:pt x="0" y="2348522"/>
                  </a:lnTo>
                  <a:close/>
                </a:path>
              </a:pathLst>
            </a:custGeom>
            <a:solidFill>
              <a:srgbClr val="FBB74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29B9AC1-5761-6E99-86A8-A7D8870D6FB9}"/>
                </a:ext>
              </a:extLst>
            </p:cNvPr>
            <p:cNvSpPr/>
            <p:nvPr/>
          </p:nvSpPr>
          <p:spPr>
            <a:xfrm>
              <a:off x="5761329" y="2800807"/>
              <a:ext cx="909713" cy="2334806"/>
            </a:xfrm>
            <a:custGeom>
              <a:avLst/>
              <a:gdLst>
                <a:gd name="connsiteX0" fmla="*/ 0 w 909713"/>
                <a:gd name="connsiteY0" fmla="*/ 0 h 2334806"/>
                <a:gd name="connsiteX1" fmla="*/ 909714 w 909713"/>
                <a:gd name="connsiteY1" fmla="*/ 0 h 2334806"/>
                <a:gd name="connsiteX2" fmla="*/ 909714 w 909713"/>
                <a:gd name="connsiteY2" fmla="*/ 2334806 h 2334806"/>
                <a:gd name="connsiteX3" fmla="*/ 0 w 909713"/>
                <a:gd name="connsiteY3" fmla="*/ 2334806 h 233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9713" h="2334806">
                  <a:moveTo>
                    <a:pt x="0" y="0"/>
                  </a:moveTo>
                  <a:lnTo>
                    <a:pt x="909714" y="0"/>
                  </a:lnTo>
                  <a:lnTo>
                    <a:pt x="909714" y="2334806"/>
                  </a:lnTo>
                  <a:lnTo>
                    <a:pt x="0" y="2334806"/>
                  </a:lnTo>
                  <a:close/>
                </a:path>
              </a:pathLst>
            </a:custGeom>
            <a:noFill/>
            <a:ln w="13716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80FCFE3-A8BB-FBE3-F037-E77BD5B114EF}"/>
                </a:ext>
              </a:extLst>
            </p:cNvPr>
            <p:cNvSpPr/>
            <p:nvPr/>
          </p:nvSpPr>
          <p:spPr>
            <a:xfrm>
              <a:off x="9909390" y="2991802"/>
              <a:ext cx="923429" cy="2150668"/>
            </a:xfrm>
            <a:custGeom>
              <a:avLst/>
              <a:gdLst>
                <a:gd name="connsiteX0" fmla="*/ 0 w 923429"/>
                <a:gd name="connsiteY0" fmla="*/ 0 h 2150668"/>
                <a:gd name="connsiteX1" fmla="*/ 923430 w 923429"/>
                <a:gd name="connsiteY1" fmla="*/ 0 h 2150668"/>
                <a:gd name="connsiteX2" fmla="*/ 923430 w 923429"/>
                <a:gd name="connsiteY2" fmla="*/ 2150669 h 2150668"/>
                <a:gd name="connsiteX3" fmla="*/ 0 w 923429"/>
                <a:gd name="connsiteY3" fmla="*/ 2150669 h 215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429" h="2150668">
                  <a:moveTo>
                    <a:pt x="0" y="0"/>
                  </a:moveTo>
                  <a:lnTo>
                    <a:pt x="923430" y="0"/>
                  </a:lnTo>
                  <a:lnTo>
                    <a:pt x="923430" y="2150669"/>
                  </a:lnTo>
                  <a:lnTo>
                    <a:pt x="0" y="2150669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4A8B14C-DB42-ECF5-B6C7-61C17AEA104E}"/>
                </a:ext>
              </a:extLst>
            </p:cNvPr>
            <p:cNvSpPr/>
            <p:nvPr/>
          </p:nvSpPr>
          <p:spPr>
            <a:xfrm>
              <a:off x="9916248" y="2998660"/>
              <a:ext cx="909713" cy="2136952"/>
            </a:xfrm>
            <a:custGeom>
              <a:avLst/>
              <a:gdLst>
                <a:gd name="connsiteX0" fmla="*/ 0 w 909713"/>
                <a:gd name="connsiteY0" fmla="*/ 0 h 2136952"/>
                <a:gd name="connsiteX1" fmla="*/ 909714 w 909713"/>
                <a:gd name="connsiteY1" fmla="*/ 0 h 2136952"/>
                <a:gd name="connsiteX2" fmla="*/ 909714 w 909713"/>
                <a:gd name="connsiteY2" fmla="*/ 2136953 h 2136952"/>
                <a:gd name="connsiteX3" fmla="*/ 0 w 909713"/>
                <a:gd name="connsiteY3" fmla="*/ 2136953 h 213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9713" h="2136952">
                  <a:moveTo>
                    <a:pt x="0" y="0"/>
                  </a:moveTo>
                  <a:lnTo>
                    <a:pt x="909714" y="0"/>
                  </a:lnTo>
                  <a:lnTo>
                    <a:pt x="909714" y="2136953"/>
                  </a:lnTo>
                  <a:lnTo>
                    <a:pt x="0" y="2136953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508BD84-63D8-1E9C-C165-CAF7985FFFB2}"/>
                </a:ext>
              </a:extLst>
            </p:cNvPr>
            <p:cNvSpPr/>
            <p:nvPr/>
          </p:nvSpPr>
          <p:spPr>
            <a:xfrm>
              <a:off x="3446068" y="2252167"/>
              <a:ext cx="923429" cy="2890304"/>
            </a:xfrm>
            <a:custGeom>
              <a:avLst/>
              <a:gdLst>
                <a:gd name="connsiteX0" fmla="*/ 0 w 923429"/>
                <a:gd name="connsiteY0" fmla="*/ 0 h 2890304"/>
                <a:gd name="connsiteX1" fmla="*/ 923430 w 923429"/>
                <a:gd name="connsiteY1" fmla="*/ 0 h 2890304"/>
                <a:gd name="connsiteX2" fmla="*/ 923430 w 923429"/>
                <a:gd name="connsiteY2" fmla="*/ 2890304 h 2890304"/>
                <a:gd name="connsiteX3" fmla="*/ 0 w 923429"/>
                <a:gd name="connsiteY3" fmla="*/ 2890304 h 28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429" h="2890304">
                  <a:moveTo>
                    <a:pt x="0" y="0"/>
                  </a:moveTo>
                  <a:lnTo>
                    <a:pt x="923430" y="0"/>
                  </a:lnTo>
                  <a:lnTo>
                    <a:pt x="923430" y="2890304"/>
                  </a:lnTo>
                  <a:lnTo>
                    <a:pt x="0" y="2890304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E339829-89B4-1ECE-560B-AA94CE8936D2}"/>
                </a:ext>
              </a:extLst>
            </p:cNvPr>
            <p:cNvSpPr/>
            <p:nvPr/>
          </p:nvSpPr>
          <p:spPr>
            <a:xfrm>
              <a:off x="3452926" y="2259025"/>
              <a:ext cx="909713" cy="2876588"/>
            </a:xfrm>
            <a:custGeom>
              <a:avLst/>
              <a:gdLst>
                <a:gd name="connsiteX0" fmla="*/ 0 w 909713"/>
                <a:gd name="connsiteY0" fmla="*/ 0 h 2876588"/>
                <a:gd name="connsiteX1" fmla="*/ 909714 w 909713"/>
                <a:gd name="connsiteY1" fmla="*/ 0 h 2876588"/>
                <a:gd name="connsiteX2" fmla="*/ 909714 w 909713"/>
                <a:gd name="connsiteY2" fmla="*/ 2876588 h 2876588"/>
                <a:gd name="connsiteX3" fmla="*/ 0 w 909713"/>
                <a:gd name="connsiteY3" fmla="*/ 2876588 h 287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9713" h="2876588">
                  <a:moveTo>
                    <a:pt x="0" y="0"/>
                  </a:moveTo>
                  <a:lnTo>
                    <a:pt x="909714" y="0"/>
                  </a:lnTo>
                  <a:lnTo>
                    <a:pt x="909714" y="2876588"/>
                  </a:lnTo>
                  <a:lnTo>
                    <a:pt x="0" y="2876588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4772B2D-E4D7-E5C4-3194-AF87436E5478}"/>
                </a:ext>
              </a:extLst>
            </p:cNvPr>
            <p:cNvSpPr/>
            <p:nvPr/>
          </p:nvSpPr>
          <p:spPr>
            <a:xfrm>
              <a:off x="6677901" y="2058085"/>
              <a:ext cx="923086" cy="3084385"/>
            </a:xfrm>
            <a:custGeom>
              <a:avLst/>
              <a:gdLst>
                <a:gd name="connsiteX0" fmla="*/ 0 w 923086"/>
                <a:gd name="connsiteY0" fmla="*/ 0 h 3084385"/>
                <a:gd name="connsiteX1" fmla="*/ 923087 w 923086"/>
                <a:gd name="connsiteY1" fmla="*/ 0 h 3084385"/>
                <a:gd name="connsiteX2" fmla="*/ 923087 w 923086"/>
                <a:gd name="connsiteY2" fmla="*/ 3084386 h 3084385"/>
                <a:gd name="connsiteX3" fmla="*/ 0 w 923086"/>
                <a:gd name="connsiteY3" fmla="*/ 3084386 h 308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086" h="3084385">
                  <a:moveTo>
                    <a:pt x="0" y="0"/>
                  </a:moveTo>
                  <a:lnTo>
                    <a:pt x="923087" y="0"/>
                  </a:lnTo>
                  <a:lnTo>
                    <a:pt x="923087" y="3084386"/>
                  </a:lnTo>
                  <a:lnTo>
                    <a:pt x="0" y="3084386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8B81F61-1A92-C637-09AB-B439A0B05B6F}"/>
                </a:ext>
              </a:extLst>
            </p:cNvPr>
            <p:cNvSpPr/>
            <p:nvPr/>
          </p:nvSpPr>
          <p:spPr>
            <a:xfrm>
              <a:off x="6684759" y="2064943"/>
              <a:ext cx="909370" cy="3070669"/>
            </a:xfrm>
            <a:custGeom>
              <a:avLst/>
              <a:gdLst>
                <a:gd name="connsiteX0" fmla="*/ 0 w 909370"/>
                <a:gd name="connsiteY0" fmla="*/ 0 h 3070669"/>
                <a:gd name="connsiteX1" fmla="*/ 909371 w 909370"/>
                <a:gd name="connsiteY1" fmla="*/ 0 h 3070669"/>
                <a:gd name="connsiteX2" fmla="*/ 909371 w 909370"/>
                <a:gd name="connsiteY2" fmla="*/ 3070669 h 3070669"/>
                <a:gd name="connsiteX3" fmla="*/ 0 w 909370"/>
                <a:gd name="connsiteY3" fmla="*/ 3070669 h 307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9370" h="3070669">
                  <a:moveTo>
                    <a:pt x="0" y="0"/>
                  </a:moveTo>
                  <a:lnTo>
                    <a:pt x="909371" y="0"/>
                  </a:lnTo>
                  <a:lnTo>
                    <a:pt x="909371" y="3070669"/>
                  </a:lnTo>
                  <a:lnTo>
                    <a:pt x="0" y="3070669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93570DB-F262-B822-3628-D18D5D33F9B0}"/>
                </a:ext>
              </a:extLst>
            </p:cNvPr>
            <p:cNvSpPr txBox="1"/>
            <p:nvPr/>
          </p:nvSpPr>
          <p:spPr>
            <a:xfrm>
              <a:off x="9170670" y="2511018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505050"/>
                  </a:solidFill>
                  <a:latin typeface="Helvetica"/>
                  <a:sym typeface="Helvetica"/>
                  <a:rtl val="0"/>
                </a:rPr>
                <a:t>10.4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F157475-5F6B-EF20-B24F-261CC9DEE9CF}"/>
                </a:ext>
              </a:extLst>
            </p:cNvPr>
            <p:cNvSpPr txBox="1"/>
            <p:nvPr/>
          </p:nvSpPr>
          <p:spPr>
            <a:xfrm>
              <a:off x="2707348" y="2511018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505050"/>
                  </a:solidFill>
                  <a:latin typeface="Helvetica"/>
                  <a:sym typeface="Helvetica"/>
                  <a:rtl val="0"/>
                </a:rPr>
                <a:t>10.4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CA6613D-8E9B-4818-2081-EC14DE73F0D2}"/>
                </a:ext>
              </a:extLst>
            </p:cNvPr>
            <p:cNvSpPr txBox="1"/>
            <p:nvPr/>
          </p:nvSpPr>
          <p:spPr>
            <a:xfrm>
              <a:off x="5938837" y="2511018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505050"/>
                  </a:solidFill>
                  <a:latin typeface="Helvetica"/>
                  <a:sym typeface="Helvetica"/>
                  <a:rtl val="0"/>
                </a:rPr>
                <a:t>10.4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443D116-600F-FEFE-529C-B3670011D562}"/>
                </a:ext>
              </a:extLst>
            </p:cNvPr>
            <p:cNvSpPr txBox="1"/>
            <p:nvPr/>
          </p:nvSpPr>
          <p:spPr>
            <a:xfrm>
              <a:off x="10093756" y="2297049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505050"/>
                  </a:solidFill>
                  <a:latin typeface="Helvetica"/>
                  <a:sym typeface="Helvetica"/>
                  <a:rtl val="0"/>
                </a:rPr>
                <a:t>10.2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111A8B8-9085-D052-3BC4-E44DF40B1EA0}"/>
                </a:ext>
              </a:extLst>
            </p:cNvPr>
            <p:cNvSpPr txBox="1"/>
            <p:nvPr/>
          </p:nvSpPr>
          <p:spPr>
            <a:xfrm>
              <a:off x="3630777" y="1555356"/>
              <a:ext cx="5193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505050"/>
                  </a:solidFill>
                  <a:latin typeface="Helvetica"/>
                  <a:sym typeface="Helvetica"/>
                  <a:rtl val="0"/>
                </a:rPr>
                <a:t>11.0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81E269F-08F4-DB22-2A69-7A78598565A9}"/>
                </a:ext>
              </a:extLst>
            </p:cNvPr>
            <p:cNvSpPr txBox="1"/>
            <p:nvPr/>
          </p:nvSpPr>
          <p:spPr>
            <a:xfrm>
              <a:off x="6862267" y="1714804"/>
              <a:ext cx="5193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505050"/>
                  </a:solidFill>
                  <a:latin typeface="Helvetica"/>
                  <a:sym typeface="Helvetica"/>
                  <a:rtl val="0"/>
                </a:rPr>
                <a:t>11.2</a:t>
              </a: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92C3A7E-EB25-DCC8-2343-93F45CC0CE23}"/>
                </a:ext>
              </a:extLst>
            </p:cNvPr>
            <p:cNvSpPr/>
            <p:nvPr/>
          </p:nvSpPr>
          <p:spPr>
            <a:xfrm>
              <a:off x="10370934" y="2579979"/>
              <a:ext cx="1905" cy="823988"/>
            </a:xfrm>
            <a:custGeom>
              <a:avLst/>
              <a:gdLst>
                <a:gd name="connsiteX0" fmla="*/ 0 w 1905"/>
                <a:gd name="connsiteY0" fmla="*/ 0 h 823988"/>
                <a:gd name="connsiteX1" fmla="*/ 0 w 1905"/>
                <a:gd name="connsiteY1" fmla="*/ 823989 h 82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823988">
                  <a:moveTo>
                    <a:pt x="0" y="0"/>
                  </a:moveTo>
                  <a:lnTo>
                    <a:pt x="0" y="823989"/>
                  </a:lnTo>
                </a:path>
              </a:pathLst>
            </a:custGeom>
            <a:ln w="13716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42D759D-9259-4956-3F3A-AB6E87384F70}"/>
                </a:ext>
              </a:extLst>
            </p:cNvPr>
            <p:cNvSpPr/>
            <p:nvPr/>
          </p:nvSpPr>
          <p:spPr>
            <a:xfrm>
              <a:off x="10328071" y="3403968"/>
              <a:ext cx="85725" cy="1905"/>
            </a:xfrm>
            <a:custGeom>
              <a:avLst/>
              <a:gdLst>
                <a:gd name="connsiteX0" fmla="*/ 0 w 85725"/>
                <a:gd name="connsiteY0" fmla="*/ 0 h 1905"/>
                <a:gd name="connsiteX1" fmla="*/ 85725 w 85725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1905">
                  <a:moveTo>
                    <a:pt x="0" y="0"/>
                  </a:moveTo>
                  <a:lnTo>
                    <a:pt x="85725" y="0"/>
                  </a:lnTo>
                </a:path>
              </a:pathLst>
            </a:custGeom>
            <a:ln w="13716" cap="rnd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E3AAA091-B2A4-7E2F-833C-8917228065D5}"/>
                </a:ext>
              </a:extLst>
            </p:cNvPr>
            <p:cNvSpPr/>
            <p:nvPr/>
          </p:nvSpPr>
          <p:spPr>
            <a:xfrm>
              <a:off x="10328071" y="2579979"/>
              <a:ext cx="85725" cy="1905"/>
            </a:xfrm>
            <a:custGeom>
              <a:avLst/>
              <a:gdLst>
                <a:gd name="connsiteX0" fmla="*/ 0 w 85725"/>
                <a:gd name="connsiteY0" fmla="*/ 0 h 1905"/>
                <a:gd name="connsiteX1" fmla="*/ 85725 w 85725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1905">
                  <a:moveTo>
                    <a:pt x="0" y="0"/>
                  </a:moveTo>
                  <a:lnTo>
                    <a:pt x="85725" y="0"/>
                  </a:lnTo>
                </a:path>
              </a:pathLst>
            </a:custGeom>
            <a:ln w="13716" cap="rnd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3C18D90-BF5D-C4C7-F008-2848AC998530}"/>
                </a:ext>
              </a:extLst>
            </p:cNvPr>
            <p:cNvSpPr/>
            <p:nvPr/>
          </p:nvSpPr>
          <p:spPr>
            <a:xfrm>
              <a:off x="3907955" y="1838286"/>
              <a:ext cx="1905" cy="827417"/>
            </a:xfrm>
            <a:custGeom>
              <a:avLst/>
              <a:gdLst>
                <a:gd name="connsiteX0" fmla="*/ 0 w 1905"/>
                <a:gd name="connsiteY0" fmla="*/ 0 h 827417"/>
                <a:gd name="connsiteX1" fmla="*/ 0 w 1905"/>
                <a:gd name="connsiteY1" fmla="*/ 827418 h 82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827417">
                  <a:moveTo>
                    <a:pt x="0" y="0"/>
                  </a:moveTo>
                  <a:lnTo>
                    <a:pt x="0" y="827418"/>
                  </a:lnTo>
                </a:path>
              </a:pathLst>
            </a:custGeom>
            <a:ln w="13716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74CB23B6-57A5-B02B-24E7-C4DE88FC58EE}"/>
                </a:ext>
              </a:extLst>
            </p:cNvPr>
            <p:cNvSpPr/>
            <p:nvPr/>
          </p:nvSpPr>
          <p:spPr>
            <a:xfrm>
              <a:off x="3865092" y="2665704"/>
              <a:ext cx="85725" cy="1905"/>
            </a:xfrm>
            <a:custGeom>
              <a:avLst/>
              <a:gdLst>
                <a:gd name="connsiteX0" fmla="*/ 0 w 85725"/>
                <a:gd name="connsiteY0" fmla="*/ 0 h 1905"/>
                <a:gd name="connsiteX1" fmla="*/ 85725 w 85725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1905">
                  <a:moveTo>
                    <a:pt x="0" y="0"/>
                  </a:moveTo>
                  <a:lnTo>
                    <a:pt x="85725" y="0"/>
                  </a:lnTo>
                </a:path>
              </a:pathLst>
            </a:custGeom>
            <a:ln w="13716" cap="rnd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9255A2C7-1170-489C-57A7-4F069DDE6605}"/>
                </a:ext>
              </a:extLst>
            </p:cNvPr>
            <p:cNvSpPr/>
            <p:nvPr/>
          </p:nvSpPr>
          <p:spPr>
            <a:xfrm>
              <a:off x="3865092" y="1838286"/>
              <a:ext cx="85725" cy="1905"/>
            </a:xfrm>
            <a:custGeom>
              <a:avLst/>
              <a:gdLst>
                <a:gd name="connsiteX0" fmla="*/ 0 w 85725"/>
                <a:gd name="connsiteY0" fmla="*/ 0 h 1905"/>
                <a:gd name="connsiteX1" fmla="*/ 85725 w 85725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1905">
                  <a:moveTo>
                    <a:pt x="0" y="0"/>
                  </a:moveTo>
                  <a:lnTo>
                    <a:pt x="85725" y="0"/>
                  </a:lnTo>
                </a:path>
              </a:pathLst>
            </a:custGeom>
            <a:ln w="13716" cap="rnd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407863C8-CE42-5C08-1F6B-351F01A45F86}"/>
                </a:ext>
              </a:extLst>
            </p:cNvPr>
            <p:cNvSpPr/>
            <p:nvPr/>
          </p:nvSpPr>
          <p:spPr>
            <a:xfrm>
              <a:off x="7139444" y="1997735"/>
              <a:ext cx="1905" cy="121043"/>
            </a:xfrm>
            <a:custGeom>
              <a:avLst/>
              <a:gdLst>
                <a:gd name="connsiteX0" fmla="*/ 0 w 1905"/>
                <a:gd name="connsiteY0" fmla="*/ 0 h 121043"/>
                <a:gd name="connsiteX1" fmla="*/ 0 w 1905"/>
                <a:gd name="connsiteY1" fmla="*/ 121044 h 121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121043">
                  <a:moveTo>
                    <a:pt x="0" y="0"/>
                  </a:moveTo>
                  <a:lnTo>
                    <a:pt x="0" y="121044"/>
                  </a:lnTo>
                </a:path>
              </a:pathLst>
            </a:custGeom>
            <a:ln w="13716" cap="flat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ADA81C76-8F5B-F322-6352-E6895F3C241D}"/>
                </a:ext>
              </a:extLst>
            </p:cNvPr>
            <p:cNvSpPr/>
            <p:nvPr/>
          </p:nvSpPr>
          <p:spPr>
            <a:xfrm>
              <a:off x="7096582" y="2118779"/>
              <a:ext cx="85725" cy="1905"/>
            </a:xfrm>
            <a:custGeom>
              <a:avLst/>
              <a:gdLst>
                <a:gd name="connsiteX0" fmla="*/ 0 w 85725"/>
                <a:gd name="connsiteY0" fmla="*/ 0 h 1905"/>
                <a:gd name="connsiteX1" fmla="*/ 85725 w 85725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1905">
                  <a:moveTo>
                    <a:pt x="0" y="0"/>
                  </a:moveTo>
                  <a:lnTo>
                    <a:pt x="85725" y="0"/>
                  </a:lnTo>
                </a:path>
              </a:pathLst>
            </a:custGeom>
            <a:ln w="13716" cap="rnd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E8D2BBC5-6F27-7FE4-AF4A-8735AABAEA13}"/>
                </a:ext>
              </a:extLst>
            </p:cNvPr>
            <p:cNvSpPr/>
            <p:nvPr/>
          </p:nvSpPr>
          <p:spPr>
            <a:xfrm>
              <a:off x="7096582" y="1997735"/>
              <a:ext cx="85725" cy="1905"/>
            </a:xfrm>
            <a:custGeom>
              <a:avLst/>
              <a:gdLst>
                <a:gd name="connsiteX0" fmla="*/ 0 w 85725"/>
                <a:gd name="connsiteY0" fmla="*/ 0 h 1905"/>
                <a:gd name="connsiteX1" fmla="*/ 85725 w 85725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1905">
                  <a:moveTo>
                    <a:pt x="0" y="0"/>
                  </a:moveTo>
                  <a:lnTo>
                    <a:pt x="85725" y="0"/>
                  </a:lnTo>
                </a:path>
              </a:pathLst>
            </a:custGeom>
            <a:ln w="13716" cap="rnd">
              <a:solidFill>
                <a:srgbClr val="A0A0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D3AB1A4D-FFF1-57D3-6072-F1B2FE7E27D6}"/>
                </a:ext>
              </a:extLst>
            </p:cNvPr>
            <p:cNvSpPr/>
            <p:nvPr/>
          </p:nvSpPr>
          <p:spPr>
            <a:xfrm>
              <a:off x="1910219" y="1091793"/>
              <a:ext cx="1905" cy="4201553"/>
            </a:xfrm>
            <a:custGeom>
              <a:avLst/>
              <a:gdLst>
                <a:gd name="connsiteX0" fmla="*/ 0 w 1905"/>
                <a:gd name="connsiteY0" fmla="*/ 4201554 h 4201553"/>
                <a:gd name="connsiteX1" fmla="*/ 0 w 1905"/>
                <a:gd name="connsiteY1" fmla="*/ 0 h 420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4201553">
                  <a:moveTo>
                    <a:pt x="0" y="4201554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651D16AF-B6B9-A494-4DA8-99CFEC5180FC}"/>
                </a:ext>
              </a:extLst>
            </p:cNvPr>
            <p:cNvSpPr/>
            <p:nvPr/>
          </p:nvSpPr>
          <p:spPr>
            <a:xfrm>
              <a:off x="1815236" y="5142471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41A48EB9-FB65-2CB0-79F2-CDA4EE360F38}"/>
                </a:ext>
              </a:extLst>
            </p:cNvPr>
            <p:cNvSpPr txBox="1"/>
            <p:nvPr/>
          </p:nvSpPr>
          <p:spPr>
            <a:xfrm>
              <a:off x="1535163" y="499134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8</a:t>
              </a:r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17B84A5F-77AA-6EE6-B672-430301834B62}"/>
                </a:ext>
              </a:extLst>
            </p:cNvPr>
            <p:cNvSpPr/>
            <p:nvPr/>
          </p:nvSpPr>
          <p:spPr>
            <a:xfrm>
              <a:off x="1815236" y="4167606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52E92B44-8C76-9331-63C1-F06BFEBB3023}"/>
                </a:ext>
              </a:extLst>
            </p:cNvPr>
            <p:cNvSpPr txBox="1"/>
            <p:nvPr/>
          </p:nvSpPr>
          <p:spPr>
            <a:xfrm>
              <a:off x="1535163" y="40164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9</a:t>
              </a: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A3382C81-91BD-4FC4-19C4-5FCD2027E2D9}"/>
                </a:ext>
              </a:extLst>
            </p:cNvPr>
            <p:cNvSpPr/>
            <p:nvPr/>
          </p:nvSpPr>
          <p:spPr>
            <a:xfrm>
              <a:off x="1815236" y="3192741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915FF5D-F28B-A9AA-0AB2-8B941ECFCFBB}"/>
                </a:ext>
              </a:extLst>
            </p:cNvPr>
            <p:cNvSpPr txBox="1"/>
            <p:nvPr/>
          </p:nvSpPr>
          <p:spPr>
            <a:xfrm>
              <a:off x="1394193" y="3041618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10</a:t>
              </a: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3DDA07C2-1B50-F87E-FAD8-EE240376C4E1}"/>
                </a:ext>
              </a:extLst>
            </p:cNvPr>
            <p:cNvSpPr/>
            <p:nvPr/>
          </p:nvSpPr>
          <p:spPr>
            <a:xfrm>
              <a:off x="1815236" y="2217877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78AD04E-E348-6CD4-35AA-2652E6A7A091}"/>
                </a:ext>
              </a:extLst>
            </p:cNvPr>
            <p:cNvSpPr txBox="1"/>
            <p:nvPr/>
          </p:nvSpPr>
          <p:spPr>
            <a:xfrm>
              <a:off x="1394193" y="2066734"/>
              <a:ext cx="4510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11</a:t>
              </a:r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E6444FA0-59F4-EA84-6FE3-3D5E0F909665}"/>
                </a:ext>
              </a:extLst>
            </p:cNvPr>
            <p:cNvSpPr/>
            <p:nvPr/>
          </p:nvSpPr>
          <p:spPr>
            <a:xfrm>
              <a:off x="1815236" y="1242669"/>
              <a:ext cx="94983" cy="1905"/>
            </a:xfrm>
            <a:custGeom>
              <a:avLst/>
              <a:gdLst>
                <a:gd name="connsiteX0" fmla="*/ 94983 w 94983"/>
                <a:gd name="connsiteY0" fmla="*/ 0 h 1905"/>
                <a:gd name="connsiteX1" fmla="*/ 0 w 94983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83" h="1905">
                  <a:moveTo>
                    <a:pt x="94983" y="0"/>
                  </a:moveTo>
                  <a:lnTo>
                    <a:pt x="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11B4E0A-F850-0B21-B314-E4BE1245338F}"/>
                </a:ext>
              </a:extLst>
            </p:cNvPr>
            <p:cNvSpPr txBox="1"/>
            <p:nvPr/>
          </p:nvSpPr>
          <p:spPr>
            <a:xfrm>
              <a:off x="1394193" y="1091545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12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3042326E-3F91-4CEA-1FB1-878B50938707}"/>
                </a:ext>
              </a:extLst>
            </p:cNvPr>
            <p:cNvSpPr txBox="1"/>
            <p:nvPr/>
          </p:nvSpPr>
          <p:spPr>
            <a:xfrm rot="16200000">
              <a:off x="-1580153" y="2992682"/>
              <a:ext cx="49687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Predicted Probability of Earning in Top 1%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76297503-011D-18EF-184E-52EEAD0370BA}"/>
                </a:ext>
              </a:extLst>
            </p:cNvPr>
            <p:cNvSpPr txBox="1"/>
            <p:nvPr/>
          </p:nvSpPr>
          <p:spPr>
            <a:xfrm rot="16200000">
              <a:off x="-949509" y="2992682"/>
              <a:ext cx="4215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at 33 Based on Employer at Age 25</a:t>
              </a:r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6D9512E5-2A0F-1BC1-3643-289237D15DA2}"/>
                </a:ext>
              </a:extLst>
            </p:cNvPr>
            <p:cNvSpPr/>
            <p:nvPr/>
          </p:nvSpPr>
          <p:spPr>
            <a:xfrm>
              <a:off x="1910219" y="5293347"/>
              <a:ext cx="9535020" cy="1905"/>
            </a:xfrm>
            <a:custGeom>
              <a:avLst/>
              <a:gdLst>
                <a:gd name="connsiteX0" fmla="*/ 0 w 9535020"/>
                <a:gd name="connsiteY0" fmla="*/ 0 h 1905"/>
                <a:gd name="connsiteX1" fmla="*/ 9535020 w 9535020"/>
                <a:gd name="connsiteY1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35020" h="1905">
                  <a:moveTo>
                    <a:pt x="0" y="0"/>
                  </a:moveTo>
                  <a:lnTo>
                    <a:pt x="9535020" y="0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4D3C618A-9399-B9CE-425F-ECBE7C06F474}"/>
                </a:ext>
              </a:extLst>
            </p:cNvPr>
            <p:cNvSpPr/>
            <p:nvPr/>
          </p:nvSpPr>
          <p:spPr>
            <a:xfrm>
              <a:off x="3446068" y="5293347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80D3B49F-1EDB-DF91-24B4-261A28802B59}"/>
                </a:ext>
              </a:extLst>
            </p:cNvPr>
            <p:cNvSpPr txBox="1"/>
            <p:nvPr/>
          </p:nvSpPr>
          <p:spPr>
            <a:xfrm>
              <a:off x="2036368" y="5376976"/>
              <a:ext cx="26579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Admits and Waitlisted Students</a:t>
              </a:r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DE63814E-79EB-CA95-F6B2-FBB3DA70D604}"/>
                </a:ext>
              </a:extLst>
            </p:cNvPr>
            <p:cNvSpPr/>
            <p:nvPr/>
          </p:nvSpPr>
          <p:spPr>
            <a:xfrm>
              <a:off x="6677901" y="5293347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66B7685F-3AA2-33B6-3FA8-498A041EB6AF}"/>
                </a:ext>
              </a:extLst>
            </p:cNvPr>
            <p:cNvSpPr txBox="1"/>
            <p:nvPr/>
          </p:nvSpPr>
          <p:spPr>
            <a:xfrm>
              <a:off x="5172951" y="5376976"/>
              <a:ext cx="28194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Value-Added of College Attended</a:t>
              </a:r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E9A15B07-306A-0665-C3C3-F66F62FD88AF}"/>
                </a:ext>
              </a:extLst>
            </p:cNvPr>
            <p:cNvSpPr/>
            <p:nvPr/>
          </p:nvSpPr>
          <p:spPr>
            <a:xfrm>
              <a:off x="9909390" y="5293347"/>
              <a:ext cx="1905" cy="95326"/>
            </a:xfrm>
            <a:custGeom>
              <a:avLst/>
              <a:gdLst>
                <a:gd name="connsiteX0" fmla="*/ 0 w 1905"/>
                <a:gd name="connsiteY0" fmla="*/ 0 h 95326"/>
                <a:gd name="connsiteX1" fmla="*/ 0 w 1905"/>
                <a:gd name="connsiteY1" fmla="*/ 95326 h 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95326">
                  <a:moveTo>
                    <a:pt x="0" y="0"/>
                  </a:moveTo>
                  <a:lnTo>
                    <a:pt x="0" y="95326"/>
                  </a:lnTo>
                </a:path>
              </a:pathLst>
            </a:custGeom>
            <a:ln w="20574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8B4811B9-DAF7-8FF0-F4D9-CC575A5A43EA}"/>
                </a:ext>
              </a:extLst>
            </p:cNvPr>
            <p:cNvSpPr txBox="1"/>
            <p:nvPr/>
          </p:nvSpPr>
          <p:spPr>
            <a:xfrm>
              <a:off x="8208225" y="5376976"/>
              <a:ext cx="31783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Controlling for VA of College Attended</a:t>
              </a: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F9713FCB-F7E3-0456-D619-09BCA6BF1B69}"/>
                </a:ext>
              </a:extLst>
            </p:cNvPr>
            <p:cNvSpPr/>
            <p:nvPr/>
          </p:nvSpPr>
          <p:spPr>
            <a:xfrm>
              <a:off x="2316556" y="5851931"/>
              <a:ext cx="8722690" cy="443712"/>
            </a:xfrm>
            <a:custGeom>
              <a:avLst/>
              <a:gdLst>
                <a:gd name="connsiteX0" fmla="*/ 0 w 8722690"/>
                <a:gd name="connsiteY0" fmla="*/ 0 h 443712"/>
                <a:gd name="connsiteX1" fmla="*/ 8722690 w 8722690"/>
                <a:gd name="connsiteY1" fmla="*/ 0 h 443712"/>
                <a:gd name="connsiteX2" fmla="*/ 8722690 w 8722690"/>
                <a:gd name="connsiteY2" fmla="*/ 443712 h 443712"/>
                <a:gd name="connsiteX3" fmla="*/ 0 w 8722690"/>
                <a:gd name="connsiteY3" fmla="*/ 443712 h 44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22690" h="443712">
                  <a:moveTo>
                    <a:pt x="0" y="0"/>
                  </a:moveTo>
                  <a:lnTo>
                    <a:pt x="8722690" y="0"/>
                  </a:lnTo>
                  <a:lnTo>
                    <a:pt x="8722690" y="443712"/>
                  </a:lnTo>
                  <a:lnTo>
                    <a:pt x="0" y="443712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8E7540BC-70DF-9F44-6139-F7C4BC0F82D6}"/>
                </a:ext>
              </a:extLst>
            </p:cNvPr>
            <p:cNvSpPr/>
            <p:nvPr/>
          </p:nvSpPr>
          <p:spPr>
            <a:xfrm>
              <a:off x="2323414" y="5858789"/>
              <a:ext cx="8708974" cy="429996"/>
            </a:xfrm>
            <a:custGeom>
              <a:avLst/>
              <a:gdLst>
                <a:gd name="connsiteX0" fmla="*/ 0 w 8708974"/>
                <a:gd name="connsiteY0" fmla="*/ 0 h 429996"/>
                <a:gd name="connsiteX1" fmla="*/ 8708974 w 8708974"/>
                <a:gd name="connsiteY1" fmla="*/ 0 h 429996"/>
                <a:gd name="connsiteX2" fmla="*/ 8708974 w 8708974"/>
                <a:gd name="connsiteY2" fmla="*/ 429997 h 429996"/>
                <a:gd name="connsiteX3" fmla="*/ 0 w 8708974"/>
                <a:gd name="connsiteY3" fmla="*/ 429997 h 429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08974" h="429996">
                  <a:moveTo>
                    <a:pt x="0" y="0"/>
                  </a:moveTo>
                  <a:lnTo>
                    <a:pt x="8708974" y="0"/>
                  </a:lnTo>
                  <a:lnTo>
                    <a:pt x="8708974" y="429997"/>
                  </a:lnTo>
                  <a:lnTo>
                    <a:pt x="0" y="429997"/>
                  </a:lnTo>
                  <a:close/>
                </a:path>
              </a:pathLst>
            </a:custGeom>
            <a:noFill/>
            <a:ln w="13716" cap="flat">
              <a:solidFill>
                <a:srgbClr val="FFFFFF">
                  <a:alpha val="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8D4C79DC-A6EF-0ED4-2498-20EC70B7EE54}"/>
                </a:ext>
              </a:extLst>
            </p:cNvPr>
            <p:cNvSpPr/>
            <p:nvPr/>
          </p:nvSpPr>
          <p:spPr>
            <a:xfrm>
              <a:off x="2419426" y="5954801"/>
              <a:ext cx="891540" cy="237972"/>
            </a:xfrm>
            <a:custGeom>
              <a:avLst/>
              <a:gdLst>
                <a:gd name="connsiteX0" fmla="*/ 0 w 891540"/>
                <a:gd name="connsiteY0" fmla="*/ 0 h 237972"/>
                <a:gd name="connsiteX1" fmla="*/ 891540 w 891540"/>
                <a:gd name="connsiteY1" fmla="*/ 0 h 237972"/>
                <a:gd name="connsiteX2" fmla="*/ 891540 w 891540"/>
                <a:gd name="connsiteY2" fmla="*/ 237972 h 237972"/>
                <a:gd name="connsiteX3" fmla="*/ 0 w 891540"/>
                <a:gd name="connsiteY3" fmla="*/ 237972 h 23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1540" h="237972">
                  <a:moveTo>
                    <a:pt x="0" y="0"/>
                  </a:moveTo>
                  <a:lnTo>
                    <a:pt x="891540" y="0"/>
                  </a:lnTo>
                  <a:lnTo>
                    <a:pt x="891540" y="237972"/>
                  </a:lnTo>
                  <a:lnTo>
                    <a:pt x="0" y="237972"/>
                  </a:lnTo>
                  <a:close/>
                </a:path>
              </a:pathLst>
            </a:custGeom>
            <a:solidFill>
              <a:srgbClr val="FBB74F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33D85732-8239-D770-DEE6-40268A1DB009}"/>
                </a:ext>
              </a:extLst>
            </p:cNvPr>
            <p:cNvSpPr/>
            <p:nvPr/>
          </p:nvSpPr>
          <p:spPr>
            <a:xfrm>
              <a:off x="2426284" y="5961659"/>
              <a:ext cx="877824" cy="224256"/>
            </a:xfrm>
            <a:custGeom>
              <a:avLst/>
              <a:gdLst>
                <a:gd name="connsiteX0" fmla="*/ 0 w 877824"/>
                <a:gd name="connsiteY0" fmla="*/ 0 h 224256"/>
                <a:gd name="connsiteX1" fmla="*/ 877824 w 877824"/>
                <a:gd name="connsiteY1" fmla="*/ 0 h 224256"/>
                <a:gd name="connsiteX2" fmla="*/ 877824 w 877824"/>
                <a:gd name="connsiteY2" fmla="*/ 224257 h 224256"/>
                <a:gd name="connsiteX3" fmla="*/ 0 w 877824"/>
                <a:gd name="connsiteY3" fmla="*/ 224257 h 2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824" h="224256">
                  <a:moveTo>
                    <a:pt x="0" y="0"/>
                  </a:moveTo>
                  <a:lnTo>
                    <a:pt x="877824" y="0"/>
                  </a:lnTo>
                  <a:lnTo>
                    <a:pt x="877824" y="224257"/>
                  </a:lnTo>
                  <a:lnTo>
                    <a:pt x="0" y="224257"/>
                  </a:lnTo>
                  <a:close/>
                </a:path>
              </a:pathLst>
            </a:custGeom>
            <a:noFill/>
            <a:ln w="13716" cap="flat">
              <a:solidFill>
                <a:srgbClr val="FAA5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745B4847-921C-882F-FFA2-8738D824800E}"/>
                </a:ext>
              </a:extLst>
            </p:cNvPr>
            <p:cNvSpPr/>
            <p:nvPr/>
          </p:nvSpPr>
          <p:spPr>
            <a:xfrm>
              <a:off x="6816775" y="5954801"/>
              <a:ext cx="891540" cy="237972"/>
            </a:xfrm>
            <a:custGeom>
              <a:avLst/>
              <a:gdLst>
                <a:gd name="connsiteX0" fmla="*/ 0 w 891540"/>
                <a:gd name="connsiteY0" fmla="*/ 0 h 237972"/>
                <a:gd name="connsiteX1" fmla="*/ 891540 w 891540"/>
                <a:gd name="connsiteY1" fmla="*/ 0 h 237972"/>
                <a:gd name="connsiteX2" fmla="*/ 891540 w 891540"/>
                <a:gd name="connsiteY2" fmla="*/ 237972 h 237972"/>
                <a:gd name="connsiteX3" fmla="*/ 0 w 891540"/>
                <a:gd name="connsiteY3" fmla="*/ 237972 h 23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1540" h="237972">
                  <a:moveTo>
                    <a:pt x="0" y="0"/>
                  </a:moveTo>
                  <a:lnTo>
                    <a:pt x="891540" y="0"/>
                  </a:lnTo>
                  <a:lnTo>
                    <a:pt x="891540" y="237972"/>
                  </a:lnTo>
                  <a:lnTo>
                    <a:pt x="0" y="237972"/>
                  </a:lnTo>
                  <a:close/>
                </a:path>
              </a:pathLst>
            </a:custGeom>
            <a:solidFill>
              <a:srgbClr val="54C5B6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5297C11D-5085-2920-19B4-4984D1609FFF}"/>
                </a:ext>
              </a:extLst>
            </p:cNvPr>
            <p:cNvSpPr/>
            <p:nvPr/>
          </p:nvSpPr>
          <p:spPr>
            <a:xfrm>
              <a:off x="6823633" y="5961659"/>
              <a:ext cx="877824" cy="224256"/>
            </a:xfrm>
            <a:custGeom>
              <a:avLst/>
              <a:gdLst>
                <a:gd name="connsiteX0" fmla="*/ 0 w 877824"/>
                <a:gd name="connsiteY0" fmla="*/ 0 h 224256"/>
                <a:gd name="connsiteX1" fmla="*/ 877824 w 877824"/>
                <a:gd name="connsiteY1" fmla="*/ 0 h 224256"/>
                <a:gd name="connsiteX2" fmla="*/ 877824 w 877824"/>
                <a:gd name="connsiteY2" fmla="*/ 224257 h 224256"/>
                <a:gd name="connsiteX3" fmla="*/ 0 w 877824"/>
                <a:gd name="connsiteY3" fmla="*/ 224257 h 2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824" h="224256">
                  <a:moveTo>
                    <a:pt x="0" y="0"/>
                  </a:moveTo>
                  <a:lnTo>
                    <a:pt x="877824" y="0"/>
                  </a:lnTo>
                  <a:lnTo>
                    <a:pt x="877824" y="224257"/>
                  </a:lnTo>
                  <a:lnTo>
                    <a:pt x="0" y="224257"/>
                  </a:lnTo>
                  <a:close/>
                </a:path>
              </a:pathLst>
            </a:custGeom>
            <a:noFill/>
            <a:ln w="13716" cap="flat">
              <a:solidFill>
                <a:srgbClr val="29B6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0"/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2EF89FFB-73B4-1AF7-24AE-DDDE1EA0EA7A}"/>
                </a:ext>
              </a:extLst>
            </p:cNvPr>
            <p:cNvSpPr txBox="1"/>
            <p:nvPr/>
          </p:nvSpPr>
          <p:spPr>
            <a:xfrm>
              <a:off x="3362515" y="5928569"/>
              <a:ext cx="2916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Low Non-Academic Rating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9306C0E1-1811-07AD-3A78-197E849801D2}"/>
                </a:ext>
              </a:extLst>
            </p:cNvPr>
            <p:cNvSpPr txBox="1"/>
            <p:nvPr/>
          </p:nvSpPr>
          <p:spPr>
            <a:xfrm>
              <a:off x="7759522" y="5928569"/>
              <a:ext cx="2967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pc="0" baseline="0">
                  <a:ln/>
                  <a:solidFill>
                    <a:srgbClr val="808080"/>
                  </a:solidFill>
                  <a:latin typeface="Helvetica"/>
                  <a:sym typeface="Helvetica"/>
                  <a:rtl val="0"/>
                </a:rPr>
                <a:t>High Non-Academic Rating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71853D7-F187-684E-A723-29FC26E4ECC7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Post-College Outcomes Among Ivy-Plus Applicants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Predicted Top 1% by Non-Academic Rating</a:t>
            </a:r>
          </a:p>
        </p:txBody>
      </p:sp>
    </p:spTree>
    <p:extLst>
      <p:ext uri="{BB962C8B-B14F-4D97-AF65-F5344CB8AC3E}">
        <p14:creationId xmlns:p14="http://schemas.microsoft.com/office/powerpoint/2010/main" val="3457990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A17A3B8-9DF2-2F7E-CF5B-FB60288A9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355D20-6A6C-4DE5-C5B2-97EB52740988}"/>
              </a:ext>
            </a:extLst>
          </p:cNvPr>
          <p:cNvSpPr/>
          <p:nvPr/>
        </p:nvSpPr>
        <p:spPr>
          <a:xfrm>
            <a:off x="43771" y="80750"/>
            <a:ext cx="12148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Post-College Outcomes by Application Credentials Among Ivy-Plus Applicants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Predicted Top 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129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10BBA01-3D7D-9A9B-AE4C-0E610E607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8443" y="1600200"/>
            <a:ext cx="5852160" cy="36576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D3AACDB-995F-7BA4-CA99-98C366005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8601" y="1600200"/>
            <a:ext cx="585216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36E5D4-8DCF-BD40-78B6-603314A28D95}"/>
              </a:ext>
            </a:extLst>
          </p:cNvPr>
          <p:cNvSpPr txBox="1"/>
          <p:nvPr/>
        </p:nvSpPr>
        <p:spPr>
          <a:xfrm>
            <a:off x="1413285" y="1600200"/>
            <a:ext cx="374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Attending Elite Graduate 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75A3C-710D-841A-F629-8FFB2D323F25}"/>
              </a:ext>
            </a:extLst>
          </p:cNvPr>
          <p:cNvSpPr txBox="1"/>
          <p:nvPr/>
        </p:nvSpPr>
        <p:spPr>
          <a:xfrm>
            <a:off x="7709646" y="1600200"/>
            <a:ext cx="374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Working at Prestigious Firm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DAFCE3-A371-D0DA-57A7-D4722F3E7BD8}"/>
              </a:ext>
            </a:extLst>
          </p:cNvPr>
          <p:cNvSpPr/>
          <p:nvPr/>
        </p:nvSpPr>
        <p:spPr>
          <a:xfrm>
            <a:off x="43771" y="80750"/>
            <a:ext cx="12148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Post-College Outcomes by Application Credentials Among Ivy-Plus Applicants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" charset="0"/>
                <a:ea typeface="Lucida Sans" charset="0"/>
                <a:cs typeface="Lucida Sans" charset="0"/>
              </a:rPr>
              <a:t>Non-Monetary Outcomes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7806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800CC8C-FBEF-E63B-24AE-8718785AC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51F024-BE37-E103-87FE-C1D9926BA191}"/>
              </a:ext>
            </a:extLst>
          </p:cNvPr>
          <p:cNvSpPr txBox="1"/>
          <p:nvPr/>
        </p:nvSpPr>
        <p:spPr>
          <a:xfrm>
            <a:off x="136242" y="62734"/>
            <a:ext cx="10586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Fraction who Reach Top 1% by SAT Score, Controlling for Parent Income and College</a:t>
            </a:r>
          </a:p>
        </p:txBody>
      </p:sp>
    </p:spTree>
    <p:extLst>
      <p:ext uri="{BB962C8B-B14F-4D97-AF65-F5344CB8AC3E}">
        <p14:creationId xmlns:p14="http://schemas.microsoft.com/office/powerpoint/2010/main" val="1052483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94825E20-BE37-F5AC-4BA0-741F831F2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D3943411-AC6F-D843-AB53-CC734E5720B2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Ivy-Plus College Attendance Rates at the 99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 Percentile of Test Score, by Parental Income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Lucida Sans" charset="0"/>
                <a:ea typeface="Lucida Sans" charset="0"/>
                <a:cs typeface="Lucida Sans" charset="0"/>
              </a:rPr>
              <a:t>Students Students with SAT Score of 1510 (out of 1600) or ACT Score of 34 (out of 36)</a:t>
            </a:r>
          </a:p>
        </p:txBody>
      </p:sp>
    </p:spTree>
    <p:extLst>
      <p:ext uri="{BB962C8B-B14F-4D97-AF65-F5344CB8AC3E}">
        <p14:creationId xmlns:p14="http://schemas.microsoft.com/office/powerpoint/2010/main" val="22125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 67">
            <a:extLst>
              <a:ext uri="{FF2B5EF4-FFF2-40B4-BE49-F238E27FC236}">
                <a16:creationId xmlns:a16="http://schemas.microsoft.com/office/drawing/2014/main" id="{CB8634E1-4F87-DCAD-FFF9-0D452E7F77E7}"/>
              </a:ext>
            </a:extLst>
          </p:cNvPr>
          <p:cNvSpPr/>
          <p:nvPr/>
        </p:nvSpPr>
        <p:spPr>
          <a:xfrm>
            <a:off x="351288" y="1377288"/>
            <a:ext cx="5045667" cy="5476646"/>
          </a:xfrm>
          <a:custGeom>
            <a:avLst/>
            <a:gdLst>
              <a:gd name="connsiteX0" fmla="*/ 0 w 4867045"/>
              <a:gd name="connsiteY0" fmla="*/ 0 h 5476645"/>
              <a:gd name="connsiteX1" fmla="*/ 4867046 w 4867045"/>
              <a:gd name="connsiteY1" fmla="*/ 0 h 5476645"/>
              <a:gd name="connsiteX2" fmla="*/ 4867046 w 4867045"/>
              <a:gd name="connsiteY2" fmla="*/ 5476646 h 5476645"/>
              <a:gd name="connsiteX3" fmla="*/ 0 w 4867045"/>
              <a:gd name="connsiteY3" fmla="*/ 5476646 h 547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7045" h="5476645">
                <a:moveTo>
                  <a:pt x="0" y="0"/>
                </a:moveTo>
                <a:lnTo>
                  <a:pt x="4867046" y="0"/>
                </a:lnTo>
                <a:lnTo>
                  <a:pt x="4867046" y="5476646"/>
                </a:lnTo>
                <a:lnTo>
                  <a:pt x="0" y="5476646"/>
                </a:lnTo>
                <a:close/>
              </a:path>
            </a:pathLst>
          </a:custGeom>
          <a:noFill/>
          <a:ln w="973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0ACE8B4-845A-1018-D8FC-E3DA64C1258E}"/>
              </a:ext>
            </a:extLst>
          </p:cNvPr>
          <p:cNvSpPr/>
          <p:nvPr/>
        </p:nvSpPr>
        <p:spPr>
          <a:xfrm>
            <a:off x="6305495" y="1371600"/>
            <a:ext cx="5402826" cy="5486400"/>
          </a:xfrm>
          <a:custGeom>
            <a:avLst/>
            <a:gdLst>
              <a:gd name="connsiteX0" fmla="*/ 0 w 5402826"/>
              <a:gd name="connsiteY0" fmla="*/ 0 h 5486400"/>
              <a:gd name="connsiteX1" fmla="*/ 5402826 w 5402826"/>
              <a:gd name="connsiteY1" fmla="*/ 0 h 5486400"/>
              <a:gd name="connsiteX2" fmla="*/ 5402826 w 5402826"/>
              <a:gd name="connsiteY2" fmla="*/ 5486400 h 5486400"/>
              <a:gd name="connsiteX3" fmla="*/ 0 w 5402826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2826" h="5486400">
                <a:moveTo>
                  <a:pt x="0" y="0"/>
                </a:moveTo>
                <a:lnTo>
                  <a:pt x="5402826" y="0"/>
                </a:lnTo>
                <a:lnTo>
                  <a:pt x="5402826" y="5486400"/>
                </a:lnTo>
                <a:lnTo>
                  <a:pt x="0" y="5486400"/>
                </a:lnTo>
                <a:close/>
              </a:path>
            </a:pathLst>
          </a:custGeom>
          <a:solidFill>
            <a:srgbClr val="FFFFFF"/>
          </a:solidFill>
          <a:ln w="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BBAF7C5-3BC8-B5DC-FEB5-8BB85C4A71C8}"/>
              </a:ext>
            </a:extLst>
          </p:cNvPr>
          <p:cNvSpPr/>
          <p:nvPr/>
        </p:nvSpPr>
        <p:spPr>
          <a:xfrm>
            <a:off x="6310897" y="1376476"/>
            <a:ext cx="5392020" cy="5476646"/>
          </a:xfrm>
          <a:custGeom>
            <a:avLst/>
            <a:gdLst>
              <a:gd name="connsiteX0" fmla="*/ 0 w 5392020"/>
              <a:gd name="connsiteY0" fmla="*/ 0 h 5476646"/>
              <a:gd name="connsiteX1" fmla="*/ 5392021 w 5392020"/>
              <a:gd name="connsiteY1" fmla="*/ 0 h 5476646"/>
              <a:gd name="connsiteX2" fmla="*/ 5392021 w 5392020"/>
              <a:gd name="connsiteY2" fmla="*/ 5476647 h 5476646"/>
              <a:gd name="connsiteX3" fmla="*/ 0 w 5392020"/>
              <a:gd name="connsiteY3" fmla="*/ 5476647 h 547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2020" h="5476646">
                <a:moveTo>
                  <a:pt x="0" y="0"/>
                </a:moveTo>
                <a:lnTo>
                  <a:pt x="5392021" y="0"/>
                </a:lnTo>
                <a:lnTo>
                  <a:pt x="5392021" y="5476647"/>
                </a:lnTo>
                <a:lnTo>
                  <a:pt x="0" y="5476647"/>
                </a:lnTo>
                <a:close/>
              </a:path>
            </a:pathLst>
          </a:custGeom>
          <a:noFill/>
          <a:ln w="1080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0CDF47-521E-D675-8327-30F3F7F96A7B}"/>
              </a:ext>
            </a:extLst>
          </p:cNvPr>
          <p:cNvSpPr txBox="1"/>
          <p:nvPr/>
        </p:nvSpPr>
        <p:spPr>
          <a:xfrm>
            <a:off x="136242" y="62734"/>
            <a:ext cx="8435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Fraction who Reach Top 1% by SAT/ACT Score vs. High School GPA</a:t>
            </a:r>
          </a:p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" charset="0"/>
                <a:ea typeface="Lucida Sans" charset="0"/>
                <a:cs typeface="Lucida Sans" charset="0"/>
              </a:rPr>
              <a:t>Ivy-Plus Students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521CBF-951D-43F7-F947-81D11EBAAF83}"/>
              </a:ext>
            </a:extLst>
          </p:cNvPr>
          <p:cNvSpPr txBox="1"/>
          <p:nvPr/>
        </p:nvSpPr>
        <p:spPr>
          <a:xfrm>
            <a:off x="6508494" y="1308030"/>
            <a:ext cx="51944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AA523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High School GPA</a:t>
            </a:r>
            <a:endParaRPr lang="en-US" sz="1600" b="1" dirty="0">
              <a:solidFill>
                <a:srgbClr val="FAA523"/>
              </a:solidFill>
              <a:latin typeface="Lucida Sans" panose="020B0602030504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8842F07-9414-9C24-736F-A4EE51F4905E}"/>
              </a:ext>
            </a:extLst>
          </p:cNvPr>
          <p:cNvSpPr txBox="1"/>
          <p:nvPr/>
        </p:nvSpPr>
        <p:spPr>
          <a:xfrm>
            <a:off x="972562" y="1308029"/>
            <a:ext cx="50345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Test Scores</a:t>
            </a:r>
            <a:endParaRPr lang="en-US" sz="1600" b="1" dirty="0">
              <a:solidFill>
                <a:schemeClr val="tx2"/>
              </a:solidFill>
              <a:latin typeface="Lucida Sans" panose="020B0602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5" y="6598854"/>
            <a:ext cx="1177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figures are binned scatter plots controlling for parent income, race, gender, legacy status, recruited athlete status, and HS GPA (left panel) or SAT score (right panel).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CEAF20-01BA-0217-E007-3A22221B4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2" y="1649262"/>
            <a:ext cx="5852160" cy="3657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C084999-1890-3A3B-6BFB-58E721A8E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2197" y="1649262"/>
            <a:ext cx="585216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958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6" y="1010945"/>
            <a:ext cx="10732327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 these findings fit with prior evidence that children from high-income families have significantly higher levels of earnings among Ivy-plus attendees?</a:t>
            </a:r>
            <a:b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[Chetty et al. 2020, Zimmerman 2022]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Differences in Outcomes by Parental Income</a:t>
            </a:r>
          </a:p>
        </p:txBody>
      </p:sp>
    </p:spTree>
    <p:extLst>
      <p:ext uri="{BB962C8B-B14F-4D97-AF65-F5344CB8AC3E}">
        <p14:creationId xmlns:p14="http://schemas.microsoft.com/office/powerpoint/2010/main" val="2121202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F7CF323-4B77-B4BF-C01C-62DC11DB9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355D20-6A6C-4DE5-C5B2-97EB52740988}"/>
              </a:ext>
            </a:extLst>
          </p:cNvPr>
          <p:cNvSpPr/>
          <p:nvPr/>
        </p:nvSpPr>
        <p:spPr>
          <a:xfrm>
            <a:off x="43771" y="80750"/>
            <a:ext cx="12148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Share of Ivy-Plus Matriculants in Top 1% by Parental Income</a:t>
            </a:r>
          </a:p>
        </p:txBody>
      </p:sp>
    </p:spTree>
    <p:extLst>
      <p:ext uri="{BB962C8B-B14F-4D97-AF65-F5344CB8AC3E}">
        <p14:creationId xmlns:p14="http://schemas.microsoft.com/office/powerpoint/2010/main" val="31594973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CF6D76D-2FDE-61DA-562C-710B916E2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355D20-6A6C-4DE5-C5B2-97EB52740988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Share of Ivy-Plus Matriculants in Various Sectors by Parental Income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Business vs. Social Impact</a:t>
            </a:r>
          </a:p>
        </p:txBody>
      </p:sp>
    </p:spTree>
    <p:extLst>
      <p:ext uri="{BB962C8B-B14F-4D97-AF65-F5344CB8AC3E}">
        <p14:creationId xmlns:p14="http://schemas.microsoft.com/office/powerpoint/2010/main" val="34274082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AF52477-DC7C-4F9F-8971-F2B94161C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355D20-6A6C-4DE5-C5B2-97EB52740988}"/>
              </a:ext>
            </a:extLst>
          </p:cNvPr>
          <p:cNvSpPr/>
          <p:nvPr/>
        </p:nvSpPr>
        <p:spPr>
          <a:xfrm>
            <a:off x="43771" y="80750"/>
            <a:ext cx="12148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Share of Ivy-Plus Matriculants in Elite Positions by Parental Income</a:t>
            </a:r>
          </a:p>
        </p:txBody>
      </p:sp>
    </p:spTree>
    <p:extLst>
      <p:ext uri="{BB962C8B-B14F-4D97-AF65-F5344CB8AC3E}">
        <p14:creationId xmlns:p14="http://schemas.microsoft.com/office/powerpoint/2010/main" val="16763274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9AF24-7BC6-4B8E-930F-F82A71EAC4EB}"/>
              </a:ext>
            </a:extLst>
          </p:cNvPr>
          <p:cNvGrpSpPr/>
          <p:nvPr/>
        </p:nvGrpSpPr>
        <p:grpSpPr>
          <a:xfrm>
            <a:off x="0" y="4101063"/>
            <a:ext cx="10693101" cy="1693586"/>
            <a:chOff x="0" y="3593054"/>
            <a:chExt cx="10693101" cy="220159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AB1136-6F51-48AC-8287-A87E231D6148}"/>
                </a:ext>
              </a:extLst>
            </p:cNvPr>
            <p:cNvSpPr/>
            <p:nvPr/>
          </p:nvSpPr>
          <p:spPr>
            <a:xfrm>
              <a:off x="0" y="3863693"/>
              <a:ext cx="10553475" cy="1930956"/>
            </a:xfrm>
            <a:prstGeom prst="rect">
              <a:avLst/>
            </a:prstGeom>
            <a:solidFill>
              <a:srgbClr val="39B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A179EF8-161F-416F-97AF-8751A774A7C5}"/>
                </a:ext>
              </a:extLst>
            </p:cNvPr>
            <p:cNvSpPr/>
            <p:nvPr/>
          </p:nvSpPr>
          <p:spPr>
            <a:xfrm>
              <a:off x="8380207" y="3593054"/>
              <a:ext cx="2312894" cy="2201595"/>
            </a:xfrm>
            <a:prstGeom prst="triangle">
              <a:avLst>
                <a:gd name="adj" fmla="val 954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7060544-589F-4FB4-9051-00EBABA3600C}"/>
              </a:ext>
            </a:extLst>
          </p:cNvPr>
          <p:cNvSpPr txBox="1">
            <a:spLocks/>
          </p:cNvSpPr>
          <p:nvPr/>
        </p:nvSpPr>
        <p:spPr>
          <a:xfrm>
            <a:off x="173109" y="4329392"/>
            <a:ext cx="10207256" cy="1439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Counterfactuals: Impacts of Changes </a:t>
            </a:r>
            <a:b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in Admissions Practices</a:t>
            </a:r>
          </a:p>
        </p:txBody>
      </p:sp>
    </p:spTree>
    <p:extLst>
      <p:ext uri="{BB962C8B-B14F-4D97-AF65-F5344CB8AC3E}">
        <p14:creationId xmlns:p14="http://schemas.microsoft.com/office/powerpoint/2010/main" val="27408257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Diversifying Society’s Leaders?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757676" y="1123503"/>
            <a:ext cx="10719621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Conclude by returning to our motivating question: can Ivy-plus colleges diversify society’s leaders by changing their admissions practices?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 impacts of feasible changes in admissions practices on socioeconomic diversity of class and post-college outcomes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Colleges could fill newly opened slots in many ways; here, assume they keep the distribution of SAT, race, and gender unchanged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238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747166" y="1029341"/>
            <a:ext cx="10825904" cy="5650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Policy counterfactuals rely on two key additional assumptions: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lvl="1" indent="-457200">
              <a:lnSpc>
                <a:spcPct val="100000"/>
              </a:lnSpc>
              <a:spcBef>
                <a:spcPct val="20000"/>
              </a:spcBef>
              <a:buClr>
                <a:srgbClr val="00CC99"/>
              </a:buClr>
              <a:buFont typeface="Arial" panose="020B0604020202020204" pitchFamily="34" charset="0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behavioral responses in application or matriculation rates (unlikely to hold exactly, but plausible that behavioral responses are small relative to mechanical effects)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Arial" panose="020B0604020202020204" pitchFamily="34" charset="0"/>
              <a:buAutoNum type="arabicPeriod"/>
              <a:tabLst/>
              <a:defRPr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Causal effects of colleges unaffected by changes in composition of student body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Precise numerical predictions should be interpreted with caution; analysis gives a sense of order of magnitude of potential impacts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85D026-54C1-E265-47FB-D0ECA7BD1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1" y="178245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Assumptions</a:t>
            </a:r>
          </a:p>
        </p:txBody>
      </p:sp>
    </p:spTree>
    <p:extLst>
      <p:ext uri="{BB962C8B-B14F-4D97-AF65-F5344CB8AC3E}">
        <p14:creationId xmlns:p14="http://schemas.microsoft.com/office/powerpoint/2010/main" val="42623338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Freeform 131">
            <a:extLst>
              <a:ext uri="{FF2B5EF4-FFF2-40B4-BE49-F238E27FC236}">
                <a16:creationId xmlns:a16="http://schemas.microsoft.com/office/drawing/2014/main" id="{30497701-BFF4-E6D9-8596-4448EE952C06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159FE296-9782-EA41-DFD3-433214501231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10972800 w 10972800"/>
              <a:gd name="connsiteY1" fmla="*/ 0 h 6858000"/>
              <a:gd name="connsiteX2" fmla="*/ 10972800 w 10972800"/>
              <a:gd name="connsiteY2" fmla="*/ 6858000 h 6858000"/>
              <a:gd name="connsiteX3" fmla="*/ 0 w 1097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10972800" y="0"/>
                </a:lnTo>
                <a:lnTo>
                  <a:pt x="10972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CF1E071F-6AF7-258F-3479-1ADF43DED81E}"/>
              </a:ext>
            </a:extLst>
          </p:cNvPr>
          <p:cNvSpPr/>
          <p:nvPr/>
        </p:nvSpPr>
        <p:spPr>
          <a:xfrm>
            <a:off x="616457" y="6857"/>
            <a:ext cx="10959084" cy="6844284"/>
          </a:xfrm>
          <a:custGeom>
            <a:avLst/>
            <a:gdLst>
              <a:gd name="connsiteX0" fmla="*/ 0 w 10959084"/>
              <a:gd name="connsiteY0" fmla="*/ 0 h 6844284"/>
              <a:gd name="connsiteX1" fmla="*/ 10959084 w 10959084"/>
              <a:gd name="connsiteY1" fmla="*/ 0 h 6844284"/>
              <a:gd name="connsiteX2" fmla="*/ 10959084 w 10959084"/>
              <a:gd name="connsiteY2" fmla="*/ 6844284 h 6844284"/>
              <a:gd name="connsiteX3" fmla="*/ 0 w 10959084"/>
              <a:gd name="connsiteY3" fmla="*/ 6844284 h 68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084" h="6844284">
                <a:moveTo>
                  <a:pt x="0" y="0"/>
                </a:moveTo>
                <a:lnTo>
                  <a:pt x="10959084" y="0"/>
                </a:lnTo>
                <a:lnTo>
                  <a:pt x="10959084" y="6844284"/>
                </a:lnTo>
                <a:lnTo>
                  <a:pt x="0" y="6844284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DC82FAF4-F64F-B79A-C730-F29018BCE2B6}"/>
              </a:ext>
            </a:extLst>
          </p:cNvPr>
          <p:cNvSpPr/>
          <p:nvPr/>
        </p:nvSpPr>
        <p:spPr>
          <a:xfrm>
            <a:off x="1656473" y="1091793"/>
            <a:ext cx="8879052" cy="3984840"/>
          </a:xfrm>
          <a:custGeom>
            <a:avLst/>
            <a:gdLst>
              <a:gd name="connsiteX0" fmla="*/ 0 w 8879052"/>
              <a:gd name="connsiteY0" fmla="*/ 0 h 3984840"/>
              <a:gd name="connsiteX1" fmla="*/ 8879053 w 8879052"/>
              <a:gd name="connsiteY1" fmla="*/ 0 h 3984840"/>
              <a:gd name="connsiteX2" fmla="*/ 8879053 w 8879052"/>
              <a:gd name="connsiteY2" fmla="*/ 3984841 h 3984840"/>
              <a:gd name="connsiteX3" fmla="*/ 0 w 8879052"/>
              <a:gd name="connsiteY3" fmla="*/ 3984841 h 398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9052" h="3984840">
                <a:moveTo>
                  <a:pt x="0" y="0"/>
                </a:moveTo>
                <a:lnTo>
                  <a:pt x="8879053" y="0"/>
                </a:lnTo>
                <a:lnTo>
                  <a:pt x="8879053" y="3984841"/>
                </a:lnTo>
                <a:lnTo>
                  <a:pt x="0" y="3984841"/>
                </a:lnTo>
                <a:close/>
              </a:path>
            </a:pathLst>
          </a:custGeom>
          <a:solidFill>
            <a:srgbClr val="FFFF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9A42E2DB-55A7-5DFF-1A01-1A84C11AA405}"/>
              </a:ext>
            </a:extLst>
          </p:cNvPr>
          <p:cNvSpPr/>
          <p:nvPr/>
        </p:nvSpPr>
        <p:spPr>
          <a:xfrm>
            <a:off x="1663331" y="1098651"/>
            <a:ext cx="8865336" cy="3971124"/>
          </a:xfrm>
          <a:custGeom>
            <a:avLst/>
            <a:gdLst>
              <a:gd name="connsiteX0" fmla="*/ 0 w 8865336"/>
              <a:gd name="connsiteY0" fmla="*/ 0 h 3971124"/>
              <a:gd name="connsiteX1" fmla="*/ 8865336 w 8865336"/>
              <a:gd name="connsiteY1" fmla="*/ 0 h 3971124"/>
              <a:gd name="connsiteX2" fmla="*/ 8865336 w 8865336"/>
              <a:gd name="connsiteY2" fmla="*/ 3971125 h 3971124"/>
              <a:gd name="connsiteX3" fmla="*/ 0 w 8865336"/>
              <a:gd name="connsiteY3" fmla="*/ 3971125 h 397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65336" h="3971124">
                <a:moveTo>
                  <a:pt x="0" y="0"/>
                </a:moveTo>
                <a:lnTo>
                  <a:pt x="8865336" y="0"/>
                </a:lnTo>
                <a:lnTo>
                  <a:pt x="8865336" y="3971125"/>
                </a:lnTo>
                <a:lnTo>
                  <a:pt x="0" y="3971125"/>
                </a:lnTo>
                <a:close/>
              </a:path>
            </a:pathLst>
          </a:custGeom>
          <a:noFill/>
          <a:ln w="1371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FB2D902A-143C-BD82-9304-F38C4AC6C779}"/>
              </a:ext>
            </a:extLst>
          </p:cNvPr>
          <p:cNvSpPr/>
          <p:nvPr/>
        </p:nvSpPr>
        <p:spPr>
          <a:xfrm>
            <a:off x="2103272" y="3399167"/>
            <a:ext cx="591502" cy="1526590"/>
          </a:xfrm>
          <a:custGeom>
            <a:avLst/>
            <a:gdLst>
              <a:gd name="connsiteX0" fmla="*/ 0 w 591502"/>
              <a:gd name="connsiteY0" fmla="*/ 0 h 1526590"/>
              <a:gd name="connsiteX1" fmla="*/ 591503 w 591502"/>
              <a:gd name="connsiteY1" fmla="*/ 0 h 1526590"/>
              <a:gd name="connsiteX2" fmla="*/ 591503 w 591502"/>
              <a:gd name="connsiteY2" fmla="*/ 1526591 h 1526590"/>
              <a:gd name="connsiteX3" fmla="*/ 0 w 591502"/>
              <a:gd name="connsiteY3" fmla="*/ 1526591 h 152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" h="1526590">
                <a:moveTo>
                  <a:pt x="0" y="0"/>
                </a:moveTo>
                <a:lnTo>
                  <a:pt x="591503" y="0"/>
                </a:lnTo>
                <a:lnTo>
                  <a:pt x="591503" y="1526591"/>
                </a:lnTo>
                <a:lnTo>
                  <a:pt x="0" y="1526591"/>
                </a:lnTo>
                <a:close/>
              </a:path>
            </a:pathLst>
          </a:custGeom>
          <a:solidFill>
            <a:srgbClr val="54C5B6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1A223038-DE92-B007-0E51-AAFD3396370C}"/>
              </a:ext>
            </a:extLst>
          </p:cNvPr>
          <p:cNvSpPr/>
          <p:nvPr/>
        </p:nvSpPr>
        <p:spPr>
          <a:xfrm>
            <a:off x="2110130" y="3406025"/>
            <a:ext cx="577786" cy="1512874"/>
          </a:xfrm>
          <a:custGeom>
            <a:avLst/>
            <a:gdLst>
              <a:gd name="connsiteX0" fmla="*/ 0 w 577786"/>
              <a:gd name="connsiteY0" fmla="*/ 0 h 1512874"/>
              <a:gd name="connsiteX1" fmla="*/ 577786 w 577786"/>
              <a:gd name="connsiteY1" fmla="*/ 0 h 1512874"/>
              <a:gd name="connsiteX2" fmla="*/ 577786 w 577786"/>
              <a:gd name="connsiteY2" fmla="*/ 1512875 h 1512874"/>
              <a:gd name="connsiteX3" fmla="*/ 0 w 577786"/>
              <a:gd name="connsiteY3" fmla="*/ 1512875 h 151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786" h="1512874">
                <a:moveTo>
                  <a:pt x="0" y="0"/>
                </a:moveTo>
                <a:lnTo>
                  <a:pt x="577786" y="0"/>
                </a:lnTo>
                <a:lnTo>
                  <a:pt x="577786" y="1512875"/>
                </a:lnTo>
                <a:lnTo>
                  <a:pt x="0" y="1512875"/>
                </a:lnTo>
                <a:close/>
              </a:path>
            </a:pathLst>
          </a:custGeom>
          <a:noFill/>
          <a:ln w="13716" cap="flat">
            <a:solidFill>
              <a:srgbClr val="29B6A4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2F657BBE-36F1-C3B7-5C4C-24DE5948CEDA}"/>
              </a:ext>
            </a:extLst>
          </p:cNvPr>
          <p:cNvSpPr/>
          <p:nvPr/>
        </p:nvSpPr>
        <p:spPr>
          <a:xfrm>
            <a:off x="3877779" y="2875559"/>
            <a:ext cx="591502" cy="2050199"/>
          </a:xfrm>
          <a:custGeom>
            <a:avLst/>
            <a:gdLst>
              <a:gd name="connsiteX0" fmla="*/ 0 w 591502"/>
              <a:gd name="connsiteY0" fmla="*/ 0 h 2050199"/>
              <a:gd name="connsiteX1" fmla="*/ 591502 w 591502"/>
              <a:gd name="connsiteY1" fmla="*/ 0 h 2050199"/>
              <a:gd name="connsiteX2" fmla="*/ 591502 w 591502"/>
              <a:gd name="connsiteY2" fmla="*/ 2050199 h 2050199"/>
              <a:gd name="connsiteX3" fmla="*/ 0 w 591502"/>
              <a:gd name="connsiteY3" fmla="*/ 2050199 h 205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" h="2050199">
                <a:moveTo>
                  <a:pt x="0" y="0"/>
                </a:moveTo>
                <a:lnTo>
                  <a:pt x="591502" y="0"/>
                </a:lnTo>
                <a:lnTo>
                  <a:pt x="591502" y="2050199"/>
                </a:lnTo>
                <a:lnTo>
                  <a:pt x="0" y="2050199"/>
                </a:lnTo>
                <a:close/>
              </a:path>
            </a:pathLst>
          </a:custGeom>
          <a:solidFill>
            <a:srgbClr val="336172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193773F4-F3F4-0ADE-44D9-2A072A674267}"/>
              </a:ext>
            </a:extLst>
          </p:cNvPr>
          <p:cNvSpPr/>
          <p:nvPr/>
        </p:nvSpPr>
        <p:spPr>
          <a:xfrm>
            <a:off x="3884637" y="2882417"/>
            <a:ext cx="577786" cy="2036483"/>
          </a:xfrm>
          <a:custGeom>
            <a:avLst/>
            <a:gdLst>
              <a:gd name="connsiteX0" fmla="*/ 0 w 577786"/>
              <a:gd name="connsiteY0" fmla="*/ 0 h 2036483"/>
              <a:gd name="connsiteX1" fmla="*/ 577787 w 577786"/>
              <a:gd name="connsiteY1" fmla="*/ 0 h 2036483"/>
              <a:gd name="connsiteX2" fmla="*/ 577787 w 577786"/>
              <a:gd name="connsiteY2" fmla="*/ 2036483 h 2036483"/>
              <a:gd name="connsiteX3" fmla="*/ 0 w 577786"/>
              <a:gd name="connsiteY3" fmla="*/ 2036483 h 203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786" h="2036483">
                <a:moveTo>
                  <a:pt x="0" y="0"/>
                </a:moveTo>
                <a:lnTo>
                  <a:pt x="577787" y="0"/>
                </a:lnTo>
                <a:lnTo>
                  <a:pt x="577787" y="2036483"/>
                </a:lnTo>
                <a:lnTo>
                  <a:pt x="0" y="2036483"/>
                </a:lnTo>
                <a:close/>
              </a:path>
            </a:pathLst>
          </a:custGeom>
          <a:noFill/>
          <a:ln w="13716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DF3D73B3-0D90-376D-6519-B5D1381D44EE}"/>
              </a:ext>
            </a:extLst>
          </p:cNvPr>
          <p:cNvSpPr/>
          <p:nvPr/>
        </p:nvSpPr>
        <p:spPr>
          <a:xfrm>
            <a:off x="5652287" y="2531973"/>
            <a:ext cx="591502" cy="2393784"/>
          </a:xfrm>
          <a:custGeom>
            <a:avLst/>
            <a:gdLst>
              <a:gd name="connsiteX0" fmla="*/ 0 w 591502"/>
              <a:gd name="connsiteY0" fmla="*/ 0 h 2393784"/>
              <a:gd name="connsiteX1" fmla="*/ 591503 w 591502"/>
              <a:gd name="connsiteY1" fmla="*/ 0 h 2393784"/>
              <a:gd name="connsiteX2" fmla="*/ 591503 w 591502"/>
              <a:gd name="connsiteY2" fmla="*/ 2393785 h 2393784"/>
              <a:gd name="connsiteX3" fmla="*/ 0 w 591502"/>
              <a:gd name="connsiteY3" fmla="*/ 2393785 h 239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" h="2393784">
                <a:moveTo>
                  <a:pt x="0" y="0"/>
                </a:moveTo>
                <a:lnTo>
                  <a:pt x="591503" y="0"/>
                </a:lnTo>
                <a:lnTo>
                  <a:pt x="591503" y="2393785"/>
                </a:lnTo>
                <a:lnTo>
                  <a:pt x="0" y="2393785"/>
                </a:lnTo>
                <a:close/>
              </a:path>
            </a:pathLst>
          </a:custGeom>
          <a:solidFill>
            <a:srgbClr val="336172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07E542F2-746E-E8C9-66C8-61DF3F1DFEE0}"/>
              </a:ext>
            </a:extLst>
          </p:cNvPr>
          <p:cNvSpPr/>
          <p:nvPr/>
        </p:nvSpPr>
        <p:spPr>
          <a:xfrm>
            <a:off x="5659145" y="2538831"/>
            <a:ext cx="577786" cy="2380068"/>
          </a:xfrm>
          <a:custGeom>
            <a:avLst/>
            <a:gdLst>
              <a:gd name="connsiteX0" fmla="*/ 0 w 577786"/>
              <a:gd name="connsiteY0" fmla="*/ 0 h 2380068"/>
              <a:gd name="connsiteX1" fmla="*/ 577786 w 577786"/>
              <a:gd name="connsiteY1" fmla="*/ 0 h 2380068"/>
              <a:gd name="connsiteX2" fmla="*/ 577786 w 577786"/>
              <a:gd name="connsiteY2" fmla="*/ 2380069 h 2380068"/>
              <a:gd name="connsiteX3" fmla="*/ 0 w 577786"/>
              <a:gd name="connsiteY3" fmla="*/ 2380069 h 238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786" h="2380068">
                <a:moveTo>
                  <a:pt x="0" y="0"/>
                </a:moveTo>
                <a:lnTo>
                  <a:pt x="577786" y="0"/>
                </a:lnTo>
                <a:lnTo>
                  <a:pt x="577786" y="2380069"/>
                </a:lnTo>
                <a:lnTo>
                  <a:pt x="0" y="2380069"/>
                </a:lnTo>
                <a:close/>
              </a:path>
            </a:pathLst>
          </a:custGeom>
          <a:noFill/>
          <a:ln w="13716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B5F0C377-2194-F2D2-688D-3C50A2FEEEA5}"/>
              </a:ext>
            </a:extLst>
          </p:cNvPr>
          <p:cNvSpPr/>
          <p:nvPr/>
        </p:nvSpPr>
        <p:spPr>
          <a:xfrm>
            <a:off x="7426794" y="1795424"/>
            <a:ext cx="591502" cy="3130334"/>
          </a:xfrm>
          <a:custGeom>
            <a:avLst/>
            <a:gdLst>
              <a:gd name="connsiteX0" fmla="*/ 0 w 591502"/>
              <a:gd name="connsiteY0" fmla="*/ 0 h 3130334"/>
              <a:gd name="connsiteX1" fmla="*/ 591503 w 591502"/>
              <a:gd name="connsiteY1" fmla="*/ 0 h 3130334"/>
              <a:gd name="connsiteX2" fmla="*/ 591503 w 591502"/>
              <a:gd name="connsiteY2" fmla="*/ 3130334 h 3130334"/>
              <a:gd name="connsiteX3" fmla="*/ 0 w 591502"/>
              <a:gd name="connsiteY3" fmla="*/ 3130334 h 313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" h="3130334">
                <a:moveTo>
                  <a:pt x="0" y="0"/>
                </a:moveTo>
                <a:lnTo>
                  <a:pt x="591503" y="0"/>
                </a:lnTo>
                <a:lnTo>
                  <a:pt x="591503" y="3130334"/>
                </a:lnTo>
                <a:lnTo>
                  <a:pt x="0" y="3130334"/>
                </a:lnTo>
                <a:close/>
              </a:path>
            </a:pathLst>
          </a:custGeom>
          <a:solidFill>
            <a:srgbClr val="336172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068BACF4-1871-D43F-25CC-BF476554C8FE}"/>
              </a:ext>
            </a:extLst>
          </p:cNvPr>
          <p:cNvSpPr/>
          <p:nvPr/>
        </p:nvSpPr>
        <p:spPr>
          <a:xfrm>
            <a:off x="7433652" y="1802282"/>
            <a:ext cx="577786" cy="3116618"/>
          </a:xfrm>
          <a:custGeom>
            <a:avLst/>
            <a:gdLst>
              <a:gd name="connsiteX0" fmla="*/ 0 w 577786"/>
              <a:gd name="connsiteY0" fmla="*/ 0 h 3116618"/>
              <a:gd name="connsiteX1" fmla="*/ 577786 w 577786"/>
              <a:gd name="connsiteY1" fmla="*/ 0 h 3116618"/>
              <a:gd name="connsiteX2" fmla="*/ 577786 w 577786"/>
              <a:gd name="connsiteY2" fmla="*/ 3116618 h 3116618"/>
              <a:gd name="connsiteX3" fmla="*/ 0 w 577786"/>
              <a:gd name="connsiteY3" fmla="*/ 3116618 h 311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786" h="3116618">
                <a:moveTo>
                  <a:pt x="0" y="0"/>
                </a:moveTo>
                <a:lnTo>
                  <a:pt x="577786" y="0"/>
                </a:lnTo>
                <a:lnTo>
                  <a:pt x="577786" y="3116618"/>
                </a:lnTo>
                <a:lnTo>
                  <a:pt x="0" y="3116618"/>
                </a:lnTo>
                <a:close/>
              </a:path>
            </a:pathLst>
          </a:custGeom>
          <a:noFill/>
          <a:ln w="13716" cap="flat">
            <a:solidFill>
              <a:srgbClr val="003A4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0C77A138-8B16-38B7-56BF-DB306FD30F35}"/>
              </a:ext>
            </a:extLst>
          </p:cNvPr>
          <p:cNvSpPr/>
          <p:nvPr/>
        </p:nvSpPr>
        <p:spPr>
          <a:xfrm>
            <a:off x="9201302" y="1777936"/>
            <a:ext cx="591845" cy="3147821"/>
          </a:xfrm>
          <a:custGeom>
            <a:avLst/>
            <a:gdLst>
              <a:gd name="connsiteX0" fmla="*/ 0 w 591845"/>
              <a:gd name="connsiteY0" fmla="*/ 0 h 3147821"/>
              <a:gd name="connsiteX1" fmla="*/ 591846 w 591845"/>
              <a:gd name="connsiteY1" fmla="*/ 0 h 3147821"/>
              <a:gd name="connsiteX2" fmla="*/ 591846 w 591845"/>
              <a:gd name="connsiteY2" fmla="*/ 3147822 h 3147821"/>
              <a:gd name="connsiteX3" fmla="*/ 0 w 591845"/>
              <a:gd name="connsiteY3" fmla="*/ 3147822 h 314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845" h="3147821">
                <a:moveTo>
                  <a:pt x="0" y="0"/>
                </a:moveTo>
                <a:lnTo>
                  <a:pt x="591846" y="0"/>
                </a:lnTo>
                <a:lnTo>
                  <a:pt x="591846" y="3147822"/>
                </a:lnTo>
                <a:lnTo>
                  <a:pt x="0" y="3147822"/>
                </a:lnTo>
                <a:close/>
              </a:path>
            </a:pathLst>
          </a:custGeom>
          <a:solidFill>
            <a:srgbClr val="6EB8FF"/>
          </a:solidFill>
          <a:ln w="19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C43643DC-56FA-AD36-3920-0901901274DC}"/>
              </a:ext>
            </a:extLst>
          </p:cNvPr>
          <p:cNvSpPr/>
          <p:nvPr/>
        </p:nvSpPr>
        <p:spPr>
          <a:xfrm>
            <a:off x="9208160" y="1784794"/>
            <a:ext cx="578129" cy="3134105"/>
          </a:xfrm>
          <a:custGeom>
            <a:avLst/>
            <a:gdLst>
              <a:gd name="connsiteX0" fmla="*/ 0 w 578129"/>
              <a:gd name="connsiteY0" fmla="*/ 0 h 3134105"/>
              <a:gd name="connsiteX1" fmla="*/ 578130 w 578129"/>
              <a:gd name="connsiteY1" fmla="*/ 0 h 3134105"/>
              <a:gd name="connsiteX2" fmla="*/ 578130 w 578129"/>
              <a:gd name="connsiteY2" fmla="*/ 3134106 h 3134105"/>
              <a:gd name="connsiteX3" fmla="*/ 0 w 578129"/>
              <a:gd name="connsiteY3" fmla="*/ 3134106 h 313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129" h="3134105">
                <a:moveTo>
                  <a:pt x="0" y="0"/>
                </a:moveTo>
                <a:lnTo>
                  <a:pt x="578130" y="0"/>
                </a:lnTo>
                <a:lnTo>
                  <a:pt x="578130" y="3134106"/>
                </a:lnTo>
                <a:lnTo>
                  <a:pt x="0" y="3134106"/>
                </a:lnTo>
                <a:close/>
              </a:path>
            </a:pathLst>
          </a:custGeom>
          <a:noFill/>
          <a:ln w="13716" cap="flat">
            <a:solidFill>
              <a:srgbClr val="4AA6FF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5270D01-3746-222A-417E-4922EA37519B}"/>
              </a:ext>
            </a:extLst>
          </p:cNvPr>
          <p:cNvSpPr txBox="1"/>
          <p:nvPr/>
        </p:nvSpPr>
        <p:spPr>
          <a:xfrm>
            <a:off x="2116912" y="310663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29B6A4"/>
                </a:solidFill>
                <a:latin typeface="Helvetica"/>
                <a:sym typeface="Helvetica"/>
                <a:rtl val="0"/>
              </a:rPr>
              <a:t>58%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3ABDA1E1-3316-F2A4-5E80-DD2FB4D277BE}"/>
              </a:ext>
            </a:extLst>
          </p:cNvPr>
          <p:cNvSpPr txBox="1"/>
          <p:nvPr/>
        </p:nvSpPr>
        <p:spPr>
          <a:xfrm>
            <a:off x="3891762" y="258302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003A4F"/>
                </a:solidFill>
                <a:latin typeface="Helvetica"/>
                <a:sym typeface="Helvetica"/>
                <a:rtl val="0"/>
              </a:rPr>
              <a:t>61%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CDDFD37-FC0B-643C-68FB-6AACC5CCCE6D}"/>
              </a:ext>
            </a:extLst>
          </p:cNvPr>
          <p:cNvSpPr txBox="1"/>
          <p:nvPr/>
        </p:nvSpPr>
        <p:spPr>
          <a:xfrm>
            <a:off x="5666269" y="223944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003A4F"/>
                </a:solidFill>
                <a:latin typeface="Helvetica"/>
                <a:sym typeface="Helvetica"/>
                <a:rtl val="0"/>
              </a:rPr>
              <a:t>63%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8F5CAD2C-3611-1C55-DAF9-7145A77BC78D}"/>
              </a:ext>
            </a:extLst>
          </p:cNvPr>
          <p:cNvSpPr txBox="1"/>
          <p:nvPr/>
        </p:nvSpPr>
        <p:spPr>
          <a:xfrm>
            <a:off x="7440777" y="150289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003A4F"/>
                </a:solidFill>
                <a:latin typeface="Helvetica"/>
                <a:sym typeface="Helvetica"/>
                <a:rtl val="0"/>
              </a:rPr>
              <a:t>67%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F6389EB-DCFC-CAAD-6CA9-740E5B57888E}"/>
              </a:ext>
            </a:extLst>
          </p:cNvPr>
          <p:cNvSpPr txBox="1"/>
          <p:nvPr/>
        </p:nvSpPr>
        <p:spPr>
          <a:xfrm>
            <a:off x="9215284" y="148540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4AA6FF"/>
                </a:solidFill>
                <a:latin typeface="Helvetica"/>
                <a:sym typeface="Helvetica"/>
                <a:rtl val="0"/>
              </a:rPr>
              <a:t>67%</a:t>
            </a:r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9F686A26-992A-F662-11FB-1CA98C6C8332}"/>
              </a:ext>
            </a:extLst>
          </p:cNvPr>
          <p:cNvSpPr/>
          <p:nvPr/>
        </p:nvSpPr>
        <p:spPr>
          <a:xfrm>
            <a:off x="1656473" y="1091793"/>
            <a:ext cx="1905" cy="3984840"/>
          </a:xfrm>
          <a:custGeom>
            <a:avLst/>
            <a:gdLst>
              <a:gd name="connsiteX0" fmla="*/ 0 w 1905"/>
              <a:gd name="connsiteY0" fmla="*/ 3984841 h 3984840"/>
              <a:gd name="connsiteX1" fmla="*/ 0 w 1905"/>
              <a:gd name="connsiteY1" fmla="*/ 0 h 398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3984840">
                <a:moveTo>
                  <a:pt x="0" y="3984841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CB2DF1AE-343F-4F95-99FE-74D355E6B33E}"/>
              </a:ext>
            </a:extLst>
          </p:cNvPr>
          <p:cNvSpPr/>
          <p:nvPr/>
        </p:nvSpPr>
        <p:spPr>
          <a:xfrm>
            <a:off x="1561490" y="4925758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4E425058-B04A-BAEB-03D5-4905936C6B37}"/>
              </a:ext>
            </a:extLst>
          </p:cNvPr>
          <p:cNvSpPr txBox="1"/>
          <p:nvPr/>
        </p:nvSpPr>
        <p:spPr>
          <a:xfrm>
            <a:off x="1140447" y="477463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50</a:t>
            </a:r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312A1BA9-FA16-8341-F17A-B311099921B0}"/>
              </a:ext>
            </a:extLst>
          </p:cNvPr>
          <p:cNvSpPr/>
          <p:nvPr/>
        </p:nvSpPr>
        <p:spPr>
          <a:xfrm>
            <a:off x="1561490" y="4005072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9135DDD-B00E-DF1E-9DFF-4C2F8D5512FB}"/>
              </a:ext>
            </a:extLst>
          </p:cNvPr>
          <p:cNvSpPr txBox="1"/>
          <p:nvPr/>
        </p:nvSpPr>
        <p:spPr>
          <a:xfrm>
            <a:off x="1140447" y="3853948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55</a:t>
            </a:r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7F1F9426-475E-EDA7-C857-9D54FD25AA3D}"/>
              </a:ext>
            </a:extLst>
          </p:cNvPr>
          <p:cNvSpPr/>
          <p:nvPr/>
        </p:nvSpPr>
        <p:spPr>
          <a:xfrm>
            <a:off x="1561490" y="3084385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D6E2646D-1ADF-963D-DFD8-8184A07F2D92}"/>
              </a:ext>
            </a:extLst>
          </p:cNvPr>
          <p:cNvSpPr txBox="1"/>
          <p:nvPr/>
        </p:nvSpPr>
        <p:spPr>
          <a:xfrm>
            <a:off x="1140447" y="293326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60</a:t>
            </a:r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356FABF2-F383-2E35-9786-44B4BA2C7901}"/>
              </a:ext>
            </a:extLst>
          </p:cNvPr>
          <p:cNvSpPr/>
          <p:nvPr/>
        </p:nvSpPr>
        <p:spPr>
          <a:xfrm>
            <a:off x="1561490" y="216369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D8AC069A-7484-607F-1B8C-7F748E582C03}"/>
              </a:ext>
            </a:extLst>
          </p:cNvPr>
          <p:cNvSpPr txBox="1"/>
          <p:nvPr/>
        </p:nvSpPr>
        <p:spPr>
          <a:xfrm>
            <a:off x="1140447" y="201257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65</a:t>
            </a:r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446AA523-E202-6BC4-BD19-DBF9319EEE72}"/>
              </a:ext>
            </a:extLst>
          </p:cNvPr>
          <p:cNvSpPr/>
          <p:nvPr/>
        </p:nvSpPr>
        <p:spPr>
          <a:xfrm>
            <a:off x="1561490" y="1242669"/>
            <a:ext cx="94983" cy="1905"/>
          </a:xfrm>
          <a:custGeom>
            <a:avLst/>
            <a:gdLst>
              <a:gd name="connsiteX0" fmla="*/ 94983 w 94983"/>
              <a:gd name="connsiteY0" fmla="*/ 0 h 1905"/>
              <a:gd name="connsiteX1" fmla="*/ 0 w 94983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83" h="1905">
                <a:moveTo>
                  <a:pt x="94983" y="0"/>
                </a:moveTo>
                <a:lnTo>
                  <a:pt x="0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F22A04E-0D2D-C1B4-FB00-DAFD32677D38}"/>
              </a:ext>
            </a:extLst>
          </p:cNvPr>
          <p:cNvSpPr txBox="1"/>
          <p:nvPr/>
        </p:nvSpPr>
        <p:spPr>
          <a:xfrm>
            <a:off x="1140447" y="109154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70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B0B9E54-77CB-03CB-A33F-1FFDB8926327}"/>
              </a:ext>
            </a:extLst>
          </p:cNvPr>
          <p:cNvSpPr txBox="1"/>
          <p:nvPr/>
        </p:nvSpPr>
        <p:spPr>
          <a:xfrm rot="16200000">
            <a:off x="-717355" y="2884326"/>
            <a:ext cx="3243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Students from Bottom 95%</a:t>
            </a:r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55A9628A-393F-AFF6-223F-C21DF4E767E4}"/>
              </a:ext>
            </a:extLst>
          </p:cNvPr>
          <p:cNvSpPr/>
          <p:nvPr/>
        </p:nvSpPr>
        <p:spPr>
          <a:xfrm>
            <a:off x="1656473" y="5076634"/>
            <a:ext cx="8879052" cy="1905"/>
          </a:xfrm>
          <a:custGeom>
            <a:avLst/>
            <a:gdLst>
              <a:gd name="connsiteX0" fmla="*/ 0 w 8879052"/>
              <a:gd name="connsiteY0" fmla="*/ 0 h 1905"/>
              <a:gd name="connsiteX1" fmla="*/ 8879053 w 8879052"/>
              <a:gd name="connsiteY1" fmla="*/ 0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79052" h="1905">
                <a:moveTo>
                  <a:pt x="0" y="0"/>
                </a:moveTo>
                <a:lnTo>
                  <a:pt x="8879053" y="0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40D623F8-77B7-2BC2-93D4-7E94272F195D}"/>
              </a:ext>
            </a:extLst>
          </p:cNvPr>
          <p:cNvSpPr/>
          <p:nvPr/>
        </p:nvSpPr>
        <p:spPr>
          <a:xfrm>
            <a:off x="2694774" y="5076634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4272D0D-5B4C-2628-BB2E-39902A7D62E9}"/>
              </a:ext>
            </a:extLst>
          </p:cNvPr>
          <p:cNvSpPr txBox="1"/>
          <p:nvPr/>
        </p:nvSpPr>
        <p:spPr>
          <a:xfrm>
            <a:off x="2338539" y="5160264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Actual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8C03BDC-96A4-F7FC-C0F9-4E3B92D3EBAB}"/>
              </a:ext>
            </a:extLst>
          </p:cNvPr>
          <p:cNvSpPr txBox="1"/>
          <p:nvPr/>
        </p:nvSpPr>
        <p:spPr>
          <a:xfrm>
            <a:off x="2365209" y="5350573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Class</a:t>
            </a:r>
          </a:p>
        </p:txBody>
      </p:sp>
      <p:sp>
        <p:nvSpPr>
          <p:cNvPr id="191" name="Freeform 190">
            <a:extLst>
              <a:ext uri="{FF2B5EF4-FFF2-40B4-BE49-F238E27FC236}">
                <a16:creationId xmlns:a16="http://schemas.microsoft.com/office/drawing/2014/main" id="{9A784A90-5802-2637-803D-6DDC3F3A498A}"/>
              </a:ext>
            </a:extLst>
          </p:cNvPr>
          <p:cNvSpPr/>
          <p:nvPr/>
        </p:nvSpPr>
        <p:spPr>
          <a:xfrm>
            <a:off x="4469282" y="5076634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B192C506-7EB5-E837-B733-D0312DDFA433}"/>
              </a:ext>
            </a:extLst>
          </p:cNvPr>
          <p:cNvSpPr txBox="1"/>
          <p:nvPr/>
        </p:nvSpPr>
        <p:spPr>
          <a:xfrm>
            <a:off x="4023512" y="5160264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Remove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5F14B2AD-1AFD-DED1-683C-7D387E092733}"/>
              </a:ext>
            </a:extLst>
          </p:cNvPr>
          <p:cNvSpPr txBox="1"/>
          <p:nvPr/>
        </p:nvSpPr>
        <p:spPr>
          <a:xfrm>
            <a:off x="3578694" y="5350573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Legacy Preference</a:t>
            </a:r>
          </a:p>
        </p:txBody>
      </p:sp>
      <p:sp>
        <p:nvSpPr>
          <p:cNvPr id="194" name="Freeform 193">
            <a:extLst>
              <a:ext uri="{FF2B5EF4-FFF2-40B4-BE49-F238E27FC236}">
                <a16:creationId xmlns:a16="http://schemas.microsoft.com/office/drawing/2014/main" id="{A2FE6EE9-ABF2-586D-CDC5-F8D6CC22873F}"/>
              </a:ext>
            </a:extLst>
          </p:cNvPr>
          <p:cNvSpPr/>
          <p:nvPr/>
        </p:nvSpPr>
        <p:spPr>
          <a:xfrm>
            <a:off x="6243789" y="5076634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202F01D0-94EC-E919-4BA7-8C535468E32B}"/>
              </a:ext>
            </a:extLst>
          </p:cNvPr>
          <p:cNvSpPr txBox="1"/>
          <p:nvPr/>
        </p:nvSpPr>
        <p:spPr>
          <a:xfrm>
            <a:off x="5704675" y="5160264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+ Equalize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ED923D3-157C-D555-6953-3310AFA84CEF}"/>
              </a:ext>
            </a:extLst>
          </p:cNvPr>
          <p:cNvSpPr txBox="1"/>
          <p:nvPr/>
        </p:nvSpPr>
        <p:spPr>
          <a:xfrm>
            <a:off x="5527510" y="535057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Athlete Shares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70A3D857-0A54-DC11-1F86-E2962F46C2B7}"/>
              </a:ext>
            </a:extLst>
          </p:cNvPr>
          <p:cNvSpPr txBox="1"/>
          <p:nvPr/>
        </p:nvSpPr>
        <p:spPr>
          <a:xfrm>
            <a:off x="5713247" y="5540883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by Income</a:t>
            </a:r>
          </a:p>
        </p:txBody>
      </p:sp>
      <p:sp>
        <p:nvSpPr>
          <p:cNvPr id="198" name="Freeform 197">
            <a:extLst>
              <a:ext uri="{FF2B5EF4-FFF2-40B4-BE49-F238E27FC236}">
                <a16:creationId xmlns:a16="http://schemas.microsoft.com/office/drawing/2014/main" id="{9242D0F4-9B81-B14D-B9EF-398FF4493799}"/>
              </a:ext>
            </a:extLst>
          </p:cNvPr>
          <p:cNvSpPr/>
          <p:nvPr/>
        </p:nvSpPr>
        <p:spPr>
          <a:xfrm>
            <a:off x="8018297" y="5076634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57F50372-5753-C8C7-6EC8-791CA897EEF7}"/>
              </a:ext>
            </a:extLst>
          </p:cNvPr>
          <p:cNvSpPr txBox="1"/>
          <p:nvPr/>
        </p:nvSpPr>
        <p:spPr>
          <a:xfrm>
            <a:off x="7267727" y="5160264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+ Contextualize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433A744A-9890-B8A8-84D1-68B6677AAF4B}"/>
              </a:ext>
            </a:extLst>
          </p:cNvPr>
          <p:cNvSpPr txBox="1"/>
          <p:nvPr/>
        </p:nvSpPr>
        <p:spPr>
          <a:xfrm>
            <a:off x="7270585" y="5350573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Non-Acad Cred</a:t>
            </a:r>
          </a:p>
        </p:txBody>
      </p:sp>
      <p:sp>
        <p:nvSpPr>
          <p:cNvPr id="201" name="Freeform 200">
            <a:extLst>
              <a:ext uri="{FF2B5EF4-FFF2-40B4-BE49-F238E27FC236}">
                <a16:creationId xmlns:a16="http://schemas.microsoft.com/office/drawing/2014/main" id="{2D637009-7FD5-8810-8245-287EEA2BE73F}"/>
              </a:ext>
            </a:extLst>
          </p:cNvPr>
          <p:cNvSpPr/>
          <p:nvPr/>
        </p:nvSpPr>
        <p:spPr>
          <a:xfrm>
            <a:off x="9793147" y="5076634"/>
            <a:ext cx="1905" cy="95326"/>
          </a:xfrm>
          <a:custGeom>
            <a:avLst/>
            <a:gdLst>
              <a:gd name="connsiteX0" fmla="*/ 0 w 1905"/>
              <a:gd name="connsiteY0" fmla="*/ 0 h 95326"/>
              <a:gd name="connsiteX1" fmla="*/ 0 w 1905"/>
              <a:gd name="connsiteY1" fmla="*/ 95326 h 9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95326">
                <a:moveTo>
                  <a:pt x="0" y="0"/>
                </a:moveTo>
                <a:lnTo>
                  <a:pt x="0" y="95326"/>
                </a:lnTo>
              </a:path>
            </a:pathLst>
          </a:custGeom>
          <a:ln w="20574" cap="flat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endParaRPr lang="en-US" sz="100"/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8DFB7417-7759-14A2-C4B1-165D44746BA2}"/>
              </a:ext>
            </a:extLst>
          </p:cNvPr>
          <p:cNvSpPr txBox="1"/>
          <p:nvPr/>
        </p:nvSpPr>
        <p:spPr>
          <a:xfrm>
            <a:off x="8992094" y="5160264"/>
            <a:ext cx="1515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Need-Affirmative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CF9BF0B0-B91E-C72A-9EC9-6FDBCAE9E713}"/>
              </a:ext>
            </a:extLst>
          </p:cNvPr>
          <p:cNvSpPr txBox="1"/>
          <p:nvPr/>
        </p:nvSpPr>
        <p:spPr>
          <a:xfrm>
            <a:off x="9188309" y="5350573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Preferences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F1B961B4-9AFA-931E-14CD-7D3B45B225A4}"/>
              </a:ext>
            </a:extLst>
          </p:cNvPr>
          <p:cNvSpPr txBox="1"/>
          <p:nvPr/>
        </p:nvSpPr>
        <p:spPr>
          <a:xfrm>
            <a:off x="8992094" y="5540883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for Students with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5EBA95EA-3C86-7388-9DFB-9810A6BA2117}"/>
              </a:ext>
            </a:extLst>
          </p:cNvPr>
          <p:cNvSpPr txBox="1"/>
          <p:nvPr/>
        </p:nvSpPr>
        <p:spPr>
          <a:xfrm>
            <a:off x="8759684" y="5731192"/>
            <a:ext cx="194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High Academic Rating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9CCE4319-6E8D-F479-8F2F-A1D7CD960BF6}"/>
              </a:ext>
            </a:extLst>
          </p:cNvPr>
          <p:cNvSpPr txBox="1"/>
          <p:nvPr/>
        </p:nvSpPr>
        <p:spPr>
          <a:xfrm>
            <a:off x="4807267" y="6013951"/>
            <a:ext cx="2608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spc="0" baseline="0">
                <a:ln/>
                <a:solidFill>
                  <a:srgbClr val="808080"/>
                </a:solidFill>
                <a:latin typeface="Helvetica"/>
                <a:sym typeface="Helvetica"/>
                <a:rtl val="0"/>
              </a:rPr>
              <a:t>Policy Counterfactual</a:t>
            </a:r>
          </a:p>
        </p:txBody>
      </p:sp>
      <p:sp>
        <p:nvSpPr>
          <p:cNvPr id="207" name="Left Brace 206">
            <a:extLst>
              <a:ext uri="{FF2B5EF4-FFF2-40B4-BE49-F238E27FC236}">
                <a16:creationId xmlns:a16="http://schemas.microsoft.com/office/drawing/2014/main" id="{8B80B2AB-E98D-A259-20A3-B1CD5A4EAC88}"/>
              </a:ext>
            </a:extLst>
          </p:cNvPr>
          <p:cNvSpPr/>
          <p:nvPr/>
        </p:nvSpPr>
        <p:spPr>
          <a:xfrm>
            <a:off x="3468414" y="1663286"/>
            <a:ext cx="119820" cy="176490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05F25993-B45A-E1D4-44EF-A8CA59AAA105}"/>
              </a:ext>
            </a:extLst>
          </p:cNvPr>
          <p:cNvSpPr/>
          <p:nvPr/>
        </p:nvSpPr>
        <p:spPr>
          <a:xfrm>
            <a:off x="1654024" y="2048230"/>
            <a:ext cx="182369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+145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77"/>
                <a:ea typeface="+mn-ea"/>
                <a:cs typeface="+mn-cs"/>
              </a:rPr>
              <a:t>extra students from bottom 95%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BAA3F1-4A6F-3A4A-0539-FABC82873C07}"/>
              </a:ext>
            </a:extLst>
          </p:cNvPr>
          <p:cNvSpPr/>
          <p:nvPr/>
        </p:nvSpPr>
        <p:spPr>
          <a:xfrm>
            <a:off x="43771" y="80750"/>
            <a:ext cx="1214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Predicted Impacts of Changes in Admissions Practices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</a:rPr>
              <a:t>Socioeconomic Composition of Student Body</a:t>
            </a:r>
          </a:p>
        </p:txBody>
      </p:sp>
    </p:spTree>
    <p:extLst>
      <p:ext uri="{BB962C8B-B14F-4D97-AF65-F5344CB8AC3E}">
        <p14:creationId xmlns:p14="http://schemas.microsoft.com/office/powerpoint/2010/main" val="303356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808C0F-73F6-4FEC-AD0E-8C7650B4DC28}"/>
              </a:ext>
            </a:extLst>
          </p:cNvPr>
          <p:cNvSpPr txBox="1">
            <a:spLocks/>
          </p:cNvSpPr>
          <p:nvPr/>
        </p:nvSpPr>
        <p:spPr>
          <a:xfrm>
            <a:off x="1051966" y="1010945"/>
            <a:ext cx="10732327" cy="4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Would these increases in diversity of student body translate to analogous increases in diversity of society’s leaders?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C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 post-college outcomes of newly admitted students to answer this question, based on potential outcomes adjusted for college VA as above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1AF0D-B124-415C-A821-B2D22962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0" y="178245"/>
            <a:ext cx="1073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Impact of Admissions Changes on Students’ Post-College Outcomes</a:t>
            </a:r>
          </a:p>
        </p:txBody>
      </p:sp>
    </p:spTree>
    <p:extLst>
      <p:ext uri="{BB962C8B-B14F-4D97-AF65-F5344CB8AC3E}">
        <p14:creationId xmlns:p14="http://schemas.microsoft.com/office/powerpoint/2010/main" val="1303601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limb initiative">
      <a:dk1>
        <a:srgbClr val="7F7F7F"/>
      </a:dk1>
      <a:lt1>
        <a:sysClr val="window" lastClr="FFFFFF"/>
      </a:lt1>
      <a:dk2>
        <a:srgbClr val="262626"/>
      </a:dk2>
      <a:lt2>
        <a:srgbClr val="C7E2FA"/>
      </a:lt2>
      <a:accent1>
        <a:srgbClr val="00929F"/>
      </a:accent1>
      <a:accent2>
        <a:srgbClr val="172B64"/>
      </a:accent2>
      <a:accent3>
        <a:srgbClr val="2BB673"/>
      </a:accent3>
      <a:accent4>
        <a:srgbClr val="10CF9B"/>
      </a:accent4>
      <a:accent5>
        <a:srgbClr val="80C342"/>
      </a:accent5>
      <a:accent6>
        <a:srgbClr val="A5C249"/>
      </a:accent6>
      <a:hlink>
        <a:srgbClr val="CEF313"/>
      </a:hlink>
      <a:folHlink>
        <a:srgbClr val="85DFD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26832</TotalTime>
  <Words>5347</Words>
  <Application>Microsoft Macintosh PowerPoint</Application>
  <PresentationFormat>Widescreen</PresentationFormat>
  <Paragraphs>1126</Paragraphs>
  <Slides>134</Slides>
  <Notes>117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134</vt:i4>
      </vt:variant>
    </vt:vector>
  </HeadingPairs>
  <TitlesOfParts>
    <vt:vector size="147" baseType="lpstr">
      <vt:lpstr>Arial</vt:lpstr>
      <vt:lpstr>Calibri</vt:lpstr>
      <vt:lpstr>Calibri Light</vt:lpstr>
      <vt:lpstr>Cambria Math</vt:lpstr>
      <vt:lpstr>Chalkboard</vt:lpstr>
      <vt:lpstr>Franklin Gothic Book</vt:lpstr>
      <vt:lpstr>Helvetica</vt:lpstr>
      <vt:lpstr>Lucida Sans</vt:lpstr>
      <vt:lpstr>Slack-Lato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Wahlers Amanda S [Contractor]</dc:creator>
  <cp:lastModifiedBy>Alatas, Hamidah</cp:lastModifiedBy>
  <cp:revision>963</cp:revision>
  <dcterms:created xsi:type="dcterms:W3CDTF">2019-10-14T16:41:15Z</dcterms:created>
  <dcterms:modified xsi:type="dcterms:W3CDTF">2023-10-13T17:12:06Z</dcterms:modified>
</cp:coreProperties>
</file>