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6" r:id="rId1"/>
    <p:sldMasterId id="2147483738" r:id="rId2"/>
    <p:sldMasterId id="2147483739" r:id="rId3"/>
    <p:sldMasterId id="2147483743" r:id="rId4"/>
    <p:sldMasterId id="2147483744" r:id="rId5"/>
  </p:sldMasterIdLst>
  <p:notesMasterIdLst>
    <p:notesMasterId r:id="rId39"/>
  </p:notesMasterIdLst>
  <p:sldIdLst>
    <p:sldId id="256" r:id="rId6"/>
    <p:sldId id="257" r:id="rId7"/>
    <p:sldId id="258" r:id="rId8"/>
    <p:sldId id="262" r:id="rId9"/>
    <p:sldId id="270" r:id="rId10"/>
    <p:sldId id="272" r:id="rId11"/>
    <p:sldId id="3432" r:id="rId12"/>
    <p:sldId id="3433" r:id="rId13"/>
    <p:sldId id="3434" r:id="rId14"/>
    <p:sldId id="3435" r:id="rId15"/>
    <p:sldId id="3436" r:id="rId16"/>
    <p:sldId id="3437" r:id="rId17"/>
    <p:sldId id="3442" r:id="rId18"/>
    <p:sldId id="3443" r:id="rId19"/>
    <p:sldId id="3439" r:id="rId20"/>
    <p:sldId id="3441" r:id="rId21"/>
    <p:sldId id="3440" r:id="rId22"/>
    <p:sldId id="277" r:id="rId23"/>
    <p:sldId id="279" r:id="rId24"/>
    <p:sldId id="280" r:id="rId25"/>
    <p:sldId id="307" r:id="rId26"/>
    <p:sldId id="300" r:id="rId27"/>
    <p:sldId id="301" r:id="rId28"/>
    <p:sldId id="282" r:id="rId29"/>
    <p:sldId id="302" r:id="rId30"/>
    <p:sldId id="306" r:id="rId31"/>
    <p:sldId id="308" r:id="rId32"/>
    <p:sldId id="303" r:id="rId33"/>
    <p:sldId id="304" r:id="rId34"/>
    <p:sldId id="305" r:id="rId35"/>
    <p:sldId id="3444" r:id="rId36"/>
    <p:sldId id="3445" r:id="rId37"/>
    <p:sldId id="294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Lucida Sans" panose="020B0602030504020204" pitchFamily="34" charset="0"/>
      <p:regular r:id="rId44"/>
      <p:bold r:id="rId45"/>
      <p:italic r:id="rId46"/>
      <p:boldItalic r:id="rId47"/>
    </p:embeddedFont>
    <p:embeddedFont>
      <p:font typeface="Short Stack" panose="020B060402020202020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BFBFBF"/>
    <a:srgbClr val="FFFFFF"/>
    <a:srgbClr val="BEBEBE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70" autoAdjust="0"/>
  </p:normalViewPr>
  <p:slideViewPr>
    <p:cSldViewPr snapToGrid="0">
      <p:cViewPr varScale="1">
        <p:scale>
          <a:sx n="83" d="100"/>
          <a:sy n="83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942877eb84_8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g942877eb84_8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942877eb84_8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60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49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0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02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23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4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39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22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99a730249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8" name="Google Shape;948;g99a730249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g99a7302491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942877eb8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7" name="Google Shape;997;g942877eb8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trike="sngStrike"/>
          </a:p>
        </p:txBody>
      </p:sp>
      <p:sp>
        <p:nvSpPr>
          <p:cNvPr id="998" name="Google Shape;998;g942877eb8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19</a:t>
            </a:fld>
            <a:endParaRPr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942877eb84_18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942877eb84_18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trike="sngStrike"/>
          </a:p>
        </p:txBody>
      </p:sp>
      <p:sp>
        <p:nvSpPr>
          <p:cNvPr id="553" name="Google Shape;553;g942877eb84_18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2</a:t>
            </a:fld>
            <a:endParaRPr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942877eb84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0" name="Google Shape;1010;g942877eb84_1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1" name="Google Shape;1011;g942877eb84_1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942877eb84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0" name="Google Shape;1010;g942877eb84_1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Think of it as a spectrum from typically more creative freedom to less creative freedom but more policy relevance?</a:t>
            </a:r>
            <a:endParaRPr dirty="0"/>
          </a:p>
        </p:txBody>
      </p:sp>
      <p:sp>
        <p:nvSpPr>
          <p:cNvPr id="1011" name="Google Shape;1011;g942877eb84_1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107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942877eb84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0" name="Google Shape;1010;g942877eb84_1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 dirty="0"/>
              <a:t>Sebastian: share personal anecdotes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1" name="Google Shape;1011;g942877eb84_1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633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942877eb8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7" name="Google Shape;997;g942877eb8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trike="sngStrike" dirty="0"/>
          </a:p>
        </p:txBody>
      </p:sp>
      <p:sp>
        <p:nvSpPr>
          <p:cNvPr id="998" name="Google Shape;998;g942877eb8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23</a:t>
            </a:fld>
            <a:endParaRPr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3821464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942877eb84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2" name="Google Shape;1042;g942877eb84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" strike="noStrik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trike="noStrike" dirty="0"/>
              <a:t>Thesis can also be a great opportunity to get feedback on your research from an advisor</a:t>
            </a:r>
            <a:endParaRPr strike="noStrike" dirty="0"/>
          </a:p>
        </p:txBody>
      </p:sp>
      <p:sp>
        <p:nvSpPr>
          <p:cNvPr id="1043" name="Google Shape;1043;g942877eb84_1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942877eb84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2" name="Google Shape;1042;g942877eb84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trike="noStrike" dirty="0"/>
          </a:p>
        </p:txBody>
      </p:sp>
      <p:sp>
        <p:nvSpPr>
          <p:cNvPr id="1043" name="Google Shape;1043;g942877eb84_1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622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942877eb84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0" name="Google Shape;1010;g942877eb84_1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1" name="Google Shape;1011;g942877eb84_1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309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942877eb84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2" name="Google Shape;1042;g942877eb84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trike="noStrike" dirty="0"/>
          </a:p>
        </p:txBody>
      </p:sp>
      <p:sp>
        <p:nvSpPr>
          <p:cNvPr id="1043" name="Google Shape;1043;g942877eb84_1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138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942877eb84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2" name="Google Shape;1042;g942877eb84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dirty="0"/>
              <a:t>Potentially include predoc.org chart</a:t>
            </a:r>
            <a:endParaRPr strike="noStrike" dirty="0"/>
          </a:p>
        </p:txBody>
      </p:sp>
      <p:sp>
        <p:nvSpPr>
          <p:cNvPr id="1043" name="Google Shape;1043;g942877eb84_1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922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942877eb8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7" name="Google Shape;997;g942877eb8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trike="sngStrike" dirty="0"/>
          </a:p>
        </p:txBody>
      </p:sp>
      <p:sp>
        <p:nvSpPr>
          <p:cNvPr id="998" name="Google Shape;998;g942877eb8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29</a:t>
            </a:fld>
            <a:endParaRPr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100882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942877eb84_8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5" name="Google Shape;565;g942877eb84_8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g942877eb84_8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ort Stack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942877eb84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2" name="Google Shape;1042;g942877eb84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trike="noStrike" dirty="0"/>
          </a:p>
        </p:txBody>
      </p:sp>
      <p:sp>
        <p:nvSpPr>
          <p:cNvPr id="1043" name="Google Shape;1043;g942877eb84_1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1297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942877eb84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2" name="Google Shape;1042;g942877eb84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trike="noStrike" dirty="0"/>
          </a:p>
        </p:txBody>
      </p:sp>
      <p:sp>
        <p:nvSpPr>
          <p:cNvPr id="1043" name="Google Shape;1043;g942877eb84_1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3010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942877eb84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2" name="Google Shape;1042;g942877eb84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trike="noStrike" dirty="0"/>
          </a:p>
        </p:txBody>
      </p:sp>
      <p:sp>
        <p:nvSpPr>
          <p:cNvPr id="1043" name="Google Shape;1043;g942877eb84_1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4030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5394e92ea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6" name="Google Shape;1166;g5394e92ea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7" name="Google Shape;1167;g5394e92eaf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33</a:t>
            </a:fld>
            <a:endParaRPr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942877eb84_3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0" name="Google Shape;640;g942877eb84_3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trike="sngStrike"/>
          </a:p>
        </p:txBody>
      </p:sp>
      <p:sp>
        <p:nvSpPr>
          <p:cNvPr id="641" name="Google Shape;641;g942877eb84_3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ort Stack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942877eb84_3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0" name="Google Shape;780;g942877eb84_3_3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trike="noStrike"/>
          </a:p>
        </p:txBody>
      </p:sp>
      <p:sp>
        <p:nvSpPr>
          <p:cNvPr id="781" name="Google Shape;781;g942877eb84_3_3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ort Stack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942877eb84_3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8" name="Google Shape;838;g942877eb84_3_4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trike="noStrike"/>
          </a:p>
        </p:txBody>
      </p:sp>
      <p:sp>
        <p:nvSpPr>
          <p:cNvPr id="839" name="Google Shape;839;g942877eb84_3_4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0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73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>
            <a:spLocks noGrp="1"/>
          </p:cNvSpPr>
          <p:nvPr>
            <p:ph type="title"/>
          </p:nvPr>
        </p:nvSpPr>
        <p:spPr>
          <a:xfrm>
            <a:off x="623888" y="1282469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body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body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type="body" idx="1"/>
          </p:nvPr>
        </p:nvSpPr>
        <p:spPr>
          <a:xfrm>
            <a:off x="3887391" y="740727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body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9"/>
          <p:cNvSpPr>
            <a:spLocks noGrp="1"/>
          </p:cNvSpPr>
          <p:nvPr>
            <p:ph type="pic" idx="2"/>
          </p:nvPr>
        </p:nvSpPr>
        <p:spPr>
          <a:xfrm>
            <a:off x="3887391" y="740727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body" idx="1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 txBox="1">
            <a:spLocks noGrp="1"/>
          </p:cNvSpPr>
          <p:nvPr>
            <p:ph type="title"/>
          </p:nvPr>
        </p:nvSpPr>
        <p:spPr>
          <a:xfrm rot="5400000">
            <a:off x="5350075" y="1467614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1"/>
          <p:cNvSpPr txBox="1">
            <a:spLocks noGrp="1"/>
          </p:cNvSpPr>
          <p:nvPr>
            <p:ph type="body" idx="1"/>
          </p:nvPr>
        </p:nvSpPr>
        <p:spPr>
          <a:xfrm rot="5400000">
            <a:off x="1349575" y="-446911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7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7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7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7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7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7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8"/>
          <p:cNvSpPr txBox="1"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78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7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7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7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7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7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7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7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7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8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5" name="Google Shape;425;p8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80"/>
          <p:cNvSpPr txBox="1">
            <a:spLocks noGrp="1"/>
          </p:cNvSpPr>
          <p:nvPr>
            <p:ph type="body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7" name="Google Shape;427;p80"/>
          <p:cNvSpPr txBox="1">
            <a:spLocks noGrp="1"/>
          </p:cNvSpPr>
          <p:nvPr>
            <p:ph type="body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8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8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8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8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8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8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82"/>
          <p:cNvSpPr txBox="1">
            <a:spLocks noGrp="1"/>
          </p:cNvSpPr>
          <p:nvPr>
            <p:ph type="body" idx="1"/>
          </p:nvPr>
        </p:nvSpPr>
        <p:spPr>
          <a:xfrm>
            <a:off x="3887391" y="74058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39" name="Google Shape;439;p82"/>
          <p:cNvSpPr txBox="1">
            <a:spLocks noGrp="1"/>
          </p:cNvSpPr>
          <p:nvPr>
            <p:ph type="body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40" name="Google Shape;440;p8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8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8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83"/>
          <p:cNvSpPr>
            <a:spLocks noGrp="1"/>
          </p:cNvSpPr>
          <p:nvPr>
            <p:ph type="pic" idx="2"/>
          </p:nvPr>
        </p:nvSpPr>
        <p:spPr>
          <a:xfrm>
            <a:off x="3887391" y="74058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83"/>
          <p:cNvSpPr txBox="1">
            <a:spLocks noGrp="1"/>
          </p:cNvSpPr>
          <p:nvPr>
            <p:ph type="body" idx="1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47" name="Google Shape;447;p8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8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8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8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8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8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5"/>
          <p:cNvSpPr txBox="1">
            <a:spLocks noGrp="1"/>
          </p:cNvSpPr>
          <p:nvPr>
            <p:ph type="title"/>
          </p:nvPr>
        </p:nvSpPr>
        <p:spPr>
          <a:xfrm rot="5400000">
            <a:off x="5350075" y="146745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85"/>
          <p:cNvSpPr txBox="1">
            <a:spLocks noGrp="1"/>
          </p:cNvSpPr>
          <p:nvPr>
            <p:ph type="body" idx="1"/>
          </p:nvPr>
        </p:nvSpPr>
        <p:spPr>
          <a:xfrm rot="5400000">
            <a:off x="1349575" y="-44706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8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8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8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8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8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8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8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8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8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8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8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2" name="Google Shape;482;p8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8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8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9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9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8" name="Google Shape;488;p9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9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9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9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9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9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9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9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9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1" name="Google Shape;501;p9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9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3" name="Google Shape;503;p9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9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9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9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9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9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9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9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14" name="Google Shape;514;p9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15" name="Google Shape;515;p9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9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9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9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1" name="Google Shape;521;p9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22" name="Google Shape;522;p9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9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9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9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9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8" name="Google Shape;528;p9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9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9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7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9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9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9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9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50" tIns="25700" rIns="51250" bIns="2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89" name="Google Shape;389;p7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Google Shape;390;p7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1" name="Google Shape;391;p7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Google Shape;392;p7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64" name="Google Shape;464;p8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Google Shape;465;p8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6" name="Google Shape;466;p8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7" name="Google Shape;467;p8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_wQWeDSU2DCJSfM3UjwXPGLZhxcQCDci69zNR_lgQI/edi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ites.google.com/site/mkudamatsu/tips4economists" TargetMode="External"/><Relationship Id="rId4" Type="http://schemas.openxmlformats.org/officeDocument/2006/relationships/hyperlink" Target="http://jenniferdoleac.com/resources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_wQWeDSU2DCJSfM3UjwXPGLZhxcQCDci69zNR_lgQI/edi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ites.google.com/site/mkudamatsu/tips4economists" TargetMode="External"/><Relationship Id="rId4" Type="http://schemas.openxmlformats.org/officeDocument/2006/relationships/hyperlink" Target="http://jenniferdoleac.com/resource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hiring.opportunity.insights@gmail.co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98" descr="A close up of a sign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812" y="3814261"/>
            <a:ext cx="2554697" cy="44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98"/>
          <p:cNvPicPr preferRelativeResize="0"/>
          <p:nvPr/>
        </p:nvPicPr>
        <p:blipFill rotWithShape="1">
          <a:blip r:embed="rId4">
            <a:alphaModFix/>
          </a:blip>
          <a:srcRect l="28299"/>
          <a:stretch/>
        </p:blipFill>
        <p:spPr>
          <a:xfrm>
            <a:off x="1" y="12664"/>
            <a:ext cx="1486574" cy="11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98"/>
          <p:cNvPicPr preferRelativeResize="0"/>
          <p:nvPr/>
        </p:nvPicPr>
        <p:blipFill rotWithShape="1">
          <a:blip r:embed="rId5">
            <a:alphaModFix/>
          </a:blip>
          <a:srcRect l="15032"/>
          <a:stretch/>
        </p:blipFill>
        <p:spPr>
          <a:xfrm>
            <a:off x="1" y="1192921"/>
            <a:ext cx="1485901" cy="11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98"/>
          <p:cNvPicPr preferRelativeResize="0"/>
          <p:nvPr/>
        </p:nvPicPr>
        <p:blipFill rotWithShape="1">
          <a:blip r:embed="rId6">
            <a:alphaModFix/>
          </a:blip>
          <a:srcRect l="7993" r="7176"/>
          <a:stretch/>
        </p:blipFill>
        <p:spPr>
          <a:xfrm>
            <a:off x="1" y="2363401"/>
            <a:ext cx="1485900" cy="11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98" descr="https://images.unsplash.com/photo-1455849318743-b2233052fcff?ixlib=rb-0.3.5&amp;ixid=eyJhcHBfaWQiOjEyMDd9&amp;s=9da561905a3da8a8eb52a58208b4bfc0&amp;dpr=1&amp;auto=format&amp;fit=crop&amp;w=1000&amp;q=80&amp;cs=tinysrgb"/>
          <p:cNvPicPr preferRelativeResize="0"/>
          <p:nvPr/>
        </p:nvPicPr>
        <p:blipFill rotWithShape="1">
          <a:blip r:embed="rId7">
            <a:alphaModFix/>
          </a:blip>
          <a:srcRect l="7660" r="7203"/>
          <a:stretch/>
        </p:blipFill>
        <p:spPr>
          <a:xfrm>
            <a:off x="1" y="3537512"/>
            <a:ext cx="1485901" cy="116586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98"/>
          <p:cNvSpPr txBox="1"/>
          <p:nvPr/>
        </p:nvSpPr>
        <p:spPr>
          <a:xfrm>
            <a:off x="1980010" y="3899297"/>
            <a:ext cx="37016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Arial"/>
              <a:buNone/>
            </a:pPr>
            <a:r>
              <a:rPr lang="en" sz="1800" dirty="0">
                <a:solidFill>
                  <a:srgbClr val="4D4D4D"/>
                </a:solidFill>
              </a:rPr>
              <a:t>June</a:t>
            </a:r>
            <a:r>
              <a:rPr lang="en" sz="1800" b="0" i="0" u="none" strike="noStrike" cap="none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2021</a:t>
            </a:r>
            <a:endParaRPr sz="1100" dirty="0"/>
          </a:p>
        </p:txBody>
      </p:sp>
      <p:sp>
        <p:nvSpPr>
          <p:cNvPr id="548" name="Google Shape;548;p98"/>
          <p:cNvSpPr/>
          <p:nvPr/>
        </p:nvSpPr>
        <p:spPr>
          <a:xfrm>
            <a:off x="0" y="4696429"/>
            <a:ext cx="9144000" cy="447072"/>
          </a:xfrm>
          <a:prstGeom prst="rect">
            <a:avLst/>
          </a:prstGeom>
          <a:solidFill>
            <a:srgbClr val="19B7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98"/>
          <p:cNvSpPr txBox="1"/>
          <p:nvPr/>
        </p:nvSpPr>
        <p:spPr>
          <a:xfrm>
            <a:off x="1979992" y="1878779"/>
            <a:ext cx="61029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7A4"/>
              </a:buClr>
              <a:buSzPts val="2700"/>
              <a:buFont typeface="Arial"/>
              <a:buNone/>
            </a:pPr>
            <a:endParaRPr lang="en" sz="2700" b="1" dirty="0">
              <a:solidFill>
                <a:srgbClr val="19B7A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7A4"/>
              </a:buClr>
              <a:buSzPts val="2700"/>
              <a:buFont typeface="Arial"/>
              <a:buNone/>
            </a:pPr>
            <a:r>
              <a:rPr lang="en" sz="2700" b="1" dirty="0">
                <a:solidFill>
                  <a:srgbClr val="19B7A4"/>
                </a:solidFill>
              </a:rPr>
              <a:t>Careers in Social Science</a:t>
            </a:r>
            <a:endParaRPr sz="2700" b="1" dirty="0">
              <a:solidFill>
                <a:srgbClr val="19B7A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Oval 155"/>
          <p:cNvSpPr>
            <a:spLocks noChangeArrowheads="1"/>
          </p:cNvSpPr>
          <p:nvPr/>
        </p:nvSpPr>
        <p:spPr bwMode="auto">
          <a:xfrm>
            <a:off x="6604399" y="411003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5" name="AutoShape 3"/>
          <p:cNvSpPr>
            <a:spLocks noChangeAspect="1" noChangeArrowheads="1" noTextEdit="1"/>
          </p:cNvSpPr>
          <p:nvPr/>
        </p:nvSpPr>
        <p:spPr bwMode="auto">
          <a:xfrm>
            <a:off x="1143001" y="77392"/>
            <a:ext cx="6858001" cy="49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6" name="Line 8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7" name="Line 9"/>
          <p:cNvSpPr>
            <a:spLocks noChangeShapeType="1"/>
          </p:cNvSpPr>
          <p:nvPr/>
        </p:nvSpPr>
        <p:spPr bwMode="auto">
          <a:xfrm>
            <a:off x="1795464" y="3124200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8" name="Line 10"/>
          <p:cNvSpPr>
            <a:spLocks noChangeShapeType="1"/>
          </p:cNvSpPr>
          <p:nvPr/>
        </p:nvSpPr>
        <p:spPr bwMode="auto">
          <a:xfrm>
            <a:off x="1795464" y="188118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9" name="Line 11"/>
          <p:cNvSpPr>
            <a:spLocks noChangeShapeType="1"/>
          </p:cNvSpPr>
          <p:nvPr/>
        </p:nvSpPr>
        <p:spPr bwMode="auto">
          <a:xfrm>
            <a:off x="1795464" y="64293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0" name="Freeform 73"/>
          <p:cNvSpPr>
            <a:spLocks/>
          </p:cNvSpPr>
          <p:nvPr/>
        </p:nvSpPr>
        <p:spPr bwMode="auto">
          <a:xfrm>
            <a:off x="1907381" y="763191"/>
            <a:ext cx="5773341" cy="3562350"/>
          </a:xfrm>
          <a:custGeom>
            <a:avLst/>
            <a:gdLst>
              <a:gd name="T0" fmla="*/ 14 w 1389"/>
              <a:gd name="T1" fmla="*/ 857 h 857"/>
              <a:gd name="T2" fmla="*/ 42 w 1389"/>
              <a:gd name="T3" fmla="*/ 856 h 857"/>
              <a:gd name="T4" fmla="*/ 70 w 1389"/>
              <a:gd name="T5" fmla="*/ 856 h 857"/>
              <a:gd name="T6" fmla="*/ 98 w 1389"/>
              <a:gd name="T7" fmla="*/ 856 h 857"/>
              <a:gd name="T8" fmla="*/ 126 w 1389"/>
              <a:gd name="T9" fmla="*/ 857 h 857"/>
              <a:gd name="T10" fmla="*/ 154 w 1389"/>
              <a:gd name="T11" fmla="*/ 853 h 857"/>
              <a:gd name="T12" fmla="*/ 182 w 1389"/>
              <a:gd name="T13" fmla="*/ 853 h 857"/>
              <a:gd name="T14" fmla="*/ 210 w 1389"/>
              <a:gd name="T15" fmla="*/ 854 h 857"/>
              <a:gd name="T16" fmla="*/ 238 w 1389"/>
              <a:gd name="T17" fmla="*/ 853 h 857"/>
              <a:gd name="T18" fmla="*/ 266 w 1389"/>
              <a:gd name="T19" fmla="*/ 853 h 857"/>
              <a:gd name="T20" fmla="*/ 294 w 1389"/>
              <a:gd name="T21" fmla="*/ 853 h 857"/>
              <a:gd name="T22" fmla="*/ 322 w 1389"/>
              <a:gd name="T23" fmla="*/ 853 h 857"/>
              <a:gd name="T24" fmla="*/ 350 w 1389"/>
              <a:gd name="T25" fmla="*/ 850 h 857"/>
              <a:gd name="T26" fmla="*/ 378 w 1389"/>
              <a:gd name="T27" fmla="*/ 851 h 857"/>
              <a:gd name="T28" fmla="*/ 406 w 1389"/>
              <a:gd name="T29" fmla="*/ 846 h 857"/>
              <a:gd name="T30" fmla="*/ 435 w 1389"/>
              <a:gd name="T31" fmla="*/ 847 h 857"/>
              <a:gd name="T32" fmla="*/ 463 w 1389"/>
              <a:gd name="T33" fmla="*/ 848 h 857"/>
              <a:gd name="T34" fmla="*/ 491 w 1389"/>
              <a:gd name="T35" fmla="*/ 845 h 857"/>
              <a:gd name="T36" fmla="*/ 519 w 1389"/>
              <a:gd name="T37" fmla="*/ 846 h 857"/>
              <a:gd name="T38" fmla="*/ 547 w 1389"/>
              <a:gd name="T39" fmla="*/ 845 h 857"/>
              <a:gd name="T40" fmla="*/ 575 w 1389"/>
              <a:gd name="T41" fmla="*/ 844 h 857"/>
              <a:gd name="T42" fmla="*/ 603 w 1389"/>
              <a:gd name="T43" fmla="*/ 841 h 857"/>
              <a:gd name="T44" fmla="*/ 631 w 1389"/>
              <a:gd name="T45" fmla="*/ 839 h 857"/>
              <a:gd name="T46" fmla="*/ 659 w 1389"/>
              <a:gd name="T47" fmla="*/ 844 h 857"/>
              <a:gd name="T48" fmla="*/ 687 w 1389"/>
              <a:gd name="T49" fmla="*/ 842 h 857"/>
              <a:gd name="T50" fmla="*/ 715 w 1389"/>
              <a:gd name="T51" fmla="*/ 840 h 857"/>
              <a:gd name="T52" fmla="*/ 743 w 1389"/>
              <a:gd name="T53" fmla="*/ 832 h 857"/>
              <a:gd name="T54" fmla="*/ 771 w 1389"/>
              <a:gd name="T55" fmla="*/ 841 h 857"/>
              <a:gd name="T56" fmla="*/ 799 w 1389"/>
              <a:gd name="T57" fmla="*/ 837 h 857"/>
              <a:gd name="T58" fmla="*/ 827 w 1389"/>
              <a:gd name="T59" fmla="*/ 837 h 857"/>
              <a:gd name="T60" fmla="*/ 855 w 1389"/>
              <a:gd name="T61" fmla="*/ 833 h 857"/>
              <a:gd name="T62" fmla="*/ 883 w 1389"/>
              <a:gd name="T63" fmla="*/ 833 h 857"/>
              <a:gd name="T64" fmla="*/ 912 w 1389"/>
              <a:gd name="T65" fmla="*/ 831 h 857"/>
              <a:gd name="T66" fmla="*/ 940 w 1389"/>
              <a:gd name="T67" fmla="*/ 826 h 857"/>
              <a:gd name="T68" fmla="*/ 968 w 1389"/>
              <a:gd name="T69" fmla="*/ 828 h 857"/>
              <a:gd name="T70" fmla="*/ 996 w 1389"/>
              <a:gd name="T71" fmla="*/ 828 h 857"/>
              <a:gd name="T72" fmla="*/ 1024 w 1389"/>
              <a:gd name="T73" fmla="*/ 822 h 857"/>
              <a:gd name="T74" fmla="*/ 1052 w 1389"/>
              <a:gd name="T75" fmla="*/ 825 h 857"/>
              <a:gd name="T76" fmla="*/ 1080 w 1389"/>
              <a:gd name="T77" fmla="*/ 812 h 857"/>
              <a:gd name="T78" fmla="*/ 1108 w 1389"/>
              <a:gd name="T79" fmla="*/ 808 h 857"/>
              <a:gd name="T80" fmla="*/ 1136 w 1389"/>
              <a:gd name="T81" fmla="*/ 811 h 857"/>
              <a:gd name="T82" fmla="*/ 1164 w 1389"/>
              <a:gd name="T83" fmla="*/ 797 h 857"/>
              <a:gd name="T84" fmla="*/ 1192 w 1389"/>
              <a:gd name="T85" fmla="*/ 789 h 857"/>
              <a:gd name="T86" fmla="*/ 1220 w 1389"/>
              <a:gd name="T87" fmla="*/ 779 h 857"/>
              <a:gd name="T88" fmla="*/ 1248 w 1389"/>
              <a:gd name="T89" fmla="*/ 758 h 857"/>
              <a:gd name="T90" fmla="*/ 1276 w 1389"/>
              <a:gd name="T91" fmla="*/ 728 h 857"/>
              <a:gd name="T92" fmla="*/ 1304 w 1389"/>
              <a:gd name="T93" fmla="*/ 680 h 857"/>
              <a:gd name="T94" fmla="*/ 1332 w 1389"/>
              <a:gd name="T95" fmla="*/ 598 h 857"/>
              <a:gd name="T96" fmla="*/ 1360 w 1389"/>
              <a:gd name="T97" fmla="*/ 430 h 857"/>
              <a:gd name="T98" fmla="*/ 1389 w 1389"/>
              <a:gd name="T99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9" h="857">
                <a:moveTo>
                  <a:pt x="0" y="851"/>
                </a:moveTo>
                <a:lnTo>
                  <a:pt x="14" y="857"/>
                </a:lnTo>
                <a:lnTo>
                  <a:pt x="28" y="855"/>
                </a:lnTo>
                <a:lnTo>
                  <a:pt x="42" y="856"/>
                </a:lnTo>
                <a:lnTo>
                  <a:pt x="56" y="855"/>
                </a:lnTo>
                <a:lnTo>
                  <a:pt x="70" y="856"/>
                </a:lnTo>
                <a:lnTo>
                  <a:pt x="84" y="856"/>
                </a:lnTo>
                <a:lnTo>
                  <a:pt x="98" y="856"/>
                </a:lnTo>
                <a:lnTo>
                  <a:pt x="112" y="855"/>
                </a:lnTo>
                <a:lnTo>
                  <a:pt x="126" y="857"/>
                </a:lnTo>
                <a:lnTo>
                  <a:pt x="140" y="855"/>
                </a:lnTo>
                <a:lnTo>
                  <a:pt x="154" y="853"/>
                </a:lnTo>
                <a:lnTo>
                  <a:pt x="168" y="856"/>
                </a:lnTo>
                <a:lnTo>
                  <a:pt x="182" y="853"/>
                </a:lnTo>
                <a:lnTo>
                  <a:pt x="196" y="855"/>
                </a:lnTo>
                <a:lnTo>
                  <a:pt x="210" y="854"/>
                </a:lnTo>
                <a:lnTo>
                  <a:pt x="224" y="856"/>
                </a:lnTo>
                <a:lnTo>
                  <a:pt x="238" y="853"/>
                </a:lnTo>
                <a:lnTo>
                  <a:pt x="252" y="853"/>
                </a:lnTo>
                <a:lnTo>
                  <a:pt x="266" y="853"/>
                </a:lnTo>
                <a:lnTo>
                  <a:pt x="280" y="851"/>
                </a:lnTo>
                <a:lnTo>
                  <a:pt x="294" y="853"/>
                </a:lnTo>
                <a:lnTo>
                  <a:pt x="308" y="853"/>
                </a:lnTo>
                <a:lnTo>
                  <a:pt x="322" y="853"/>
                </a:lnTo>
                <a:lnTo>
                  <a:pt x="336" y="849"/>
                </a:lnTo>
                <a:lnTo>
                  <a:pt x="350" y="850"/>
                </a:lnTo>
                <a:lnTo>
                  <a:pt x="364" y="853"/>
                </a:lnTo>
                <a:lnTo>
                  <a:pt x="378" y="851"/>
                </a:lnTo>
                <a:lnTo>
                  <a:pt x="392" y="849"/>
                </a:lnTo>
                <a:lnTo>
                  <a:pt x="406" y="846"/>
                </a:lnTo>
                <a:lnTo>
                  <a:pt x="420" y="849"/>
                </a:lnTo>
                <a:lnTo>
                  <a:pt x="435" y="847"/>
                </a:lnTo>
                <a:lnTo>
                  <a:pt x="449" y="850"/>
                </a:lnTo>
                <a:lnTo>
                  <a:pt x="463" y="848"/>
                </a:lnTo>
                <a:lnTo>
                  <a:pt x="477" y="845"/>
                </a:lnTo>
                <a:lnTo>
                  <a:pt x="491" y="845"/>
                </a:lnTo>
                <a:lnTo>
                  <a:pt x="505" y="848"/>
                </a:lnTo>
                <a:lnTo>
                  <a:pt x="519" y="846"/>
                </a:lnTo>
                <a:lnTo>
                  <a:pt x="533" y="845"/>
                </a:lnTo>
                <a:lnTo>
                  <a:pt x="547" y="845"/>
                </a:lnTo>
                <a:lnTo>
                  <a:pt x="561" y="844"/>
                </a:lnTo>
                <a:lnTo>
                  <a:pt x="575" y="844"/>
                </a:lnTo>
                <a:lnTo>
                  <a:pt x="589" y="843"/>
                </a:lnTo>
                <a:lnTo>
                  <a:pt x="603" y="841"/>
                </a:lnTo>
                <a:lnTo>
                  <a:pt x="617" y="840"/>
                </a:lnTo>
                <a:lnTo>
                  <a:pt x="631" y="839"/>
                </a:lnTo>
                <a:lnTo>
                  <a:pt x="645" y="841"/>
                </a:lnTo>
                <a:lnTo>
                  <a:pt x="659" y="844"/>
                </a:lnTo>
                <a:lnTo>
                  <a:pt x="673" y="841"/>
                </a:lnTo>
                <a:lnTo>
                  <a:pt x="687" y="842"/>
                </a:lnTo>
                <a:lnTo>
                  <a:pt x="701" y="837"/>
                </a:lnTo>
                <a:lnTo>
                  <a:pt x="715" y="840"/>
                </a:lnTo>
                <a:lnTo>
                  <a:pt x="729" y="840"/>
                </a:lnTo>
                <a:lnTo>
                  <a:pt x="743" y="832"/>
                </a:lnTo>
                <a:lnTo>
                  <a:pt x="757" y="838"/>
                </a:lnTo>
                <a:lnTo>
                  <a:pt x="771" y="841"/>
                </a:lnTo>
                <a:lnTo>
                  <a:pt x="785" y="839"/>
                </a:lnTo>
                <a:lnTo>
                  <a:pt x="799" y="837"/>
                </a:lnTo>
                <a:lnTo>
                  <a:pt x="813" y="833"/>
                </a:lnTo>
                <a:lnTo>
                  <a:pt x="827" y="837"/>
                </a:lnTo>
                <a:lnTo>
                  <a:pt x="841" y="834"/>
                </a:lnTo>
                <a:lnTo>
                  <a:pt x="855" y="833"/>
                </a:lnTo>
                <a:lnTo>
                  <a:pt x="869" y="832"/>
                </a:lnTo>
                <a:lnTo>
                  <a:pt x="883" y="833"/>
                </a:lnTo>
                <a:lnTo>
                  <a:pt x="897" y="832"/>
                </a:lnTo>
                <a:lnTo>
                  <a:pt x="912" y="831"/>
                </a:lnTo>
                <a:lnTo>
                  <a:pt x="926" y="832"/>
                </a:lnTo>
                <a:lnTo>
                  <a:pt x="940" y="826"/>
                </a:lnTo>
                <a:lnTo>
                  <a:pt x="954" y="830"/>
                </a:lnTo>
                <a:lnTo>
                  <a:pt x="968" y="828"/>
                </a:lnTo>
                <a:lnTo>
                  <a:pt x="982" y="831"/>
                </a:lnTo>
                <a:lnTo>
                  <a:pt x="996" y="828"/>
                </a:lnTo>
                <a:lnTo>
                  <a:pt x="1010" y="825"/>
                </a:lnTo>
                <a:lnTo>
                  <a:pt x="1024" y="822"/>
                </a:lnTo>
                <a:lnTo>
                  <a:pt x="1038" y="821"/>
                </a:lnTo>
                <a:lnTo>
                  <a:pt x="1052" y="825"/>
                </a:lnTo>
                <a:lnTo>
                  <a:pt x="1066" y="818"/>
                </a:lnTo>
                <a:lnTo>
                  <a:pt x="1080" y="812"/>
                </a:lnTo>
                <a:lnTo>
                  <a:pt x="1094" y="817"/>
                </a:lnTo>
                <a:lnTo>
                  <a:pt x="1108" y="808"/>
                </a:lnTo>
                <a:lnTo>
                  <a:pt x="1122" y="807"/>
                </a:lnTo>
                <a:lnTo>
                  <a:pt x="1136" y="811"/>
                </a:lnTo>
                <a:lnTo>
                  <a:pt x="1150" y="802"/>
                </a:lnTo>
                <a:lnTo>
                  <a:pt x="1164" y="797"/>
                </a:lnTo>
                <a:lnTo>
                  <a:pt x="1178" y="795"/>
                </a:lnTo>
                <a:lnTo>
                  <a:pt x="1192" y="789"/>
                </a:lnTo>
                <a:lnTo>
                  <a:pt x="1206" y="779"/>
                </a:lnTo>
                <a:lnTo>
                  <a:pt x="1220" y="779"/>
                </a:lnTo>
                <a:lnTo>
                  <a:pt x="1234" y="765"/>
                </a:lnTo>
                <a:lnTo>
                  <a:pt x="1248" y="758"/>
                </a:lnTo>
                <a:lnTo>
                  <a:pt x="1262" y="749"/>
                </a:lnTo>
                <a:lnTo>
                  <a:pt x="1276" y="728"/>
                </a:lnTo>
                <a:lnTo>
                  <a:pt x="1290" y="699"/>
                </a:lnTo>
                <a:lnTo>
                  <a:pt x="1304" y="680"/>
                </a:lnTo>
                <a:lnTo>
                  <a:pt x="1318" y="647"/>
                </a:lnTo>
                <a:lnTo>
                  <a:pt x="1332" y="598"/>
                </a:lnTo>
                <a:lnTo>
                  <a:pt x="1346" y="535"/>
                </a:lnTo>
                <a:lnTo>
                  <a:pt x="1360" y="430"/>
                </a:lnTo>
                <a:lnTo>
                  <a:pt x="1375" y="291"/>
                </a:lnTo>
                <a:lnTo>
                  <a:pt x="1389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1" name="Oval 74"/>
          <p:cNvSpPr>
            <a:spLocks noChangeArrowheads="1"/>
          </p:cNvSpPr>
          <p:nvPr/>
        </p:nvSpPr>
        <p:spPr bwMode="auto">
          <a:xfrm>
            <a:off x="1882379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2" name="Oval 75"/>
          <p:cNvSpPr>
            <a:spLocks noChangeArrowheads="1"/>
          </p:cNvSpPr>
          <p:nvPr/>
        </p:nvSpPr>
        <p:spPr bwMode="auto">
          <a:xfrm>
            <a:off x="1940720" y="4301729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3" name="Oval 76"/>
          <p:cNvSpPr>
            <a:spLocks noChangeArrowheads="1"/>
          </p:cNvSpPr>
          <p:nvPr/>
        </p:nvSpPr>
        <p:spPr bwMode="auto">
          <a:xfrm>
            <a:off x="1999060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4" name="Oval 77"/>
          <p:cNvSpPr>
            <a:spLocks noChangeArrowheads="1"/>
          </p:cNvSpPr>
          <p:nvPr/>
        </p:nvSpPr>
        <p:spPr bwMode="auto">
          <a:xfrm>
            <a:off x="2057401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5" name="Oval 78"/>
          <p:cNvSpPr>
            <a:spLocks noChangeArrowheads="1"/>
          </p:cNvSpPr>
          <p:nvPr/>
        </p:nvSpPr>
        <p:spPr bwMode="auto">
          <a:xfrm>
            <a:off x="2115742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6" name="Oval 79"/>
          <p:cNvSpPr>
            <a:spLocks noChangeArrowheads="1"/>
          </p:cNvSpPr>
          <p:nvPr/>
        </p:nvSpPr>
        <p:spPr bwMode="auto">
          <a:xfrm>
            <a:off x="217408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7" name="Oval 80"/>
          <p:cNvSpPr>
            <a:spLocks noChangeArrowheads="1"/>
          </p:cNvSpPr>
          <p:nvPr/>
        </p:nvSpPr>
        <p:spPr bwMode="auto">
          <a:xfrm>
            <a:off x="223242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8" name="Oval 81"/>
          <p:cNvSpPr>
            <a:spLocks noChangeArrowheads="1"/>
          </p:cNvSpPr>
          <p:nvPr/>
        </p:nvSpPr>
        <p:spPr bwMode="auto">
          <a:xfrm>
            <a:off x="228957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9" name="Oval 82"/>
          <p:cNvSpPr>
            <a:spLocks noChangeArrowheads="1"/>
          </p:cNvSpPr>
          <p:nvPr/>
        </p:nvSpPr>
        <p:spPr bwMode="auto">
          <a:xfrm>
            <a:off x="2347914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0" name="Oval 83"/>
          <p:cNvSpPr>
            <a:spLocks noChangeArrowheads="1"/>
          </p:cNvSpPr>
          <p:nvPr/>
        </p:nvSpPr>
        <p:spPr bwMode="auto">
          <a:xfrm>
            <a:off x="2406254" y="4301729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1" name="Oval 84"/>
          <p:cNvSpPr>
            <a:spLocks noChangeArrowheads="1"/>
          </p:cNvSpPr>
          <p:nvPr/>
        </p:nvSpPr>
        <p:spPr bwMode="auto">
          <a:xfrm>
            <a:off x="2464595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2" name="Oval 85"/>
          <p:cNvSpPr>
            <a:spLocks noChangeArrowheads="1"/>
          </p:cNvSpPr>
          <p:nvPr/>
        </p:nvSpPr>
        <p:spPr bwMode="auto">
          <a:xfrm>
            <a:off x="2522935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3" name="Oval 86"/>
          <p:cNvSpPr>
            <a:spLocks noChangeArrowheads="1"/>
          </p:cNvSpPr>
          <p:nvPr/>
        </p:nvSpPr>
        <p:spPr bwMode="auto">
          <a:xfrm>
            <a:off x="2581276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4" name="Oval 87"/>
          <p:cNvSpPr>
            <a:spLocks noChangeArrowheads="1"/>
          </p:cNvSpPr>
          <p:nvPr/>
        </p:nvSpPr>
        <p:spPr bwMode="auto">
          <a:xfrm>
            <a:off x="2639617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5" name="Oval 88"/>
          <p:cNvSpPr>
            <a:spLocks noChangeArrowheads="1"/>
          </p:cNvSpPr>
          <p:nvPr/>
        </p:nvSpPr>
        <p:spPr bwMode="auto">
          <a:xfrm>
            <a:off x="2697956" y="4293394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6" name="Oval 89"/>
          <p:cNvSpPr>
            <a:spLocks noChangeArrowheads="1"/>
          </p:cNvSpPr>
          <p:nvPr/>
        </p:nvSpPr>
        <p:spPr bwMode="auto">
          <a:xfrm>
            <a:off x="2755108" y="428863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7" name="Oval 90"/>
          <p:cNvSpPr>
            <a:spLocks noChangeArrowheads="1"/>
          </p:cNvSpPr>
          <p:nvPr/>
        </p:nvSpPr>
        <p:spPr bwMode="auto">
          <a:xfrm>
            <a:off x="2813448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8" name="Oval 91"/>
          <p:cNvSpPr>
            <a:spLocks noChangeArrowheads="1"/>
          </p:cNvSpPr>
          <p:nvPr/>
        </p:nvSpPr>
        <p:spPr bwMode="auto">
          <a:xfrm>
            <a:off x="2871789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9" name="Oval 92"/>
          <p:cNvSpPr>
            <a:spLocks noChangeArrowheads="1"/>
          </p:cNvSpPr>
          <p:nvPr/>
        </p:nvSpPr>
        <p:spPr bwMode="auto">
          <a:xfrm>
            <a:off x="2930129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0" name="Oval 93"/>
          <p:cNvSpPr>
            <a:spLocks noChangeArrowheads="1"/>
          </p:cNvSpPr>
          <p:nvPr/>
        </p:nvSpPr>
        <p:spPr bwMode="auto">
          <a:xfrm>
            <a:off x="2988470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1" name="Oval 94"/>
          <p:cNvSpPr>
            <a:spLocks noChangeArrowheads="1"/>
          </p:cNvSpPr>
          <p:nvPr/>
        </p:nvSpPr>
        <p:spPr bwMode="auto">
          <a:xfrm>
            <a:off x="3046810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2" name="Oval 95"/>
          <p:cNvSpPr>
            <a:spLocks noChangeArrowheads="1"/>
          </p:cNvSpPr>
          <p:nvPr/>
        </p:nvSpPr>
        <p:spPr bwMode="auto">
          <a:xfrm>
            <a:off x="3105151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3" name="Oval 96"/>
          <p:cNvSpPr>
            <a:spLocks noChangeArrowheads="1"/>
          </p:cNvSpPr>
          <p:nvPr/>
        </p:nvSpPr>
        <p:spPr bwMode="auto">
          <a:xfrm>
            <a:off x="3163490" y="4285060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4" name="Oval 97"/>
          <p:cNvSpPr>
            <a:spLocks noChangeArrowheads="1"/>
          </p:cNvSpPr>
          <p:nvPr/>
        </p:nvSpPr>
        <p:spPr bwMode="auto">
          <a:xfrm>
            <a:off x="3220642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5" name="Oval 98"/>
          <p:cNvSpPr>
            <a:spLocks noChangeArrowheads="1"/>
          </p:cNvSpPr>
          <p:nvPr/>
        </p:nvSpPr>
        <p:spPr bwMode="auto">
          <a:xfrm>
            <a:off x="3278983" y="42683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6" name="Oval 99"/>
          <p:cNvSpPr>
            <a:spLocks noChangeArrowheads="1"/>
          </p:cNvSpPr>
          <p:nvPr/>
        </p:nvSpPr>
        <p:spPr bwMode="auto">
          <a:xfrm>
            <a:off x="3337323" y="42719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7" name="Oval 100"/>
          <p:cNvSpPr>
            <a:spLocks noChangeArrowheads="1"/>
          </p:cNvSpPr>
          <p:nvPr/>
        </p:nvSpPr>
        <p:spPr bwMode="auto">
          <a:xfrm>
            <a:off x="3395664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8" name="Oval 101"/>
          <p:cNvSpPr>
            <a:spLocks noChangeArrowheads="1"/>
          </p:cNvSpPr>
          <p:nvPr/>
        </p:nvSpPr>
        <p:spPr bwMode="auto">
          <a:xfrm>
            <a:off x="3454004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9" name="Oval 102"/>
          <p:cNvSpPr>
            <a:spLocks noChangeArrowheads="1"/>
          </p:cNvSpPr>
          <p:nvPr/>
        </p:nvSpPr>
        <p:spPr bwMode="auto">
          <a:xfrm>
            <a:off x="3512345" y="42683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0" name="Oval 103"/>
          <p:cNvSpPr>
            <a:spLocks noChangeArrowheads="1"/>
          </p:cNvSpPr>
          <p:nvPr/>
        </p:nvSpPr>
        <p:spPr bwMode="auto">
          <a:xfrm>
            <a:off x="3570685" y="425529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1" name="Oval 104"/>
          <p:cNvSpPr>
            <a:spLocks noChangeArrowheads="1"/>
          </p:cNvSpPr>
          <p:nvPr/>
        </p:nvSpPr>
        <p:spPr bwMode="auto">
          <a:xfrm>
            <a:off x="3629025" y="4268392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2" name="Oval 105"/>
          <p:cNvSpPr>
            <a:spLocks noChangeArrowheads="1"/>
          </p:cNvSpPr>
          <p:nvPr/>
        </p:nvSpPr>
        <p:spPr bwMode="auto">
          <a:xfrm>
            <a:off x="3690939" y="42600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3" name="Oval 106"/>
          <p:cNvSpPr>
            <a:spLocks noChangeArrowheads="1"/>
          </p:cNvSpPr>
          <p:nvPr/>
        </p:nvSpPr>
        <p:spPr bwMode="auto">
          <a:xfrm>
            <a:off x="3749279" y="42719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4" name="Oval 107"/>
          <p:cNvSpPr>
            <a:spLocks noChangeArrowheads="1"/>
          </p:cNvSpPr>
          <p:nvPr/>
        </p:nvSpPr>
        <p:spPr bwMode="auto">
          <a:xfrm>
            <a:off x="3807620" y="426363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5" name="Oval 108"/>
          <p:cNvSpPr>
            <a:spLocks noChangeArrowheads="1"/>
          </p:cNvSpPr>
          <p:nvPr/>
        </p:nvSpPr>
        <p:spPr bwMode="auto">
          <a:xfrm>
            <a:off x="3865959" y="4251724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6" name="Oval 109"/>
          <p:cNvSpPr>
            <a:spLocks noChangeArrowheads="1"/>
          </p:cNvSpPr>
          <p:nvPr/>
        </p:nvSpPr>
        <p:spPr bwMode="auto">
          <a:xfrm>
            <a:off x="3923110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7" name="Oval 110"/>
          <p:cNvSpPr>
            <a:spLocks noChangeArrowheads="1"/>
          </p:cNvSpPr>
          <p:nvPr/>
        </p:nvSpPr>
        <p:spPr bwMode="auto">
          <a:xfrm>
            <a:off x="3981451" y="426363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8" name="Oval 111"/>
          <p:cNvSpPr>
            <a:spLocks noChangeArrowheads="1"/>
          </p:cNvSpPr>
          <p:nvPr/>
        </p:nvSpPr>
        <p:spPr bwMode="auto">
          <a:xfrm>
            <a:off x="4039792" y="425529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9" name="Oval 112"/>
          <p:cNvSpPr>
            <a:spLocks noChangeArrowheads="1"/>
          </p:cNvSpPr>
          <p:nvPr/>
        </p:nvSpPr>
        <p:spPr bwMode="auto">
          <a:xfrm>
            <a:off x="4098133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0" name="Oval 113"/>
          <p:cNvSpPr>
            <a:spLocks noChangeArrowheads="1"/>
          </p:cNvSpPr>
          <p:nvPr/>
        </p:nvSpPr>
        <p:spPr bwMode="auto">
          <a:xfrm>
            <a:off x="4156473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1" name="Oval 114"/>
          <p:cNvSpPr>
            <a:spLocks noChangeArrowheads="1"/>
          </p:cNvSpPr>
          <p:nvPr/>
        </p:nvSpPr>
        <p:spPr bwMode="auto">
          <a:xfrm>
            <a:off x="4214814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2" name="Oval 115"/>
          <p:cNvSpPr>
            <a:spLocks noChangeArrowheads="1"/>
          </p:cNvSpPr>
          <p:nvPr/>
        </p:nvSpPr>
        <p:spPr bwMode="auto">
          <a:xfrm>
            <a:off x="4273154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3" name="Oval 116"/>
          <p:cNvSpPr>
            <a:spLocks noChangeArrowheads="1"/>
          </p:cNvSpPr>
          <p:nvPr/>
        </p:nvSpPr>
        <p:spPr bwMode="auto">
          <a:xfrm>
            <a:off x="4331494" y="4243389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4" name="Oval 117"/>
          <p:cNvSpPr>
            <a:spLocks noChangeArrowheads="1"/>
          </p:cNvSpPr>
          <p:nvPr/>
        </p:nvSpPr>
        <p:spPr bwMode="auto">
          <a:xfrm>
            <a:off x="4388645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5" name="Oval 118"/>
          <p:cNvSpPr>
            <a:spLocks noChangeArrowheads="1"/>
          </p:cNvSpPr>
          <p:nvPr/>
        </p:nvSpPr>
        <p:spPr bwMode="auto">
          <a:xfrm>
            <a:off x="4446985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6" name="Oval 119"/>
          <p:cNvSpPr>
            <a:spLocks noChangeArrowheads="1"/>
          </p:cNvSpPr>
          <p:nvPr/>
        </p:nvSpPr>
        <p:spPr bwMode="auto">
          <a:xfrm>
            <a:off x="4505326" y="42267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7" name="Oval 120"/>
          <p:cNvSpPr>
            <a:spLocks noChangeArrowheads="1"/>
          </p:cNvSpPr>
          <p:nvPr/>
        </p:nvSpPr>
        <p:spPr bwMode="auto">
          <a:xfrm>
            <a:off x="4563667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8" name="Oval 121"/>
          <p:cNvSpPr>
            <a:spLocks noChangeArrowheads="1"/>
          </p:cNvSpPr>
          <p:nvPr/>
        </p:nvSpPr>
        <p:spPr bwMode="auto">
          <a:xfrm>
            <a:off x="4622008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9" name="Oval 122"/>
          <p:cNvSpPr>
            <a:spLocks noChangeArrowheads="1"/>
          </p:cNvSpPr>
          <p:nvPr/>
        </p:nvSpPr>
        <p:spPr bwMode="auto">
          <a:xfrm>
            <a:off x="4680349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0" name="Oval 123"/>
          <p:cNvSpPr>
            <a:spLocks noChangeArrowheads="1"/>
          </p:cNvSpPr>
          <p:nvPr/>
        </p:nvSpPr>
        <p:spPr bwMode="auto">
          <a:xfrm>
            <a:off x="4738689" y="423862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1" name="Oval 124"/>
          <p:cNvSpPr>
            <a:spLocks noChangeArrowheads="1"/>
          </p:cNvSpPr>
          <p:nvPr/>
        </p:nvSpPr>
        <p:spPr bwMode="auto">
          <a:xfrm>
            <a:off x="4797029" y="4218386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2" name="Oval 125"/>
          <p:cNvSpPr>
            <a:spLocks noChangeArrowheads="1"/>
          </p:cNvSpPr>
          <p:nvPr/>
        </p:nvSpPr>
        <p:spPr bwMode="auto">
          <a:xfrm>
            <a:off x="4854180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3" name="Oval 126"/>
          <p:cNvSpPr>
            <a:spLocks noChangeArrowheads="1"/>
          </p:cNvSpPr>
          <p:nvPr/>
        </p:nvSpPr>
        <p:spPr bwMode="auto">
          <a:xfrm>
            <a:off x="4912520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4" name="Oval 127"/>
          <p:cNvSpPr>
            <a:spLocks noChangeArrowheads="1"/>
          </p:cNvSpPr>
          <p:nvPr/>
        </p:nvSpPr>
        <p:spPr bwMode="auto">
          <a:xfrm>
            <a:off x="4970861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5" name="Oval 128"/>
          <p:cNvSpPr>
            <a:spLocks noChangeArrowheads="1"/>
          </p:cNvSpPr>
          <p:nvPr/>
        </p:nvSpPr>
        <p:spPr bwMode="auto">
          <a:xfrm>
            <a:off x="5029201" y="42219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6" name="Oval 129"/>
          <p:cNvSpPr>
            <a:spLocks noChangeArrowheads="1"/>
          </p:cNvSpPr>
          <p:nvPr/>
        </p:nvSpPr>
        <p:spPr bwMode="auto">
          <a:xfrm>
            <a:off x="5087542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7" name="Oval 130"/>
          <p:cNvSpPr>
            <a:spLocks noChangeArrowheads="1"/>
          </p:cNvSpPr>
          <p:nvPr/>
        </p:nvSpPr>
        <p:spPr bwMode="auto">
          <a:xfrm>
            <a:off x="5145883" y="42267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8" name="Oval 131"/>
          <p:cNvSpPr>
            <a:spLocks noChangeArrowheads="1"/>
          </p:cNvSpPr>
          <p:nvPr/>
        </p:nvSpPr>
        <p:spPr bwMode="auto">
          <a:xfrm>
            <a:off x="5204224" y="42183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9" name="Oval 132"/>
          <p:cNvSpPr>
            <a:spLocks noChangeArrowheads="1"/>
          </p:cNvSpPr>
          <p:nvPr/>
        </p:nvSpPr>
        <p:spPr bwMode="auto">
          <a:xfrm>
            <a:off x="5261374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0" name="Oval 133"/>
          <p:cNvSpPr>
            <a:spLocks noChangeArrowheads="1"/>
          </p:cNvSpPr>
          <p:nvPr/>
        </p:nvSpPr>
        <p:spPr bwMode="auto">
          <a:xfrm>
            <a:off x="5319714" y="42183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1" name="Oval 134"/>
          <p:cNvSpPr>
            <a:spLocks noChangeArrowheads="1"/>
          </p:cNvSpPr>
          <p:nvPr/>
        </p:nvSpPr>
        <p:spPr bwMode="auto">
          <a:xfrm>
            <a:off x="5378055" y="42052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2" name="Oval 135"/>
          <p:cNvSpPr>
            <a:spLocks noChangeArrowheads="1"/>
          </p:cNvSpPr>
          <p:nvPr/>
        </p:nvSpPr>
        <p:spPr bwMode="auto">
          <a:xfrm>
            <a:off x="5436395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3" name="Oval 136"/>
          <p:cNvSpPr>
            <a:spLocks noChangeArrowheads="1"/>
          </p:cNvSpPr>
          <p:nvPr/>
        </p:nvSpPr>
        <p:spPr bwMode="auto">
          <a:xfrm>
            <a:off x="5494736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4" name="Oval 137"/>
          <p:cNvSpPr>
            <a:spLocks noChangeArrowheads="1"/>
          </p:cNvSpPr>
          <p:nvPr/>
        </p:nvSpPr>
        <p:spPr bwMode="auto">
          <a:xfrm>
            <a:off x="5553076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5" name="Oval 138"/>
          <p:cNvSpPr>
            <a:spLocks noChangeArrowheads="1"/>
          </p:cNvSpPr>
          <p:nvPr/>
        </p:nvSpPr>
        <p:spPr bwMode="auto">
          <a:xfrm>
            <a:off x="5611417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6" name="Oval 139"/>
          <p:cNvSpPr>
            <a:spLocks noChangeArrowheads="1"/>
          </p:cNvSpPr>
          <p:nvPr/>
        </p:nvSpPr>
        <p:spPr bwMode="auto">
          <a:xfrm>
            <a:off x="5673330" y="41933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7" name="Oval 140"/>
          <p:cNvSpPr>
            <a:spLocks noChangeArrowheads="1"/>
          </p:cNvSpPr>
          <p:nvPr/>
        </p:nvSpPr>
        <p:spPr bwMode="auto">
          <a:xfrm>
            <a:off x="5731670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8" name="Oval 141"/>
          <p:cNvSpPr>
            <a:spLocks noChangeArrowheads="1"/>
          </p:cNvSpPr>
          <p:nvPr/>
        </p:nvSpPr>
        <p:spPr bwMode="auto">
          <a:xfrm>
            <a:off x="5790011" y="417195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9" name="Oval 142"/>
          <p:cNvSpPr>
            <a:spLocks noChangeArrowheads="1"/>
          </p:cNvSpPr>
          <p:nvPr/>
        </p:nvSpPr>
        <p:spPr bwMode="auto">
          <a:xfrm>
            <a:off x="5848351" y="41886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0" name="Oval 143"/>
          <p:cNvSpPr>
            <a:spLocks noChangeArrowheads="1"/>
          </p:cNvSpPr>
          <p:nvPr/>
        </p:nvSpPr>
        <p:spPr bwMode="auto">
          <a:xfrm>
            <a:off x="5906691" y="4180286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1" name="Oval 144"/>
          <p:cNvSpPr>
            <a:spLocks noChangeArrowheads="1"/>
          </p:cNvSpPr>
          <p:nvPr/>
        </p:nvSpPr>
        <p:spPr bwMode="auto">
          <a:xfrm>
            <a:off x="5963842" y="41933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2" name="Oval 145"/>
          <p:cNvSpPr>
            <a:spLocks noChangeArrowheads="1"/>
          </p:cNvSpPr>
          <p:nvPr/>
        </p:nvSpPr>
        <p:spPr bwMode="auto">
          <a:xfrm>
            <a:off x="6022183" y="41802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3" name="Oval 146"/>
          <p:cNvSpPr>
            <a:spLocks noChangeArrowheads="1"/>
          </p:cNvSpPr>
          <p:nvPr/>
        </p:nvSpPr>
        <p:spPr bwMode="auto">
          <a:xfrm>
            <a:off x="6080524" y="416838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4" name="Oval 147"/>
          <p:cNvSpPr>
            <a:spLocks noChangeArrowheads="1"/>
          </p:cNvSpPr>
          <p:nvPr/>
        </p:nvSpPr>
        <p:spPr bwMode="auto">
          <a:xfrm>
            <a:off x="6138864" y="41552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5" name="Oval 148"/>
          <p:cNvSpPr>
            <a:spLocks noChangeArrowheads="1"/>
          </p:cNvSpPr>
          <p:nvPr/>
        </p:nvSpPr>
        <p:spPr bwMode="auto">
          <a:xfrm>
            <a:off x="6197205" y="415171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6" name="Oval 149"/>
          <p:cNvSpPr>
            <a:spLocks noChangeArrowheads="1"/>
          </p:cNvSpPr>
          <p:nvPr/>
        </p:nvSpPr>
        <p:spPr bwMode="auto">
          <a:xfrm>
            <a:off x="6255545" y="416838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7" name="Oval 150"/>
          <p:cNvSpPr>
            <a:spLocks noChangeArrowheads="1"/>
          </p:cNvSpPr>
          <p:nvPr/>
        </p:nvSpPr>
        <p:spPr bwMode="auto">
          <a:xfrm>
            <a:off x="6313886" y="413861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8" name="Oval 151"/>
          <p:cNvSpPr>
            <a:spLocks noChangeArrowheads="1"/>
          </p:cNvSpPr>
          <p:nvPr/>
        </p:nvSpPr>
        <p:spPr bwMode="auto">
          <a:xfrm>
            <a:off x="6372225" y="4113611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9" name="Oval 152"/>
          <p:cNvSpPr>
            <a:spLocks noChangeArrowheads="1"/>
          </p:cNvSpPr>
          <p:nvPr/>
        </p:nvSpPr>
        <p:spPr bwMode="auto">
          <a:xfrm>
            <a:off x="6429376" y="413504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0" name="Oval 153"/>
          <p:cNvSpPr>
            <a:spLocks noChangeArrowheads="1"/>
          </p:cNvSpPr>
          <p:nvPr/>
        </p:nvSpPr>
        <p:spPr bwMode="auto">
          <a:xfrm>
            <a:off x="6487717" y="409694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1" name="Oval 154"/>
          <p:cNvSpPr>
            <a:spLocks noChangeArrowheads="1"/>
          </p:cNvSpPr>
          <p:nvPr/>
        </p:nvSpPr>
        <p:spPr bwMode="auto">
          <a:xfrm>
            <a:off x="6546058" y="409337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2" name="Oval 156"/>
          <p:cNvSpPr>
            <a:spLocks noChangeArrowheads="1"/>
          </p:cNvSpPr>
          <p:nvPr/>
        </p:nvSpPr>
        <p:spPr bwMode="auto">
          <a:xfrm>
            <a:off x="6662739" y="407193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3" name="Oval 157"/>
          <p:cNvSpPr>
            <a:spLocks noChangeArrowheads="1"/>
          </p:cNvSpPr>
          <p:nvPr/>
        </p:nvSpPr>
        <p:spPr bwMode="auto">
          <a:xfrm>
            <a:off x="6721080" y="405169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4" name="Oval 158"/>
          <p:cNvSpPr>
            <a:spLocks noChangeArrowheads="1"/>
          </p:cNvSpPr>
          <p:nvPr/>
        </p:nvSpPr>
        <p:spPr bwMode="auto">
          <a:xfrm>
            <a:off x="6779420" y="40433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5" name="Oval 159"/>
          <p:cNvSpPr>
            <a:spLocks noChangeArrowheads="1"/>
          </p:cNvSpPr>
          <p:nvPr/>
        </p:nvSpPr>
        <p:spPr bwMode="auto">
          <a:xfrm>
            <a:off x="6837760" y="4018361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6" name="Oval 160"/>
          <p:cNvSpPr>
            <a:spLocks noChangeArrowheads="1"/>
          </p:cNvSpPr>
          <p:nvPr/>
        </p:nvSpPr>
        <p:spPr bwMode="auto">
          <a:xfrm>
            <a:off x="6894911" y="39766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7" name="Oval 161"/>
          <p:cNvSpPr>
            <a:spLocks noChangeArrowheads="1"/>
          </p:cNvSpPr>
          <p:nvPr/>
        </p:nvSpPr>
        <p:spPr bwMode="auto">
          <a:xfrm>
            <a:off x="6953251" y="39766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8" name="Oval 162"/>
          <p:cNvSpPr>
            <a:spLocks noChangeArrowheads="1"/>
          </p:cNvSpPr>
          <p:nvPr/>
        </p:nvSpPr>
        <p:spPr bwMode="auto">
          <a:xfrm>
            <a:off x="7011592" y="391834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9" name="Oval 163"/>
          <p:cNvSpPr>
            <a:spLocks noChangeArrowheads="1"/>
          </p:cNvSpPr>
          <p:nvPr/>
        </p:nvSpPr>
        <p:spPr bwMode="auto">
          <a:xfrm>
            <a:off x="7069933" y="388977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0" name="Oval 164"/>
          <p:cNvSpPr>
            <a:spLocks noChangeArrowheads="1"/>
          </p:cNvSpPr>
          <p:nvPr/>
        </p:nvSpPr>
        <p:spPr bwMode="auto">
          <a:xfrm>
            <a:off x="7128274" y="385167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1" name="Oval 165"/>
          <p:cNvSpPr>
            <a:spLocks noChangeArrowheads="1"/>
          </p:cNvSpPr>
          <p:nvPr/>
        </p:nvSpPr>
        <p:spPr bwMode="auto">
          <a:xfrm>
            <a:off x="7186614" y="37647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2" name="Oval 166"/>
          <p:cNvSpPr>
            <a:spLocks noChangeArrowheads="1"/>
          </p:cNvSpPr>
          <p:nvPr/>
        </p:nvSpPr>
        <p:spPr bwMode="auto">
          <a:xfrm>
            <a:off x="7244955" y="364450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3" name="Oval 167"/>
          <p:cNvSpPr>
            <a:spLocks noChangeArrowheads="1"/>
          </p:cNvSpPr>
          <p:nvPr/>
        </p:nvSpPr>
        <p:spPr bwMode="auto">
          <a:xfrm>
            <a:off x="7303294" y="3565922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4" name="Oval 168"/>
          <p:cNvSpPr>
            <a:spLocks noChangeArrowheads="1"/>
          </p:cNvSpPr>
          <p:nvPr/>
        </p:nvSpPr>
        <p:spPr bwMode="auto">
          <a:xfrm>
            <a:off x="7360445" y="342781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5" name="Oval 169"/>
          <p:cNvSpPr>
            <a:spLocks noChangeArrowheads="1"/>
          </p:cNvSpPr>
          <p:nvPr/>
        </p:nvSpPr>
        <p:spPr bwMode="auto">
          <a:xfrm>
            <a:off x="7418786" y="322421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6" name="Oval 170"/>
          <p:cNvSpPr>
            <a:spLocks noChangeArrowheads="1"/>
          </p:cNvSpPr>
          <p:nvPr/>
        </p:nvSpPr>
        <p:spPr bwMode="auto">
          <a:xfrm>
            <a:off x="7477126" y="296227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7" name="Oval 171"/>
          <p:cNvSpPr>
            <a:spLocks noChangeArrowheads="1"/>
          </p:cNvSpPr>
          <p:nvPr/>
        </p:nvSpPr>
        <p:spPr bwMode="auto">
          <a:xfrm>
            <a:off x="7535467" y="2526506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8" name="Oval 172"/>
          <p:cNvSpPr>
            <a:spLocks noChangeArrowheads="1"/>
          </p:cNvSpPr>
          <p:nvPr/>
        </p:nvSpPr>
        <p:spPr bwMode="auto">
          <a:xfrm>
            <a:off x="7597380" y="19478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9" name="Oval 173"/>
          <p:cNvSpPr>
            <a:spLocks noChangeArrowheads="1"/>
          </p:cNvSpPr>
          <p:nvPr/>
        </p:nvSpPr>
        <p:spPr bwMode="auto">
          <a:xfrm>
            <a:off x="7655720" y="7381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1" name="Rectangle 175"/>
          <p:cNvSpPr>
            <a:spLocks noChangeArrowheads="1"/>
          </p:cNvSpPr>
          <p:nvPr/>
        </p:nvSpPr>
        <p:spPr bwMode="auto">
          <a:xfrm>
            <a:off x="4179094" y="685801"/>
            <a:ext cx="236603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dirty="0">
                <a:solidFill>
                  <a:srgbClr val="000000"/>
                </a:solidFill>
              </a:rPr>
              <a:t>14.5% of students from top 1%</a:t>
            </a:r>
            <a:endParaRPr lang="en-US" altLang="en-US" sz="1350" dirty="0"/>
          </a:p>
        </p:txBody>
      </p:sp>
      <p:sp>
        <p:nvSpPr>
          <p:cNvPr id="512" name="Line 176"/>
          <p:cNvSpPr>
            <a:spLocks noChangeShapeType="1"/>
          </p:cNvSpPr>
          <p:nvPr/>
        </p:nvSpPr>
        <p:spPr bwMode="auto">
          <a:xfrm flipV="1">
            <a:off x="1795463" y="534591"/>
            <a:ext cx="0" cy="38290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3" name="Line 177"/>
          <p:cNvSpPr>
            <a:spLocks noChangeShapeType="1"/>
          </p:cNvSpPr>
          <p:nvPr/>
        </p:nvSpPr>
        <p:spPr bwMode="auto">
          <a:xfrm flipH="1">
            <a:off x="1728788" y="4363641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4" name="Rectangle 178"/>
          <p:cNvSpPr>
            <a:spLocks noChangeArrowheads="1"/>
          </p:cNvSpPr>
          <p:nvPr/>
        </p:nvSpPr>
        <p:spPr bwMode="auto">
          <a:xfrm rot="16200000">
            <a:off x="1565207" y="4215714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515" name="Line 179"/>
          <p:cNvSpPr>
            <a:spLocks noChangeShapeType="1"/>
          </p:cNvSpPr>
          <p:nvPr/>
        </p:nvSpPr>
        <p:spPr bwMode="auto">
          <a:xfrm flipH="1">
            <a:off x="1728788" y="3124200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6" name="Rectangle 180"/>
          <p:cNvSpPr>
            <a:spLocks noChangeArrowheads="1"/>
          </p:cNvSpPr>
          <p:nvPr/>
        </p:nvSpPr>
        <p:spPr bwMode="auto">
          <a:xfrm rot="16200000">
            <a:off x="1565207" y="2977464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5</a:t>
            </a:r>
            <a:endParaRPr lang="en-US" altLang="en-US" sz="1350"/>
          </a:p>
        </p:txBody>
      </p:sp>
      <p:sp>
        <p:nvSpPr>
          <p:cNvPr id="517" name="Line 181"/>
          <p:cNvSpPr>
            <a:spLocks noChangeShapeType="1"/>
          </p:cNvSpPr>
          <p:nvPr/>
        </p:nvSpPr>
        <p:spPr bwMode="auto">
          <a:xfrm flipH="1">
            <a:off x="1728788" y="188118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8" name="Rectangle 182"/>
          <p:cNvSpPr>
            <a:spLocks noChangeArrowheads="1"/>
          </p:cNvSpPr>
          <p:nvPr/>
        </p:nvSpPr>
        <p:spPr bwMode="auto">
          <a:xfrm rot="16200000">
            <a:off x="1517117" y="1734452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10</a:t>
            </a:r>
            <a:endParaRPr lang="en-US" altLang="en-US" sz="1350"/>
          </a:p>
        </p:txBody>
      </p:sp>
      <p:sp>
        <p:nvSpPr>
          <p:cNvPr id="519" name="Line 183"/>
          <p:cNvSpPr>
            <a:spLocks noChangeShapeType="1"/>
          </p:cNvSpPr>
          <p:nvPr/>
        </p:nvSpPr>
        <p:spPr bwMode="auto">
          <a:xfrm flipH="1">
            <a:off x="1728788" y="64293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0" name="Rectangle 184"/>
          <p:cNvSpPr>
            <a:spLocks noChangeArrowheads="1"/>
          </p:cNvSpPr>
          <p:nvPr/>
        </p:nvSpPr>
        <p:spPr bwMode="auto">
          <a:xfrm rot="16200000">
            <a:off x="1517117" y="493821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15</a:t>
            </a:r>
            <a:endParaRPr lang="en-US" altLang="en-US" sz="1350"/>
          </a:p>
        </p:txBody>
      </p:sp>
      <p:sp>
        <p:nvSpPr>
          <p:cNvPr id="521" name="Rectangle 185"/>
          <p:cNvSpPr>
            <a:spLocks noChangeArrowheads="1"/>
          </p:cNvSpPr>
          <p:nvPr/>
        </p:nvSpPr>
        <p:spPr bwMode="auto">
          <a:xfrm rot="16200000">
            <a:off x="611777" y="2274996"/>
            <a:ext cx="151964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Percent of Students</a:t>
            </a:r>
            <a:endParaRPr lang="en-US" altLang="en-US" sz="1350"/>
          </a:p>
        </p:txBody>
      </p:sp>
      <p:sp>
        <p:nvSpPr>
          <p:cNvPr id="522" name="Line 186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3" name="Line 187"/>
          <p:cNvSpPr>
            <a:spLocks noChangeShapeType="1"/>
          </p:cNvSpPr>
          <p:nvPr/>
        </p:nvSpPr>
        <p:spPr bwMode="auto">
          <a:xfrm>
            <a:off x="1907381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4" name="Rectangle 188"/>
          <p:cNvSpPr>
            <a:spLocks noChangeArrowheads="1"/>
          </p:cNvSpPr>
          <p:nvPr/>
        </p:nvSpPr>
        <p:spPr bwMode="auto">
          <a:xfrm>
            <a:off x="1862138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525" name="Line 189"/>
          <p:cNvSpPr>
            <a:spLocks noChangeShapeType="1"/>
          </p:cNvSpPr>
          <p:nvPr/>
        </p:nvSpPr>
        <p:spPr bwMode="auto">
          <a:xfrm>
            <a:off x="3071813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6" name="Rectangle 190"/>
          <p:cNvSpPr>
            <a:spLocks noChangeArrowheads="1"/>
          </p:cNvSpPr>
          <p:nvPr/>
        </p:nvSpPr>
        <p:spPr bwMode="auto">
          <a:xfrm>
            <a:off x="2975372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20</a:t>
            </a:r>
            <a:endParaRPr lang="en-US" altLang="en-US" sz="1350"/>
          </a:p>
        </p:txBody>
      </p:sp>
      <p:sp>
        <p:nvSpPr>
          <p:cNvPr id="527" name="Line 191"/>
          <p:cNvSpPr>
            <a:spLocks noChangeShapeType="1"/>
          </p:cNvSpPr>
          <p:nvPr/>
        </p:nvSpPr>
        <p:spPr bwMode="auto">
          <a:xfrm>
            <a:off x="4239815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8" name="Rectangle 192"/>
          <p:cNvSpPr>
            <a:spLocks noChangeArrowheads="1"/>
          </p:cNvSpPr>
          <p:nvPr/>
        </p:nvSpPr>
        <p:spPr bwMode="auto">
          <a:xfrm>
            <a:off x="4143375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40</a:t>
            </a:r>
            <a:endParaRPr lang="en-US" altLang="en-US" sz="1350"/>
          </a:p>
        </p:txBody>
      </p:sp>
      <p:sp>
        <p:nvSpPr>
          <p:cNvPr id="529" name="Line 193"/>
          <p:cNvSpPr>
            <a:spLocks noChangeShapeType="1"/>
          </p:cNvSpPr>
          <p:nvPr/>
        </p:nvSpPr>
        <p:spPr bwMode="auto">
          <a:xfrm>
            <a:off x="5403056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0" name="Rectangle 194"/>
          <p:cNvSpPr>
            <a:spLocks noChangeArrowheads="1"/>
          </p:cNvSpPr>
          <p:nvPr/>
        </p:nvSpPr>
        <p:spPr bwMode="auto">
          <a:xfrm>
            <a:off x="5307806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60</a:t>
            </a:r>
            <a:endParaRPr lang="en-US" altLang="en-US" sz="1350"/>
          </a:p>
        </p:txBody>
      </p:sp>
      <p:sp>
        <p:nvSpPr>
          <p:cNvPr id="531" name="Line 195"/>
          <p:cNvSpPr>
            <a:spLocks noChangeShapeType="1"/>
          </p:cNvSpPr>
          <p:nvPr/>
        </p:nvSpPr>
        <p:spPr bwMode="auto">
          <a:xfrm>
            <a:off x="6571060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2" name="Rectangle 196"/>
          <p:cNvSpPr>
            <a:spLocks noChangeArrowheads="1"/>
          </p:cNvSpPr>
          <p:nvPr/>
        </p:nvSpPr>
        <p:spPr bwMode="auto">
          <a:xfrm>
            <a:off x="6475810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80</a:t>
            </a:r>
            <a:endParaRPr lang="en-US" altLang="en-US" sz="1350"/>
          </a:p>
        </p:txBody>
      </p:sp>
      <p:sp>
        <p:nvSpPr>
          <p:cNvPr id="533" name="Line 197"/>
          <p:cNvSpPr>
            <a:spLocks noChangeShapeType="1"/>
          </p:cNvSpPr>
          <p:nvPr/>
        </p:nvSpPr>
        <p:spPr bwMode="auto">
          <a:xfrm>
            <a:off x="7739063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4" name="Rectangle 198"/>
          <p:cNvSpPr>
            <a:spLocks noChangeArrowheads="1"/>
          </p:cNvSpPr>
          <p:nvPr/>
        </p:nvSpPr>
        <p:spPr bwMode="auto">
          <a:xfrm>
            <a:off x="7597380" y="4467226"/>
            <a:ext cx="28854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100</a:t>
            </a:r>
            <a:endParaRPr lang="en-US" altLang="en-US" sz="1350"/>
          </a:p>
        </p:txBody>
      </p:sp>
      <p:sp>
        <p:nvSpPr>
          <p:cNvPr id="535" name="Rectangle 199"/>
          <p:cNvSpPr>
            <a:spLocks noChangeArrowheads="1"/>
          </p:cNvSpPr>
          <p:nvPr/>
        </p:nvSpPr>
        <p:spPr bwMode="auto">
          <a:xfrm>
            <a:off x="4339828" y="4687492"/>
            <a:ext cx="96180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Parent Rank</a:t>
            </a:r>
            <a:endParaRPr lang="en-US" altLang="en-US" sz="1350"/>
          </a:p>
        </p:txBody>
      </p:sp>
      <p:sp>
        <p:nvSpPr>
          <p:cNvPr id="536" name="Rectangle 200"/>
          <p:cNvSpPr>
            <a:spLocks noChangeArrowheads="1"/>
          </p:cNvSpPr>
          <p:nvPr/>
        </p:nvSpPr>
        <p:spPr bwMode="auto">
          <a:xfrm>
            <a:off x="4788694" y="227411"/>
            <a:ext cx="67326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75">
                <a:solidFill>
                  <a:srgbClr val="1E2D53"/>
                </a:solidFill>
              </a:rPr>
              <a:t> </a:t>
            </a:r>
            <a:endParaRPr lang="en-US" altLang="en-US" sz="1350"/>
          </a:p>
        </p:txBody>
      </p:sp>
      <p:cxnSp>
        <p:nvCxnSpPr>
          <p:cNvPr id="537" name="Straight Connector 145"/>
          <p:cNvCxnSpPr/>
          <p:nvPr/>
        </p:nvCxnSpPr>
        <p:spPr>
          <a:xfrm flipV="1">
            <a:off x="6533436" y="770332"/>
            <a:ext cx="1097280" cy="4766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sp>
        <p:nvSpPr>
          <p:cNvPr id="541" name="TextBox 92"/>
          <p:cNvSpPr txBox="1"/>
          <p:nvPr/>
        </p:nvSpPr>
        <p:spPr>
          <a:xfrm>
            <a:off x="1143101" y="1"/>
            <a:ext cx="6857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rgbClr val="1E2D53"/>
                </a:solidFill>
              </a:rPr>
              <a:t>Parent Income Distribution by Percentile</a:t>
            </a:r>
          </a:p>
          <a:p>
            <a:pPr algn="ctr">
              <a:defRPr/>
            </a:pPr>
            <a:r>
              <a:rPr lang="en-US" sz="1350" dirty="0">
                <a:solidFill>
                  <a:srgbClr val="1E2D53"/>
                </a:solidFill>
              </a:rPr>
              <a:t>Ivy Plus Colleges</a:t>
            </a:r>
          </a:p>
        </p:txBody>
      </p:sp>
      <p:sp>
        <p:nvSpPr>
          <p:cNvPr id="139" name="Rectangle 244"/>
          <p:cNvSpPr>
            <a:spLocks noChangeArrowheads="1"/>
          </p:cNvSpPr>
          <p:nvPr/>
        </p:nvSpPr>
        <p:spPr bwMode="auto">
          <a:xfrm>
            <a:off x="2230041" y="3507002"/>
            <a:ext cx="275075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350" dirty="0">
                <a:solidFill>
                  <a:srgbClr val="000000"/>
                </a:solidFill>
              </a:rPr>
              <a:t>13.5% of students from bottom 50%</a:t>
            </a:r>
          </a:p>
        </p:txBody>
      </p:sp>
      <p:sp>
        <p:nvSpPr>
          <p:cNvPr id="140" name="Left Brace 139"/>
          <p:cNvSpPr/>
          <p:nvPr/>
        </p:nvSpPr>
        <p:spPr>
          <a:xfrm rot="5400000">
            <a:off x="3371139" y="2379269"/>
            <a:ext cx="145176" cy="2930439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05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141" name="Right Arrow 140"/>
          <p:cNvSpPr/>
          <p:nvPr/>
        </p:nvSpPr>
        <p:spPr>
          <a:xfrm>
            <a:off x="1943100" y="2171700"/>
            <a:ext cx="562082" cy="364926"/>
          </a:xfrm>
          <a:prstGeom prst="rightArrow">
            <a:avLst/>
          </a:prstGeom>
          <a:gradFill rotWithShape="1">
            <a:gsLst>
              <a:gs pos="0">
                <a:srgbClr val="BBE0E3">
                  <a:tint val="100000"/>
                  <a:shade val="100000"/>
                  <a:satMod val="130000"/>
                </a:srgbClr>
              </a:gs>
              <a:gs pos="100000">
                <a:srgbClr val="BBE0E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2" name="TextBox 146"/>
          <p:cNvSpPr txBox="1"/>
          <p:nvPr/>
        </p:nvSpPr>
        <p:spPr>
          <a:xfrm>
            <a:off x="2563363" y="2203073"/>
            <a:ext cx="48851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b="1" i="1" dirty="0">
                <a:solidFill>
                  <a:prstClr val="black"/>
                </a:solidFill>
                <a:sym typeface="Wingdings" panose="05000000000000000000" pitchFamily="2" charset="2"/>
              </a:rPr>
              <a:t>More </a:t>
            </a:r>
            <a:r>
              <a:rPr lang="en-US" sz="1350" i="1" dirty="0">
                <a:solidFill>
                  <a:prstClr val="black"/>
                </a:solidFill>
                <a:sym typeface="Wingdings" panose="05000000000000000000" pitchFamily="2" charset="2"/>
              </a:rPr>
              <a:t>students from the top 1% than the bottom 50%</a:t>
            </a:r>
            <a:endParaRPr lang="en-US" sz="135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Oval 155"/>
          <p:cNvSpPr>
            <a:spLocks noChangeArrowheads="1"/>
          </p:cNvSpPr>
          <p:nvPr/>
        </p:nvSpPr>
        <p:spPr bwMode="auto">
          <a:xfrm>
            <a:off x="6604399" y="411003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5" name="AutoShape 3"/>
          <p:cNvSpPr>
            <a:spLocks noChangeAspect="1" noChangeArrowheads="1" noTextEdit="1"/>
          </p:cNvSpPr>
          <p:nvPr/>
        </p:nvSpPr>
        <p:spPr bwMode="auto">
          <a:xfrm>
            <a:off x="1143001" y="77392"/>
            <a:ext cx="6858001" cy="49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6" name="Line 8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7" name="Line 9"/>
          <p:cNvSpPr>
            <a:spLocks noChangeShapeType="1"/>
          </p:cNvSpPr>
          <p:nvPr/>
        </p:nvSpPr>
        <p:spPr bwMode="auto">
          <a:xfrm>
            <a:off x="1795464" y="3124200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8" name="Line 10"/>
          <p:cNvSpPr>
            <a:spLocks noChangeShapeType="1"/>
          </p:cNvSpPr>
          <p:nvPr/>
        </p:nvSpPr>
        <p:spPr bwMode="auto">
          <a:xfrm>
            <a:off x="1795464" y="188118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9" name="Line 11"/>
          <p:cNvSpPr>
            <a:spLocks noChangeShapeType="1"/>
          </p:cNvSpPr>
          <p:nvPr/>
        </p:nvSpPr>
        <p:spPr bwMode="auto">
          <a:xfrm>
            <a:off x="1795464" y="64293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0" name="Freeform 73"/>
          <p:cNvSpPr>
            <a:spLocks/>
          </p:cNvSpPr>
          <p:nvPr/>
        </p:nvSpPr>
        <p:spPr bwMode="auto">
          <a:xfrm>
            <a:off x="1907381" y="763191"/>
            <a:ext cx="5773341" cy="3562350"/>
          </a:xfrm>
          <a:custGeom>
            <a:avLst/>
            <a:gdLst>
              <a:gd name="T0" fmla="*/ 14 w 1389"/>
              <a:gd name="T1" fmla="*/ 857 h 857"/>
              <a:gd name="T2" fmla="*/ 42 w 1389"/>
              <a:gd name="T3" fmla="*/ 856 h 857"/>
              <a:gd name="T4" fmla="*/ 70 w 1389"/>
              <a:gd name="T5" fmla="*/ 856 h 857"/>
              <a:gd name="T6" fmla="*/ 98 w 1389"/>
              <a:gd name="T7" fmla="*/ 856 h 857"/>
              <a:gd name="T8" fmla="*/ 126 w 1389"/>
              <a:gd name="T9" fmla="*/ 857 h 857"/>
              <a:gd name="T10" fmla="*/ 154 w 1389"/>
              <a:gd name="T11" fmla="*/ 853 h 857"/>
              <a:gd name="T12" fmla="*/ 182 w 1389"/>
              <a:gd name="T13" fmla="*/ 853 h 857"/>
              <a:gd name="T14" fmla="*/ 210 w 1389"/>
              <a:gd name="T15" fmla="*/ 854 h 857"/>
              <a:gd name="T16" fmla="*/ 238 w 1389"/>
              <a:gd name="T17" fmla="*/ 853 h 857"/>
              <a:gd name="T18" fmla="*/ 266 w 1389"/>
              <a:gd name="T19" fmla="*/ 853 h 857"/>
              <a:gd name="T20" fmla="*/ 294 w 1389"/>
              <a:gd name="T21" fmla="*/ 853 h 857"/>
              <a:gd name="T22" fmla="*/ 322 w 1389"/>
              <a:gd name="T23" fmla="*/ 853 h 857"/>
              <a:gd name="T24" fmla="*/ 350 w 1389"/>
              <a:gd name="T25" fmla="*/ 850 h 857"/>
              <a:gd name="T26" fmla="*/ 378 w 1389"/>
              <a:gd name="T27" fmla="*/ 851 h 857"/>
              <a:gd name="T28" fmla="*/ 406 w 1389"/>
              <a:gd name="T29" fmla="*/ 846 h 857"/>
              <a:gd name="T30" fmla="*/ 435 w 1389"/>
              <a:gd name="T31" fmla="*/ 847 h 857"/>
              <a:gd name="T32" fmla="*/ 463 w 1389"/>
              <a:gd name="T33" fmla="*/ 848 h 857"/>
              <a:gd name="T34" fmla="*/ 491 w 1389"/>
              <a:gd name="T35" fmla="*/ 845 h 857"/>
              <a:gd name="T36" fmla="*/ 519 w 1389"/>
              <a:gd name="T37" fmla="*/ 846 h 857"/>
              <a:gd name="T38" fmla="*/ 547 w 1389"/>
              <a:gd name="T39" fmla="*/ 845 h 857"/>
              <a:gd name="T40" fmla="*/ 575 w 1389"/>
              <a:gd name="T41" fmla="*/ 844 h 857"/>
              <a:gd name="T42" fmla="*/ 603 w 1389"/>
              <a:gd name="T43" fmla="*/ 841 h 857"/>
              <a:gd name="T44" fmla="*/ 631 w 1389"/>
              <a:gd name="T45" fmla="*/ 839 h 857"/>
              <a:gd name="T46" fmla="*/ 659 w 1389"/>
              <a:gd name="T47" fmla="*/ 844 h 857"/>
              <a:gd name="T48" fmla="*/ 687 w 1389"/>
              <a:gd name="T49" fmla="*/ 842 h 857"/>
              <a:gd name="T50" fmla="*/ 715 w 1389"/>
              <a:gd name="T51" fmla="*/ 840 h 857"/>
              <a:gd name="T52" fmla="*/ 743 w 1389"/>
              <a:gd name="T53" fmla="*/ 832 h 857"/>
              <a:gd name="T54" fmla="*/ 771 w 1389"/>
              <a:gd name="T55" fmla="*/ 841 h 857"/>
              <a:gd name="T56" fmla="*/ 799 w 1389"/>
              <a:gd name="T57" fmla="*/ 837 h 857"/>
              <a:gd name="T58" fmla="*/ 827 w 1389"/>
              <a:gd name="T59" fmla="*/ 837 h 857"/>
              <a:gd name="T60" fmla="*/ 855 w 1389"/>
              <a:gd name="T61" fmla="*/ 833 h 857"/>
              <a:gd name="T62" fmla="*/ 883 w 1389"/>
              <a:gd name="T63" fmla="*/ 833 h 857"/>
              <a:gd name="T64" fmla="*/ 912 w 1389"/>
              <a:gd name="T65" fmla="*/ 831 h 857"/>
              <a:gd name="T66" fmla="*/ 940 w 1389"/>
              <a:gd name="T67" fmla="*/ 826 h 857"/>
              <a:gd name="T68" fmla="*/ 968 w 1389"/>
              <a:gd name="T69" fmla="*/ 828 h 857"/>
              <a:gd name="T70" fmla="*/ 996 w 1389"/>
              <a:gd name="T71" fmla="*/ 828 h 857"/>
              <a:gd name="T72" fmla="*/ 1024 w 1389"/>
              <a:gd name="T73" fmla="*/ 822 h 857"/>
              <a:gd name="T74" fmla="*/ 1052 w 1389"/>
              <a:gd name="T75" fmla="*/ 825 h 857"/>
              <a:gd name="T76" fmla="*/ 1080 w 1389"/>
              <a:gd name="T77" fmla="*/ 812 h 857"/>
              <a:gd name="T78" fmla="*/ 1108 w 1389"/>
              <a:gd name="T79" fmla="*/ 808 h 857"/>
              <a:gd name="T80" fmla="*/ 1136 w 1389"/>
              <a:gd name="T81" fmla="*/ 811 h 857"/>
              <a:gd name="T82" fmla="*/ 1164 w 1389"/>
              <a:gd name="T83" fmla="*/ 797 h 857"/>
              <a:gd name="T84" fmla="*/ 1192 w 1389"/>
              <a:gd name="T85" fmla="*/ 789 h 857"/>
              <a:gd name="T86" fmla="*/ 1220 w 1389"/>
              <a:gd name="T87" fmla="*/ 779 h 857"/>
              <a:gd name="T88" fmla="*/ 1248 w 1389"/>
              <a:gd name="T89" fmla="*/ 758 h 857"/>
              <a:gd name="T90" fmla="*/ 1276 w 1389"/>
              <a:gd name="T91" fmla="*/ 728 h 857"/>
              <a:gd name="T92" fmla="*/ 1304 w 1389"/>
              <a:gd name="T93" fmla="*/ 680 h 857"/>
              <a:gd name="T94" fmla="*/ 1332 w 1389"/>
              <a:gd name="T95" fmla="*/ 598 h 857"/>
              <a:gd name="T96" fmla="*/ 1360 w 1389"/>
              <a:gd name="T97" fmla="*/ 430 h 857"/>
              <a:gd name="T98" fmla="*/ 1389 w 1389"/>
              <a:gd name="T99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9" h="857">
                <a:moveTo>
                  <a:pt x="0" y="851"/>
                </a:moveTo>
                <a:lnTo>
                  <a:pt x="14" y="857"/>
                </a:lnTo>
                <a:lnTo>
                  <a:pt x="28" y="855"/>
                </a:lnTo>
                <a:lnTo>
                  <a:pt x="42" y="856"/>
                </a:lnTo>
                <a:lnTo>
                  <a:pt x="56" y="855"/>
                </a:lnTo>
                <a:lnTo>
                  <a:pt x="70" y="856"/>
                </a:lnTo>
                <a:lnTo>
                  <a:pt x="84" y="856"/>
                </a:lnTo>
                <a:lnTo>
                  <a:pt x="98" y="856"/>
                </a:lnTo>
                <a:lnTo>
                  <a:pt x="112" y="855"/>
                </a:lnTo>
                <a:lnTo>
                  <a:pt x="126" y="857"/>
                </a:lnTo>
                <a:lnTo>
                  <a:pt x="140" y="855"/>
                </a:lnTo>
                <a:lnTo>
                  <a:pt x="154" y="853"/>
                </a:lnTo>
                <a:lnTo>
                  <a:pt x="168" y="856"/>
                </a:lnTo>
                <a:lnTo>
                  <a:pt x="182" y="853"/>
                </a:lnTo>
                <a:lnTo>
                  <a:pt x="196" y="855"/>
                </a:lnTo>
                <a:lnTo>
                  <a:pt x="210" y="854"/>
                </a:lnTo>
                <a:lnTo>
                  <a:pt x="224" y="856"/>
                </a:lnTo>
                <a:lnTo>
                  <a:pt x="238" y="853"/>
                </a:lnTo>
                <a:lnTo>
                  <a:pt x="252" y="853"/>
                </a:lnTo>
                <a:lnTo>
                  <a:pt x="266" y="853"/>
                </a:lnTo>
                <a:lnTo>
                  <a:pt x="280" y="851"/>
                </a:lnTo>
                <a:lnTo>
                  <a:pt x="294" y="853"/>
                </a:lnTo>
                <a:lnTo>
                  <a:pt x="308" y="853"/>
                </a:lnTo>
                <a:lnTo>
                  <a:pt x="322" y="853"/>
                </a:lnTo>
                <a:lnTo>
                  <a:pt x="336" y="849"/>
                </a:lnTo>
                <a:lnTo>
                  <a:pt x="350" y="850"/>
                </a:lnTo>
                <a:lnTo>
                  <a:pt x="364" y="853"/>
                </a:lnTo>
                <a:lnTo>
                  <a:pt x="378" y="851"/>
                </a:lnTo>
                <a:lnTo>
                  <a:pt x="392" y="849"/>
                </a:lnTo>
                <a:lnTo>
                  <a:pt x="406" y="846"/>
                </a:lnTo>
                <a:lnTo>
                  <a:pt x="420" y="849"/>
                </a:lnTo>
                <a:lnTo>
                  <a:pt x="435" y="847"/>
                </a:lnTo>
                <a:lnTo>
                  <a:pt x="449" y="850"/>
                </a:lnTo>
                <a:lnTo>
                  <a:pt x="463" y="848"/>
                </a:lnTo>
                <a:lnTo>
                  <a:pt x="477" y="845"/>
                </a:lnTo>
                <a:lnTo>
                  <a:pt x="491" y="845"/>
                </a:lnTo>
                <a:lnTo>
                  <a:pt x="505" y="848"/>
                </a:lnTo>
                <a:lnTo>
                  <a:pt x="519" y="846"/>
                </a:lnTo>
                <a:lnTo>
                  <a:pt x="533" y="845"/>
                </a:lnTo>
                <a:lnTo>
                  <a:pt x="547" y="845"/>
                </a:lnTo>
                <a:lnTo>
                  <a:pt x="561" y="844"/>
                </a:lnTo>
                <a:lnTo>
                  <a:pt x="575" y="844"/>
                </a:lnTo>
                <a:lnTo>
                  <a:pt x="589" y="843"/>
                </a:lnTo>
                <a:lnTo>
                  <a:pt x="603" y="841"/>
                </a:lnTo>
                <a:lnTo>
                  <a:pt x="617" y="840"/>
                </a:lnTo>
                <a:lnTo>
                  <a:pt x="631" y="839"/>
                </a:lnTo>
                <a:lnTo>
                  <a:pt x="645" y="841"/>
                </a:lnTo>
                <a:lnTo>
                  <a:pt x="659" y="844"/>
                </a:lnTo>
                <a:lnTo>
                  <a:pt x="673" y="841"/>
                </a:lnTo>
                <a:lnTo>
                  <a:pt x="687" y="842"/>
                </a:lnTo>
                <a:lnTo>
                  <a:pt x="701" y="837"/>
                </a:lnTo>
                <a:lnTo>
                  <a:pt x="715" y="840"/>
                </a:lnTo>
                <a:lnTo>
                  <a:pt x="729" y="840"/>
                </a:lnTo>
                <a:lnTo>
                  <a:pt x="743" y="832"/>
                </a:lnTo>
                <a:lnTo>
                  <a:pt x="757" y="838"/>
                </a:lnTo>
                <a:lnTo>
                  <a:pt x="771" y="841"/>
                </a:lnTo>
                <a:lnTo>
                  <a:pt x="785" y="839"/>
                </a:lnTo>
                <a:lnTo>
                  <a:pt x="799" y="837"/>
                </a:lnTo>
                <a:lnTo>
                  <a:pt x="813" y="833"/>
                </a:lnTo>
                <a:lnTo>
                  <a:pt x="827" y="837"/>
                </a:lnTo>
                <a:lnTo>
                  <a:pt x="841" y="834"/>
                </a:lnTo>
                <a:lnTo>
                  <a:pt x="855" y="833"/>
                </a:lnTo>
                <a:lnTo>
                  <a:pt x="869" y="832"/>
                </a:lnTo>
                <a:lnTo>
                  <a:pt x="883" y="833"/>
                </a:lnTo>
                <a:lnTo>
                  <a:pt x="897" y="832"/>
                </a:lnTo>
                <a:lnTo>
                  <a:pt x="912" y="831"/>
                </a:lnTo>
                <a:lnTo>
                  <a:pt x="926" y="832"/>
                </a:lnTo>
                <a:lnTo>
                  <a:pt x="940" y="826"/>
                </a:lnTo>
                <a:lnTo>
                  <a:pt x="954" y="830"/>
                </a:lnTo>
                <a:lnTo>
                  <a:pt x="968" y="828"/>
                </a:lnTo>
                <a:lnTo>
                  <a:pt x="982" y="831"/>
                </a:lnTo>
                <a:lnTo>
                  <a:pt x="996" y="828"/>
                </a:lnTo>
                <a:lnTo>
                  <a:pt x="1010" y="825"/>
                </a:lnTo>
                <a:lnTo>
                  <a:pt x="1024" y="822"/>
                </a:lnTo>
                <a:lnTo>
                  <a:pt x="1038" y="821"/>
                </a:lnTo>
                <a:lnTo>
                  <a:pt x="1052" y="825"/>
                </a:lnTo>
                <a:lnTo>
                  <a:pt x="1066" y="818"/>
                </a:lnTo>
                <a:lnTo>
                  <a:pt x="1080" y="812"/>
                </a:lnTo>
                <a:lnTo>
                  <a:pt x="1094" y="817"/>
                </a:lnTo>
                <a:lnTo>
                  <a:pt x="1108" y="808"/>
                </a:lnTo>
                <a:lnTo>
                  <a:pt x="1122" y="807"/>
                </a:lnTo>
                <a:lnTo>
                  <a:pt x="1136" y="811"/>
                </a:lnTo>
                <a:lnTo>
                  <a:pt x="1150" y="802"/>
                </a:lnTo>
                <a:lnTo>
                  <a:pt x="1164" y="797"/>
                </a:lnTo>
                <a:lnTo>
                  <a:pt x="1178" y="795"/>
                </a:lnTo>
                <a:lnTo>
                  <a:pt x="1192" y="789"/>
                </a:lnTo>
                <a:lnTo>
                  <a:pt x="1206" y="779"/>
                </a:lnTo>
                <a:lnTo>
                  <a:pt x="1220" y="779"/>
                </a:lnTo>
                <a:lnTo>
                  <a:pt x="1234" y="765"/>
                </a:lnTo>
                <a:lnTo>
                  <a:pt x="1248" y="758"/>
                </a:lnTo>
                <a:lnTo>
                  <a:pt x="1262" y="749"/>
                </a:lnTo>
                <a:lnTo>
                  <a:pt x="1276" y="728"/>
                </a:lnTo>
                <a:lnTo>
                  <a:pt x="1290" y="699"/>
                </a:lnTo>
                <a:lnTo>
                  <a:pt x="1304" y="680"/>
                </a:lnTo>
                <a:lnTo>
                  <a:pt x="1318" y="647"/>
                </a:lnTo>
                <a:lnTo>
                  <a:pt x="1332" y="598"/>
                </a:lnTo>
                <a:lnTo>
                  <a:pt x="1346" y="535"/>
                </a:lnTo>
                <a:lnTo>
                  <a:pt x="1360" y="430"/>
                </a:lnTo>
                <a:lnTo>
                  <a:pt x="1375" y="291"/>
                </a:lnTo>
                <a:lnTo>
                  <a:pt x="1389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1" name="Oval 74"/>
          <p:cNvSpPr>
            <a:spLocks noChangeArrowheads="1"/>
          </p:cNvSpPr>
          <p:nvPr/>
        </p:nvSpPr>
        <p:spPr bwMode="auto">
          <a:xfrm>
            <a:off x="1882379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2" name="Oval 75"/>
          <p:cNvSpPr>
            <a:spLocks noChangeArrowheads="1"/>
          </p:cNvSpPr>
          <p:nvPr/>
        </p:nvSpPr>
        <p:spPr bwMode="auto">
          <a:xfrm>
            <a:off x="1940720" y="4301729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3" name="Oval 76"/>
          <p:cNvSpPr>
            <a:spLocks noChangeArrowheads="1"/>
          </p:cNvSpPr>
          <p:nvPr/>
        </p:nvSpPr>
        <p:spPr bwMode="auto">
          <a:xfrm>
            <a:off x="1999060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4" name="Oval 77"/>
          <p:cNvSpPr>
            <a:spLocks noChangeArrowheads="1"/>
          </p:cNvSpPr>
          <p:nvPr/>
        </p:nvSpPr>
        <p:spPr bwMode="auto">
          <a:xfrm>
            <a:off x="2057401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5" name="Oval 78"/>
          <p:cNvSpPr>
            <a:spLocks noChangeArrowheads="1"/>
          </p:cNvSpPr>
          <p:nvPr/>
        </p:nvSpPr>
        <p:spPr bwMode="auto">
          <a:xfrm>
            <a:off x="2115742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6" name="Oval 79"/>
          <p:cNvSpPr>
            <a:spLocks noChangeArrowheads="1"/>
          </p:cNvSpPr>
          <p:nvPr/>
        </p:nvSpPr>
        <p:spPr bwMode="auto">
          <a:xfrm>
            <a:off x="217408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7" name="Oval 80"/>
          <p:cNvSpPr>
            <a:spLocks noChangeArrowheads="1"/>
          </p:cNvSpPr>
          <p:nvPr/>
        </p:nvSpPr>
        <p:spPr bwMode="auto">
          <a:xfrm>
            <a:off x="223242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8" name="Oval 81"/>
          <p:cNvSpPr>
            <a:spLocks noChangeArrowheads="1"/>
          </p:cNvSpPr>
          <p:nvPr/>
        </p:nvSpPr>
        <p:spPr bwMode="auto">
          <a:xfrm>
            <a:off x="228957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9" name="Oval 82"/>
          <p:cNvSpPr>
            <a:spLocks noChangeArrowheads="1"/>
          </p:cNvSpPr>
          <p:nvPr/>
        </p:nvSpPr>
        <p:spPr bwMode="auto">
          <a:xfrm>
            <a:off x="2347914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0" name="Oval 83"/>
          <p:cNvSpPr>
            <a:spLocks noChangeArrowheads="1"/>
          </p:cNvSpPr>
          <p:nvPr/>
        </p:nvSpPr>
        <p:spPr bwMode="auto">
          <a:xfrm>
            <a:off x="2406254" y="4301729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1" name="Oval 84"/>
          <p:cNvSpPr>
            <a:spLocks noChangeArrowheads="1"/>
          </p:cNvSpPr>
          <p:nvPr/>
        </p:nvSpPr>
        <p:spPr bwMode="auto">
          <a:xfrm>
            <a:off x="2464595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2" name="Oval 85"/>
          <p:cNvSpPr>
            <a:spLocks noChangeArrowheads="1"/>
          </p:cNvSpPr>
          <p:nvPr/>
        </p:nvSpPr>
        <p:spPr bwMode="auto">
          <a:xfrm>
            <a:off x="2522935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3" name="Oval 86"/>
          <p:cNvSpPr>
            <a:spLocks noChangeArrowheads="1"/>
          </p:cNvSpPr>
          <p:nvPr/>
        </p:nvSpPr>
        <p:spPr bwMode="auto">
          <a:xfrm>
            <a:off x="2581276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4" name="Oval 87"/>
          <p:cNvSpPr>
            <a:spLocks noChangeArrowheads="1"/>
          </p:cNvSpPr>
          <p:nvPr/>
        </p:nvSpPr>
        <p:spPr bwMode="auto">
          <a:xfrm>
            <a:off x="2639617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5" name="Oval 88"/>
          <p:cNvSpPr>
            <a:spLocks noChangeArrowheads="1"/>
          </p:cNvSpPr>
          <p:nvPr/>
        </p:nvSpPr>
        <p:spPr bwMode="auto">
          <a:xfrm>
            <a:off x="2697956" y="4293394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6" name="Oval 89"/>
          <p:cNvSpPr>
            <a:spLocks noChangeArrowheads="1"/>
          </p:cNvSpPr>
          <p:nvPr/>
        </p:nvSpPr>
        <p:spPr bwMode="auto">
          <a:xfrm>
            <a:off x="2755108" y="428863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7" name="Oval 90"/>
          <p:cNvSpPr>
            <a:spLocks noChangeArrowheads="1"/>
          </p:cNvSpPr>
          <p:nvPr/>
        </p:nvSpPr>
        <p:spPr bwMode="auto">
          <a:xfrm>
            <a:off x="2813448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8" name="Oval 91"/>
          <p:cNvSpPr>
            <a:spLocks noChangeArrowheads="1"/>
          </p:cNvSpPr>
          <p:nvPr/>
        </p:nvSpPr>
        <p:spPr bwMode="auto">
          <a:xfrm>
            <a:off x="2871789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9" name="Oval 92"/>
          <p:cNvSpPr>
            <a:spLocks noChangeArrowheads="1"/>
          </p:cNvSpPr>
          <p:nvPr/>
        </p:nvSpPr>
        <p:spPr bwMode="auto">
          <a:xfrm>
            <a:off x="2930129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0" name="Oval 93"/>
          <p:cNvSpPr>
            <a:spLocks noChangeArrowheads="1"/>
          </p:cNvSpPr>
          <p:nvPr/>
        </p:nvSpPr>
        <p:spPr bwMode="auto">
          <a:xfrm>
            <a:off x="2988470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1" name="Oval 94"/>
          <p:cNvSpPr>
            <a:spLocks noChangeArrowheads="1"/>
          </p:cNvSpPr>
          <p:nvPr/>
        </p:nvSpPr>
        <p:spPr bwMode="auto">
          <a:xfrm>
            <a:off x="3046810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2" name="Oval 95"/>
          <p:cNvSpPr>
            <a:spLocks noChangeArrowheads="1"/>
          </p:cNvSpPr>
          <p:nvPr/>
        </p:nvSpPr>
        <p:spPr bwMode="auto">
          <a:xfrm>
            <a:off x="3105151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3" name="Oval 96"/>
          <p:cNvSpPr>
            <a:spLocks noChangeArrowheads="1"/>
          </p:cNvSpPr>
          <p:nvPr/>
        </p:nvSpPr>
        <p:spPr bwMode="auto">
          <a:xfrm>
            <a:off x="3163490" y="4285060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4" name="Oval 97"/>
          <p:cNvSpPr>
            <a:spLocks noChangeArrowheads="1"/>
          </p:cNvSpPr>
          <p:nvPr/>
        </p:nvSpPr>
        <p:spPr bwMode="auto">
          <a:xfrm>
            <a:off x="3220642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5" name="Oval 98"/>
          <p:cNvSpPr>
            <a:spLocks noChangeArrowheads="1"/>
          </p:cNvSpPr>
          <p:nvPr/>
        </p:nvSpPr>
        <p:spPr bwMode="auto">
          <a:xfrm>
            <a:off x="3278983" y="42683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6" name="Oval 99"/>
          <p:cNvSpPr>
            <a:spLocks noChangeArrowheads="1"/>
          </p:cNvSpPr>
          <p:nvPr/>
        </p:nvSpPr>
        <p:spPr bwMode="auto">
          <a:xfrm>
            <a:off x="3337323" y="42719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7" name="Oval 100"/>
          <p:cNvSpPr>
            <a:spLocks noChangeArrowheads="1"/>
          </p:cNvSpPr>
          <p:nvPr/>
        </p:nvSpPr>
        <p:spPr bwMode="auto">
          <a:xfrm>
            <a:off x="3395664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8" name="Oval 101"/>
          <p:cNvSpPr>
            <a:spLocks noChangeArrowheads="1"/>
          </p:cNvSpPr>
          <p:nvPr/>
        </p:nvSpPr>
        <p:spPr bwMode="auto">
          <a:xfrm>
            <a:off x="3454004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9" name="Oval 102"/>
          <p:cNvSpPr>
            <a:spLocks noChangeArrowheads="1"/>
          </p:cNvSpPr>
          <p:nvPr/>
        </p:nvSpPr>
        <p:spPr bwMode="auto">
          <a:xfrm>
            <a:off x="3512345" y="42683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0" name="Oval 103"/>
          <p:cNvSpPr>
            <a:spLocks noChangeArrowheads="1"/>
          </p:cNvSpPr>
          <p:nvPr/>
        </p:nvSpPr>
        <p:spPr bwMode="auto">
          <a:xfrm>
            <a:off x="3570685" y="425529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1" name="Oval 104"/>
          <p:cNvSpPr>
            <a:spLocks noChangeArrowheads="1"/>
          </p:cNvSpPr>
          <p:nvPr/>
        </p:nvSpPr>
        <p:spPr bwMode="auto">
          <a:xfrm>
            <a:off x="3629025" y="4268392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2" name="Oval 105"/>
          <p:cNvSpPr>
            <a:spLocks noChangeArrowheads="1"/>
          </p:cNvSpPr>
          <p:nvPr/>
        </p:nvSpPr>
        <p:spPr bwMode="auto">
          <a:xfrm>
            <a:off x="3690939" y="42600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3" name="Oval 106"/>
          <p:cNvSpPr>
            <a:spLocks noChangeArrowheads="1"/>
          </p:cNvSpPr>
          <p:nvPr/>
        </p:nvSpPr>
        <p:spPr bwMode="auto">
          <a:xfrm>
            <a:off x="3749279" y="42719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4" name="Oval 107"/>
          <p:cNvSpPr>
            <a:spLocks noChangeArrowheads="1"/>
          </p:cNvSpPr>
          <p:nvPr/>
        </p:nvSpPr>
        <p:spPr bwMode="auto">
          <a:xfrm>
            <a:off x="3807620" y="426363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5" name="Oval 108"/>
          <p:cNvSpPr>
            <a:spLocks noChangeArrowheads="1"/>
          </p:cNvSpPr>
          <p:nvPr/>
        </p:nvSpPr>
        <p:spPr bwMode="auto">
          <a:xfrm>
            <a:off x="3865959" y="4251724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6" name="Oval 109"/>
          <p:cNvSpPr>
            <a:spLocks noChangeArrowheads="1"/>
          </p:cNvSpPr>
          <p:nvPr/>
        </p:nvSpPr>
        <p:spPr bwMode="auto">
          <a:xfrm>
            <a:off x="3923110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7" name="Oval 110"/>
          <p:cNvSpPr>
            <a:spLocks noChangeArrowheads="1"/>
          </p:cNvSpPr>
          <p:nvPr/>
        </p:nvSpPr>
        <p:spPr bwMode="auto">
          <a:xfrm>
            <a:off x="3981451" y="426363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8" name="Oval 111"/>
          <p:cNvSpPr>
            <a:spLocks noChangeArrowheads="1"/>
          </p:cNvSpPr>
          <p:nvPr/>
        </p:nvSpPr>
        <p:spPr bwMode="auto">
          <a:xfrm>
            <a:off x="4039792" y="425529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9" name="Oval 112"/>
          <p:cNvSpPr>
            <a:spLocks noChangeArrowheads="1"/>
          </p:cNvSpPr>
          <p:nvPr/>
        </p:nvSpPr>
        <p:spPr bwMode="auto">
          <a:xfrm>
            <a:off x="4098133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0" name="Oval 113"/>
          <p:cNvSpPr>
            <a:spLocks noChangeArrowheads="1"/>
          </p:cNvSpPr>
          <p:nvPr/>
        </p:nvSpPr>
        <p:spPr bwMode="auto">
          <a:xfrm>
            <a:off x="4156473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1" name="Oval 114"/>
          <p:cNvSpPr>
            <a:spLocks noChangeArrowheads="1"/>
          </p:cNvSpPr>
          <p:nvPr/>
        </p:nvSpPr>
        <p:spPr bwMode="auto">
          <a:xfrm>
            <a:off x="4214814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2" name="Oval 115"/>
          <p:cNvSpPr>
            <a:spLocks noChangeArrowheads="1"/>
          </p:cNvSpPr>
          <p:nvPr/>
        </p:nvSpPr>
        <p:spPr bwMode="auto">
          <a:xfrm>
            <a:off x="4273154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3" name="Oval 116"/>
          <p:cNvSpPr>
            <a:spLocks noChangeArrowheads="1"/>
          </p:cNvSpPr>
          <p:nvPr/>
        </p:nvSpPr>
        <p:spPr bwMode="auto">
          <a:xfrm>
            <a:off x="4331494" y="4243389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4" name="Oval 117"/>
          <p:cNvSpPr>
            <a:spLocks noChangeArrowheads="1"/>
          </p:cNvSpPr>
          <p:nvPr/>
        </p:nvSpPr>
        <p:spPr bwMode="auto">
          <a:xfrm>
            <a:off x="4388645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5" name="Oval 118"/>
          <p:cNvSpPr>
            <a:spLocks noChangeArrowheads="1"/>
          </p:cNvSpPr>
          <p:nvPr/>
        </p:nvSpPr>
        <p:spPr bwMode="auto">
          <a:xfrm>
            <a:off x="4446985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6" name="Oval 119"/>
          <p:cNvSpPr>
            <a:spLocks noChangeArrowheads="1"/>
          </p:cNvSpPr>
          <p:nvPr/>
        </p:nvSpPr>
        <p:spPr bwMode="auto">
          <a:xfrm>
            <a:off x="4505326" y="42267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7" name="Oval 120"/>
          <p:cNvSpPr>
            <a:spLocks noChangeArrowheads="1"/>
          </p:cNvSpPr>
          <p:nvPr/>
        </p:nvSpPr>
        <p:spPr bwMode="auto">
          <a:xfrm>
            <a:off x="4563667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8" name="Oval 121"/>
          <p:cNvSpPr>
            <a:spLocks noChangeArrowheads="1"/>
          </p:cNvSpPr>
          <p:nvPr/>
        </p:nvSpPr>
        <p:spPr bwMode="auto">
          <a:xfrm>
            <a:off x="4622008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9" name="Oval 122"/>
          <p:cNvSpPr>
            <a:spLocks noChangeArrowheads="1"/>
          </p:cNvSpPr>
          <p:nvPr/>
        </p:nvSpPr>
        <p:spPr bwMode="auto">
          <a:xfrm>
            <a:off x="4680349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0" name="Oval 123"/>
          <p:cNvSpPr>
            <a:spLocks noChangeArrowheads="1"/>
          </p:cNvSpPr>
          <p:nvPr/>
        </p:nvSpPr>
        <p:spPr bwMode="auto">
          <a:xfrm>
            <a:off x="4738689" y="423862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1" name="Oval 124"/>
          <p:cNvSpPr>
            <a:spLocks noChangeArrowheads="1"/>
          </p:cNvSpPr>
          <p:nvPr/>
        </p:nvSpPr>
        <p:spPr bwMode="auto">
          <a:xfrm>
            <a:off x="4797029" y="4218386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2" name="Oval 125"/>
          <p:cNvSpPr>
            <a:spLocks noChangeArrowheads="1"/>
          </p:cNvSpPr>
          <p:nvPr/>
        </p:nvSpPr>
        <p:spPr bwMode="auto">
          <a:xfrm>
            <a:off x="4854180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3" name="Oval 126"/>
          <p:cNvSpPr>
            <a:spLocks noChangeArrowheads="1"/>
          </p:cNvSpPr>
          <p:nvPr/>
        </p:nvSpPr>
        <p:spPr bwMode="auto">
          <a:xfrm>
            <a:off x="4912520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4" name="Oval 127"/>
          <p:cNvSpPr>
            <a:spLocks noChangeArrowheads="1"/>
          </p:cNvSpPr>
          <p:nvPr/>
        </p:nvSpPr>
        <p:spPr bwMode="auto">
          <a:xfrm>
            <a:off x="4970861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5" name="Oval 128"/>
          <p:cNvSpPr>
            <a:spLocks noChangeArrowheads="1"/>
          </p:cNvSpPr>
          <p:nvPr/>
        </p:nvSpPr>
        <p:spPr bwMode="auto">
          <a:xfrm>
            <a:off x="5029201" y="42219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6" name="Oval 129"/>
          <p:cNvSpPr>
            <a:spLocks noChangeArrowheads="1"/>
          </p:cNvSpPr>
          <p:nvPr/>
        </p:nvSpPr>
        <p:spPr bwMode="auto">
          <a:xfrm>
            <a:off x="5087542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7" name="Oval 130"/>
          <p:cNvSpPr>
            <a:spLocks noChangeArrowheads="1"/>
          </p:cNvSpPr>
          <p:nvPr/>
        </p:nvSpPr>
        <p:spPr bwMode="auto">
          <a:xfrm>
            <a:off x="5145883" y="42267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8" name="Oval 131"/>
          <p:cNvSpPr>
            <a:spLocks noChangeArrowheads="1"/>
          </p:cNvSpPr>
          <p:nvPr/>
        </p:nvSpPr>
        <p:spPr bwMode="auto">
          <a:xfrm>
            <a:off x="5204224" y="42183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9" name="Oval 132"/>
          <p:cNvSpPr>
            <a:spLocks noChangeArrowheads="1"/>
          </p:cNvSpPr>
          <p:nvPr/>
        </p:nvSpPr>
        <p:spPr bwMode="auto">
          <a:xfrm>
            <a:off x="5261374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0" name="Oval 133"/>
          <p:cNvSpPr>
            <a:spLocks noChangeArrowheads="1"/>
          </p:cNvSpPr>
          <p:nvPr/>
        </p:nvSpPr>
        <p:spPr bwMode="auto">
          <a:xfrm>
            <a:off x="5319714" y="42183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1" name="Oval 134"/>
          <p:cNvSpPr>
            <a:spLocks noChangeArrowheads="1"/>
          </p:cNvSpPr>
          <p:nvPr/>
        </p:nvSpPr>
        <p:spPr bwMode="auto">
          <a:xfrm>
            <a:off x="5378055" y="42052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2" name="Oval 135"/>
          <p:cNvSpPr>
            <a:spLocks noChangeArrowheads="1"/>
          </p:cNvSpPr>
          <p:nvPr/>
        </p:nvSpPr>
        <p:spPr bwMode="auto">
          <a:xfrm>
            <a:off x="5436395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3" name="Oval 136"/>
          <p:cNvSpPr>
            <a:spLocks noChangeArrowheads="1"/>
          </p:cNvSpPr>
          <p:nvPr/>
        </p:nvSpPr>
        <p:spPr bwMode="auto">
          <a:xfrm>
            <a:off x="5494736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4" name="Oval 137"/>
          <p:cNvSpPr>
            <a:spLocks noChangeArrowheads="1"/>
          </p:cNvSpPr>
          <p:nvPr/>
        </p:nvSpPr>
        <p:spPr bwMode="auto">
          <a:xfrm>
            <a:off x="5553076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5" name="Oval 138"/>
          <p:cNvSpPr>
            <a:spLocks noChangeArrowheads="1"/>
          </p:cNvSpPr>
          <p:nvPr/>
        </p:nvSpPr>
        <p:spPr bwMode="auto">
          <a:xfrm>
            <a:off x="5611417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6" name="Oval 139"/>
          <p:cNvSpPr>
            <a:spLocks noChangeArrowheads="1"/>
          </p:cNvSpPr>
          <p:nvPr/>
        </p:nvSpPr>
        <p:spPr bwMode="auto">
          <a:xfrm>
            <a:off x="5673330" y="41933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7" name="Oval 140"/>
          <p:cNvSpPr>
            <a:spLocks noChangeArrowheads="1"/>
          </p:cNvSpPr>
          <p:nvPr/>
        </p:nvSpPr>
        <p:spPr bwMode="auto">
          <a:xfrm>
            <a:off x="5731670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8" name="Oval 141"/>
          <p:cNvSpPr>
            <a:spLocks noChangeArrowheads="1"/>
          </p:cNvSpPr>
          <p:nvPr/>
        </p:nvSpPr>
        <p:spPr bwMode="auto">
          <a:xfrm>
            <a:off x="5790011" y="417195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9" name="Oval 142"/>
          <p:cNvSpPr>
            <a:spLocks noChangeArrowheads="1"/>
          </p:cNvSpPr>
          <p:nvPr/>
        </p:nvSpPr>
        <p:spPr bwMode="auto">
          <a:xfrm>
            <a:off x="5848351" y="41886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0" name="Oval 143"/>
          <p:cNvSpPr>
            <a:spLocks noChangeArrowheads="1"/>
          </p:cNvSpPr>
          <p:nvPr/>
        </p:nvSpPr>
        <p:spPr bwMode="auto">
          <a:xfrm>
            <a:off x="5906691" y="4180286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1" name="Oval 144"/>
          <p:cNvSpPr>
            <a:spLocks noChangeArrowheads="1"/>
          </p:cNvSpPr>
          <p:nvPr/>
        </p:nvSpPr>
        <p:spPr bwMode="auto">
          <a:xfrm>
            <a:off x="5963842" y="41933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2" name="Oval 145"/>
          <p:cNvSpPr>
            <a:spLocks noChangeArrowheads="1"/>
          </p:cNvSpPr>
          <p:nvPr/>
        </p:nvSpPr>
        <p:spPr bwMode="auto">
          <a:xfrm>
            <a:off x="6022183" y="41802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3" name="Oval 146"/>
          <p:cNvSpPr>
            <a:spLocks noChangeArrowheads="1"/>
          </p:cNvSpPr>
          <p:nvPr/>
        </p:nvSpPr>
        <p:spPr bwMode="auto">
          <a:xfrm>
            <a:off x="6080524" y="416838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4" name="Oval 147"/>
          <p:cNvSpPr>
            <a:spLocks noChangeArrowheads="1"/>
          </p:cNvSpPr>
          <p:nvPr/>
        </p:nvSpPr>
        <p:spPr bwMode="auto">
          <a:xfrm>
            <a:off x="6138864" y="41552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5" name="Oval 148"/>
          <p:cNvSpPr>
            <a:spLocks noChangeArrowheads="1"/>
          </p:cNvSpPr>
          <p:nvPr/>
        </p:nvSpPr>
        <p:spPr bwMode="auto">
          <a:xfrm>
            <a:off x="6197205" y="415171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6" name="Oval 149"/>
          <p:cNvSpPr>
            <a:spLocks noChangeArrowheads="1"/>
          </p:cNvSpPr>
          <p:nvPr/>
        </p:nvSpPr>
        <p:spPr bwMode="auto">
          <a:xfrm>
            <a:off x="6255545" y="416838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7" name="Oval 150"/>
          <p:cNvSpPr>
            <a:spLocks noChangeArrowheads="1"/>
          </p:cNvSpPr>
          <p:nvPr/>
        </p:nvSpPr>
        <p:spPr bwMode="auto">
          <a:xfrm>
            <a:off x="6313886" y="413861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8" name="Oval 151"/>
          <p:cNvSpPr>
            <a:spLocks noChangeArrowheads="1"/>
          </p:cNvSpPr>
          <p:nvPr/>
        </p:nvSpPr>
        <p:spPr bwMode="auto">
          <a:xfrm>
            <a:off x="6372225" y="4113611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9" name="Oval 152"/>
          <p:cNvSpPr>
            <a:spLocks noChangeArrowheads="1"/>
          </p:cNvSpPr>
          <p:nvPr/>
        </p:nvSpPr>
        <p:spPr bwMode="auto">
          <a:xfrm>
            <a:off x="6429376" y="413504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0" name="Oval 153"/>
          <p:cNvSpPr>
            <a:spLocks noChangeArrowheads="1"/>
          </p:cNvSpPr>
          <p:nvPr/>
        </p:nvSpPr>
        <p:spPr bwMode="auto">
          <a:xfrm>
            <a:off x="6487717" y="409694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1" name="Oval 154"/>
          <p:cNvSpPr>
            <a:spLocks noChangeArrowheads="1"/>
          </p:cNvSpPr>
          <p:nvPr/>
        </p:nvSpPr>
        <p:spPr bwMode="auto">
          <a:xfrm>
            <a:off x="6546058" y="409337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2" name="Oval 156"/>
          <p:cNvSpPr>
            <a:spLocks noChangeArrowheads="1"/>
          </p:cNvSpPr>
          <p:nvPr/>
        </p:nvSpPr>
        <p:spPr bwMode="auto">
          <a:xfrm>
            <a:off x="6662739" y="407193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3" name="Oval 157"/>
          <p:cNvSpPr>
            <a:spLocks noChangeArrowheads="1"/>
          </p:cNvSpPr>
          <p:nvPr/>
        </p:nvSpPr>
        <p:spPr bwMode="auto">
          <a:xfrm>
            <a:off x="6721080" y="405169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4" name="Oval 158"/>
          <p:cNvSpPr>
            <a:spLocks noChangeArrowheads="1"/>
          </p:cNvSpPr>
          <p:nvPr/>
        </p:nvSpPr>
        <p:spPr bwMode="auto">
          <a:xfrm>
            <a:off x="6779420" y="40433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5" name="Oval 159"/>
          <p:cNvSpPr>
            <a:spLocks noChangeArrowheads="1"/>
          </p:cNvSpPr>
          <p:nvPr/>
        </p:nvSpPr>
        <p:spPr bwMode="auto">
          <a:xfrm>
            <a:off x="6837760" y="4018361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6" name="Oval 160"/>
          <p:cNvSpPr>
            <a:spLocks noChangeArrowheads="1"/>
          </p:cNvSpPr>
          <p:nvPr/>
        </p:nvSpPr>
        <p:spPr bwMode="auto">
          <a:xfrm>
            <a:off x="6894911" y="39766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7" name="Oval 161"/>
          <p:cNvSpPr>
            <a:spLocks noChangeArrowheads="1"/>
          </p:cNvSpPr>
          <p:nvPr/>
        </p:nvSpPr>
        <p:spPr bwMode="auto">
          <a:xfrm>
            <a:off x="6953251" y="39766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8" name="Oval 162"/>
          <p:cNvSpPr>
            <a:spLocks noChangeArrowheads="1"/>
          </p:cNvSpPr>
          <p:nvPr/>
        </p:nvSpPr>
        <p:spPr bwMode="auto">
          <a:xfrm>
            <a:off x="7011592" y="391834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9" name="Oval 163"/>
          <p:cNvSpPr>
            <a:spLocks noChangeArrowheads="1"/>
          </p:cNvSpPr>
          <p:nvPr/>
        </p:nvSpPr>
        <p:spPr bwMode="auto">
          <a:xfrm>
            <a:off x="7069933" y="388977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0" name="Oval 164"/>
          <p:cNvSpPr>
            <a:spLocks noChangeArrowheads="1"/>
          </p:cNvSpPr>
          <p:nvPr/>
        </p:nvSpPr>
        <p:spPr bwMode="auto">
          <a:xfrm>
            <a:off x="7128274" y="385167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1" name="Oval 165"/>
          <p:cNvSpPr>
            <a:spLocks noChangeArrowheads="1"/>
          </p:cNvSpPr>
          <p:nvPr/>
        </p:nvSpPr>
        <p:spPr bwMode="auto">
          <a:xfrm>
            <a:off x="7186614" y="37647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2" name="Oval 166"/>
          <p:cNvSpPr>
            <a:spLocks noChangeArrowheads="1"/>
          </p:cNvSpPr>
          <p:nvPr/>
        </p:nvSpPr>
        <p:spPr bwMode="auto">
          <a:xfrm>
            <a:off x="7244955" y="364450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3" name="Oval 167"/>
          <p:cNvSpPr>
            <a:spLocks noChangeArrowheads="1"/>
          </p:cNvSpPr>
          <p:nvPr/>
        </p:nvSpPr>
        <p:spPr bwMode="auto">
          <a:xfrm>
            <a:off x="7303294" y="3565922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4" name="Oval 168"/>
          <p:cNvSpPr>
            <a:spLocks noChangeArrowheads="1"/>
          </p:cNvSpPr>
          <p:nvPr/>
        </p:nvSpPr>
        <p:spPr bwMode="auto">
          <a:xfrm>
            <a:off x="7360445" y="342781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5" name="Oval 169"/>
          <p:cNvSpPr>
            <a:spLocks noChangeArrowheads="1"/>
          </p:cNvSpPr>
          <p:nvPr/>
        </p:nvSpPr>
        <p:spPr bwMode="auto">
          <a:xfrm>
            <a:off x="7418786" y="322421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6" name="Oval 170"/>
          <p:cNvSpPr>
            <a:spLocks noChangeArrowheads="1"/>
          </p:cNvSpPr>
          <p:nvPr/>
        </p:nvSpPr>
        <p:spPr bwMode="auto">
          <a:xfrm>
            <a:off x="7477126" y="296227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7" name="Oval 171"/>
          <p:cNvSpPr>
            <a:spLocks noChangeArrowheads="1"/>
          </p:cNvSpPr>
          <p:nvPr/>
        </p:nvSpPr>
        <p:spPr bwMode="auto">
          <a:xfrm>
            <a:off x="7535467" y="2526506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8" name="Oval 172"/>
          <p:cNvSpPr>
            <a:spLocks noChangeArrowheads="1"/>
          </p:cNvSpPr>
          <p:nvPr/>
        </p:nvSpPr>
        <p:spPr bwMode="auto">
          <a:xfrm>
            <a:off x="7597380" y="19478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9" name="Oval 173"/>
          <p:cNvSpPr>
            <a:spLocks noChangeArrowheads="1"/>
          </p:cNvSpPr>
          <p:nvPr/>
        </p:nvSpPr>
        <p:spPr bwMode="auto">
          <a:xfrm>
            <a:off x="7655720" y="7381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0" name="Rectangle 174"/>
          <p:cNvSpPr>
            <a:spLocks noChangeArrowheads="1"/>
          </p:cNvSpPr>
          <p:nvPr/>
        </p:nvSpPr>
        <p:spPr bwMode="auto">
          <a:xfrm>
            <a:off x="1849041" y="3527823"/>
            <a:ext cx="265457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dirty="0">
                <a:solidFill>
                  <a:srgbClr val="000000"/>
                </a:solidFill>
              </a:rPr>
              <a:t>3.8% of students from bottom 20%</a:t>
            </a:r>
            <a:endParaRPr lang="en-US" altLang="en-US" sz="1350" dirty="0"/>
          </a:p>
        </p:txBody>
      </p:sp>
      <p:sp>
        <p:nvSpPr>
          <p:cNvPr id="511" name="Rectangle 175"/>
          <p:cNvSpPr>
            <a:spLocks noChangeArrowheads="1"/>
          </p:cNvSpPr>
          <p:nvPr/>
        </p:nvSpPr>
        <p:spPr bwMode="auto">
          <a:xfrm>
            <a:off x="4179094" y="685801"/>
            <a:ext cx="236603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dirty="0">
                <a:solidFill>
                  <a:srgbClr val="000000"/>
                </a:solidFill>
              </a:rPr>
              <a:t>14.5% of students from top 1%</a:t>
            </a:r>
            <a:endParaRPr lang="en-US" altLang="en-US" sz="1350" dirty="0"/>
          </a:p>
        </p:txBody>
      </p:sp>
      <p:sp>
        <p:nvSpPr>
          <p:cNvPr id="512" name="Line 176"/>
          <p:cNvSpPr>
            <a:spLocks noChangeShapeType="1"/>
          </p:cNvSpPr>
          <p:nvPr/>
        </p:nvSpPr>
        <p:spPr bwMode="auto">
          <a:xfrm flipV="1">
            <a:off x="1795463" y="534591"/>
            <a:ext cx="0" cy="38290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3" name="Line 177"/>
          <p:cNvSpPr>
            <a:spLocks noChangeShapeType="1"/>
          </p:cNvSpPr>
          <p:nvPr/>
        </p:nvSpPr>
        <p:spPr bwMode="auto">
          <a:xfrm flipH="1">
            <a:off x="1728788" y="4363641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4" name="Rectangle 178"/>
          <p:cNvSpPr>
            <a:spLocks noChangeArrowheads="1"/>
          </p:cNvSpPr>
          <p:nvPr/>
        </p:nvSpPr>
        <p:spPr bwMode="auto">
          <a:xfrm rot="16200000">
            <a:off x="1565207" y="4215714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515" name="Line 179"/>
          <p:cNvSpPr>
            <a:spLocks noChangeShapeType="1"/>
          </p:cNvSpPr>
          <p:nvPr/>
        </p:nvSpPr>
        <p:spPr bwMode="auto">
          <a:xfrm flipH="1">
            <a:off x="1728788" y="3124200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6" name="Rectangle 180"/>
          <p:cNvSpPr>
            <a:spLocks noChangeArrowheads="1"/>
          </p:cNvSpPr>
          <p:nvPr/>
        </p:nvSpPr>
        <p:spPr bwMode="auto">
          <a:xfrm rot="16200000">
            <a:off x="1565207" y="2977464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5</a:t>
            </a:r>
            <a:endParaRPr lang="en-US" altLang="en-US" sz="1350"/>
          </a:p>
        </p:txBody>
      </p:sp>
      <p:sp>
        <p:nvSpPr>
          <p:cNvPr id="517" name="Line 181"/>
          <p:cNvSpPr>
            <a:spLocks noChangeShapeType="1"/>
          </p:cNvSpPr>
          <p:nvPr/>
        </p:nvSpPr>
        <p:spPr bwMode="auto">
          <a:xfrm flipH="1">
            <a:off x="1728788" y="188118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8" name="Rectangle 182"/>
          <p:cNvSpPr>
            <a:spLocks noChangeArrowheads="1"/>
          </p:cNvSpPr>
          <p:nvPr/>
        </p:nvSpPr>
        <p:spPr bwMode="auto">
          <a:xfrm rot="16200000">
            <a:off x="1517117" y="1734452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10</a:t>
            </a:r>
            <a:endParaRPr lang="en-US" altLang="en-US" sz="1350"/>
          </a:p>
        </p:txBody>
      </p:sp>
      <p:sp>
        <p:nvSpPr>
          <p:cNvPr id="519" name="Line 183"/>
          <p:cNvSpPr>
            <a:spLocks noChangeShapeType="1"/>
          </p:cNvSpPr>
          <p:nvPr/>
        </p:nvSpPr>
        <p:spPr bwMode="auto">
          <a:xfrm flipH="1">
            <a:off x="1728788" y="64293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0" name="Rectangle 184"/>
          <p:cNvSpPr>
            <a:spLocks noChangeArrowheads="1"/>
          </p:cNvSpPr>
          <p:nvPr/>
        </p:nvSpPr>
        <p:spPr bwMode="auto">
          <a:xfrm rot="16200000">
            <a:off x="1517117" y="493821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15</a:t>
            </a:r>
            <a:endParaRPr lang="en-US" altLang="en-US" sz="1350"/>
          </a:p>
        </p:txBody>
      </p:sp>
      <p:sp>
        <p:nvSpPr>
          <p:cNvPr id="521" name="Rectangle 185"/>
          <p:cNvSpPr>
            <a:spLocks noChangeArrowheads="1"/>
          </p:cNvSpPr>
          <p:nvPr/>
        </p:nvSpPr>
        <p:spPr bwMode="auto">
          <a:xfrm rot="16200000">
            <a:off x="611777" y="2274996"/>
            <a:ext cx="151964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Percent of Students</a:t>
            </a:r>
            <a:endParaRPr lang="en-US" altLang="en-US" sz="1350"/>
          </a:p>
        </p:txBody>
      </p:sp>
      <p:sp>
        <p:nvSpPr>
          <p:cNvPr id="522" name="Line 186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3" name="Line 187"/>
          <p:cNvSpPr>
            <a:spLocks noChangeShapeType="1"/>
          </p:cNvSpPr>
          <p:nvPr/>
        </p:nvSpPr>
        <p:spPr bwMode="auto">
          <a:xfrm>
            <a:off x="1907381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4" name="Rectangle 188"/>
          <p:cNvSpPr>
            <a:spLocks noChangeArrowheads="1"/>
          </p:cNvSpPr>
          <p:nvPr/>
        </p:nvSpPr>
        <p:spPr bwMode="auto">
          <a:xfrm>
            <a:off x="1862138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525" name="Line 189"/>
          <p:cNvSpPr>
            <a:spLocks noChangeShapeType="1"/>
          </p:cNvSpPr>
          <p:nvPr/>
        </p:nvSpPr>
        <p:spPr bwMode="auto">
          <a:xfrm>
            <a:off x="3071813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6" name="Rectangle 190"/>
          <p:cNvSpPr>
            <a:spLocks noChangeArrowheads="1"/>
          </p:cNvSpPr>
          <p:nvPr/>
        </p:nvSpPr>
        <p:spPr bwMode="auto">
          <a:xfrm>
            <a:off x="2975372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20</a:t>
            </a:r>
            <a:endParaRPr lang="en-US" altLang="en-US" sz="1350"/>
          </a:p>
        </p:txBody>
      </p:sp>
      <p:sp>
        <p:nvSpPr>
          <p:cNvPr id="527" name="Line 191"/>
          <p:cNvSpPr>
            <a:spLocks noChangeShapeType="1"/>
          </p:cNvSpPr>
          <p:nvPr/>
        </p:nvSpPr>
        <p:spPr bwMode="auto">
          <a:xfrm>
            <a:off x="4239815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8" name="Rectangle 192"/>
          <p:cNvSpPr>
            <a:spLocks noChangeArrowheads="1"/>
          </p:cNvSpPr>
          <p:nvPr/>
        </p:nvSpPr>
        <p:spPr bwMode="auto">
          <a:xfrm>
            <a:off x="4143375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40</a:t>
            </a:r>
            <a:endParaRPr lang="en-US" altLang="en-US" sz="1350"/>
          </a:p>
        </p:txBody>
      </p:sp>
      <p:sp>
        <p:nvSpPr>
          <p:cNvPr id="529" name="Line 193"/>
          <p:cNvSpPr>
            <a:spLocks noChangeShapeType="1"/>
          </p:cNvSpPr>
          <p:nvPr/>
        </p:nvSpPr>
        <p:spPr bwMode="auto">
          <a:xfrm>
            <a:off x="5403056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0" name="Rectangle 194"/>
          <p:cNvSpPr>
            <a:spLocks noChangeArrowheads="1"/>
          </p:cNvSpPr>
          <p:nvPr/>
        </p:nvSpPr>
        <p:spPr bwMode="auto">
          <a:xfrm>
            <a:off x="5307806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60</a:t>
            </a:r>
            <a:endParaRPr lang="en-US" altLang="en-US" sz="1350"/>
          </a:p>
        </p:txBody>
      </p:sp>
      <p:sp>
        <p:nvSpPr>
          <p:cNvPr id="531" name="Line 195"/>
          <p:cNvSpPr>
            <a:spLocks noChangeShapeType="1"/>
          </p:cNvSpPr>
          <p:nvPr/>
        </p:nvSpPr>
        <p:spPr bwMode="auto">
          <a:xfrm>
            <a:off x="6571060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2" name="Rectangle 196"/>
          <p:cNvSpPr>
            <a:spLocks noChangeArrowheads="1"/>
          </p:cNvSpPr>
          <p:nvPr/>
        </p:nvSpPr>
        <p:spPr bwMode="auto">
          <a:xfrm>
            <a:off x="6475810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80</a:t>
            </a:r>
            <a:endParaRPr lang="en-US" altLang="en-US" sz="1350"/>
          </a:p>
        </p:txBody>
      </p:sp>
      <p:sp>
        <p:nvSpPr>
          <p:cNvPr id="533" name="Line 197"/>
          <p:cNvSpPr>
            <a:spLocks noChangeShapeType="1"/>
          </p:cNvSpPr>
          <p:nvPr/>
        </p:nvSpPr>
        <p:spPr bwMode="auto">
          <a:xfrm>
            <a:off x="7739063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4" name="Rectangle 198"/>
          <p:cNvSpPr>
            <a:spLocks noChangeArrowheads="1"/>
          </p:cNvSpPr>
          <p:nvPr/>
        </p:nvSpPr>
        <p:spPr bwMode="auto">
          <a:xfrm>
            <a:off x="7597380" y="4467226"/>
            <a:ext cx="28854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100</a:t>
            </a:r>
            <a:endParaRPr lang="en-US" altLang="en-US" sz="1350"/>
          </a:p>
        </p:txBody>
      </p:sp>
      <p:sp>
        <p:nvSpPr>
          <p:cNvPr id="535" name="Rectangle 199"/>
          <p:cNvSpPr>
            <a:spLocks noChangeArrowheads="1"/>
          </p:cNvSpPr>
          <p:nvPr/>
        </p:nvSpPr>
        <p:spPr bwMode="auto">
          <a:xfrm>
            <a:off x="4339828" y="4687492"/>
            <a:ext cx="96180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Parent Rank</a:t>
            </a:r>
            <a:endParaRPr lang="en-US" altLang="en-US" sz="1350"/>
          </a:p>
        </p:txBody>
      </p:sp>
      <p:sp>
        <p:nvSpPr>
          <p:cNvPr id="536" name="Rectangle 200"/>
          <p:cNvSpPr>
            <a:spLocks noChangeArrowheads="1"/>
          </p:cNvSpPr>
          <p:nvPr/>
        </p:nvSpPr>
        <p:spPr bwMode="auto">
          <a:xfrm>
            <a:off x="4788694" y="227411"/>
            <a:ext cx="67326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75">
                <a:solidFill>
                  <a:srgbClr val="1E2D53"/>
                </a:solidFill>
              </a:rPr>
              <a:t> </a:t>
            </a:r>
            <a:endParaRPr lang="en-US" altLang="en-US" sz="1350"/>
          </a:p>
        </p:txBody>
      </p:sp>
      <p:cxnSp>
        <p:nvCxnSpPr>
          <p:cNvPr id="537" name="Straight Connector 145"/>
          <p:cNvCxnSpPr/>
          <p:nvPr/>
        </p:nvCxnSpPr>
        <p:spPr>
          <a:xfrm flipV="1">
            <a:off x="6533436" y="770332"/>
            <a:ext cx="1097280" cy="4766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sp>
        <p:nvSpPr>
          <p:cNvPr id="538" name="Left Brace 537"/>
          <p:cNvSpPr/>
          <p:nvPr/>
        </p:nvSpPr>
        <p:spPr>
          <a:xfrm rot="5400000">
            <a:off x="2464439" y="3335975"/>
            <a:ext cx="121444" cy="1093305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05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541" name="TextBox 92"/>
          <p:cNvSpPr txBox="1"/>
          <p:nvPr/>
        </p:nvSpPr>
        <p:spPr>
          <a:xfrm>
            <a:off x="1143101" y="1"/>
            <a:ext cx="6857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rgbClr val="1E2D53"/>
                </a:solidFill>
              </a:rPr>
              <a:t>Parent Income Distribution by Percentile</a:t>
            </a:r>
          </a:p>
          <a:p>
            <a:pPr algn="ctr">
              <a:defRPr/>
            </a:pPr>
            <a:r>
              <a:rPr lang="en-US" sz="1350" dirty="0">
                <a:solidFill>
                  <a:srgbClr val="1E2D53"/>
                </a:solidFill>
              </a:rPr>
              <a:t>Ivy Plus Colleges</a:t>
            </a:r>
          </a:p>
        </p:txBody>
      </p:sp>
    </p:spTree>
    <p:extLst>
      <p:ext uri="{BB962C8B-B14F-4D97-AF65-F5344CB8AC3E}">
        <p14:creationId xmlns:p14="http://schemas.microsoft.com/office/powerpoint/2010/main" val="3148722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Oval 155"/>
          <p:cNvSpPr>
            <a:spLocks noChangeArrowheads="1"/>
          </p:cNvSpPr>
          <p:nvPr/>
        </p:nvSpPr>
        <p:spPr bwMode="auto">
          <a:xfrm>
            <a:off x="6604399" y="411003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5" name="AutoShape 3"/>
          <p:cNvSpPr>
            <a:spLocks noChangeAspect="1" noChangeArrowheads="1" noTextEdit="1"/>
          </p:cNvSpPr>
          <p:nvPr/>
        </p:nvSpPr>
        <p:spPr bwMode="auto">
          <a:xfrm>
            <a:off x="1143001" y="77392"/>
            <a:ext cx="6858001" cy="49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6" name="Line 8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7" name="Line 9"/>
          <p:cNvSpPr>
            <a:spLocks noChangeShapeType="1"/>
          </p:cNvSpPr>
          <p:nvPr/>
        </p:nvSpPr>
        <p:spPr bwMode="auto">
          <a:xfrm>
            <a:off x="1795464" y="3124200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8" name="Line 10"/>
          <p:cNvSpPr>
            <a:spLocks noChangeShapeType="1"/>
          </p:cNvSpPr>
          <p:nvPr/>
        </p:nvSpPr>
        <p:spPr bwMode="auto">
          <a:xfrm>
            <a:off x="1795464" y="188118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9" name="Line 11"/>
          <p:cNvSpPr>
            <a:spLocks noChangeShapeType="1"/>
          </p:cNvSpPr>
          <p:nvPr/>
        </p:nvSpPr>
        <p:spPr bwMode="auto">
          <a:xfrm>
            <a:off x="1795464" y="64293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0" name="Freeform 73"/>
          <p:cNvSpPr>
            <a:spLocks/>
          </p:cNvSpPr>
          <p:nvPr/>
        </p:nvSpPr>
        <p:spPr bwMode="auto">
          <a:xfrm>
            <a:off x="1907381" y="763191"/>
            <a:ext cx="5773341" cy="3562350"/>
          </a:xfrm>
          <a:custGeom>
            <a:avLst/>
            <a:gdLst>
              <a:gd name="T0" fmla="*/ 14 w 1389"/>
              <a:gd name="T1" fmla="*/ 857 h 857"/>
              <a:gd name="T2" fmla="*/ 42 w 1389"/>
              <a:gd name="T3" fmla="*/ 856 h 857"/>
              <a:gd name="T4" fmla="*/ 70 w 1389"/>
              <a:gd name="T5" fmla="*/ 856 h 857"/>
              <a:gd name="T6" fmla="*/ 98 w 1389"/>
              <a:gd name="T7" fmla="*/ 856 h 857"/>
              <a:gd name="T8" fmla="*/ 126 w 1389"/>
              <a:gd name="T9" fmla="*/ 857 h 857"/>
              <a:gd name="T10" fmla="*/ 154 w 1389"/>
              <a:gd name="T11" fmla="*/ 853 h 857"/>
              <a:gd name="T12" fmla="*/ 182 w 1389"/>
              <a:gd name="T13" fmla="*/ 853 h 857"/>
              <a:gd name="T14" fmla="*/ 210 w 1389"/>
              <a:gd name="T15" fmla="*/ 854 h 857"/>
              <a:gd name="T16" fmla="*/ 238 w 1389"/>
              <a:gd name="T17" fmla="*/ 853 h 857"/>
              <a:gd name="T18" fmla="*/ 266 w 1389"/>
              <a:gd name="T19" fmla="*/ 853 h 857"/>
              <a:gd name="T20" fmla="*/ 294 w 1389"/>
              <a:gd name="T21" fmla="*/ 853 h 857"/>
              <a:gd name="T22" fmla="*/ 322 w 1389"/>
              <a:gd name="T23" fmla="*/ 853 h 857"/>
              <a:gd name="T24" fmla="*/ 350 w 1389"/>
              <a:gd name="T25" fmla="*/ 850 h 857"/>
              <a:gd name="T26" fmla="*/ 378 w 1389"/>
              <a:gd name="T27" fmla="*/ 851 h 857"/>
              <a:gd name="T28" fmla="*/ 406 w 1389"/>
              <a:gd name="T29" fmla="*/ 846 h 857"/>
              <a:gd name="T30" fmla="*/ 435 w 1389"/>
              <a:gd name="T31" fmla="*/ 847 h 857"/>
              <a:gd name="T32" fmla="*/ 463 w 1389"/>
              <a:gd name="T33" fmla="*/ 848 h 857"/>
              <a:gd name="T34" fmla="*/ 491 w 1389"/>
              <a:gd name="T35" fmla="*/ 845 h 857"/>
              <a:gd name="T36" fmla="*/ 519 w 1389"/>
              <a:gd name="T37" fmla="*/ 846 h 857"/>
              <a:gd name="T38" fmla="*/ 547 w 1389"/>
              <a:gd name="T39" fmla="*/ 845 h 857"/>
              <a:gd name="T40" fmla="*/ 575 w 1389"/>
              <a:gd name="T41" fmla="*/ 844 h 857"/>
              <a:gd name="T42" fmla="*/ 603 w 1389"/>
              <a:gd name="T43" fmla="*/ 841 h 857"/>
              <a:gd name="T44" fmla="*/ 631 w 1389"/>
              <a:gd name="T45" fmla="*/ 839 h 857"/>
              <a:gd name="T46" fmla="*/ 659 w 1389"/>
              <a:gd name="T47" fmla="*/ 844 h 857"/>
              <a:gd name="T48" fmla="*/ 687 w 1389"/>
              <a:gd name="T49" fmla="*/ 842 h 857"/>
              <a:gd name="T50" fmla="*/ 715 w 1389"/>
              <a:gd name="T51" fmla="*/ 840 h 857"/>
              <a:gd name="T52" fmla="*/ 743 w 1389"/>
              <a:gd name="T53" fmla="*/ 832 h 857"/>
              <a:gd name="T54" fmla="*/ 771 w 1389"/>
              <a:gd name="T55" fmla="*/ 841 h 857"/>
              <a:gd name="T56" fmla="*/ 799 w 1389"/>
              <a:gd name="T57" fmla="*/ 837 h 857"/>
              <a:gd name="T58" fmla="*/ 827 w 1389"/>
              <a:gd name="T59" fmla="*/ 837 h 857"/>
              <a:gd name="T60" fmla="*/ 855 w 1389"/>
              <a:gd name="T61" fmla="*/ 833 h 857"/>
              <a:gd name="T62" fmla="*/ 883 w 1389"/>
              <a:gd name="T63" fmla="*/ 833 h 857"/>
              <a:gd name="T64" fmla="*/ 912 w 1389"/>
              <a:gd name="T65" fmla="*/ 831 h 857"/>
              <a:gd name="T66" fmla="*/ 940 w 1389"/>
              <a:gd name="T67" fmla="*/ 826 h 857"/>
              <a:gd name="T68" fmla="*/ 968 w 1389"/>
              <a:gd name="T69" fmla="*/ 828 h 857"/>
              <a:gd name="T70" fmla="*/ 996 w 1389"/>
              <a:gd name="T71" fmla="*/ 828 h 857"/>
              <a:gd name="T72" fmla="*/ 1024 w 1389"/>
              <a:gd name="T73" fmla="*/ 822 h 857"/>
              <a:gd name="T74" fmla="*/ 1052 w 1389"/>
              <a:gd name="T75" fmla="*/ 825 h 857"/>
              <a:gd name="T76" fmla="*/ 1080 w 1389"/>
              <a:gd name="T77" fmla="*/ 812 h 857"/>
              <a:gd name="T78" fmla="*/ 1108 w 1389"/>
              <a:gd name="T79" fmla="*/ 808 h 857"/>
              <a:gd name="T80" fmla="*/ 1136 w 1389"/>
              <a:gd name="T81" fmla="*/ 811 h 857"/>
              <a:gd name="T82" fmla="*/ 1164 w 1389"/>
              <a:gd name="T83" fmla="*/ 797 h 857"/>
              <a:gd name="T84" fmla="*/ 1192 w 1389"/>
              <a:gd name="T85" fmla="*/ 789 h 857"/>
              <a:gd name="T86" fmla="*/ 1220 w 1389"/>
              <a:gd name="T87" fmla="*/ 779 h 857"/>
              <a:gd name="T88" fmla="*/ 1248 w 1389"/>
              <a:gd name="T89" fmla="*/ 758 h 857"/>
              <a:gd name="T90" fmla="*/ 1276 w 1389"/>
              <a:gd name="T91" fmla="*/ 728 h 857"/>
              <a:gd name="T92" fmla="*/ 1304 w 1389"/>
              <a:gd name="T93" fmla="*/ 680 h 857"/>
              <a:gd name="T94" fmla="*/ 1332 w 1389"/>
              <a:gd name="T95" fmla="*/ 598 h 857"/>
              <a:gd name="T96" fmla="*/ 1360 w 1389"/>
              <a:gd name="T97" fmla="*/ 430 h 857"/>
              <a:gd name="T98" fmla="*/ 1389 w 1389"/>
              <a:gd name="T99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9" h="857">
                <a:moveTo>
                  <a:pt x="0" y="851"/>
                </a:moveTo>
                <a:lnTo>
                  <a:pt x="14" y="857"/>
                </a:lnTo>
                <a:lnTo>
                  <a:pt x="28" y="855"/>
                </a:lnTo>
                <a:lnTo>
                  <a:pt x="42" y="856"/>
                </a:lnTo>
                <a:lnTo>
                  <a:pt x="56" y="855"/>
                </a:lnTo>
                <a:lnTo>
                  <a:pt x="70" y="856"/>
                </a:lnTo>
                <a:lnTo>
                  <a:pt x="84" y="856"/>
                </a:lnTo>
                <a:lnTo>
                  <a:pt x="98" y="856"/>
                </a:lnTo>
                <a:lnTo>
                  <a:pt x="112" y="855"/>
                </a:lnTo>
                <a:lnTo>
                  <a:pt x="126" y="857"/>
                </a:lnTo>
                <a:lnTo>
                  <a:pt x="140" y="855"/>
                </a:lnTo>
                <a:lnTo>
                  <a:pt x="154" y="853"/>
                </a:lnTo>
                <a:lnTo>
                  <a:pt x="168" y="856"/>
                </a:lnTo>
                <a:lnTo>
                  <a:pt x="182" y="853"/>
                </a:lnTo>
                <a:lnTo>
                  <a:pt x="196" y="855"/>
                </a:lnTo>
                <a:lnTo>
                  <a:pt x="210" y="854"/>
                </a:lnTo>
                <a:lnTo>
                  <a:pt x="224" y="856"/>
                </a:lnTo>
                <a:lnTo>
                  <a:pt x="238" y="853"/>
                </a:lnTo>
                <a:lnTo>
                  <a:pt x="252" y="853"/>
                </a:lnTo>
                <a:lnTo>
                  <a:pt x="266" y="853"/>
                </a:lnTo>
                <a:lnTo>
                  <a:pt x="280" y="851"/>
                </a:lnTo>
                <a:lnTo>
                  <a:pt x="294" y="853"/>
                </a:lnTo>
                <a:lnTo>
                  <a:pt x="308" y="853"/>
                </a:lnTo>
                <a:lnTo>
                  <a:pt x="322" y="853"/>
                </a:lnTo>
                <a:lnTo>
                  <a:pt x="336" y="849"/>
                </a:lnTo>
                <a:lnTo>
                  <a:pt x="350" y="850"/>
                </a:lnTo>
                <a:lnTo>
                  <a:pt x="364" y="853"/>
                </a:lnTo>
                <a:lnTo>
                  <a:pt x="378" y="851"/>
                </a:lnTo>
                <a:lnTo>
                  <a:pt x="392" y="849"/>
                </a:lnTo>
                <a:lnTo>
                  <a:pt x="406" y="846"/>
                </a:lnTo>
                <a:lnTo>
                  <a:pt x="420" y="849"/>
                </a:lnTo>
                <a:lnTo>
                  <a:pt x="435" y="847"/>
                </a:lnTo>
                <a:lnTo>
                  <a:pt x="449" y="850"/>
                </a:lnTo>
                <a:lnTo>
                  <a:pt x="463" y="848"/>
                </a:lnTo>
                <a:lnTo>
                  <a:pt x="477" y="845"/>
                </a:lnTo>
                <a:lnTo>
                  <a:pt x="491" y="845"/>
                </a:lnTo>
                <a:lnTo>
                  <a:pt x="505" y="848"/>
                </a:lnTo>
                <a:lnTo>
                  <a:pt x="519" y="846"/>
                </a:lnTo>
                <a:lnTo>
                  <a:pt x="533" y="845"/>
                </a:lnTo>
                <a:lnTo>
                  <a:pt x="547" y="845"/>
                </a:lnTo>
                <a:lnTo>
                  <a:pt x="561" y="844"/>
                </a:lnTo>
                <a:lnTo>
                  <a:pt x="575" y="844"/>
                </a:lnTo>
                <a:lnTo>
                  <a:pt x="589" y="843"/>
                </a:lnTo>
                <a:lnTo>
                  <a:pt x="603" y="841"/>
                </a:lnTo>
                <a:lnTo>
                  <a:pt x="617" y="840"/>
                </a:lnTo>
                <a:lnTo>
                  <a:pt x="631" y="839"/>
                </a:lnTo>
                <a:lnTo>
                  <a:pt x="645" y="841"/>
                </a:lnTo>
                <a:lnTo>
                  <a:pt x="659" y="844"/>
                </a:lnTo>
                <a:lnTo>
                  <a:pt x="673" y="841"/>
                </a:lnTo>
                <a:lnTo>
                  <a:pt x="687" y="842"/>
                </a:lnTo>
                <a:lnTo>
                  <a:pt x="701" y="837"/>
                </a:lnTo>
                <a:lnTo>
                  <a:pt x="715" y="840"/>
                </a:lnTo>
                <a:lnTo>
                  <a:pt x="729" y="840"/>
                </a:lnTo>
                <a:lnTo>
                  <a:pt x="743" y="832"/>
                </a:lnTo>
                <a:lnTo>
                  <a:pt x="757" y="838"/>
                </a:lnTo>
                <a:lnTo>
                  <a:pt x="771" y="841"/>
                </a:lnTo>
                <a:lnTo>
                  <a:pt x="785" y="839"/>
                </a:lnTo>
                <a:lnTo>
                  <a:pt x="799" y="837"/>
                </a:lnTo>
                <a:lnTo>
                  <a:pt x="813" y="833"/>
                </a:lnTo>
                <a:lnTo>
                  <a:pt x="827" y="837"/>
                </a:lnTo>
                <a:lnTo>
                  <a:pt x="841" y="834"/>
                </a:lnTo>
                <a:lnTo>
                  <a:pt x="855" y="833"/>
                </a:lnTo>
                <a:lnTo>
                  <a:pt x="869" y="832"/>
                </a:lnTo>
                <a:lnTo>
                  <a:pt x="883" y="833"/>
                </a:lnTo>
                <a:lnTo>
                  <a:pt x="897" y="832"/>
                </a:lnTo>
                <a:lnTo>
                  <a:pt x="912" y="831"/>
                </a:lnTo>
                <a:lnTo>
                  <a:pt x="926" y="832"/>
                </a:lnTo>
                <a:lnTo>
                  <a:pt x="940" y="826"/>
                </a:lnTo>
                <a:lnTo>
                  <a:pt x="954" y="830"/>
                </a:lnTo>
                <a:lnTo>
                  <a:pt x="968" y="828"/>
                </a:lnTo>
                <a:lnTo>
                  <a:pt x="982" y="831"/>
                </a:lnTo>
                <a:lnTo>
                  <a:pt x="996" y="828"/>
                </a:lnTo>
                <a:lnTo>
                  <a:pt x="1010" y="825"/>
                </a:lnTo>
                <a:lnTo>
                  <a:pt x="1024" y="822"/>
                </a:lnTo>
                <a:lnTo>
                  <a:pt x="1038" y="821"/>
                </a:lnTo>
                <a:lnTo>
                  <a:pt x="1052" y="825"/>
                </a:lnTo>
                <a:lnTo>
                  <a:pt x="1066" y="818"/>
                </a:lnTo>
                <a:lnTo>
                  <a:pt x="1080" y="812"/>
                </a:lnTo>
                <a:lnTo>
                  <a:pt x="1094" y="817"/>
                </a:lnTo>
                <a:lnTo>
                  <a:pt x="1108" y="808"/>
                </a:lnTo>
                <a:lnTo>
                  <a:pt x="1122" y="807"/>
                </a:lnTo>
                <a:lnTo>
                  <a:pt x="1136" y="811"/>
                </a:lnTo>
                <a:lnTo>
                  <a:pt x="1150" y="802"/>
                </a:lnTo>
                <a:lnTo>
                  <a:pt x="1164" y="797"/>
                </a:lnTo>
                <a:lnTo>
                  <a:pt x="1178" y="795"/>
                </a:lnTo>
                <a:lnTo>
                  <a:pt x="1192" y="789"/>
                </a:lnTo>
                <a:lnTo>
                  <a:pt x="1206" y="779"/>
                </a:lnTo>
                <a:lnTo>
                  <a:pt x="1220" y="779"/>
                </a:lnTo>
                <a:lnTo>
                  <a:pt x="1234" y="765"/>
                </a:lnTo>
                <a:lnTo>
                  <a:pt x="1248" y="758"/>
                </a:lnTo>
                <a:lnTo>
                  <a:pt x="1262" y="749"/>
                </a:lnTo>
                <a:lnTo>
                  <a:pt x="1276" y="728"/>
                </a:lnTo>
                <a:lnTo>
                  <a:pt x="1290" y="699"/>
                </a:lnTo>
                <a:lnTo>
                  <a:pt x="1304" y="680"/>
                </a:lnTo>
                <a:lnTo>
                  <a:pt x="1318" y="647"/>
                </a:lnTo>
                <a:lnTo>
                  <a:pt x="1332" y="598"/>
                </a:lnTo>
                <a:lnTo>
                  <a:pt x="1346" y="535"/>
                </a:lnTo>
                <a:lnTo>
                  <a:pt x="1360" y="430"/>
                </a:lnTo>
                <a:lnTo>
                  <a:pt x="1375" y="291"/>
                </a:lnTo>
                <a:lnTo>
                  <a:pt x="1389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1" name="Oval 74"/>
          <p:cNvSpPr>
            <a:spLocks noChangeArrowheads="1"/>
          </p:cNvSpPr>
          <p:nvPr/>
        </p:nvSpPr>
        <p:spPr bwMode="auto">
          <a:xfrm>
            <a:off x="1882379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2" name="Oval 75"/>
          <p:cNvSpPr>
            <a:spLocks noChangeArrowheads="1"/>
          </p:cNvSpPr>
          <p:nvPr/>
        </p:nvSpPr>
        <p:spPr bwMode="auto">
          <a:xfrm>
            <a:off x="1940720" y="4301729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3" name="Oval 76"/>
          <p:cNvSpPr>
            <a:spLocks noChangeArrowheads="1"/>
          </p:cNvSpPr>
          <p:nvPr/>
        </p:nvSpPr>
        <p:spPr bwMode="auto">
          <a:xfrm>
            <a:off x="1999060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4" name="Oval 77"/>
          <p:cNvSpPr>
            <a:spLocks noChangeArrowheads="1"/>
          </p:cNvSpPr>
          <p:nvPr/>
        </p:nvSpPr>
        <p:spPr bwMode="auto">
          <a:xfrm>
            <a:off x="2057401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5" name="Oval 78"/>
          <p:cNvSpPr>
            <a:spLocks noChangeArrowheads="1"/>
          </p:cNvSpPr>
          <p:nvPr/>
        </p:nvSpPr>
        <p:spPr bwMode="auto">
          <a:xfrm>
            <a:off x="2115742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6" name="Oval 79"/>
          <p:cNvSpPr>
            <a:spLocks noChangeArrowheads="1"/>
          </p:cNvSpPr>
          <p:nvPr/>
        </p:nvSpPr>
        <p:spPr bwMode="auto">
          <a:xfrm>
            <a:off x="217408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7" name="Oval 80"/>
          <p:cNvSpPr>
            <a:spLocks noChangeArrowheads="1"/>
          </p:cNvSpPr>
          <p:nvPr/>
        </p:nvSpPr>
        <p:spPr bwMode="auto">
          <a:xfrm>
            <a:off x="223242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8" name="Oval 81"/>
          <p:cNvSpPr>
            <a:spLocks noChangeArrowheads="1"/>
          </p:cNvSpPr>
          <p:nvPr/>
        </p:nvSpPr>
        <p:spPr bwMode="auto">
          <a:xfrm>
            <a:off x="228957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9" name="Oval 82"/>
          <p:cNvSpPr>
            <a:spLocks noChangeArrowheads="1"/>
          </p:cNvSpPr>
          <p:nvPr/>
        </p:nvSpPr>
        <p:spPr bwMode="auto">
          <a:xfrm>
            <a:off x="2347914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0" name="Oval 83"/>
          <p:cNvSpPr>
            <a:spLocks noChangeArrowheads="1"/>
          </p:cNvSpPr>
          <p:nvPr/>
        </p:nvSpPr>
        <p:spPr bwMode="auto">
          <a:xfrm>
            <a:off x="2406254" y="4301729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1" name="Oval 84"/>
          <p:cNvSpPr>
            <a:spLocks noChangeArrowheads="1"/>
          </p:cNvSpPr>
          <p:nvPr/>
        </p:nvSpPr>
        <p:spPr bwMode="auto">
          <a:xfrm>
            <a:off x="2464595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2" name="Oval 85"/>
          <p:cNvSpPr>
            <a:spLocks noChangeArrowheads="1"/>
          </p:cNvSpPr>
          <p:nvPr/>
        </p:nvSpPr>
        <p:spPr bwMode="auto">
          <a:xfrm>
            <a:off x="2522935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3" name="Oval 86"/>
          <p:cNvSpPr>
            <a:spLocks noChangeArrowheads="1"/>
          </p:cNvSpPr>
          <p:nvPr/>
        </p:nvSpPr>
        <p:spPr bwMode="auto">
          <a:xfrm>
            <a:off x="2581276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4" name="Oval 87"/>
          <p:cNvSpPr>
            <a:spLocks noChangeArrowheads="1"/>
          </p:cNvSpPr>
          <p:nvPr/>
        </p:nvSpPr>
        <p:spPr bwMode="auto">
          <a:xfrm>
            <a:off x="2639617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5" name="Oval 88"/>
          <p:cNvSpPr>
            <a:spLocks noChangeArrowheads="1"/>
          </p:cNvSpPr>
          <p:nvPr/>
        </p:nvSpPr>
        <p:spPr bwMode="auto">
          <a:xfrm>
            <a:off x="2697956" y="4293394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6" name="Oval 89"/>
          <p:cNvSpPr>
            <a:spLocks noChangeArrowheads="1"/>
          </p:cNvSpPr>
          <p:nvPr/>
        </p:nvSpPr>
        <p:spPr bwMode="auto">
          <a:xfrm>
            <a:off x="2755108" y="428863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7" name="Oval 90"/>
          <p:cNvSpPr>
            <a:spLocks noChangeArrowheads="1"/>
          </p:cNvSpPr>
          <p:nvPr/>
        </p:nvSpPr>
        <p:spPr bwMode="auto">
          <a:xfrm>
            <a:off x="2813448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8" name="Oval 91"/>
          <p:cNvSpPr>
            <a:spLocks noChangeArrowheads="1"/>
          </p:cNvSpPr>
          <p:nvPr/>
        </p:nvSpPr>
        <p:spPr bwMode="auto">
          <a:xfrm>
            <a:off x="2871789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9" name="Oval 92"/>
          <p:cNvSpPr>
            <a:spLocks noChangeArrowheads="1"/>
          </p:cNvSpPr>
          <p:nvPr/>
        </p:nvSpPr>
        <p:spPr bwMode="auto">
          <a:xfrm>
            <a:off x="2930129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0" name="Oval 93"/>
          <p:cNvSpPr>
            <a:spLocks noChangeArrowheads="1"/>
          </p:cNvSpPr>
          <p:nvPr/>
        </p:nvSpPr>
        <p:spPr bwMode="auto">
          <a:xfrm>
            <a:off x="2988470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1" name="Oval 94"/>
          <p:cNvSpPr>
            <a:spLocks noChangeArrowheads="1"/>
          </p:cNvSpPr>
          <p:nvPr/>
        </p:nvSpPr>
        <p:spPr bwMode="auto">
          <a:xfrm>
            <a:off x="3046810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2" name="Oval 95"/>
          <p:cNvSpPr>
            <a:spLocks noChangeArrowheads="1"/>
          </p:cNvSpPr>
          <p:nvPr/>
        </p:nvSpPr>
        <p:spPr bwMode="auto">
          <a:xfrm>
            <a:off x="3105151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3" name="Oval 96"/>
          <p:cNvSpPr>
            <a:spLocks noChangeArrowheads="1"/>
          </p:cNvSpPr>
          <p:nvPr/>
        </p:nvSpPr>
        <p:spPr bwMode="auto">
          <a:xfrm>
            <a:off x="3163490" y="4285060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4" name="Oval 97"/>
          <p:cNvSpPr>
            <a:spLocks noChangeArrowheads="1"/>
          </p:cNvSpPr>
          <p:nvPr/>
        </p:nvSpPr>
        <p:spPr bwMode="auto">
          <a:xfrm>
            <a:off x="3220642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5" name="Oval 98"/>
          <p:cNvSpPr>
            <a:spLocks noChangeArrowheads="1"/>
          </p:cNvSpPr>
          <p:nvPr/>
        </p:nvSpPr>
        <p:spPr bwMode="auto">
          <a:xfrm>
            <a:off x="3278983" y="42683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6" name="Oval 99"/>
          <p:cNvSpPr>
            <a:spLocks noChangeArrowheads="1"/>
          </p:cNvSpPr>
          <p:nvPr/>
        </p:nvSpPr>
        <p:spPr bwMode="auto">
          <a:xfrm>
            <a:off x="3337323" y="42719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7" name="Oval 100"/>
          <p:cNvSpPr>
            <a:spLocks noChangeArrowheads="1"/>
          </p:cNvSpPr>
          <p:nvPr/>
        </p:nvSpPr>
        <p:spPr bwMode="auto">
          <a:xfrm>
            <a:off x="3395664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8" name="Oval 101"/>
          <p:cNvSpPr>
            <a:spLocks noChangeArrowheads="1"/>
          </p:cNvSpPr>
          <p:nvPr/>
        </p:nvSpPr>
        <p:spPr bwMode="auto">
          <a:xfrm>
            <a:off x="3454004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9" name="Oval 102"/>
          <p:cNvSpPr>
            <a:spLocks noChangeArrowheads="1"/>
          </p:cNvSpPr>
          <p:nvPr/>
        </p:nvSpPr>
        <p:spPr bwMode="auto">
          <a:xfrm>
            <a:off x="3512345" y="42683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0" name="Oval 103"/>
          <p:cNvSpPr>
            <a:spLocks noChangeArrowheads="1"/>
          </p:cNvSpPr>
          <p:nvPr/>
        </p:nvSpPr>
        <p:spPr bwMode="auto">
          <a:xfrm>
            <a:off x="3570685" y="425529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1" name="Oval 104"/>
          <p:cNvSpPr>
            <a:spLocks noChangeArrowheads="1"/>
          </p:cNvSpPr>
          <p:nvPr/>
        </p:nvSpPr>
        <p:spPr bwMode="auto">
          <a:xfrm>
            <a:off x="3629025" y="4268392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2" name="Oval 105"/>
          <p:cNvSpPr>
            <a:spLocks noChangeArrowheads="1"/>
          </p:cNvSpPr>
          <p:nvPr/>
        </p:nvSpPr>
        <p:spPr bwMode="auto">
          <a:xfrm>
            <a:off x="3690939" y="42600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3" name="Oval 106"/>
          <p:cNvSpPr>
            <a:spLocks noChangeArrowheads="1"/>
          </p:cNvSpPr>
          <p:nvPr/>
        </p:nvSpPr>
        <p:spPr bwMode="auto">
          <a:xfrm>
            <a:off x="3749279" y="42719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4" name="Oval 107"/>
          <p:cNvSpPr>
            <a:spLocks noChangeArrowheads="1"/>
          </p:cNvSpPr>
          <p:nvPr/>
        </p:nvSpPr>
        <p:spPr bwMode="auto">
          <a:xfrm>
            <a:off x="3807620" y="426363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5" name="Oval 108"/>
          <p:cNvSpPr>
            <a:spLocks noChangeArrowheads="1"/>
          </p:cNvSpPr>
          <p:nvPr/>
        </p:nvSpPr>
        <p:spPr bwMode="auto">
          <a:xfrm>
            <a:off x="3865959" y="4251724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6" name="Oval 109"/>
          <p:cNvSpPr>
            <a:spLocks noChangeArrowheads="1"/>
          </p:cNvSpPr>
          <p:nvPr/>
        </p:nvSpPr>
        <p:spPr bwMode="auto">
          <a:xfrm>
            <a:off x="3923110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7" name="Oval 110"/>
          <p:cNvSpPr>
            <a:spLocks noChangeArrowheads="1"/>
          </p:cNvSpPr>
          <p:nvPr/>
        </p:nvSpPr>
        <p:spPr bwMode="auto">
          <a:xfrm>
            <a:off x="3981451" y="426363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8" name="Oval 111"/>
          <p:cNvSpPr>
            <a:spLocks noChangeArrowheads="1"/>
          </p:cNvSpPr>
          <p:nvPr/>
        </p:nvSpPr>
        <p:spPr bwMode="auto">
          <a:xfrm>
            <a:off x="4039792" y="425529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9" name="Oval 112"/>
          <p:cNvSpPr>
            <a:spLocks noChangeArrowheads="1"/>
          </p:cNvSpPr>
          <p:nvPr/>
        </p:nvSpPr>
        <p:spPr bwMode="auto">
          <a:xfrm>
            <a:off x="4098133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0" name="Oval 113"/>
          <p:cNvSpPr>
            <a:spLocks noChangeArrowheads="1"/>
          </p:cNvSpPr>
          <p:nvPr/>
        </p:nvSpPr>
        <p:spPr bwMode="auto">
          <a:xfrm>
            <a:off x="4156473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1" name="Oval 114"/>
          <p:cNvSpPr>
            <a:spLocks noChangeArrowheads="1"/>
          </p:cNvSpPr>
          <p:nvPr/>
        </p:nvSpPr>
        <p:spPr bwMode="auto">
          <a:xfrm>
            <a:off x="4214814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2" name="Oval 115"/>
          <p:cNvSpPr>
            <a:spLocks noChangeArrowheads="1"/>
          </p:cNvSpPr>
          <p:nvPr/>
        </p:nvSpPr>
        <p:spPr bwMode="auto">
          <a:xfrm>
            <a:off x="4273154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3" name="Oval 116"/>
          <p:cNvSpPr>
            <a:spLocks noChangeArrowheads="1"/>
          </p:cNvSpPr>
          <p:nvPr/>
        </p:nvSpPr>
        <p:spPr bwMode="auto">
          <a:xfrm>
            <a:off x="4331494" y="4243389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4" name="Oval 117"/>
          <p:cNvSpPr>
            <a:spLocks noChangeArrowheads="1"/>
          </p:cNvSpPr>
          <p:nvPr/>
        </p:nvSpPr>
        <p:spPr bwMode="auto">
          <a:xfrm>
            <a:off x="4388645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5" name="Oval 118"/>
          <p:cNvSpPr>
            <a:spLocks noChangeArrowheads="1"/>
          </p:cNvSpPr>
          <p:nvPr/>
        </p:nvSpPr>
        <p:spPr bwMode="auto">
          <a:xfrm>
            <a:off x="4446985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6" name="Oval 119"/>
          <p:cNvSpPr>
            <a:spLocks noChangeArrowheads="1"/>
          </p:cNvSpPr>
          <p:nvPr/>
        </p:nvSpPr>
        <p:spPr bwMode="auto">
          <a:xfrm>
            <a:off x="4505326" y="42267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7" name="Oval 120"/>
          <p:cNvSpPr>
            <a:spLocks noChangeArrowheads="1"/>
          </p:cNvSpPr>
          <p:nvPr/>
        </p:nvSpPr>
        <p:spPr bwMode="auto">
          <a:xfrm>
            <a:off x="4563667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8" name="Oval 121"/>
          <p:cNvSpPr>
            <a:spLocks noChangeArrowheads="1"/>
          </p:cNvSpPr>
          <p:nvPr/>
        </p:nvSpPr>
        <p:spPr bwMode="auto">
          <a:xfrm>
            <a:off x="4622008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9" name="Oval 122"/>
          <p:cNvSpPr>
            <a:spLocks noChangeArrowheads="1"/>
          </p:cNvSpPr>
          <p:nvPr/>
        </p:nvSpPr>
        <p:spPr bwMode="auto">
          <a:xfrm>
            <a:off x="4680349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0" name="Oval 123"/>
          <p:cNvSpPr>
            <a:spLocks noChangeArrowheads="1"/>
          </p:cNvSpPr>
          <p:nvPr/>
        </p:nvSpPr>
        <p:spPr bwMode="auto">
          <a:xfrm>
            <a:off x="4738689" y="423862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1" name="Oval 124"/>
          <p:cNvSpPr>
            <a:spLocks noChangeArrowheads="1"/>
          </p:cNvSpPr>
          <p:nvPr/>
        </p:nvSpPr>
        <p:spPr bwMode="auto">
          <a:xfrm>
            <a:off x="4797029" y="4218386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2" name="Oval 125"/>
          <p:cNvSpPr>
            <a:spLocks noChangeArrowheads="1"/>
          </p:cNvSpPr>
          <p:nvPr/>
        </p:nvSpPr>
        <p:spPr bwMode="auto">
          <a:xfrm>
            <a:off x="4854180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3" name="Oval 126"/>
          <p:cNvSpPr>
            <a:spLocks noChangeArrowheads="1"/>
          </p:cNvSpPr>
          <p:nvPr/>
        </p:nvSpPr>
        <p:spPr bwMode="auto">
          <a:xfrm>
            <a:off x="4912520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4" name="Oval 127"/>
          <p:cNvSpPr>
            <a:spLocks noChangeArrowheads="1"/>
          </p:cNvSpPr>
          <p:nvPr/>
        </p:nvSpPr>
        <p:spPr bwMode="auto">
          <a:xfrm>
            <a:off x="4970861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5" name="Oval 128"/>
          <p:cNvSpPr>
            <a:spLocks noChangeArrowheads="1"/>
          </p:cNvSpPr>
          <p:nvPr/>
        </p:nvSpPr>
        <p:spPr bwMode="auto">
          <a:xfrm>
            <a:off x="5029201" y="42219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6" name="Oval 129"/>
          <p:cNvSpPr>
            <a:spLocks noChangeArrowheads="1"/>
          </p:cNvSpPr>
          <p:nvPr/>
        </p:nvSpPr>
        <p:spPr bwMode="auto">
          <a:xfrm>
            <a:off x="5087542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7" name="Oval 130"/>
          <p:cNvSpPr>
            <a:spLocks noChangeArrowheads="1"/>
          </p:cNvSpPr>
          <p:nvPr/>
        </p:nvSpPr>
        <p:spPr bwMode="auto">
          <a:xfrm>
            <a:off x="5145883" y="42267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8" name="Oval 131"/>
          <p:cNvSpPr>
            <a:spLocks noChangeArrowheads="1"/>
          </p:cNvSpPr>
          <p:nvPr/>
        </p:nvSpPr>
        <p:spPr bwMode="auto">
          <a:xfrm>
            <a:off x="5204224" y="42183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9" name="Oval 132"/>
          <p:cNvSpPr>
            <a:spLocks noChangeArrowheads="1"/>
          </p:cNvSpPr>
          <p:nvPr/>
        </p:nvSpPr>
        <p:spPr bwMode="auto">
          <a:xfrm>
            <a:off x="5261374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0" name="Oval 133"/>
          <p:cNvSpPr>
            <a:spLocks noChangeArrowheads="1"/>
          </p:cNvSpPr>
          <p:nvPr/>
        </p:nvSpPr>
        <p:spPr bwMode="auto">
          <a:xfrm>
            <a:off x="5319714" y="42183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1" name="Oval 134"/>
          <p:cNvSpPr>
            <a:spLocks noChangeArrowheads="1"/>
          </p:cNvSpPr>
          <p:nvPr/>
        </p:nvSpPr>
        <p:spPr bwMode="auto">
          <a:xfrm>
            <a:off x="5378055" y="42052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2" name="Oval 135"/>
          <p:cNvSpPr>
            <a:spLocks noChangeArrowheads="1"/>
          </p:cNvSpPr>
          <p:nvPr/>
        </p:nvSpPr>
        <p:spPr bwMode="auto">
          <a:xfrm>
            <a:off x="5436395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3" name="Oval 136"/>
          <p:cNvSpPr>
            <a:spLocks noChangeArrowheads="1"/>
          </p:cNvSpPr>
          <p:nvPr/>
        </p:nvSpPr>
        <p:spPr bwMode="auto">
          <a:xfrm>
            <a:off x="5494736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4" name="Oval 137"/>
          <p:cNvSpPr>
            <a:spLocks noChangeArrowheads="1"/>
          </p:cNvSpPr>
          <p:nvPr/>
        </p:nvSpPr>
        <p:spPr bwMode="auto">
          <a:xfrm>
            <a:off x="5553076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5" name="Oval 138"/>
          <p:cNvSpPr>
            <a:spLocks noChangeArrowheads="1"/>
          </p:cNvSpPr>
          <p:nvPr/>
        </p:nvSpPr>
        <p:spPr bwMode="auto">
          <a:xfrm>
            <a:off x="5611417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6" name="Oval 139"/>
          <p:cNvSpPr>
            <a:spLocks noChangeArrowheads="1"/>
          </p:cNvSpPr>
          <p:nvPr/>
        </p:nvSpPr>
        <p:spPr bwMode="auto">
          <a:xfrm>
            <a:off x="5673330" y="41933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7" name="Oval 140"/>
          <p:cNvSpPr>
            <a:spLocks noChangeArrowheads="1"/>
          </p:cNvSpPr>
          <p:nvPr/>
        </p:nvSpPr>
        <p:spPr bwMode="auto">
          <a:xfrm>
            <a:off x="5731670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8" name="Oval 141"/>
          <p:cNvSpPr>
            <a:spLocks noChangeArrowheads="1"/>
          </p:cNvSpPr>
          <p:nvPr/>
        </p:nvSpPr>
        <p:spPr bwMode="auto">
          <a:xfrm>
            <a:off x="5790011" y="417195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9" name="Oval 142"/>
          <p:cNvSpPr>
            <a:spLocks noChangeArrowheads="1"/>
          </p:cNvSpPr>
          <p:nvPr/>
        </p:nvSpPr>
        <p:spPr bwMode="auto">
          <a:xfrm>
            <a:off x="5848351" y="41886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0" name="Oval 143"/>
          <p:cNvSpPr>
            <a:spLocks noChangeArrowheads="1"/>
          </p:cNvSpPr>
          <p:nvPr/>
        </p:nvSpPr>
        <p:spPr bwMode="auto">
          <a:xfrm>
            <a:off x="5906691" y="4180286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1" name="Oval 144"/>
          <p:cNvSpPr>
            <a:spLocks noChangeArrowheads="1"/>
          </p:cNvSpPr>
          <p:nvPr/>
        </p:nvSpPr>
        <p:spPr bwMode="auto">
          <a:xfrm>
            <a:off x="5963842" y="41933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2" name="Oval 145"/>
          <p:cNvSpPr>
            <a:spLocks noChangeArrowheads="1"/>
          </p:cNvSpPr>
          <p:nvPr/>
        </p:nvSpPr>
        <p:spPr bwMode="auto">
          <a:xfrm>
            <a:off x="6022183" y="41802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3" name="Oval 146"/>
          <p:cNvSpPr>
            <a:spLocks noChangeArrowheads="1"/>
          </p:cNvSpPr>
          <p:nvPr/>
        </p:nvSpPr>
        <p:spPr bwMode="auto">
          <a:xfrm>
            <a:off x="6080524" y="416838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4" name="Oval 147"/>
          <p:cNvSpPr>
            <a:spLocks noChangeArrowheads="1"/>
          </p:cNvSpPr>
          <p:nvPr/>
        </p:nvSpPr>
        <p:spPr bwMode="auto">
          <a:xfrm>
            <a:off x="6138864" y="41552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5" name="Oval 148"/>
          <p:cNvSpPr>
            <a:spLocks noChangeArrowheads="1"/>
          </p:cNvSpPr>
          <p:nvPr/>
        </p:nvSpPr>
        <p:spPr bwMode="auto">
          <a:xfrm>
            <a:off x="6197205" y="415171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6" name="Oval 149"/>
          <p:cNvSpPr>
            <a:spLocks noChangeArrowheads="1"/>
          </p:cNvSpPr>
          <p:nvPr/>
        </p:nvSpPr>
        <p:spPr bwMode="auto">
          <a:xfrm>
            <a:off x="6255545" y="416838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7" name="Oval 150"/>
          <p:cNvSpPr>
            <a:spLocks noChangeArrowheads="1"/>
          </p:cNvSpPr>
          <p:nvPr/>
        </p:nvSpPr>
        <p:spPr bwMode="auto">
          <a:xfrm>
            <a:off x="6313886" y="413861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8" name="Oval 151"/>
          <p:cNvSpPr>
            <a:spLocks noChangeArrowheads="1"/>
          </p:cNvSpPr>
          <p:nvPr/>
        </p:nvSpPr>
        <p:spPr bwMode="auto">
          <a:xfrm>
            <a:off x="6372225" y="4113611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9" name="Oval 152"/>
          <p:cNvSpPr>
            <a:spLocks noChangeArrowheads="1"/>
          </p:cNvSpPr>
          <p:nvPr/>
        </p:nvSpPr>
        <p:spPr bwMode="auto">
          <a:xfrm>
            <a:off x="6429376" y="413504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0" name="Oval 153"/>
          <p:cNvSpPr>
            <a:spLocks noChangeArrowheads="1"/>
          </p:cNvSpPr>
          <p:nvPr/>
        </p:nvSpPr>
        <p:spPr bwMode="auto">
          <a:xfrm>
            <a:off x="6487717" y="409694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1" name="Oval 154"/>
          <p:cNvSpPr>
            <a:spLocks noChangeArrowheads="1"/>
          </p:cNvSpPr>
          <p:nvPr/>
        </p:nvSpPr>
        <p:spPr bwMode="auto">
          <a:xfrm>
            <a:off x="6546058" y="409337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2" name="Oval 156"/>
          <p:cNvSpPr>
            <a:spLocks noChangeArrowheads="1"/>
          </p:cNvSpPr>
          <p:nvPr/>
        </p:nvSpPr>
        <p:spPr bwMode="auto">
          <a:xfrm>
            <a:off x="6662739" y="407193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3" name="Oval 157"/>
          <p:cNvSpPr>
            <a:spLocks noChangeArrowheads="1"/>
          </p:cNvSpPr>
          <p:nvPr/>
        </p:nvSpPr>
        <p:spPr bwMode="auto">
          <a:xfrm>
            <a:off x="6721080" y="405169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4" name="Oval 158"/>
          <p:cNvSpPr>
            <a:spLocks noChangeArrowheads="1"/>
          </p:cNvSpPr>
          <p:nvPr/>
        </p:nvSpPr>
        <p:spPr bwMode="auto">
          <a:xfrm>
            <a:off x="6779420" y="40433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5" name="Oval 159"/>
          <p:cNvSpPr>
            <a:spLocks noChangeArrowheads="1"/>
          </p:cNvSpPr>
          <p:nvPr/>
        </p:nvSpPr>
        <p:spPr bwMode="auto">
          <a:xfrm>
            <a:off x="6837760" y="4018361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6" name="Oval 160"/>
          <p:cNvSpPr>
            <a:spLocks noChangeArrowheads="1"/>
          </p:cNvSpPr>
          <p:nvPr/>
        </p:nvSpPr>
        <p:spPr bwMode="auto">
          <a:xfrm>
            <a:off x="6894911" y="39766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7" name="Oval 161"/>
          <p:cNvSpPr>
            <a:spLocks noChangeArrowheads="1"/>
          </p:cNvSpPr>
          <p:nvPr/>
        </p:nvSpPr>
        <p:spPr bwMode="auto">
          <a:xfrm>
            <a:off x="6953251" y="39766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8" name="Oval 162"/>
          <p:cNvSpPr>
            <a:spLocks noChangeArrowheads="1"/>
          </p:cNvSpPr>
          <p:nvPr/>
        </p:nvSpPr>
        <p:spPr bwMode="auto">
          <a:xfrm>
            <a:off x="7011592" y="391834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9" name="Oval 163"/>
          <p:cNvSpPr>
            <a:spLocks noChangeArrowheads="1"/>
          </p:cNvSpPr>
          <p:nvPr/>
        </p:nvSpPr>
        <p:spPr bwMode="auto">
          <a:xfrm>
            <a:off x="7069933" y="388977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0" name="Oval 164"/>
          <p:cNvSpPr>
            <a:spLocks noChangeArrowheads="1"/>
          </p:cNvSpPr>
          <p:nvPr/>
        </p:nvSpPr>
        <p:spPr bwMode="auto">
          <a:xfrm>
            <a:off x="7128274" y="385167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1" name="Oval 165"/>
          <p:cNvSpPr>
            <a:spLocks noChangeArrowheads="1"/>
          </p:cNvSpPr>
          <p:nvPr/>
        </p:nvSpPr>
        <p:spPr bwMode="auto">
          <a:xfrm>
            <a:off x="7186614" y="37647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2" name="Oval 166"/>
          <p:cNvSpPr>
            <a:spLocks noChangeArrowheads="1"/>
          </p:cNvSpPr>
          <p:nvPr/>
        </p:nvSpPr>
        <p:spPr bwMode="auto">
          <a:xfrm>
            <a:off x="7244955" y="364450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3" name="Oval 167"/>
          <p:cNvSpPr>
            <a:spLocks noChangeArrowheads="1"/>
          </p:cNvSpPr>
          <p:nvPr/>
        </p:nvSpPr>
        <p:spPr bwMode="auto">
          <a:xfrm>
            <a:off x="7303294" y="3565922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4" name="Oval 168"/>
          <p:cNvSpPr>
            <a:spLocks noChangeArrowheads="1"/>
          </p:cNvSpPr>
          <p:nvPr/>
        </p:nvSpPr>
        <p:spPr bwMode="auto">
          <a:xfrm>
            <a:off x="7360445" y="342781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5" name="Oval 169"/>
          <p:cNvSpPr>
            <a:spLocks noChangeArrowheads="1"/>
          </p:cNvSpPr>
          <p:nvPr/>
        </p:nvSpPr>
        <p:spPr bwMode="auto">
          <a:xfrm>
            <a:off x="7418786" y="322421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6" name="Oval 170"/>
          <p:cNvSpPr>
            <a:spLocks noChangeArrowheads="1"/>
          </p:cNvSpPr>
          <p:nvPr/>
        </p:nvSpPr>
        <p:spPr bwMode="auto">
          <a:xfrm>
            <a:off x="7477126" y="296227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7" name="Oval 171"/>
          <p:cNvSpPr>
            <a:spLocks noChangeArrowheads="1"/>
          </p:cNvSpPr>
          <p:nvPr/>
        </p:nvSpPr>
        <p:spPr bwMode="auto">
          <a:xfrm>
            <a:off x="7535467" y="2526506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8" name="Oval 172"/>
          <p:cNvSpPr>
            <a:spLocks noChangeArrowheads="1"/>
          </p:cNvSpPr>
          <p:nvPr/>
        </p:nvSpPr>
        <p:spPr bwMode="auto">
          <a:xfrm>
            <a:off x="7597380" y="19478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9" name="Oval 173"/>
          <p:cNvSpPr>
            <a:spLocks noChangeArrowheads="1"/>
          </p:cNvSpPr>
          <p:nvPr/>
        </p:nvSpPr>
        <p:spPr bwMode="auto">
          <a:xfrm>
            <a:off x="7655720" y="7381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0" name="Rectangle 174"/>
          <p:cNvSpPr>
            <a:spLocks noChangeArrowheads="1"/>
          </p:cNvSpPr>
          <p:nvPr/>
        </p:nvSpPr>
        <p:spPr bwMode="auto">
          <a:xfrm>
            <a:off x="1849041" y="3527823"/>
            <a:ext cx="265457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dirty="0">
                <a:solidFill>
                  <a:srgbClr val="000000"/>
                </a:solidFill>
              </a:rPr>
              <a:t>3.8% of students from bottom 20%</a:t>
            </a:r>
            <a:endParaRPr lang="en-US" altLang="en-US" sz="1350" dirty="0"/>
          </a:p>
        </p:txBody>
      </p:sp>
      <p:sp>
        <p:nvSpPr>
          <p:cNvPr id="511" name="Rectangle 175"/>
          <p:cNvSpPr>
            <a:spLocks noChangeArrowheads="1"/>
          </p:cNvSpPr>
          <p:nvPr/>
        </p:nvSpPr>
        <p:spPr bwMode="auto">
          <a:xfrm>
            <a:off x="4179094" y="685801"/>
            <a:ext cx="236603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dirty="0">
                <a:solidFill>
                  <a:srgbClr val="000000"/>
                </a:solidFill>
              </a:rPr>
              <a:t>14.5% of students from top 1%</a:t>
            </a:r>
            <a:endParaRPr lang="en-US" altLang="en-US" sz="1350" dirty="0"/>
          </a:p>
        </p:txBody>
      </p:sp>
      <p:sp>
        <p:nvSpPr>
          <p:cNvPr id="512" name="Line 176"/>
          <p:cNvSpPr>
            <a:spLocks noChangeShapeType="1"/>
          </p:cNvSpPr>
          <p:nvPr/>
        </p:nvSpPr>
        <p:spPr bwMode="auto">
          <a:xfrm flipV="1">
            <a:off x="1795463" y="534591"/>
            <a:ext cx="0" cy="38290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3" name="Line 177"/>
          <p:cNvSpPr>
            <a:spLocks noChangeShapeType="1"/>
          </p:cNvSpPr>
          <p:nvPr/>
        </p:nvSpPr>
        <p:spPr bwMode="auto">
          <a:xfrm flipH="1">
            <a:off x="1728788" y="4363641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4" name="Rectangle 178"/>
          <p:cNvSpPr>
            <a:spLocks noChangeArrowheads="1"/>
          </p:cNvSpPr>
          <p:nvPr/>
        </p:nvSpPr>
        <p:spPr bwMode="auto">
          <a:xfrm rot="16200000">
            <a:off x="1565207" y="4215714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515" name="Line 179"/>
          <p:cNvSpPr>
            <a:spLocks noChangeShapeType="1"/>
          </p:cNvSpPr>
          <p:nvPr/>
        </p:nvSpPr>
        <p:spPr bwMode="auto">
          <a:xfrm flipH="1">
            <a:off x="1728788" y="3124200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6" name="Rectangle 180"/>
          <p:cNvSpPr>
            <a:spLocks noChangeArrowheads="1"/>
          </p:cNvSpPr>
          <p:nvPr/>
        </p:nvSpPr>
        <p:spPr bwMode="auto">
          <a:xfrm rot="16200000">
            <a:off x="1565207" y="2977464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5</a:t>
            </a:r>
            <a:endParaRPr lang="en-US" altLang="en-US" sz="1350"/>
          </a:p>
        </p:txBody>
      </p:sp>
      <p:sp>
        <p:nvSpPr>
          <p:cNvPr id="517" name="Line 181"/>
          <p:cNvSpPr>
            <a:spLocks noChangeShapeType="1"/>
          </p:cNvSpPr>
          <p:nvPr/>
        </p:nvSpPr>
        <p:spPr bwMode="auto">
          <a:xfrm flipH="1">
            <a:off x="1728788" y="188118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8" name="Rectangle 182"/>
          <p:cNvSpPr>
            <a:spLocks noChangeArrowheads="1"/>
          </p:cNvSpPr>
          <p:nvPr/>
        </p:nvSpPr>
        <p:spPr bwMode="auto">
          <a:xfrm rot="16200000">
            <a:off x="1517117" y="1734452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10</a:t>
            </a:r>
            <a:endParaRPr lang="en-US" altLang="en-US" sz="1350"/>
          </a:p>
        </p:txBody>
      </p:sp>
      <p:sp>
        <p:nvSpPr>
          <p:cNvPr id="519" name="Line 183"/>
          <p:cNvSpPr>
            <a:spLocks noChangeShapeType="1"/>
          </p:cNvSpPr>
          <p:nvPr/>
        </p:nvSpPr>
        <p:spPr bwMode="auto">
          <a:xfrm flipH="1">
            <a:off x="1728788" y="64293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0" name="Rectangle 184"/>
          <p:cNvSpPr>
            <a:spLocks noChangeArrowheads="1"/>
          </p:cNvSpPr>
          <p:nvPr/>
        </p:nvSpPr>
        <p:spPr bwMode="auto">
          <a:xfrm rot="16200000">
            <a:off x="1517117" y="493821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15</a:t>
            </a:r>
            <a:endParaRPr lang="en-US" altLang="en-US" sz="1350"/>
          </a:p>
        </p:txBody>
      </p:sp>
      <p:sp>
        <p:nvSpPr>
          <p:cNvPr id="521" name="Rectangle 185"/>
          <p:cNvSpPr>
            <a:spLocks noChangeArrowheads="1"/>
          </p:cNvSpPr>
          <p:nvPr/>
        </p:nvSpPr>
        <p:spPr bwMode="auto">
          <a:xfrm rot="16200000">
            <a:off x="611777" y="2274996"/>
            <a:ext cx="151964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Percent of Students</a:t>
            </a:r>
            <a:endParaRPr lang="en-US" altLang="en-US" sz="1350"/>
          </a:p>
        </p:txBody>
      </p:sp>
      <p:sp>
        <p:nvSpPr>
          <p:cNvPr id="522" name="Line 186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3" name="Line 187"/>
          <p:cNvSpPr>
            <a:spLocks noChangeShapeType="1"/>
          </p:cNvSpPr>
          <p:nvPr/>
        </p:nvSpPr>
        <p:spPr bwMode="auto">
          <a:xfrm>
            <a:off x="1907381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4" name="Rectangle 188"/>
          <p:cNvSpPr>
            <a:spLocks noChangeArrowheads="1"/>
          </p:cNvSpPr>
          <p:nvPr/>
        </p:nvSpPr>
        <p:spPr bwMode="auto">
          <a:xfrm>
            <a:off x="1862138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525" name="Line 189"/>
          <p:cNvSpPr>
            <a:spLocks noChangeShapeType="1"/>
          </p:cNvSpPr>
          <p:nvPr/>
        </p:nvSpPr>
        <p:spPr bwMode="auto">
          <a:xfrm>
            <a:off x="3071813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6" name="Rectangle 190"/>
          <p:cNvSpPr>
            <a:spLocks noChangeArrowheads="1"/>
          </p:cNvSpPr>
          <p:nvPr/>
        </p:nvSpPr>
        <p:spPr bwMode="auto">
          <a:xfrm>
            <a:off x="2975372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20</a:t>
            </a:r>
            <a:endParaRPr lang="en-US" altLang="en-US" sz="1350"/>
          </a:p>
        </p:txBody>
      </p:sp>
      <p:sp>
        <p:nvSpPr>
          <p:cNvPr id="527" name="Line 191"/>
          <p:cNvSpPr>
            <a:spLocks noChangeShapeType="1"/>
          </p:cNvSpPr>
          <p:nvPr/>
        </p:nvSpPr>
        <p:spPr bwMode="auto">
          <a:xfrm>
            <a:off x="4239815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8" name="Rectangle 192"/>
          <p:cNvSpPr>
            <a:spLocks noChangeArrowheads="1"/>
          </p:cNvSpPr>
          <p:nvPr/>
        </p:nvSpPr>
        <p:spPr bwMode="auto">
          <a:xfrm>
            <a:off x="4143375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40</a:t>
            </a:r>
            <a:endParaRPr lang="en-US" altLang="en-US" sz="1350"/>
          </a:p>
        </p:txBody>
      </p:sp>
      <p:sp>
        <p:nvSpPr>
          <p:cNvPr id="529" name="Line 193"/>
          <p:cNvSpPr>
            <a:spLocks noChangeShapeType="1"/>
          </p:cNvSpPr>
          <p:nvPr/>
        </p:nvSpPr>
        <p:spPr bwMode="auto">
          <a:xfrm>
            <a:off x="5403056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0" name="Rectangle 194"/>
          <p:cNvSpPr>
            <a:spLocks noChangeArrowheads="1"/>
          </p:cNvSpPr>
          <p:nvPr/>
        </p:nvSpPr>
        <p:spPr bwMode="auto">
          <a:xfrm>
            <a:off x="5307806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60</a:t>
            </a:r>
            <a:endParaRPr lang="en-US" altLang="en-US" sz="1350"/>
          </a:p>
        </p:txBody>
      </p:sp>
      <p:sp>
        <p:nvSpPr>
          <p:cNvPr id="531" name="Line 195"/>
          <p:cNvSpPr>
            <a:spLocks noChangeShapeType="1"/>
          </p:cNvSpPr>
          <p:nvPr/>
        </p:nvSpPr>
        <p:spPr bwMode="auto">
          <a:xfrm>
            <a:off x="6571060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2" name="Rectangle 196"/>
          <p:cNvSpPr>
            <a:spLocks noChangeArrowheads="1"/>
          </p:cNvSpPr>
          <p:nvPr/>
        </p:nvSpPr>
        <p:spPr bwMode="auto">
          <a:xfrm>
            <a:off x="6475810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80</a:t>
            </a:r>
            <a:endParaRPr lang="en-US" altLang="en-US" sz="1350"/>
          </a:p>
        </p:txBody>
      </p:sp>
      <p:sp>
        <p:nvSpPr>
          <p:cNvPr id="533" name="Line 197"/>
          <p:cNvSpPr>
            <a:spLocks noChangeShapeType="1"/>
          </p:cNvSpPr>
          <p:nvPr/>
        </p:nvSpPr>
        <p:spPr bwMode="auto">
          <a:xfrm>
            <a:off x="7739063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4" name="Rectangle 198"/>
          <p:cNvSpPr>
            <a:spLocks noChangeArrowheads="1"/>
          </p:cNvSpPr>
          <p:nvPr/>
        </p:nvSpPr>
        <p:spPr bwMode="auto">
          <a:xfrm>
            <a:off x="7597380" y="4467226"/>
            <a:ext cx="28854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100</a:t>
            </a:r>
            <a:endParaRPr lang="en-US" altLang="en-US" sz="1350"/>
          </a:p>
        </p:txBody>
      </p:sp>
      <p:sp>
        <p:nvSpPr>
          <p:cNvPr id="535" name="Rectangle 199"/>
          <p:cNvSpPr>
            <a:spLocks noChangeArrowheads="1"/>
          </p:cNvSpPr>
          <p:nvPr/>
        </p:nvSpPr>
        <p:spPr bwMode="auto">
          <a:xfrm>
            <a:off x="4339828" y="4687492"/>
            <a:ext cx="96180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Parent Rank</a:t>
            </a:r>
            <a:endParaRPr lang="en-US" altLang="en-US" sz="1350"/>
          </a:p>
        </p:txBody>
      </p:sp>
      <p:sp>
        <p:nvSpPr>
          <p:cNvPr id="536" name="Rectangle 200"/>
          <p:cNvSpPr>
            <a:spLocks noChangeArrowheads="1"/>
          </p:cNvSpPr>
          <p:nvPr/>
        </p:nvSpPr>
        <p:spPr bwMode="auto">
          <a:xfrm>
            <a:off x="4788694" y="227411"/>
            <a:ext cx="67326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75">
                <a:solidFill>
                  <a:srgbClr val="1E2D53"/>
                </a:solidFill>
              </a:rPr>
              <a:t> </a:t>
            </a:r>
            <a:endParaRPr lang="en-US" altLang="en-US" sz="1350"/>
          </a:p>
        </p:txBody>
      </p:sp>
      <p:cxnSp>
        <p:nvCxnSpPr>
          <p:cNvPr id="537" name="Straight Connector 145"/>
          <p:cNvCxnSpPr/>
          <p:nvPr/>
        </p:nvCxnSpPr>
        <p:spPr>
          <a:xfrm flipV="1">
            <a:off x="6533436" y="770332"/>
            <a:ext cx="1097280" cy="4766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sp>
        <p:nvSpPr>
          <p:cNvPr id="538" name="Left Brace 537"/>
          <p:cNvSpPr/>
          <p:nvPr/>
        </p:nvSpPr>
        <p:spPr>
          <a:xfrm rot="5400000">
            <a:off x="2464439" y="3335975"/>
            <a:ext cx="121444" cy="1093305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05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541" name="TextBox 92"/>
          <p:cNvSpPr txBox="1"/>
          <p:nvPr/>
        </p:nvSpPr>
        <p:spPr>
          <a:xfrm>
            <a:off x="1143101" y="1"/>
            <a:ext cx="6857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rgbClr val="1E2D53"/>
                </a:solidFill>
              </a:rPr>
              <a:t>Parent Income Distribution by Percentile</a:t>
            </a:r>
          </a:p>
          <a:p>
            <a:pPr algn="ctr">
              <a:defRPr/>
            </a:pPr>
            <a:r>
              <a:rPr lang="en-US" sz="1350" dirty="0">
                <a:solidFill>
                  <a:srgbClr val="1E2D53"/>
                </a:solidFill>
              </a:rPr>
              <a:t>Ivy Plus Colleges</a:t>
            </a:r>
          </a:p>
        </p:txBody>
      </p:sp>
      <p:sp>
        <p:nvSpPr>
          <p:cNvPr id="143" name="Right Arrow 142"/>
          <p:cNvSpPr/>
          <p:nvPr/>
        </p:nvSpPr>
        <p:spPr>
          <a:xfrm>
            <a:off x="2286000" y="2171700"/>
            <a:ext cx="503039" cy="364926"/>
          </a:xfrm>
          <a:prstGeom prst="rightArrow">
            <a:avLst/>
          </a:prstGeom>
          <a:gradFill rotWithShape="1">
            <a:gsLst>
              <a:gs pos="0">
                <a:srgbClr val="BBE0E3">
                  <a:tint val="100000"/>
                  <a:shade val="100000"/>
                  <a:satMod val="130000"/>
                </a:srgbClr>
              </a:gs>
              <a:gs pos="100000">
                <a:srgbClr val="BBE0E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4" name="TextBox 146"/>
          <p:cNvSpPr txBox="1"/>
          <p:nvPr/>
        </p:nvSpPr>
        <p:spPr>
          <a:xfrm>
            <a:off x="2906264" y="2203074"/>
            <a:ext cx="41761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9035" algn="l"/>
              </a:tabLst>
              <a:defRPr/>
            </a:pPr>
            <a:r>
              <a:rPr lang="en-US" sz="1350" i="1" dirty="0">
                <a:solidFill>
                  <a:prstClr val="black"/>
                </a:solidFill>
                <a:sym typeface="Wingdings" panose="05000000000000000000" pitchFamily="2" charset="2"/>
              </a:rPr>
              <a:t>Probability of attending an elite private college is</a:t>
            </a:r>
          </a:p>
          <a:p>
            <a:pPr>
              <a:tabLst>
                <a:tab pos="1799035" algn="l"/>
              </a:tabLst>
              <a:defRPr/>
            </a:pPr>
            <a:r>
              <a:rPr lang="en-US" sz="1350" b="1" i="1" dirty="0">
                <a:solidFill>
                  <a:prstClr val="black"/>
                </a:solidFill>
                <a:sym typeface="Wingdings" panose="05000000000000000000" pitchFamily="2" charset="2"/>
              </a:rPr>
              <a:t>77</a:t>
            </a:r>
            <a:r>
              <a:rPr lang="en-US" sz="1350" b="1" i="1" dirty="0">
                <a:solidFill>
                  <a:prstClr val="black"/>
                </a:solidFill>
              </a:rPr>
              <a:t> times </a:t>
            </a:r>
            <a:r>
              <a:rPr lang="en-US" sz="1350" i="1" dirty="0">
                <a:solidFill>
                  <a:prstClr val="black"/>
                </a:solidFill>
              </a:rPr>
              <a:t>higher for children in the top 1% compared to the bottom 20%</a:t>
            </a:r>
          </a:p>
        </p:txBody>
      </p:sp>
    </p:spTree>
    <p:extLst>
      <p:ext uri="{BB962C8B-B14F-4D97-AF65-F5344CB8AC3E}">
        <p14:creationId xmlns:p14="http://schemas.microsoft.com/office/powerpoint/2010/main" val="1726676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3"/>
          <p:cNvSpPr>
            <a:spLocks noChangeAspect="1" noChangeArrowheads="1" noTextEdit="1"/>
          </p:cNvSpPr>
          <p:nvPr/>
        </p:nvSpPr>
        <p:spPr bwMode="auto">
          <a:xfrm>
            <a:off x="1143001" y="77392"/>
            <a:ext cx="6858001" cy="49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139428" y="73819"/>
            <a:ext cx="6865145" cy="4995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143000" y="80964"/>
            <a:ext cx="6854429" cy="4985147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795464" y="534591"/>
            <a:ext cx="6051947" cy="382905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1795464" y="4251722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1795464" y="3349229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1795464" y="2446735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1795464" y="1545431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1795464" y="64293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1907383" y="4113610"/>
            <a:ext cx="241697" cy="138113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3121820" y="4010026"/>
            <a:ext cx="240506" cy="241697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335066" y="3885010"/>
            <a:ext cx="245269" cy="366713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5548314" y="3656410"/>
            <a:ext cx="245269" cy="595313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6766324" y="1083469"/>
            <a:ext cx="241697" cy="3168254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9" name="Line 38"/>
          <p:cNvSpPr>
            <a:spLocks noChangeShapeType="1"/>
          </p:cNvSpPr>
          <p:nvPr/>
        </p:nvSpPr>
        <p:spPr bwMode="auto">
          <a:xfrm flipV="1">
            <a:off x="1795463" y="534591"/>
            <a:ext cx="0" cy="38290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0" name="Line 39"/>
          <p:cNvSpPr>
            <a:spLocks noChangeShapeType="1"/>
          </p:cNvSpPr>
          <p:nvPr/>
        </p:nvSpPr>
        <p:spPr bwMode="auto">
          <a:xfrm flipH="1">
            <a:off x="1728788" y="4251722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1" name="Rectangle 40"/>
          <p:cNvSpPr>
            <a:spLocks noChangeArrowheads="1"/>
          </p:cNvSpPr>
          <p:nvPr/>
        </p:nvSpPr>
        <p:spPr bwMode="auto">
          <a:xfrm rot="16200000">
            <a:off x="1565207" y="410379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82" name="Line 41"/>
          <p:cNvSpPr>
            <a:spLocks noChangeShapeType="1"/>
          </p:cNvSpPr>
          <p:nvPr/>
        </p:nvSpPr>
        <p:spPr bwMode="auto">
          <a:xfrm flipH="1">
            <a:off x="1728788" y="3349229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3" name="Rectangle 42"/>
          <p:cNvSpPr>
            <a:spLocks noChangeArrowheads="1"/>
          </p:cNvSpPr>
          <p:nvPr/>
        </p:nvSpPr>
        <p:spPr bwMode="auto">
          <a:xfrm rot="16200000">
            <a:off x="1517117" y="3201302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20</a:t>
            </a:r>
            <a:endParaRPr lang="en-US" altLang="en-US" sz="1350"/>
          </a:p>
        </p:txBody>
      </p:sp>
      <p:sp>
        <p:nvSpPr>
          <p:cNvPr id="84" name="Line 43"/>
          <p:cNvSpPr>
            <a:spLocks noChangeShapeType="1"/>
          </p:cNvSpPr>
          <p:nvPr/>
        </p:nvSpPr>
        <p:spPr bwMode="auto">
          <a:xfrm flipH="1">
            <a:off x="1728788" y="2446735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 rot="16200000">
            <a:off x="1517117" y="2299999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40</a:t>
            </a:r>
            <a:endParaRPr lang="en-US" altLang="en-US" sz="1350"/>
          </a:p>
        </p:txBody>
      </p:sp>
      <p:sp>
        <p:nvSpPr>
          <p:cNvPr id="86" name="Line 45"/>
          <p:cNvSpPr>
            <a:spLocks noChangeShapeType="1"/>
          </p:cNvSpPr>
          <p:nvPr/>
        </p:nvSpPr>
        <p:spPr bwMode="auto">
          <a:xfrm flipH="1">
            <a:off x="1728788" y="1545431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7" name="Rectangle 46"/>
          <p:cNvSpPr>
            <a:spLocks noChangeArrowheads="1"/>
          </p:cNvSpPr>
          <p:nvPr/>
        </p:nvSpPr>
        <p:spPr bwMode="auto">
          <a:xfrm rot="16200000">
            <a:off x="1517117" y="1397505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60</a:t>
            </a:r>
            <a:endParaRPr lang="en-US" altLang="en-US" sz="1350"/>
          </a:p>
        </p:txBody>
      </p:sp>
      <p:sp>
        <p:nvSpPr>
          <p:cNvPr id="88" name="Line 47"/>
          <p:cNvSpPr>
            <a:spLocks noChangeShapeType="1"/>
          </p:cNvSpPr>
          <p:nvPr/>
        </p:nvSpPr>
        <p:spPr bwMode="auto">
          <a:xfrm flipH="1">
            <a:off x="1728788" y="64293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9" name="Rectangle 48"/>
          <p:cNvSpPr>
            <a:spLocks noChangeArrowheads="1"/>
          </p:cNvSpPr>
          <p:nvPr/>
        </p:nvSpPr>
        <p:spPr bwMode="auto">
          <a:xfrm rot="16200000">
            <a:off x="1517117" y="493821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80</a:t>
            </a:r>
            <a:endParaRPr lang="en-US" altLang="en-US" sz="1350"/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 rot="16200000">
            <a:off x="611777" y="2274996"/>
            <a:ext cx="151964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Percent of Students</a:t>
            </a:r>
            <a:endParaRPr lang="en-US" altLang="en-US" sz="1350"/>
          </a:p>
        </p:txBody>
      </p:sp>
      <p:sp>
        <p:nvSpPr>
          <p:cNvPr id="91" name="Line 50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2" name="Line 51"/>
          <p:cNvSpPr>
            <a:spLocks noChangeShapeType="1"/>
          </p:cNvSpPr>
          <p:nvPr/>
        </p:nvSpPr>
        <p:spPr bwMode="auto">
          <a:xfrm>
            <a:off x="2394347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3" name="Rectangle 52"/>
          <p:cNvSpPr>
            <a:spLocks noChangeArrowheads="1"/>
          </p:cNvSpPr>
          <p:nvPr/>
        </p:nvSpPr>
        <p:spPr bwMode="auto">
          <a:xfrm>
            <a:off x="2347913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</a:t>
            </a:r>
            <a:endParaRPr lang="en-US" altLang="en-US" sz="1350"/>
          </a:p>
        </p:txBody>
      </p:sp>
      <p:sp>
        <p:nvSpPr>
          <p:cNvPr id="94" name="Line 53"/>
          <p:cNvSpPr>
            <a:spLocks noChangeShapeType="1"/>
          </p:cNvSpPr>
          <p:nvPr/>
        </p:nvSpPr>
        <p:spPr bwMode="auto">
          <a:xfrm>
            <a:off x="3607594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5" name="Rectangle 54"/>
          <p:cNvSpPr>
            <a:spLocks noChangeArrowheads="1"/>
          </p:cNvSpPr>
          <p:nvPr/>
        </p:nvSpPr>
        <p:spPr bwMode="auto">
          <a:xfrm>
            <a:off x="3562350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</a:t>
            </a:r>
            <a:endParaRPr lang="en-US" altLang="en-US" sz="1350"/>
          </a:p>
        </p:txBody>
      </p:sp>
      <p:sp>
        <p:nvSpPr>
          <p:cNvPr id="96" name="Line 55"/>
          <p:cNvSpPr>
            <a:spLocks noChangeShapeType="1"/>
          </p:cNvSpPr>
          <p:nvPr/>
        </p:nvSpPr>
        <p:spPr bwMode="auto">
          <a:xfrm>
            <a:off x="4820841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7" name="Rectangle 56"/>
          <p:cNvSpPr>
            <a:spLocks noChangeArrowheads="1"/>
          </p:cNvSpPr>
          <p:nvPr/>
        </p:nvSpPr>
        <p:spPr bwMode="auto">
          <a:xfrm>
            <a:off x="4775597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3</a:t>
            </a:r>
            <a:endParaRPr lang="en-US" altLang="en-US" sz="1350"/>
          </a:p>
        </p:txBody>
      </p:sp>
      <p:sp>
        <p:nvSpPr>
          <p:cNvPr id="98" name="Line 57"/>
          <p:cNvSpPr>
            <a:spLocks noChangeShapeType="1"/>
          </p:cNvSpPr>
          <p:nvPr/>
        </p:nvSpPr>
        <p:spPr bwMode="auto">
          <a:xfrm>
            <a:off x="6035279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9" name="Rectangle 58"/>
          <p:cNvSpPr>
            <a:spLocks noChangeArrowheads="1"/>
          </p:cNvSpPr>
          <p:nvPr/>
        </p:nvSpPr>
        <p:spPr bwMode="auto">
          <a:xfrm>
            <a:off x="5988844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</a:t>
            </a:r>
            <a:endParaRPr lang="en-US" altLang="en-US" sz="1350"/>
          </a:p>
        </p:txBody>
      </p:sp>
      <p:sp>
        <p:nvSpPr>
          <p:cNvPr id="100" name="Line 59"/>
          <p:cNvSpPr>
            <a:spLocks noChangeShapeType="1"/>
          </p:cNvSpPr>
          <p:nvPr/>
        </p:nvSpPr>
        <p:spPr bwMode="auto">
          <a:xfrm>
            <a:off x="7253288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1" name="Rectangle 60"/>
          <p:cNvSpPr>
            <a:spLocks noChangeArrowheads="1"/>
          </p:cNvSpPr>
          <p:nvPr/>
        </p:nvSpPr>
        <p:spPr bwMode="auto">
          <a:xfrm>
            <a:off x="7206854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5</a:t>
            </a:r>
            <a:endParaRPr lang="en-US" altLang="en-US" sz="1350"/>
          </a:p>
        </p:txBody>
      </p:sp>
      <p:sp>
        <p:nvSpPr>
          <p:cNvPr id="102" name="Rectangle 61"/>
          <p:cNvSpPr>
            <a:spLocks noChangeArrowheads="1"/>
          </p:cNvSpPr>
          <p:nvPr/>
        </p:nvSpPr>
        <p:spPr bwMode="auto">
          <a:xfrm>
            <a:off x="3931444" y="4687492"/>
            <a:ext cx="176009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Parent Income Quintile</a:t>
            </a:r>
            <a:endParaRPr lang="en-US" altLang="en-US" sz="1350"/>
          </a:p>
        </p:txBody>
      </p:sp>
      <p:sp>
        <p:nvSpPr>
          <p:cNvPr id="103" name="Rectangle 62"/>
          <p:cNvSpPr>
            <a:spLocks noChangeArrowheads="1"/>
          </p:cNvSpPr>
          <p:nvPr/>
        </p:nvSpPr>
        <p:spPr bwMode="auto">
          <a:xfrm>
            <a:off x="1870472" y="667941"/>
            <a:ext cx="647700" cy="170260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7" name="Rectangle 66"/>
          <p:cNvSpPr>
            <a:spLocks noChangeArrowheads="1"/>
          </p:cNvSpPr>
          <p:nvPr/>
        </p:nvSpPr>
        <p:spPr bwMode="auto">
          <a:xfrm>
            <a:off x="2622948" y="663179"/>
            <a:ext cx="142346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Harvard University</a:t>
            </a:r>
            <a:endParaRPr lang="en-US" altLang="en-US" sz="1350"/>
          </a:p>
        </p:txBody>
      </p:sp>
      <p:sp>
        <p:nvSpPr>
          <p:cNvPr id="111" name="Rectangle 70"/>
          <p:cNvSpPr>
            <a:spLocks noChangeArrowheads="1"/>
          </p:cNvSpPr>
          <p:nvPr/>
        </p:nvSpPr>
        <p:spPr bwMode="auto">
          <a:xfrm>
            <a:off x="4788694" y="285751"/>
            <a:ext cx="67326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75">
                <a:solidFill>
                  <a:srgbClr val="1E2D53"/>
                </a:solidFill>
              </a:rPr>
              <a:t> </a:t>
            </a:r>
            <a:endParaRPr lang="en-US" altLang="en-US" sz="1350"/>
          </a:p>
        </p:txBody>
      </p:sp>
      <p:sp>
        <p:nvSpPr>
          <p:cNvPr id="113" name="TextBox 92"/>
          <p:cNvSpPr txBox="1"/>
          <p:nvPr/>
        </p:nvSpPr>
        <p:spPr>
          <a:xfrm>
            <a:off x="1143101" y="1"/>
            <a:ext cx="6857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rgbClr val="1E2D53"/>
                </a:solidFill>
              </a:rPr>
              <a:t>Parent Income Distributions by Quintile for 1980-82 Birth Cohorts</a:t>
            </a:r>
          </a:p>
          <a:p>
            <a:pPr algn="ctr">
              <a:defRPr/>
            </a:pPr>
            <a:r>
              <a:rPr lang="en-US" sz="1350" dirty="0">
                <a:solidFill>
                  <a:srgbClr val="1E2D53"/>
                </a:solidFill>
              </a:rPr>
              <a:t>At Selected Colleges</a:t>
            </a:r>
          </a:p>
        </p:txBody>
      </p:sp>
    </p:spTree>
    <p:extLst>
      <p:ext uri="{BB962C8B-B14F-4D97-AF65-F5344CB8AC3E}">
        <p14:creationId xmlns:p14="http://schemas.microsoft.com/office/powerpoint/2010/main" val="303483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3"/>
          <p:cNvSpPr>
            <a:spLocks noChangeAspect="1" noChangeArrowheads="1" noTextEdit="1"/>
          </p:cNvSpPr>
          <p:nvPr/>
        </p:nvSpPr>
        <p:spPr bwMode="auto">
          <a:xfrm>
            <a:off x="1143001" y="77392"/>
            <a:ext cx="6858001" cy="49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139428" y="73819"/>
            <a:ext cx="6865145" cy="4995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143000" y="80964"/>
            <a:ext cx="6854429" cy="4985147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795464" y="534591"/>
            <a:ext cx="6051947" cy="382905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1795464" y="4251722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1795464" y="3349229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1795464" y="2446735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1795464" y="1545431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1795464" y="64293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1907383" y="4113610"/>
            <a:ext cx="241697" cy="138113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3121820" y="4010026"/>
            <a:ext cx="240506" cy="241697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335066" y="3885010"/>
            <a:ext cx="245269" cy="366713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5548314" y="3656410"/>
            <a:ext cx="245269" cy="595313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6766324" y="1083469"/>
            <a:ext cx="241697" cy="3168254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2149079" y="3851672"/>
            <a:ext cx="245269" cy="400050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3362326" y="3773092"/>
            <a:ext cx="245269" cy="478631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4580336" y="3673080"/>
            <a:ext cx="240506" cy="578644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793583" y="3515917"/>
            <a:ext cx="241697" cy="735806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7008020" y="1935956"/>
            <a:ext cx="245269" cy="2315766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9" name="Line 38"/>
          <p:cNvSpPr>
            <a:spLocks noChangeShapeType="1"/>
          </p:cNvSpPr>
          <p:nvPr/>
        </p:nvSpPr>
        <p:spPr bwMode="auto">
          <a:xfrm flipV="1">
            <a:off x="1795463" y="534591"/>
            <a:ext cx="0" cy="38290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0" name="Line 39"/>
          <p:cNvSpPr>
            <a:spLocks noChangeShapeType="1"/>
          </p:cNvSpPr>
          <p:nvPr/>
        </p:nvSpPr>
        <p:spPr bwMode="auto">
          <a:xfrm flipH="1">
            <a:off x="1728788" y="4251722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1" name="Rectangle 40"/>
          <p:cNvSpPr>
            <a:spLocks noChangeArrowheads="1"/>
          </p:cNvSpPr>
          <p:nvPr/>
        </p:nvSpPr>
        <p:spPr bwMode="auto">
          <a:xfrm rot="16200000">
            <a:off x="1565207" y="410379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82" name="Line 41"/>
          <p:cNvSpPr>
            <a:spLocks noChangeShapeType="1"/>
          </p:cNvSpPr>
          <p:nvPr/>
        </p:nvSpPr>
        <p:spPr bwMode="auto">
          <a:xfrm flipH="1">
            <a:off x="1728788" y="3349229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3" name="Rectangle 42"/>
          <p:cNvSpPr>
            <a:spLocks noChangeArrowheads="1"/>
          </p:cNvSpPr>
          <p:nvPr/>
        </p:nvSpPr>
        <p:spPr bwMode="auto">
          <a:xfrm rot="16200000">
            <a:off x="1517117" y="3201302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20</a:t>
            </a:r>
            <a:endParaRPr lang="en-US" altLang="en-US" sz="1350"/>
          </a:p>
        </p:txBody>
      </p:sp>
      <p:sp>
        <p:nvSpPr>
          <p:cNvPr id="84" name="Line 43"/>
          <p:cNvSpPr>
            <a:spLocks noChangeShapeType="1"/>
          </p:cNvSpPr>
          <p:nvPr/>
        </p:nvSpPr>
        <p:spPr bwMode="auto">
          <a:xfrm flipH="1">
            <a:off x="1728788" y="2446735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 rot="16200000">
            <a:off x="1517117" y="2299999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40</a:t>
            </a:r>
            <a:endParaRPr lang="en-US" altLang="en-US" sz="1350"/>
          </a:p>
        </p:txBody>
      </p:sp>
      <p:sp>
        <p:nvSpPr>
          <p:cNvPr id="86" name="Line 45"/>
          <p:cNvSpPr>
            <a:spLocks noChangeShapeType="1"/>
          </p:cNvSpPr>
          <p:nvPr/>
        </p:nvSpPr>
        <p:spPr bwMode="auto">
          <a:xfrm flipH="1">
            <a:off x="1728788" y="1545431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7" name="Rectangle 46"/>
          <p:cNvSpPr>
            <a:spLocks noChangeArrowheads="1"/>
          </p:cNvSpPr>
          <p:nvPr/>
        </p:nvSpPr>
        <p:spPr bwMode="auto">
          <a:xfrm rot="16200000">
            <a:off x="1517117" y="1397505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60</a:t>
            </a:r>
            <a:endParaRPr lang="en-US" altLang="en-US" sz="1350"/>
          </a:p>
        </p:txBody>
      </p:sp>
      <p:sp>
        <p:nvSpPr>
          <p:cNvPr id="88" name="Line 47"/>
          <p:cNvSpPr>
            <a:spLocks noChangeShapeType="1"/>
          </p:cNvSpPr>
          <p:nvPr/>
        </p:nvSpPr>
        <p:spPr bwMode="auto">
          <a:xfrm flipH="1">
            <a:off x="1728788" y="64293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9" name="Rectangle 48"/>
          <p:cNvSpPr>
            <a:spLocks noChangeArrowheads="1"/>
          </p:cNvSpPr>
          <p:nvPr/>
        </p:nvSpPr>
        <p:spPr bwMode="auto">
          <a:xfrm rot="16200000">
            <a:off x="1517117" y="493821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80</a:t>
            </a:r>
            <a:endParaRPr lang="en-US" altLang="en-US" sz="1350"/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 rot="16200000">
            <a:off x="611777" y="2274996"/>
            <a:ext cx="151964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Percent of Students</a:t>
            </a:r>
            <a:endParaRPr lang="en-US" altLang="en-US" sz="1350"/>
          </a:p>
        </p:txBody>
      </p:sp>
      <p:sp>
        <p:nvSpPr>
          <p:cNvPr id="91" name="Line 50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2" name="Line 51"/>
          <p:cNvSpPr>
            <a:spLocks noChangeShapeType="1"/>
          </p:cNvSpPr>
          <p:nvPr/>
        </p:nvSpPr>
        <p:spPr bwMode="auto">
          <a:xfrm>
            <a:off x="2394347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3" name="Rectangle 52"/>
          <p:cNvSpPr>
            <a:spLocks noChangeArrowheads="1"/>
          </p:cNvSpPr>
          <p:nvPr/>
        </p:nvSpPr>
        <p:spPr bwMode="auto">
          <a:xfrm>
            <a:off x="2347913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</a:t>
            </a:r>
            <a:endParaRPr lang="en-US" altLang="en-US" sz="1350"/>
          </a:p>
        </p:txBody>
      </p:sp>
      <p:sp>
        <p:nvSpPr>
          <p:cNvPr id="94" name="Line 53"/>
          <p:cNvSpPr>
            <a:spLocks noChangeShapeType="1"/>
          </p:cNvSpPr>
          <p:nvPr/>
        </p:nvSpPr>
        <p:spPr bwMode="auto">
          <a:xfrm>
            <a:off x="3607594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5" name="Rectangle 54"/>
          <p:cNvSpPr>
            <a:spLocks noChangeArrowheads="1"/>
          </p:cNvSpPr>
          <p:nvPr/>
        </p:nvSpPr>
        <p:spPr bwMode="auto">
          <a:xfrm>
            <a:off x="3562350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</a:t>
            </a:r>
            <a:endParaRPr lang="en-US" altLang="en-US" sz="1350"/>
          </a:p>
        </p:txBody>
      </p:sp>
      <p:sp>
        <p:nvSpPr>
          <p:cNvPr id="96" name="Line 55"/>
          <p:cNvSpPr>
            <a:spLocks noChangeShapeType="1"/>
          </p:cNvSpPr>
          <p:nvPr/>
        </p:nvSpPr>
        <p:spPr bwMode="auto">
          <a:xfrm>
            <a:off x="4820841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7" name="Rectangle 56"/>
          <p:cNvSpPr>
            <a:spLocks noChangeArrowheads="1"/>
          </p:cNvSpPr>
          <p:nvPr/>
        </p:nvSpPr>
        <p:spPr bwMode="auto">
          <a:xfrm>
            <a:off x="4775597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3</a:t>
            </a:r>
            <a:endParaRPr lang="en-US" altLang="en-US" sz="1350"/>
          </a:p>
        </p:txBody>
      </p:sp>
      <p:sp>
        <p:nvSpPr>
          <p:cNvPr id="98" name="Line 57"/>
          <p:cNvSpPr>
            <a:spLocks noChangeShapeType="1"/>
          </p:cNvSpPr>
          <p:nvPr/>
        </p:nvSpPr>
        <p:spPr bwMode="auto">
          <a:xfrm>
            <a:off x="6035279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9" name="Rectangle 58"/>
          <p:cNvSpPr>
            <a:spLocks noChangeArrowheads="1"/>
          </p:cNvSpPr>
          <p:nvPr/>
        </p:nvSpPr>
        <p:spPr bwMode="auto">
          <a:xfrm>
            <a:off x="5988844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</a:t>
            </a:r>
            <a:endParaRPr lang="en-US" altLang="en-US" sz="1350"/>
          </a:p>
        </p:txBody>
      </p:sp>
      <p:sp>
        <p:nvSpPr>
          <p:cNvPr id="100" name="Line 59"/>
          <p:cNvSpPr>
            <a:spLocks noChangeShapeType="1"/>
          </p:cNvSpPr>
          <p:nvPr/>
        </p:nvSpPr>
        <p:spPr bwMode="auto">
          <a:xfrm>
            <a:off x="7253288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1" name="Rectangle 60"/>
          <p:cNvSpPr>
            <a:spLocks noChangeArrowheads="1"/>
          </p:cNvSpPr>
          <p:nvPr/>
        </p:nvSpPr>
        <p:spPr bwMode="auto">
          <a:xfrm>
            <a:off x="7206854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5</a:t>
            </a:r>
            <a:endParaRPr lang="en-US" altLang="en-US" sz="1350"/>
          </a:p>
        </p:txBody>
      </p:sp>
      <p:sp>
        <p:nvSpPr>
          <p:cNvPr id="102" name="Rectangle 61"/>
          <p:cNvSpPr>
            <a:spLocks noChangeArrowheads="1"/>
          </p:cNvSpPr>
          <p:nvPr/>
        </p:nvSpPr>
        <p:spPr bwMode="auto">
          <a:xfrm>
            <a:off x="3931444" y="4687492"/>
            <a:ext cx="176009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Parent Income Quintile</a:t>
            </a:r>
            <a:endParaRPr lang="en-US" altLang="en-US" sz="1350"/>
          </a:p>
        </p:txBody>
      </p:sp>
      <p:sp>
        <p:nvSpPr>
          <p:cNvPr id="103" name="Rectangle 62"/>
          <p:cNvSpPr>
            <a:spLocks noChangeArrowheads="1"/>
          </p:cNvSpPr>
          <p:nvPr/>
        </p:nvSpPr>
        <p:spPr bwMode="auto">
          <a:xfrm>
            <a:off x="1870472" y="667941"/>
            <a:ext cx="647700" cy="170260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auto">
          <a:xfrm>
            <a:off x="1870472" y="908448"/>
            <a:ext cx="647700" cy="175022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7" name="Rectangle 66"/>
          <p:cNvSpPr>
            <a:spLocks noChangeArrowheads="1"/>
          </p:cNvSpPr>
          <p:nvPr/>
        </p:nvSpPr>
        <p:spPr bwMode="auto">
          <a:xfrm>
            <a:off x="2622948" y="663179"/>
            <a:ext cx="142346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Harvard University</a:t>
            </a:r>
            <a:endParaRPr lang="en-US" altLang="en-US" sz="1350"/>
          </a:p>
        </p:txBody>
      </p:sp>
      <p:sp>
        <p:nvSpPr>
          <p:cNvPr id="108" name="Rectangle 67"/>
          <p:cNvSpPr>
            <a:spLocks noChangeArrowheads="1"/>
          </p:cNvSpPr>
          <p:nvPr/>
        </p:nvSpPr>
        <p:spPr bwMode="auto">
          <a:xfrm>
            <a:off x="2622947" y="904876"/>
            <a:ext cx="97142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UC Berkeley</a:t>
            </a:r>
            <a:endParaRPr lang="en-US" altLang="en-US" sz="1350"/>
          </a:p>
        </p:txBody>
      </p:sp>
      <p:sp>
        <p:nvSpPr>
          <p:cNvPr id="111" name="Rectangle 70"/>
          <p:cNvSpPr>
            <a:spLocks noChangeArrowheads="1"/>
          </p:cNvSpPr>
          <p:nvPr/>
        </p:nvSpPr>
        <p:spPr bwMode="auto">
          <a:xfrm>
            <a:off x="4788694" y="285751"/>
            <a:ext cx="67326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75">
                <a:solidFill>
                  <a:srgbClr val="1E2D53"/>
                </a:solidFill>
              </a:rPr>
              <a:t> </a:t>
            </a:r>
            <a:endParaRPr lang="en-US" altLang="en-US" sz="1350"/>
          </a:p>
        </p:txBody>
      </p:sp>
      <p:sp>
        <p:nvSpPr>
          <p:cNvPr id="113" name="TextBox 92"/>
          <p:cNvSpPr txBox="1"/>
          <p:nvPr/>
        </p:nvSpPr>
        <p:spPr>
          <a:xfrm>
            <a:off x="1143101" y="1"/>
            <a:ext cx="6857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rgbClr val="1E2D53"/>
                </a:solidFill>
              </a:rPr>
              <a:t>Parent Income Distributions by Quintile for 1980-82 Birth Cohorts</a:t>
            </a:r>
          </a:p>
          <a:p>
            <a:pPr algn="ctr">
              <a:defRPr/>
            </a:pPr>
            <a:r>
              <a:rPr lang="en-US" sz="1350" dirty="0">
                <a:solidFill>
                  <a:srgbClr val="1E2D53"/>
                </a:solidFill>
              </a:rPr>
              <a:t>At Selected Colleges</a:t>
            </a:r>
          </a:p>
        </p:txBody>
      </p:sp>
    </p:spTree>
    <p:extLst>
      <p:ext uri="{BB962C8B-B14F-4D97-AF65-F5344CB8AC3E}">
        <p14:creationId xmlns:p14="http://schemas.microsoft.com/office/powerpoint/2010/main" val="397003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3"/>
          <p:cNvSpPr>
            <a:spLocks noChangeAspect="1" noChangeArrowheads="1" noTextEdit="1"/>
          </p:cNvSpPr>
          <p:nvPr/>
        </p:nvSpPr>
        <p:spPr bwMode="auto">
          <a:xfrm>
            <a:off x="1143001" y="77392"/>
            <a:ext cx="6858001" cy="49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139428" y="73819"/>
            <a:ext cx="6865145" cy="4995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143000" y="80964"/>
            <a:ext cx="6854429" cy="4985147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795464" y="534591"/>
            <a:ext cx="6051947" cy="382905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1795464" y="4251722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1795464" y="3349229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1795464" y="2446735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1795464" y="1545431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1795464" y="64293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1907383" y="4113610"/>
            <a:ext cx="241697" cy="138113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3121820" y="4010026"/>
            <a:ext cx="240506" cy="241697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335066" y="3885010"/>
            <a:ext cx="245269" cy="366713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5548314" y="3656410"/>
            <a:ext cx="245269" cy="595313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6766324" y="1083469"/>
            <a:ext cx="241697" cy="3168254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2149079" y="3851672"/>
            <a:ext cx="245269" cy="400050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3362326" y="3773092"/>
            <a:ext cx="245269" cy="478631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4580336" y="3673080"/>
            <a:ext cx="240506" cy="578644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793583" y="3515917"/>
            <a:ext cx="241697" cy="735806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7008020" y="1935956"/>
            <a:ext cx="245269" cy="2315766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2394348" y="3511155"/>
            <a:ext cx="240506" cy="740569"/>
          </a:xfrm>
          <a:prstGeom prst="rect">
            <a:avLst/>
          </a:prstGeom>
          <a:solidFill>
            <a:srgbClr val="97AC82"/>
          </a:solidFill>
          <a:ln w="0">
            <a:solidFill>
              <a:srgbClr val="97AC8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3607595" y="3461147"/>
            <a:ext cx="241697" cy="790575"/>
          </a:xfrm>
          <a:prstGeom prst="rect">
            <a:avLst/>
          </a:prstGeom>
          <a:solidFill>
            <a:srgbClr val="97AC82"/>
          </a:solidFill>
          <a:ln w="0">
            <a:solidFill>
              <a:srgbClr val="97AC8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4820842" y="3524251"/>
            <a:ext cx="245269" cy="727472"/>
          </a:xfrm>
          <a:prstGeom prst="rect">
            <a:avLst/>
          </a:prstGeom>
          <a:solidFill>
            <a:srgbClr val="97AC82"/>
          </a:solidFill>
          <a:ln w="0">
            <a:solidFill>
              <a:srgbClr val="97AC8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6035280" y="3357564"/>
            <a:ext cx="245269" cy="894160"/>
          </a:xfrm>
          <a:prstGeom prst="rect">
            <a:avLst/>
          </a:prstGeom>
          <a:solidFill>
            <a:srgbClr val="97AC82"/>
          </a:solidFill>
          <a:ln w="0">
            <a:solidFill>
              <a:srgbClr val="97AC8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7253289" y="2895601"/>
            <a:ext cx="240506" cy="1356122"/>
          </a:xfrm>
          <a:prstGeom prst="rect">
            <a:avLst/>
          </a:prstGeom>
          <a:solidFill>
            <a:srgbClr val="97AC82"/>
          </a:solidFill>
          <a:ln w="0">
            <a:solidFill>
              <a:srgbClr val="97AC8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7253289" y="4235055"/>
            <a:ext cx="240506" cy="16669"/>
          </a:xfrm>
          <a:prstGeom prst="rect">
            <a:avLst/>
          </a:prstGeom>
          <a:pattFill prst="pct30">
            <a:fgClr>
              <a:schemeClr val="accent6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 w="0">
            <a:solidFill>
              <a:srgbClr val="77915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9" name="Line 38"/>
          <p:cNvSpPr>
            <a:spLocks noChangeShapeType="1"/>
          </p:cNvSpPr>
          <p:nvPr/>
        </p:nvSpPr>
        <p:spPr bwMode="auto">
          <a:xfrm flipV="1">
            <a:off x="1795463" y="534591"/>
            <a:ext cx="0" cy="38290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0" name="Line 39"/>
          <p:cNvSpPr>
            <a:spLocks noChangeShapeType="1"/>
          </p:cNvSpPr>
          <p:nvPr/>
        </p:nvSpPr>
        <p:spPr bwMode="auto">
          <a:xfrm flipH="1">
            <a:off x="1728788" y="4251722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1" name="Rectangle 40"/>
          <p:cNvSpPr>
            <a:spLocks noChangeArrowheads="1"/>
          </p:cNvSpPr>
          <p:nvPr/>
        </p:nvSpPr>
        <p:spPr bwMode="auto">
          <a:xfrm rot="16200000">
            <a:off x="1565207" y="410379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82" name="Line 41"/>
          <p:cNvSpPr>
            <a:spLocks noChangeShapeType="1"/>
          </p:cNvSpPr>
          <p:nvPr/>
        </p:nvSpPr>
        <p:spPr bwMode="auto">
          <a:xfrm flipH="1">
            <a:off x="1728788" y="3349229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3" name="Rectangle 42"/>
          <p:cNvSpPr>
            <a:spLocks noChangeArrowheads="1"/>
          </p:cNvSpPr>
          <p:nvPr/>
        </p:nvSpPr>
        <p:spPr bwMode="auto">
          <a:xfrm rot="16200000">
            <a:off x="1517117" y="3201302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20</a:t>
            </a:r>
            <a:endParaRPr lang="en-US" altLang="en-US" sz="1350"/>
          </a:p>
        </p:txBody>
      </p:sp>
      <p:sp>
        <p:nvSpPr>
          <p:cNvPr id="84" name="Line 43"/>
          <p:cNvSpPr>
            <a:spLocks noChangeShapeType="1"/>
          </p:cNvSpPr>
          <p:nvPr/>
        </p:nvSpPr>
        <p:spPr bwMode="auto">
          <a:xfrm flipH="1">
            <a:off x="1728788" y="2446735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 rot="16200000">
            <a:off x="1517117" y="2299999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40</a:t>
            </a:r>
            <a:endParaRPr lang="en-US" altLang="en-US" sz="1350"/>
          </a:p>
        </p:txBody>
      </p:sp>
      <p:sp>
        <p:nvSpPr>
          <p:cNvPr id="86" name="Line 45"/>
          <p:cNvSpPr>
            <a:spLocks noChangeShapeType="1"/>
          </p:cNvSpPr>
          <p:nvPr/>
        </p:nvSpPr>
        <p:spPr bwMode="auto">
          <a:xfrm flipH="1">
            <a:off x="1728788" y="1545431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7" name="Rectangle 46"/>
          <p:cNvSpPr>
            <a:spLocks noChangeArrowheads="1"/>
          </p:cNvSpPr>
          <p:nvPr/>
        </p:nvSpPr>
        <p:spPr bwMode="auto">
          <a:xfrm rot="16200000">
            <a:off x="1517117" y="1397505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60</a:t>
            </a:r>
            <a:endParaRPr lang="en-US" altLang="en-US" sz="1350"/>
          </a:p>
        </p:txBody>
      </p:sp>
      <p:sp>
        <p:nvSpPr>
          <p:cNvPr id="88" name="Line 47"/>
          <p:cNvSpPr>
            <a:spLocks noChangeShapeType="1"/>
          </p:cNvSpPr>
          <p:nvPr/>
        </p:nvSpPr>
        <p:spPr bwMode="auto">
          <a:xfrm flipH="1">
            <a:off x="1728788" y="64293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9" name="Rectangle 48"/>
          <p:cNvSpPr>
            <a:spLocks noChangeArrowheads="1"/>
          </p:cNvSpPr>
          <p:nvPr/>
        </p:nvSpPr>
        <p:spPr bwMode="auto">
          <a:xfrm rot="16200000">
            <a:off x="1517117" y="493821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80</a:t>
            </a:r>
            <a:endParaRPr lang="en-US" altLang="en-US" sz="1350"/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 rot="16200000">
            <a:off x="611777" y="2274996"/>
            <a:ext cx="151964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Percent of Students</a:t>
            </a:r>
            <a:endParaRPr lang="en-US" altLang="en-US" sz="1350"/>
          </a:p>
        </p:txBody>
      </p:sp>
      <p:sp>
        <p:nvSpPr>
          <p:cNvPr id="91" name="Line 50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2" name="Line 51"/>
          <p:cNvSpPr>
            <a:spLocks noChangeShapeType="1"/>
          </p:cNvSpPr>
          <p:nvPr/>
        </p:nvSpPr>
        <p:spPr bwMode="auto">
          <a:xfrm>
            <a:off x="2394347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3" name="Rectangle 52"/>
          <p:cNvSpPr>
            <a:spLocks noChangeArrowheads="1"/>
          </p:cNvSpPr>
          <p:nvPr/>
        </p:nvSpPr>
        <p:spPr bwMode="auto">
          <a:xfrm>
            <a:off x="2347913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</a:t>
            </a:r>
            <a:endParaRPr lang="en-US" altLang="en-US" sz="1350"/>
          </a:p>
        </p:txBody>
      </p:sp>
      <p:sp>
        <p:nvSpPr>
          <p:cNvPr id="94" name="Line 53"/>
          <p:cNvSpPr>
            <a:spLocks noChangeShapeType="1"/>
          </p:cNvSpPr>
          <p:nvPr/>
        </p:nvSpPr>
        <p:spPr bwMode="auto">
          <a:xfrm>
            <a:off x="3607594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5" name="Rectangle 54"/>
          <p:cNvSpPr>
            <a:spLocks noChangeArrowheads="1"/>
          </p:cNvSpPr>
          <p:nvPr/>
        </p:nvSpPr>
        <p:spPr bwMode="auto">
          <a:xfrm>
            <a:off x="3562350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</a:t>
            </a:r>
            <a:endParaRPr lang="en-US" altLang="en-US" sz="1350"/>
          </a:p>
        </p:txBody>
      </p:sp>
      <p:sp>
        <p:nvSpPr>
          <p:cNvPr id="96" name="Line 55"/>
          <p:cNvSpPr>
            <a:spLocks noChangeShapeType="1"/>
          </p:cNvSpPr>
          <p:nvPr/>
        </p:nvSpPr>
        <p:spPr bwMode="auto">
          <a:xfrm>
            <a:off x="4820841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7" name="Rectangle 56"/>
          <p:cNvSpPr>
            <a:spLocks noChangeArrowheads="1"/>
          </p:cNvSpPr>
          <p:nvPr/>
        </p:nvSpPr>
        <p:spPr bwMode="auto">
          <a:xfrm>
            <a:off x="4775597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3</a:t>
            </a:r>
            <a:endParaRPr lang="en-US" altLang="en-US" sz="1350"/>
          </a:p>
        </p:txBody>
      </p:sp>
      <p:sp>
        <p:nvSpPr>
          <p:cNvPr id="98" name="Line 57"/>
          <p:cNvSpPr>
            <a:spLocks noChangeShapeType="1"/>
          </p:cNvSpPr>
          <p:nvPr/>
        </p:nvSpPr>
        <p:spPr bwMode="auto">
          <a:xfrm>
            <a:off x="6035279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9" name="Rectangle 58"/>
          <p:cNvSpPr>
            <a:spLocks noChangeArrowheads="1"/>
          </p:cNvSpPr>
          <p:nvPr/>
        </p:nvSpPr>
        <p:spPr bwMode="auto">
          <a:xfrm>
            <a:off x="5988844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</a:t>
            </a:r>
            <a:endParaRPr lang="en-US" altLang="en-US" sz="1350"/>
          </a:p>
        </p:txBody>
      </p:sp>
      <p:sp>
        <p:nvSpPr>
          <p:cNvPr id="100" name="Line 59"/>
          <p:cNvSpPr>
            <a:spLocks noChangeShapeType="1"/>
          </p:cNvSpPr>
          <p:nvPr/>
        </p:nvSpPr>
        <p:spPr bwMode="auto">
          <a:xfrm>
            <a:off x="7253288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1" name="Rectangle 60"/>
          <p:cNvSpPr>
            <a:spLocks noChangeArrowheads="1"/>
          </p:cNvSpPr>
          <p:nvPr/>
        </p:nvSpPr>
        <p:spPr bwMode="auto">
          <a:xfrm>
            <a:off x="7206854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5</a:t>
            </a:r>
            <a:endParaRPr lang="en-US" altLang="en-US" sz="1350"/>
          </a:p>
        </p:txBody>
      </p:sp>
      <p:sp>
        <p:nvSpPr>
          <p:cNvPr id="102" name="Rectangle 61"/>
          <p:cNvSpPr>
            <a:spLocks noChangeArrowheads="1"/>
          </p:cNvSpPr>
          <p:nvPr/>
        </p:nvSpPr>
        <p:spPr bwMode="auto">
          <a:xfrm>
            <a:off x="3931444" y="4687492"/>
            <a:ext cx="176009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Parent Income Quintile</a:t>
            </a:r>
            <a:endParaRPr lang="en-US" altLang="en-US" sz="1350"/>
          </a:p>
        </p:txBody>
      </p:sp>
      <p:sp>
        <p:nvSpPr>
          <p:cNvPr id="103" name="Rectangle 62"/>
          <p:cNvSpPr>
            <a:spLocks noChangeArrowheads="1"/>
          </p:cNvSpPr>
          <p:nvPr/>
        </p:nvSpPr>
        <p:spPr bwMode="auto">
          <a:xfrm>
            <a:off x="1870472" y="667941"/>
            <a:ext cx="647700" cy="170260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auto">
          <a:xfrm>
            <a:off x="1870472" y="908448"/>
            <a:ext cx="647700" cy="175022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5" name="Rectangle 64"/>
          <p:cNvSpPr>
            <a:spLocks noChangeArrowheads="1"/>
          </p:cNvSpPr>
          <p:nvPr/>
        </p:nvSpPr>
        <p:spPr bwMode="auto">
          <a:xfrm>
            <a:off x="1870472" y="1150145"/>
            <a:ext cx="647700" cy="175022"/>
          </a:xfrm>
          <a:prstGeom prst="rect">
            <a:avLst/>
          </a:prstGeom>
          <a:solidFill>
            <a:srgbClr val="97AC82"/>
          </a:solidFill>
          <a:ln w="0">
            <a:solidFill>
              <a:srgbClr val="809D61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7" name="Rectangle 66"/>
          <p:cNvSpPr>
            <a:spLocks noChangeArrowheads="1"/>
          </p:cNvSpPr>
          <p:nvPr/>
        </p:nvSpPr>
        <p:spPr bwMode="auto">
          <a:xfrm>
            <a:off x="2622948" y="663179"/>
            <a:ext cx="142346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Harvard University</a:t>
            </a:r>
            <a:endParaRPr lang="en-US" altLang="en-US" sz="1350"/>
          </a:p>
        </p:txBody>
      </p:sp>
      <p:sp>
        <p:nvSpPr>
          <p:cNvPr id="108" name="Rectangle 67"/>
          <p:cNvSpPr>
            <a:spLocks noChangeArrowheads="1"/>
          </p:cNvSpPr>
          <p:nvPr/>
        </p:nvSpPr>
        <p:spPr bwMode="auto">
          <a:xfrm>
            <a:off x="2622947" y="904876"/>
            <a:ext cx="97142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UC Berkeley</a:t>
            </a:r>
            <a:endParaRPr lang="en-US" altLang="en-US" sz="1350"/>
          </a:p>
        </p:txBody>
      </p:sp>
      <p:sp>
        <p:nvSpPr>
          <p:cNvPr id="109" name="Rectangle 68"/>
          <p:cNvSpPr>
            <a:spLocks noChangeArrowheads="1"/>
          </p:cNvSpPr>
          <p:nvPr/>
        </p:nvSpPr>
        <p:spPr bwMode="auto">
          <a:xfrm>
            <a:off x="2622947" y="1145382"/>
            <a:ext cx="148117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SUNY-Stony Brook</a:t>
            </a:r>
            <a:endParaRPr lang="en-US" altLang="en-US" sz="1350"/>
          </a:p>
        </p:txBody>
      </p:sp>
      <p:sp>
        <p:nvSpPr>
          <p:cNvPr id="111" name="Rectangle 70"/>
          <p:cNvSpPr>
            <a:spLocks noChangeArrowheads="1"/>
          </p:cNvSpPr>
          <p:nvPr/>
        </p:nvSpPr>
        <p:spPr bwMode="auto">
          <a:xfrm>
            <a:off x="4788694" y="285751"/>
            <a:ext cx="67326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75">
                <a:solidFill>
                  <a:srgbClr val="1E2D53"/>
                </a:solidFill>
              </a:rPr>
              <a:t> </a:t>
            </a:r>
            <a:endParaRPr lang="en-US" altLang="en-US" sz="1350"/>
          </a:p>
        </p:txBody>
      </p:sp>
      <p:sp>
        <p:nvSpPr>
          <p:cNvPr id="113" name="TextBox 92"/>
          <p:cNvSpPr txBox="1"/>
          <p:nvPr/>
        </p:nvSpPr>
        <p:spPr>
          <a:xfrm>
            <a:off x="1143101" y="1"/>
            <a:ext cx="6857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rgbClr val="1E2D53"/>
                </a:solidFill>
              </a:rPr>
              <a:t>Parent Income Distributions by Quintile for 1980-82 Birth Cohorts</a:t>
            </a:r>
          </a:p>
          <a:p>
            <a:pPr algn="ctr">
              <a:defRPr/>
            </a:pPr>
            <a:r>
              <a:rPr lang="en-US" sz="1350" dirty="0">
                <a:solidFill>
                  <a:srgbClr val="1E2D53"/>
                </a:solidFill>
              </a:rPr>
              <a:t>At Selected Colleges</a:t>
            </a:r>
          </a:p>
        </p:txBody>
      </p:sp>
    </p:spTree>
    <p:extLst>
      <p:ext uri="{BB962C8B-B14F-4D97-AF65-F5344CB8AC3E}">
        <p14:creationId xmlns:p14="http://schemas.microsoft.com/office/powerpoint/2010/main" val="383256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3"/>
          <p:cNvSpPr>
            <a:spLocks noChangeAspect="1" noChangeArrowheads="1" noTextEdit="1"/>
          </p:cNvSpPr>
          <p:nvPr/>
        </p:nvSpPr>
        <p:spPr bwMode="auto">
          <a:xfrm>
            <a:off x="1143001" y="77392"/>
            <a:ext cx="6858001" cy="49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139428" y="73819"/>
            <a:ext cx="6865145" cy="4995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143000" y="80964"/>
            <a:ext cx="6854429" cy="4985147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795464" y="534591"/>
            <a:ext cx="6051947" cy="382905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1795464" y="4251722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1795464" y="3349229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1795464" y="2446735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1795464" y="1545431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1795464" y="64293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1907383" y="4113610"/>
            <a:ext cx="241697" cy="138113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3121820" y="4010026"/>
            <a:ext cx="240506" cy="241697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335066" y="3885010"/>
            <a:ext cx="245269" cy="366713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5548314" y="3656410"/>
            <a:ext cx="245269" cy="595313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6766324" y="1083469"/>
            <a:ext cx="241697" cy="3168254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2149079" y="3851672"/>
            <a:ext cx="245269" cy="400050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3362326" y="3773092"/>
            <a:ext cx="245269" cy="478631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4580336" y="3673080"/>
            <a:ext cx="240506" cy="578644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793583" y="3515917"/>
            <a:ext cx="241697" cy="735806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7008020" y="1935956"/>
            <a:ext cx="245269" cy="2315766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2394348" y="3511155"/>
            <a:ext cx="240506" cy="740569"/>
          </a:xfrm>
          <a:prstGeom prst="rect">
            <a:avLst/>
          </a:prstGeom>
          <a:solidFill>
            <a:srgbClr val="97AC82"/>
          </a:solidFill>
          <a:ln w="0">
            <a:solidFill>
              <a:srgbClr val="97AC8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3607595" y="3461147"/>
            <a:ext cx="241697" cy="790575"/>
          </a:xfrm>
          <a:prstGeom prst="rect">
            <a:avLst/>
          </a:prstGeom>
          <a:solidFill>
            <a:srgbClr val="97AC82"/>
          </a:solidFill>
          <a:ln w="0">
            <a:solidFill>
              <a:srgbClr val="97AC8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4820842" y="3524251"/>
            <a:ext cx="245269" cy="727472"/>
          </a:xfrm>
          <a:prstGeom prst="rect">
            <a:avLst/>
          </a:prstGeom>
          <a:solidFill>
            <a:srgbClr val="97AC82"/>
          </a:solidFill>
          <a:ln w="0">
            <a:solidFill>
              <a:srgbClr val="97AC8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6035280" y="3357564"/>
            <a:ext cx="245269" cy="894160"/>
          </a:xfrm>
          <a:prstGeom prst="rect">
            <a:avLst/>
          </a:prstGeom>
          <a:solidFill>
            <a:srgbClr val="97AC82"/>
          </a:solidFill>
          <a:ln w="0">
            <a:solidFill>
              <a:srgbClr val="97AC8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7253289" y="2895601"/>
            <a:ext cx="240506" cy="1356122"/>
          </a:xfrm>
          <a:prstGeom prst="rect">
            <a:avLst/>
          </a:prstGeom>
          <a:solidFill>
            <a:srgbClr val="97AC82"/>
          </a:solidFill>
          <a:ln w="0">
            <a:solidFill>
              <a:srgbClr val="97AC8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2634854" y="2792017"/>
            <a:ext cx="241697" cy="1459706"/>
          </a:xfrm>
          <a:prstGeom prst="rect">
            <a:avLst/>
          </a:prstGeom>
          <a:solidFill>
            <a:srgbClr val="F4CB9A"/>
          </a:solidFill>
          <a:ln w="0">
            <a:solidFill>
              <a:srgbClr val="F4CB9A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9" name="Rectangle 29"/>
          <p:cNvSpPr>
            <a:spLocks noChangeArrowheads="1"/>
          </p:cNvSpPr>
          <p:nvPr/>
        </p:nvSpPr>
        <p:spPr bwMode="auto">
          <a:xfrm>
            <a:off x="3849291" y="3262314"/>
            <a:ext cx="245269" cy="989410"/>
          </a:xfrm>
          <a:prstGeom prst="rect">
            <a:avLst/>
          </a:prstGeom>
          <a:solidFill>
            <a:srgbClr val="F4CB9A"/>
          </a:solidFill>
          <a:ln w="0">
            <a:solidFill>
              <a:srgbClr val="F4CB9A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1" name="Rectangle 30"/>
          <p:cNvSpPr>
            <a:spLocks noChangeArrowheads="1"/>
          </p:cNvSpPr>
          <p:nvPr/>
        </p:nvSpPr>
        <p:spPr bwMode="auto">
          <a:xfrm>
            <a:off x="5066111" y="3457576"/>
            <a:ext cx="241697" cy="794147"/>
          </a:xfrm>
          <a:prstGeom prst="rect">
            <a:avLst/>
          </a:prstGeom>
          <a:solidFill>
            <a:srgbClr val="F4CB9A"/>
          </a:solidFill>
          <a:ln w="0">
            <a:solidFill>
              <a:srgbClr val="F4CB9A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2" name="Rectangle 31"/>
          <p:cNvSpPr>
            <a:spLocks noChangeArrowheads="1"/>
          </p:cNvSpPr>
          <p:nvPr/>
        </p:nvSpPr>
        <p:spPr bwMode="auto">
          <a:xfrm>
            <a:off x="6280549" y="3602831"/>
            <a:ext cx="240506" cy="648891"/>
          </a:xfrm>
          <a:prstGeom prst="rect">
            <a:avLst/>
          </a:prstGeom>
          <a:solidFill>
            <a:srgbClr val="F4CB9A"/>
          </a:solidFill>
          <a:ln w="0">
            <a:solidFill>
              <a:srgbClr val="F4CB9A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3" name="Rectangle 32"/>
          <p:cNvSpPr>
            <a:spLocks noChangeArrowheads="1"/>
          </p:cNvSpPr>
          <p:nvPr/>
        </p:nvSpPr>
        <p:spPr bwMode="auto">
          <a:xfrm>
            <a:off x="7493795" y="3639742"/>
            <a:ext cx="245269" cy="611981"/>
          </a:xfrm>
          <a:prstGeom prst="rect">
            <a:avLst/>
          </a:prstGeom>
          <a:solidFill>
            <a:srgbClr val="F4CB9A"/>
          </a:solidFill>
          <a:ln w="0">
            <a:solidFill>
              <a:srgbClr val="F4CB9A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7253289" y="4235055"/>
            <a:ext cx="240506" cy="16669"/>
          </a:xfrm>
          <a:prstGeom prst="rect">
            <a:avLst/>
          </a:prstGeom>
          <a:pattFill prst="pct30">
            <a:fgClr>
              <a:schemeClr val="accent6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 w="0">
            <a:solidFill>
              <a:srgbClr val="77915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7493795" y="4238626"/>
            <a:ext cx="245269" cy="13097"/>
          </a:xfrm>
          <a:prstGeom prst="rect">
            <a:avLst/>
          </a:prstGeom>
          <a:pattFill prst="pct30">
            <a:fgClr>
              <a:schemeClr val="accent4">
                <a:lumMod val="60000"/>
                <a:lumOff val="40000"/>
              </a:schemeClr>
            </a:fgClr>
            <a:bgClr>
              <a:schemeClr val="accent4">
                <a:lumMod val="75000"/>
              </a:schemeClr>
            </a:bgClr>
          </a:pattFill>
          <a:ln w="0">
            <a:solidFill>
              <a:srgbClr val="E99833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9" name="Line 38"/>
          <p:cNvSpPr>
            <a:spLocks noChangeShapeType="1"/>
          </p:cNvSpPr>
          <p:nvPr/>
        </p:nvSpPr>
        <p:spPr bwMode="auto">
          <a:xfrm flipV="1">
            <a:off x="1795463" y="534591"/>
            <a:ext cx="0" cy="38290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0" name="Line 39"/>
          <p:cNvSpPr>
            <a:spLocks noChangeShapeType="1"/>
          </p:cNvSpPr>
          <p:nvPr/>
        </p:nvSpPr>
        <p:spPr bwMode="auto">
          <a:xfrm flipH="1">
            <a:off x="1728788" y="4251722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1" name="Rectangle 40"/>
          <p:cNvSpPr>
            <a:spLocks noChangeArrowheads="1"/>
          </p:cNvSpPr>
          <p:nvPr/>
        </p:nvSpPr>
        <p:spPr bwMode="auto">
          <a:xfrm rot="16200000">
            <a:off x="1565207" y="410379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82" name="Line 41"/>
          <p:cNvSpPr>
            <a:spLocks noChangeShapeType="1"/>
          </p:cNvSpPr>
          <p:nvPr/>
        </p:nvSpPr>
        <p:spPr bwMode="auto">
          <a:xfrm flipH="1">
            <a:off x="1728788" y="3349229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3" name="Rectangle 42"/>
          <p:cNvSpPr>
            <a:spLocks noChangeArrowheads="1"/>
          </p:cNvSpPr>
          <p:nvPr/>
        </p:nvSpPr>
        <p:spPr bwMode="auto">
          <a:xfrm rot="16200000">
            <a:off x="1517117" y="3201302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20</a:t>
            </a:r>
            <a:endParaRPr lang="en-US" altLang="en-US" sz="1350"/>
          </a:p>
        </p:txBody>
      </p:sp>
      <p:sp>
        <p:nvSpPr>
          <p:cNvPr id="84" name="Line 43"/>
          <p:cNvSpPr>
            <a:spLocks noChangeShapeType="1"/>
          </p:cNvSpPr>
          <p:nvPr/>
        </p:nvSpPr>
        <p:spPr bwMode="auto">
          <a:xfrm flipH="1">
            <a:off x="1728788" y="2446735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 rot="16200000">
            <a:off x="1517117" y="2299999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40</a:t>
            </a:r>
            <a:endParaRPr lang="en-US" altLang="en-US" sz="1350"/>
          </a:p>
        </p:txBody>
      </p:sp>
      <p:sp>
        <p:nvSpPr>
          <p:cNvPr id="86" name="Line 45"/>
          <p:cNvSpPr>
            <a:spLocks noChangeShapeType="1"/>
          </p:cNvSpPr>
          <p:nvPr/>
        </p:nvSpPr>
        <p:spPr bwMode="auto">
          <a:xfrm flipH="1">
            <a:off x="1728788" y="1545431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7" name="Rectangle 46"/>
          <p:cNvSpPr>
            <a:spLocks noChangeArrowheads="1"/>
          </p:cNvSpPr>
          <p:nvPr/>
        </p:nvSpPr>
        <p:spPr bwMode="auto">
          <a:xfrm rot="16200000">
            <a:off x="1517117" y="1397505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60</a:t>
            </a:r>
            <a:endParaRPr lang="en-US" altLang="en-US" sz="1350"/>
          </a:p>
        </p:txBody>
      </p:sp>
      <p:sp>
        <p:nvSpPr>
          <p:cNvPr id="88" name="Line 47"/>
          <p:cNvSpPr>
            <a:spLocks noChangeShapeType="1"/>
          </p:cNvSpPr>
          <p:nvPr/>
        </p:nvSpPr>
        <p:spPr bwMode="auto">
          <a:xfrm flipH="1">
            <a:off x="1728788" y="64293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9" name="Rectangle 48"/>
          <p:cNvSpPr>
            <a:spLocks noChangeArrowheads="1"/>
          </p:cNvSpPr>
          <p:nvPr/>
        </p:nvSpPr>
        <p:spPr bwMode="auto">
          <a:xfrm rot="16200000">
            <a:off x="1517117" y="493821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80</a:t>
            </a:r>
            <a:endParaRPr lang="en-US" altLang="en-US" sz="1350"/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 rot="16200000">
            <a:off x="611777" y="2274996"/>
            <a:ext cx="151964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Percent of Students</a:t>
            </a:r>
            <a:endParaRPr lang="en-US" altLang="en-US" sz="1350"/>
          </a:p>
        </p:txBody>
      </p:sp>
      <p:sp>
        <p:nvSpPr>
          <p:cNvPr id="91" name="Line 50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2" name="Line 51"/>
          <p:cNvSpPr>
            <a:spLocks noChangeShapeType="1"/>
          </p:cNvSpPr>
          <p:nvPr/>
        </p:nvSpPr>
        <p:spPr bwMode="auto">
          <a:xfrm>
            <a:off x="2394347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3" name="Rectangle 52"/>
          <p:cNvSpPr>
            <a:spLocks noChangeArrowheads="1"/>
          </p:cNvSpPr>
          <p:nvPr/>
        </p:nvSpPr>
        <p:spPr bwMode="auto">
          <a:xfrm>
            <a:off x="2347913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</a:t>
            </a:r>
            <a:endParaRPr lang="en-US" altLang="en-US" sz="1350"/>
          </a:p>
        </p:txBody>
      </p:sp>
      <p:sp>
        <p:nvSpPr>
          <p:cNvPr id="94" name="Line 53"/>
          <p:cNvSpPr>
            <a:spLocks noChangeShapeType="1"/>
          </p:cNvSpPr>
          <p:nvPr/>
        </p:nvSpPr>
        <p:spPr bwMode="auto">
          <a:xfrm>
            <a:off x="3607594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5" name="Rectangle 54"/>
          <p:cNvSpPr>
            <a:spLocks noChangeArrowheads="1"/>
          </p:cNvSpPr>
          <p:nvPr/>
        </p:nvSpPr>
        <p:spPr bwMode="auto">
          <a:xfrm>
            <a:off x="3562350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</a:t>
            </a:r>
            <a:endParaRPr lang="en-US" altLang="en-US" sz="1350"/>
          </a:p>
        </p:txBody>
      </p:sp>
      <p:sp>
        <p:nvSpPr>
          <p:cNvPr id="96" name="Line 55"/>
          <p:cNvSpPr>
            <a:spLocks noChangeShapeType="1"/>
          </p:cNvSpPr>
          <p:nvPr/>
        </p:nvSpPr>
        <p:spPr bwMode="auto">
          <a:xfrm>
            <a:off x="4820841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7" name="Rectangle 56"/>
          <p:cNvSpPr>
            <a:spLocks noChangeArrowheads="1"/>
          </p:cNvSpPr>
          <p:nvPr/>
        </p:nvSpPr>
        <p:spPr bwMode="auto">
          <a:xfrm>
            <a:off x="4775597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3</a:t>
            </a:r>
            <a:endParaRPr lang="en-US" altLang="en-US" sz="1350"/>
          </a:p>
        </p:txBody>
      </p:sp>
      <p:sp>
        <p:nvSpPr>
          <p:cNvPr id="98" name="Line 57"/>
          <p:cNvSpPr>
            <a:spLocks noChangeShapeType="1"/>
          </p:cNvSpPr>
          <p:nvPr/>
        </p:nvSpPr>
        <p:spPr bwMode="auto">
          <a:xfrm>
            <a:off x="6035279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9" name="Rectangle 58"/>
          <p:cNvSpPr>
            <a:spLocks noChangeArrowheads="1"/>
          </p:cNvSpPr>
          <p:nvPr/>
        </p:nvSpPr>
        <p:spPr bwMode="auto">
          <a:xfrm>
            <a:off x="5988844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</a:t>
            </a:r>
            <a:endParaRPr lang="en-US" altLang="en-US" sz="1350"/>
          </a:p>
        </p:txBody>
      </p:sp>
      <p:sp>
        <p:nvSpPr>
          <p:cNvPr id="100" name="Line 59"/>
          <p:cNvSpPr>
            <a:spLocks noChangeShapeType="1"/>
          </p:cNvSpPr>
          <p:nvPr/>
        </p:nvSpPr>
        <p:spPr bwMode="auto">
          <a:xfrm>
            <a:off x="7253288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1" name="Rectangle 60"/>
          <p:cNvSpPr>
            <a:spLocks noChangeArrowheads="1"/>
          </p:cNvSpPr>
          <p:nvPr/>
        </p:nvSpPr>
        <p:spPr bwMode="auto">
          <a:xfrm>
            <a:off x="7206854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5</a:t>
            </a:r>
            <a:endParaRPr lang="en-US" altLang="en-US" sz="1350"/>
          </a:p>
        </p:txBody>
      </p:sp>
      <p:sp>
        <p:nvSpPr>
          <p:cNvPr id="102" name="Rectangle 61"/>
          <p:cNvSpPr>
            <a:spLocks noChangeArrowheads="1"/>
          </p:cNvSpPr>
          <p:nvPr/>
        </p:nvSpPr>
        <p:spPr bwMode="auto">
          <a:xfrm>
            <a:off x="3931444" y="4687492"/>
            <a:ext cx="176009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Parent Income Quintile</a:t>
            </a:r>
            <a:endParaRPr lang="en-US" altLang="en-US" sz="1350"/>
          </a:p>
        </p:txBody>
      </p:sp>
      <p:sp>
        <p:nvSpPr>
          <p:cNvPr id="103" name="Rectangle 62"/>
          <p:cNvSpPr>
            <a:spLocks noChangeArrowheads="1"/>
          </p:cNvSpPr>
          <p:nvPr/>
        </p:nvSpPr>
        <p:spPr bwMode="auto">
          <a:xfrm>
            <a:off x="1870472" y="667941"/>
            <a:ext cx="647700" cy="170260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auto">
          <a:xfrm>
            <a:off x="1870472" y="908448"/>
            <a:ext cx="647700" cy="175022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5" name="Rectangle 64"/>
          <p:cNvSpPr>
            <a:spLocks noChangeArrowheads="1"/>
          </p:cNvSpPr>
          <p:nvPr/>
        </p:nvSpPr>
        <p:spPr bwMode="auto">
          <a:xfrm>
            <a:off x="1870472" y="1150145"/>
            <a:ext cx="647700" cy="175022"/>
          </a:xfrm>
          <a:prstGeom prst="rect">
            <a:avLst/>
          </a:prstGeom>
          <a:solidFill>
            <a:srgbClr val="97AC82"/>
          </a:solidFill>
          <a:ln w="0">
            <a:solidFill>
              <a:srgbClr val="809D61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6" name="Rectangle 65"/>
          <p:cNvSpPr>
            <a:spLocks noChangeArrowheads="1"/>
          </p:cNvSpPr>
          <p:nvPr/>
        </p:nvSpPr>
        <p:spPr bwMode="auto">
          <a:xfrm>
            <a:off x="1870472" y="1395414"/>
            <a:ext cx="647700" cy="170260"/>
          </a:xfrm>
          <a:prstGeom prst="rect">
            <a:avLst/>
          </a:prstGeom>
          <a:solidFill>
            <a:srgbClr val="F4CB9A"/>
          </a:solidFill>
          <a:ln w="0">
            <a:solidFill>
              <a:srgbClr val="E6E6E6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7" name="Rectangle 66"/>
          <p:cNvSpPr>
            <a:spLocks noChangeArrowheads="1"/>
          </p:cNvSpPr>
          <p:nvPr/>
        </p:nvSpPr>
        <p:spPr bwMode="auto">
          <a:xfrm>
            <a:off x="2622948" y="663179"/>
            <a:ext cx="142346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Harvard University</a:t>
            </a:r>
            <a:endParaRPr lang="en-US" altLang="en-US" sz="1350"/>
          </a:p>
        </p:txBody>
      </p:sp>
      <p:sp>
        <p:nvSpPr>
          <p:cNvPr id="108" name="Rectangle 67"/>
          <p:cNvSpPr>
            <a:spLocks noChangeArrowheads="1"/>
          </p:cNvSpPr>
          <p:nvPr/>
        </p:nvSpPr>
        <p:spPr bwMode="auto">
          <a:xfrm>
            <a:off x="2622947" y="904876"/>
            <a:ext cx="97142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UC Berkeley</a:t>
            </a:r>
            <a:endParaRPr lang="en-US" altLang="en-US" sz="1350"/>
          </a:p>
        </p:txBody>
      </p:sp>
      <p:sp>
        <p:nvSpPr>
          <p:cNvPr id="109" name="Rectangle 68"/>
          <p:cNvSpPr>
            <a:spLocks noChangeArrowheads="1"/>
          </p:cNvSpPr>
          <p:nvPr/>
        </p:nvSpPr>
        <p:spPr bwMode="auto">
          <a:xfrm>
            <a:off x="2622947" y="1145382"/>
            <a:ext cx="148117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SUNY-Stony Brook</a:t>
            </a:r>
            <a:endParaRPr lang="en-US" altLang="en-US" sz="1350"/>
          </a:p>
        </p:txBody>
      </p:sp>
      <p:sp>
        <p:nvSpPr>
          <p:cNvPr id="110" name="Rectangle 69"/>
          <p:cNvSpPr>
            <a:spLocks noChangeArrowheads="1"/>
          </p:cNvSpPr>
          <p:nvPr/>
        </p:nvSpPr>
        <p:spPr bwMode="auto">
          <a:xfrm>
            <a:off x="2622947" y="1390651"/>
            <a:ext cx="225061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Glendale Community College</a:t>
            </a:r>
            <a:endParaRPr lang="en-US" altLang="en-US" sz="1350"/>
          </a:p>
        </p:txBody>
      </p:sp>
      <p:sp>
        <p:nvSpPr>
          <p:cNvPr id="111" name="Rectangle 70"/>
          <p:cNvSpPr>
            <a:spLocks noChangeArrowheads="1"/>
          </p:cNvSpPr>
          <p:nvPr/>
        </p:nvSpPr>
        <p:spPr bwMode="auto">
          <a:xfrm>
            <a:off x="4788694" y="285751"/>
            <a:ext cx="67326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75">
                <a:solidFill>
                  <a:srgbClr val="1E2D53"/>
                </a:solidFill>
              </a:rPr>
              <a:t> </a:t>
            </a:r>
            <a:endParaRPr lang="en-US" altLang="en-US" sz="1350"/>
          </a:p>
        </p:txBody>
      </p:sp>
      <p:sp>
        <p:nvSpPr>
          <p:cNvPr id="113" name="TextBox 92"/>
          <p:cNvSpPr txBox="1"/>
          <p:nvPr/>
        </p:nvSpPr>
        <p:spPr>
          <a:xfrm>
            <a:off x="1143101" y="1"/>
            <a:ext cx="6857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rgbClr val="1E2D53"/>
                </a:solidFill>
              </a:rPr>
              <a:t>Parent Income Distributions by Quintile for 1980-82 Birth Cohorts</a:t>
            </a:r>
          </a:p>
          <a:p>
            <a:pPr algn="ctr">
              <a:defRPr/>
            </a:pPr>
            <a:r>
              <a:rPr lang="en-US" sz="1350" dirty="0">
                <a:solidFill>
                  <a:srgbClr val="1E2D53"/>
                </a:solidFill>
              </a:rPr>
              <a:t>At Selected Colleges</a:t>
            </a:r>
          </a:p>
        </p:txBody>
      </p:sp>
    </p:spTree>
    <p:extLst>
      <p:ext uri="{BB962C8B-B14F-4D97-AF65-F5344CB8AC3E}">
        <p14:creationId xmlns:p14="http://schemas.microsoft.com/office/powerpoint/2010/main" val="325282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3"/>
          <p:cNvSpPr>
            <a:spLocks noChangeAspect="1" noChangeArrowheads="1" noTextEdit="1"/>
          </p:cNvSpPr>
          <p:nvPr/>
        </p:nvSpPr>
        <p:spPr bwMode="auto">
          <a:xfrm>
            <a:off x="1143001" y="77392"/>
            <a:ext cx="6858001" cy="49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139428" y="73819"/>
            <a:ext cx="6865145" cy="4995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143000" y="80964"/>
            <a:ext cx="6854429" cy="4985147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795464" y="534591"/>
            <a:ext cx="6051947" cy="382905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1795464" y="4251722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1795464" y="3349229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1795464" y="2446735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1795464" y="1545431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1795464" y="64293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1907383" y="4113610"/>
            <a:ext cx="241697" cy="138113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3121820" y="4010026"/>
            <a:ext cx="240506" cy="241697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335066" y="3885010"/>
            <a:ext cx="245269" cy="366713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5548314" y="3656410"/>
            <a:ext cx="245269" cy="595313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6766324" y="1083469"/>
            <a:ext cx="241697" cy="3168254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2149079" y="3851672"/>
            <a:ext cx="245269" cy="400050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3362326" y="3773092"/>
            <a:ext cx="245269" cy="478631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4580336" y="3673080"/>
            <a:ext cx="240506" cy="578644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793583" y="3515917"/>
            <a:ext cx="241697" cy="735806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7008020" y="1935956"/>
            <a:ext cx="245269" cy="2315766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2394348" y="3511155"/>
            <a:ext cx="240506" cy="740569"/>
          </a:xfrm>
          <a:prstGeom prst="rect">
            <a:avLst/>
          </a:prstGeom>
          <a:solidFill>
            <a:srgbClr val="97AC82"/>
          </a:solidFill>
          <a:ln w="0">
            <a:solidFill>
              <a:srgbClr val="97AC8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3607595" y="3461147"/>
            <a:ext cx="241697" cy="790575"/>
          </a:xfrm>
          <a:prstGeom prst="rect">
            <a:avLst/>
          </a:prstGeom>
          <a:solidFill>
            <a:srgbClr val="97AC82"/>
          </a:solidFill>
          <a:ln w="0">
            <a:solidFill>
              <a:srgbClr val="97AC8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4820842" y="3524251"/>
            <a:ext cx="245269" cy="727472"/>
          </a:xfrm>
          <a:prstGeom prst="rect">
            <a:avLst/>
          </a:prstGeom>
          <a:solidFill>
            <a:srgbClr val="97AC82"/>
          </a:solidFill>
          <a:ln w="0">
            <a:solidFill>
              <a:srgbClr val="97AC8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6035280" y="3357564"/>
            <a:ext cx="245269" cy="894160"/>
          </a:xfrm>
          <a:prstGeom prst="rect">
            <a:avLst/>
          </a:prstGeom>
          <a:solidFill>
            <a:srgbClr val="97AC82"/>
          </a:solidFill>
          <a:ln w="0">
            <a:solidFill>
              <a:srgbClr val="97AC8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7253289" y="2895601"/>
            <a:ext cx="240506" cy="1356122"/>
          </a:xfrm>
          <a:prstGeom prst="rect">
            <a:avLst/>
          </a:prstGeom>
          <a:solidFill>
            <a:srgbClr val="97AC82"/>
          </a:solidFill>
          <a:ln w="0">
            <a:solidFill>
              <a:srgbClr val="97AC8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2634854" y="2792017"/>
            <a:ext cx="241697" cy="1459706"/>
          </a:xfrm>
          <a:prstGeom prst="rect">
            <a:avLst/>
          </a:prstGeom>
          <a:solidFill>
            <a:srgbClr val="F4CB9A"/>
          </a:solidFill>
          <a:ln w="0">
            <a:solidFill>
              <a:srgbClr val="F4CB9A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9" name="Rectangle 29"/>
          <p:cNvSpPr>
            <a:spLocks noChangeArrowheads="1"/>
          </p:cNvSpPr>
          <p:nvPr/>
        </p:nvSpPr>
        <p:spPr bwMode="auto">
          <a:xfrm>
            <a:off x="3849291" y="3262314"/>
            <a:ext cx="245269" cy="989410"/>
          </a:xfrm>
          <a:prstGeom prst="rect">
            <a:avLst/>
          </a:prstGeom>
          <a:solidFill>
            <a:srgbClr val="F4CB9A"/>
          </a:solidFill>
          <a:ln w="0">
            <a:solidFill>
              <a:srgbClr val="F4CB9A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1" name="Rectangle 30"/>
          <p:cNvSpPr>
            <a:spLocks noChangeArrowheads="1"/>
          </p:cNvSpPr>
          <p:nvPr/>
        </p:nvSpPr>
        <p:spPr bwMode="auto">
          <a:xfrm>
            <a:off x="5066111" y="3457576"/>
            <a:ext cx="241697" cy="794147"/>
          </a:xfrm>
          <a:prstGeom prst="rect">
            <a:avLst/>
          </a:prstGeom>
          <a:solidFill>
            <a:srgbClr val="F4CB9A"/>
          </a:solidFill>
          <a:ln w="0">
            <a:solidFill>
              <a:srgbClr val="F4CB9A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2" name="Rectangle 31"/>
          <p:cNvSpPr>
            <a:spLocks noChangeArrowheads="1"/>
          </p:cNvSpPr>
          <p:nvPr/>
        </p:nvSpPr>
        <p:spPr bwMode="auto">
          <a:xfrm>
            <a:off x="6280549" y="3602831"/>
            <a:ext cx="240506" cy="648891"/>
          </a:xfrm>
          <a:prstGeom prst="rect">
            <a:avLst/>
          </a:prstGeom>
          <a:solidFill>
            <a:srgbClr val="F4CB9A"/>
          </a:solidFill>
          <a:ln w="0">
            <a:solidFill>
              <a:srgbClr val="F4CB9A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3" name="Rectangle 32"/>
          <p:cNvSpPr>
            <a:spLocks noChangeArrowheads="1"/>
          </p:cNvSpPr>
          <p:nvPr/>
        </p:nvSpPr>
        <p:spPr bwMode="auto">
          <a:xfrm>
            <a:off x="7493795" y="3639742"/>
            <a:ext cx="245269" cy="611981"/>
          </a:xfrm>
          <a:prstGeom prst="rect">
            <a:avLst/>
          </a:prstGeom>
          <a:solidFill>
            <a:srgbClr val="F4CB9A"/>
          </a:solidFill>
          <a:ln w="0">
            <a:solidFill>
              <a:srgbClr val="F4CB9A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4" name="Rectangle 33"/>
          <p:cNvSpPr>
            <a:spLocks noChangeArrowheads="1"/>
          </p:cNvSpPr>
          <p:nvPr/>
        </p:nvSpPr>
        <p:spPr bwMode="auto">
          <a:xfrm>
            <a:off x="6766324" y="3557589"/>
            <a:ext cx="241697" cy="694135"/>
          </a:xfrm>
          <a:prstGeom prst="rect">
            <a:avLst/>
          </a:prstGeom>
          <a:pattFill prst="pct30">
            <a:fgClr>
              <a:srgbClr val="FFC5C5"/>
            </a:fgClr>
            <a:bgClr>
              <a:srgbClr val="7E2039"/>
            </a:bgClr>
          </a:patt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7008020" y="4039792"/>
            <a:ext cx="245269" cy="211931"/>
          </a:xfrm>
          <a:prstGeom prst="rect">
            <a:avLst/>
          </a:prstGeom>
          <a:pattFill prst="pct30">
            <a:fgClr>
              <a:srgbClr val="C6DCF0"/>
            </a:fgClr>
            <a:bgClr>
              <a:srgbClr val="556F85"/>
            </a:bgClr>
          </a:pattFill>
          <a:ln w="0">
            <a:solidFill>
              <a:srgbClr val="7691A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7253289" y="4235055"/>
            <a:ext cx="240506" cy="16669"/>
          </a:xfrm>
          <a:prstGeom prst="rect">
            <a:avLst/>
          </a:prstGeom>
          <a:pattFill prst="pct30">
            <a:fgClr>
              <a:schemeClr val="accent6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 w="0">
            <a:solidFill>
              <a:srgbClr val="77915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7493795" y="4238626"/>
            <a:ext cx="245269" cy="13097"/>
          </a:xfrm>
          <a:prstGeom prst="rect">
            <a:avLst/>
          </a:prstGeom>
          <a:pattFill prst="pct30">
            <a:fgClr>
              <a:schemeClr val="accent4">
                <a:lumMod val="60000"/>
                <a:lumOff val="40000"/>
              </a:schemeClr>
            </a:fgClr>
            <a:bgClr>
              <a:schemeClr val="accent4">
                <a:lumMod val="75000"/>
              </a:schemeClr>
            </a:bgClr>
          </a:pattFill>
          <a:ln w="0">
            <a:solidFill>
              <a:srgbClr val="E99833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8" name="Rectangle 37"/>
          <p:cNvSpPr>
            <a:spLocks noChangeArrowheads="1"/>
          </p:cNvSpPr>
          <p:nvPr/>
        </p:nvSpPr>
        <p:spPr bwMode="auto">
          <a:xfrm>
            <a:off x="5678092" y="2788444"/>
            <a:ext cx="7277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50">
                <a:solidFill>
                  <a:srgbClr val="000000"/>
                </a:solidFill>
              </a:rPr>
              <a:t>Top 1%</a:t>
            </a:r>
            <a:endParaRPr lang="en-US" altLang="en-US" sz="1350"/>
          </a:p>
        </p:txBody>
      </p:sp>
      <p:sp>
        <p:nvSpPr>
          <p:cNvPr id="79" name="Line 38"/>
          <p:cNvSpPr>
            <a:spLocks noChangeShapeType="1"/>
          </p:cNvSpPr>
          <p:nvPr/>
        </p:nvSpPr>
        <p:spPr bwMode="auto">
          <a:xfrm flipV="1">
            <a:off x="1795463" y="534591"/>
            <a:ext cx="0" cy="38290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0" name="Line 39"/>
          <p:cNvSpPr>
            <a:spLocks noChangeShapeType="1"/>
          </p:cNvSpPr>
          <p:nvPr/>
        </p:nvSpPr>
        <p:spPr bwMode="auto">
          <a:xfrm flipH="1">
            <a:off x="1728788" y="4251722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1" name="Rectangle 40"/>
          <p:cNvSpPr>
            <a:spLocks noChangeArrowheads="1"/>
          </p:cNvSpPr>
          <p:nvPr/>
        </p:nvSpPr>
        <p:spPr bwMode="auto">
          <a:xfrm rot="16200000">
            <a:off x="1565207" y="410379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82" name="Line 41"/>
          <p:cNvSpPr>
            <a:spLocks noChangeShapeType="1"/>
          </p:cNvSpPr>
          <p:nvPr/>
        </p:nvSpPr>
        <p:spPr bwMode="auto">
          <a:xfrm flipH="1">
            <a:off x="1728788" y="3349229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3" name="Rectangle 42"/>
          <p:cNvSpPr>
            <a:spLocks noChangeArrowheads="1"/>
          </p:cNvSpPr>
          <p:nvPr/>
        </p:nvSpPr>
        <p:spPr bwMode="auto">
          <a:xfrm rot="16200000">
            <a:off x="1517117" y="3201302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20</a:t>
            </a:r>
            <a:endParaRPr lang="en-US" altLang="en-US" sz="1350"/>
          </a:p>
        </p:txBody>
      </p:sp>
      <p:sp>
        <p:nvSpPr>
          <p:cNvPr id="84" name="Line 43"/>
          <p:cNvSpPr>
            <a:spLocks noChangeShapeType="1"/>
          </p:cNvSpPr>
          <p:nvPr/>
        </p:nvSpPr>
        <p:spPr bwMode="auto">
          <a:xfrm flipH="1">
            <a:off x="1728788" y="2446735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 rot="16200000">
            <a:off x="1517117" y="2299999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40</a:t>
            </a:r>
            <a:endParaRPr lang="en-US" altLang="en-US" sz="1350"/>
          </a:p>
        </p:txBody>
      </p:sp>
      <p:sp>
        <p:nvSpPr>
          <p:cNvPr id="86" name="Line 45"/>
          <p:cNvSpPr>
            <a:spLocks noChangeShapeType="1"/>
          </p:cNvSpPr>
          <p:nvPr/>
        </p:nvSpPr>
        <p:spPr bwMode="auto">
          <a:xfrm flipH="1">
            <a:off x="1728788" y="1545431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7" name="Rectangle 46"/>
          <p:cNvSpPr>
            <a:spLocks noChangeArrowheads="1"/>
          </p:cNvSpPr>
          <p:nvPr/>
        </p:nvSpPr>
        <p:spPr bwMode="auto">
          <a:xfrm rot="16200000">
            <a:off x="1517117" y="1397505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60</a:t>
            </a:r>
            <a:endParaRPr lang="en-US" altLang="en-US" sz="1350"/>
          </a:p>
        </p:txBody>
      </p:sp>
      <p:sp>
        <p:nvSpPr>
          <p:cNvPr id="88" name="Line 47"/>
          <p:cNvSpPr>
            <a:spLocks noChangeShapeType="1"/>
          </p:cNvSpPr>
          <p:nvPr/>
        </p:nvSpPr>
        <p:spPr bwMode="auto">
          <a:xfrm flipH="1">
            <a:off x="1728788" y="64293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9" name="Rectangle 48"/>
          <p:cNvSpPr>
            <a:spLocks noChangeArrowheads="1"/>
          </p:cNvSpPr>
          <p:nvPr/>
        </p:nvSpPr>
        <p:spPr bwMode="auto">
          <a:xfrm rot="16200000">
            <a:off x="1517117" y="493821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80</a:t>
            </a:r>
            <a:endParaRPr lang="en-US" altLang="en-US" sz="1350"/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 rot="16200000">
            <a:off x="611777" y="2274996"/>
            <a:ext cx="151964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Percent of Students</a:t>
            </a:r>
            <a:endParaRPr lang="en-US" altLang="en-US" sz="1350"/>
          </a:p>
        </p:txBody>
      </p:sp>
      <p:sp>
        <p:nvSpPr>
          <p:cNvPr id="91" name="Line 50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2" name="Line 51"/>
          <p:cNvSpPr>
            <a:spLocks noChangeShapeType="1"/>
          </p:cNvSpPr>
          <p:nvPr/>
        </p:nvSpPr>
        <p:spPr bwMode="auto">
          <a:xfrm>
            <a:off x="2394347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3" name="Rectangle 52"/>
          <p:cNvSpPr>
            <a:spLocks noChangeArrowheads="1"/>
          </p:cNvSpPr>
          <p:nvPr/>
        </p:nvSpPr>
        <p:spPr bwMode="auto">
          <a:xfrm>
            <a:off x="2347913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</a:t>
            </a:r>
            <a:endParaRPr lang="en-US" altLang="en-US" sz="1350"/>
          </a:p>
        </p:txBody>
      </p:sp>
      <p:sp>
        <p:nvSpPr>
          <p:cNvPr id="94" name="Line 53"/>
          <p:cNvSpPr>
            <a:spLocks noChangeShapeType="1"/>
          </p:cNvSpPr>
          <p:nvPr/>
        </p:nvSpPr>
        <p:spPr bwMode="auto">
          <a:xfrm>
            <a:off x="3607594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5" name="Rectangle 54"/>
          <p:cNvSpPr>
            <a:spLocks noChangeArrowheads="1"/>
          </p:cNvSpPr>
          <p:nvPr/>
        </p:nvSpPr>
        <p:spPr bwMode="auto">
          <a:xfrm>
            <a:off x="3562350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</a:t>
            </a:r>
            <a:endParaRPr lang="en-US" altLang="en-US" sz="1350"/>
          </a:p>
        </p:txBody>
      </p:sp>
      <p:sp>
        <p:nvSpPr>
          <p:cNvPr id="96" name="Line 55"/>
          <p:cNvSpPr>
            <a:spLocks noChangeShapeType="1"/>
          </p:cNvSpPr>
          <p:nvPr/>
        </p:nvSpPr>
        <p:spPr bwMode="auto">
          <a:xfrm>
            <a:off x="4820841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7" name="Rectangle 56"/>
          <p:cNvSpPr>
            <a:spLocks noChangeArrowheads="1"/>
          </p:cNvSpPr>
          <p:nvPr/>
        </p:nvSpPr>
        <p:spPr bwMode="auto">
          <a:xfrm>
            <a:off x="4775597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3</a:t>
            </a:r>
            <a:endParaRPr lang="en-US" altLang="en-US" sz="1350"/>
          </a:p>
        </p:txBody>
      </p:sp>
      <p:sp>
        <p:nvSpPr>
          <p:cNvPr id="98" name="Line 57"/>
          <p:cNvSpPr>
            <a:spLocks noChangeShapeType="1"/>
          </p:cNvSpPr>
          <p:nvPr/>
        </p:nvSpPr>
        <p:spPr bwMode="auto">
          <a:xfrm>
            <a:off x="6035279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99" name="Rectangle 58"/>
          <p:cNvSpPr>
            <a:spLocks noChangeArrowheads="1"/>
          </p:cNvSpPr>
          <p:nvPr/>
        </p:nvSpPr>
        <p:spPr bwMode="auto">
          <a:xfrm>
            <a:off x="5988844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</a:t>
            </a:r>
            <a:endParaRPr lang="en-US" altLang="en-US" sz="1350"/>
          </a:p>
        </p:txBody>
      </p:sp>
      <p:sp>
        <p:nvSpPr>
          <p:cNvPr id="100" name="Line 59"/>
          <p:cNvSpPr>
            <a:spLocks noChangeShapeType="1"/>
          </p:cNvSpPr>
          <p:nvPr/>
        </p:nvSpPr>
        <p:spPr bwMode="auto">
          <a:xfrm>
            <a:off x="7253288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1" name="Rectangle 60"/>
          <p:cNvSpPr>
            <a:spLocks noChangeArrowheads="1"/>
          </p:cNvSpPr>
          <p:nvPr/>
        </p:nvSpPr>
        <p:spPr bwMode="auto">
          <a:xfrm>
            <a:off x="7206854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5</a:t>
            </a:r>
            <a:endParaRPr lang="en-US" altLang="en-US" sz="1350"/>
          </a:p>
        </p:txBody>
      </p:sp>
      <p:sp>
        <p:nvSpPr>
          <p:cNvPr id="102" name="Rectangle 61"/>
          <p:cNvSpPr>
            <a:spLocks noChangeArrowheads="1"/>
          </p:cNvSpPr>
          <p:nvPr/>
        </p:nvSpPr>
        <p:spPr bwMode="auto">
          <a:xfrm>
            <a:off x="3931444" y="4687492"/>
            <a:ext cx="176009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Parent Income Quintile</a:t>
            </a:r>
            <a:endParaRPr lang="en-US" altLang="en-US" sz="1350"/>
          </a:p>
        </p:txBody>
      </p:sp>
      <p:sp>
        <p:nvSpPr>
          <p:cNvPr id="103" name="Rectangle 62"/>
          <p:cNvSpPr>
            <a:spLocks noChangeArrowheads="1"/>
          </p:cNvSpPr>
          <p:nvPr/>
        </p:nvSpPr>
        <p:spPr bwMode="auto">
          <a:xfrm>
            <a:off x="1870472" y="667941"/>
            <a:ext cx="647700" cy="170260"/>
          </a:xfrm>
          <a:prstGeom prst="rect">
            <a:avLst/>
          </a:prstGeom>
          <a:solidFill>
            <a:srgbClr val="7E2039"/>
          </a:solidFill>
          <a:ln w="0">
            <a:solidFill>
              <a:srgbClr val="7E2039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auto">
          <a:xfrm>
            <a:off x="1870472" y="908448"/>
            <a:ext cx="647700" cy="175022"/>
          </a:xfrm>
          <a:prstGeom prst="rect">
            <a:avLst/>
          </a:prstGeom>
          <a:solidFill>
            <a:srgbClr val="556F85"/>
          </a:solidFill>
          <a:ln w="0">
            <a:solidFill>
              <a:srgbClr val="556F8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5" name="Rectangle 64"/>
          <p:cNvSpPr>
            <a:spLocks noChangeArrowheads="1"/>
          </p:cNvSpPr>
          <p:nvPr/>
        </p:nvSpPr>
        <p:spPr bwMode="auto">
          <a:xfrm>
            <a:off x="1870472" y="1150145"/>
            <a:ext cx="647700" cy="175022"/>
          </a:xfrm>
          <a:prstGeom prst="rect">
            <a:avLst/>
          </a:prstGeom>
          <a:solidFill>
            <a:srgbClr val="97AC82"/>
          </a:solidFill>
          <a:ln w="0">
            <a:solidFill>
              <a:srgbClr val="809D61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6" name="Rectangle 65"/>
          <p:cNvSpPr>
            <a:spLocks noChangeArrowheads="1"/>
          </p:cNvSpPr>
          <p:nvPr/>
        </p:nvSpPr>
        <p:spPr bwMode="auto">
          <a:xfrm>
            <a:off x="1870472" y="1395414"/>
            <a:ext cx="647700" cy="170260"/>
          </a:xfrm>
          <a:prstGeom prst="rect">
            <a:avLst/>
          </a:prstGeom>
          <a:solidFill>
            <a:srgbClr val="F4CB9A"/>
          </a:solidFill>
          <a:ln w="0">
            <a:solidFill>
              <a:srgbClr val="E6E6E6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7" name="Rectangle 66"/>
          <p:cNvSpPr>
            <a:spLocks noChangeArrowheads="1"/>
          </p:cNvSpPr>
          <p:nvPr/>
        </p:nvSpPr>
        <p:spPr bwMode="auto">
          <a:xfrm>
            <a:off x="2622948" y="663179"/>
            <a:ext cx="142346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Harvard University</a:t>
            </a:r>
            <a:endParaRPr lang="en-US" altLang="en-US" sz="1350"/>
          </a:p>
        </p:txBody>
      </p:sp>
      <p:sp>
        <p:nvSpPr>
          <p:cNvPr id="108" name="Rectangle 67"/>
          <p:cNvSpPr>
            <a:spLocks noChangeArrowheads="1"/>
          </p:cNvSpPr>
          <p:nvPr/>
        </p:nvSpPr>
        <p:spPr bwMode="auto">
          <a:xfrm>
            <a:off x="2622947" y="904876"/>
            <a:ext cx="97142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UC Berkeley</a:t>
            </a:r>
            <a:endParaRPr lang="en-US" altLang="en-US" sz="1350"/>
          </a:p>
        </p:txBody>
      </p:sp>
      <p:sp>
        <p:nvSpPr>
          <p:cNvPr id="109" name="Rectangle 68"/>
          <p:cNvSpPr>
            <a:spLocks noChangeArrowheads="1"/>
          </p:cNvSpPr>
          <p:nvPr/>
        </p:nvSpPr>
        <p:spPr bwMode="auto">
          <a:xfrm>
            <a:off x="2622947" y="1145382"/>
            <a:ext cx="148117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SUNY-Stony Brook</a:t>
            </a:r>
            <a:endParaRPr lang="en-US" altLang="en-US" sz="1350"/>
          </a:p>
        </p:txBody>
      </p:sp>
      <p:sp>
        <p:nvSpPr>
          <p:cNvPr id="110" name="Rectangle 69"/>
          <p:cNvSpPr>
            <a:spLocks noChangeArrowheads="1"/>
          </p:cNvSpPr>
          <p:nvPr/>
        </p:nvSpPr>
        <p:spPr bwMode="auto">
          <a:xfrm>
            <a:off x="2622947" y="1390651"/>
            <a:ext cx="225061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Glendale Community College</a:t>
            </a:r>
            <a:endParaRPr lang="en-US" altLang="en-US" sz="1350"/>
          </a:p>
        </p:txBody>
      </p:sp>
      <p:sp>
        <p:nvSpPr>
          <p:cNvPr id="111" name="Rectangle 70"/>
          <p:cNvSpPr>
            <a:spLocks noChangeArrowheads="1"/>
          </p:cNvSpPr>
          <p:nvPr/>
        </p:nvSpPr>
        <p:spPr bwMode="auto">
          <a:xfrm>
            <a:off x="4788694" y="285751"/>
            <a:ext cx="67326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75">
                <a:solidFill>
                  <a:srgbClr val="1E2D53"/>
                </a:solidFill>
              </a:rPr>
              <a:t> </a:t>
            </a:r>
            <a:endParaRPr lang="en-US" altLang="en-US" sz="1350"/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6343650" y="3086100"/>
            <a:ext cx="514350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92"/>
          <p:cNvSpPr txBox="1"/>
          <p:nvPr/>
        </p:nvSpPr>
        <p:spPr>
          <a:xfrm>
            <a:off x="1143101" y="1"/>
            <a:ext cx="6857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rgbClr val="1E2D53"/>
                </a:solidFill>
              </a:rPr>
              <a:t>Parent Income Distributions by Quintile for 1980-82 Birth Cohorts</a:t>
            </a:r>
          </a:p>
          <a:p>
            <a:pPr algn="ctr">
              <a:defRPr/>
            </a:pPr>
            <a:r>
              <a:rPr lang="en-US" sz="1350" dirty="0">
                <a:solidFill>
                  <a:srgbClr val="1E2D53"/>
                </a:solidFill>
              </a:rPr>
              <a:t>At Selected Colleges</a:t>
            </a:r>
          </a:p>
        </p:txBody>
      </p:sp>
    </p:spTree>
    <p:extLst>
      <p:ext uri="{BB962C8B-B14F-4D97-AF65-F5344CB8AC3E}">
        <p14:creationId xmlns:p14="http://schemas.microsoft.com/office/powerpoint/2010/main" val="170940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19"/>
          <p:cNvSpPr/>
          <p:nvPr/>
        </p:nvSpPr>
        <p:spPr>
          <a:xfrm rot="5400000">
            <a:off x="2628899" y="1357633"/>
            <a:ext cx="3949500" cy="2592300"/>
          </a:xfrm>
          <a:prstGeom prst="rect">
            <a:avLst/>
          </a:prstGeom>
          <a:solidFill>
            <a:srgbClr val="F2F2F2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119"/>
          <p:cNvSpPr/>
          <p:nvPr/>
        </p:nvSpPr>
        <p:spPr>
          <a:xfrm rot="5400000">
            <a:off x="5648079" y="1357633"/>
            <a:ext cx="3949500" cy="2592300"/>
          </a:xfrm>
          <a:prstGeom prst="rect">
            <a:avLst/>
          </a:prstGeom>
          <a:solidFill>
            <a:srgbClr val="F2F2F2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119"/>
          <p:cNvSpPr/>
          <p:nvPr/>
        </p:nvSpPr>
        <p:spPr>
          <a:xfrm rot="5400000">
            <a:off x="-390280" y="1357633"/>
            <a:ext cx="3949500" cy="2592300"/>
          </a:xfrm>
          <a:prstGeom prst="rect">
            <a:avLst/>
          </a:prstGeom>
          <a:solidFill>
            <a:srgbClr val="F2F2F2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119"/>
          <p:cNvSpPr/>
          <p:nvPr/>
        </p:nvSpPr>
        <p:spPr>
          <a:xfrm>
            <a:off x="3987949" y="796250"/>
            <a:ext cx="144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ucida Sans"/>
              <a:buNone/>
            </a:pPr>
            <a:r>
              <a:rPr lang="en" sz="1400" b="1" i="0" u="none" strike="noStrike" cap="none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Place-Based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ucida Sans"/>
              <a:buNone/>
            </a:pPr>
            <a:r>
              <a:rPr lang="en" sz="1400" b="1" i="0" u="none" strike="noStrike" cap="none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Investments</a:t>
            </a:r>
            <a:endParaRPr sz="14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119"/>
          <p:cNvSpPr/>
          <p:nvPr/>
        </p:nvSpPr>
        <p:spPr>
          <a:xfrm>
            <a:off x="984998" y="809125"/>
            <a:ext cx="1381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ucida Sans"/>
              <a:buNone/>
            </a:pPr>
            <a:r>
              <a:rPr lang="en" sz="1400" b="1" i="0" u="none" strike="noStrike" cap="none" dirty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Reducing </a:t>
            </a:r>
            <a:endParaRPr sz="11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ucida Sans"/>
              <a:buNone/>
            </a:pPr>
            <a:r>
              <a:rPr lang="en" sz="1400" b="1" i="0" u="none" strike="noStrike" cap="none" dirty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Segregation</a:t>
            </a:r>
            <a:endParaRPr sz="1100" dirty="0"/>
          </a:p>
        </p:txBody>
      </p:sp>
      <p:sp>
        <p:nvSpPr>
          <p:cNvPr id="956" name="Google Shape;956;p119"/>
          <p:cNvSpPr/>
          <p:nvPr/>
        </p:nvSpPr>
        <p:spPr>
          <a:xfrm>
            <a:off x="6787727" y="809113"/>
            <a:ext cx="1758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ucida Sans"/>
              <a:buNone/>
            </a:pPr>
            <a:r>
              <a:rPr lang="en" sz="1400" b="1" i="0" u="none" strike="noStrike" cap="none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Improving Higher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ucida Sans"/>
              <a:buNone/>
            </a:pPr>
            <a:r>
              <a:rPr lang="en" sz="1400" b="1" i="0" u="none" strike="noStrike" cap="none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Education</a:t>
            </a:r>
            <a:endParaRPr sz="1100"/>
          </a:p>
        </p:txBody>
      </p:sp>
      <p:sp>
        <p:nvSpPr>
          <p:cNvPr id="957" name="Google Shape;957;p119"/>
          <p:cNvSpPr/>
          <p:nvPr/>
        </p:nvSpPr>
        <p:spPr>
          <a:xfrm>
            <a:off x="200267" y="96106"/>
            <a:ext cx="787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6A4"/>
              </a:buClr>
              <a:buSzPts val="1800"/>
              <a:buFont typeface="Lucida Sans"/>
              <a:buNone/>
            </a:pPr>
            <a:r>
              <a:rPr lang="en" sz="1800" b="1" i="0" u="none" strike="noStrike" cap="none">
                <a:solidFill>
                  <a:srgbClr val="29B6A4"/>
                </a:solidFill>
                <a:latin typeface="Lucida Sans"/>
                <a:ea typeface="Lucida Sans"/>
                <a:cs typeface="Lucida Sans"/>
                <a:sym typeface="Lucida Sans"/>
              </a:rPr>
              <a:t>Opportunity Insights: Three Pillars</a:t>
            </a:r>
            <a:endParaRPr sz="1100"/>
          </a:p>
        </p:txBody>
      </p:sp>
      <p:pic>
        <p:nvPicPr>
          <p:cNvPr id="958" name="Google Shape;958;p119"/>
          <p:cNvPicPr preferRelativeResize="0"/>
          <p:nvPr/>
        </p:nvPicPr>
        <p:blipFill rotWithShape="1">
          <a:blip r:embed="rId3">
            <a:alphaModFix/>
          </a:blip>
          <a:srcRect l="18175" r="16817" b="50000"/>
          <a:stretch/>
        </p:blipFill>
        <p:spPr>
          <a:xfrm>
            <a:off x="749367" y="1808543"/>
            <a:ext cx="1885070" cy="13284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9" name="Google Shape;959;p119"/>
          <p:cNvGrpSpPr/>
          <p:nvPr/>
        </p:nvGrpSpPr>
        <p:grpSpPr>
          <a:xfrm>
            <a:off x="3813415" y="1453412"/>
            <a:ext cx="1843054" cy="2195891"/>
            <a:chOff x="4997274" y="1965072"/>
            <a:chExt cx="2457406" cy="2927855"/>
          </a:xfrm>
        </p:grpSpPr>
        <p:pic>
          <p:nvPicPr>
            <p:cNvPr id="960" name="Google Shape;960;p1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97274" y="1965072"/>
              <a:ext cx="2457406" cy="2927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1" name="Google Shape;961;p119" descr="Marke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526234">
              <a:off x="5767258" y="2212413"/>
              <a:ext cx="1295057" cy="129505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62" name="Google Shape;962;p119"/>
          <p:cNvCxnSpPr/>
          <p:nvPr/>
        </p:nvCxnSpPr>
        <p:spPr>
          <a:xfrm>
            <a:off x="5431886" y="2653737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3" name="Google Shape;963;p119"/>
          <p:cNvSpPr/>
          <p:nvPr/>
        </p:nvSpPr>
        <p:spPr>
          <a:xfrm>
            <a:off x="458839" y="3649303"/>
            <a:ext cx="23397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6A4"/>
              </a:buClr>
              <a:buSzPts val="1400"/>
              <a:buFont typeface="Lucida Sans"/>
              <a:buNone/>
            </a:pPr>
            <a:r>
              <a:rPr lang="en" sz="1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Help Low-Income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6A4"/>
              </a:buClr>
              <a:buSzPts val="1400"/>
              <a:buFont typeface="Lucida Sans"/>
              <a:buNone/>
            </a:pPr>
            <a:r>
              <a:rPr lang="en" sz="1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Families Move to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6A4"/>
              </a:buClr>
              <a:buSzPts val="1400"/>
              <a:buFont typeface="Lucida Sans"/>
              <a:buNone/>
            </a:pPr>
            <a:r>
              <a:rPr lang="en" sz="1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High-Opportunity Areas</a:t>
            </a:r>
            <a:endParaRPr sz="1100"/>
          </a:p>
        </p:txBody>
      </p:sp>
      <p:sp>
        <p:nvSpPr>
          <p:cNvPr id="964" name="Google Shape;964;p119"/>
          <p:cNvSpPr/>
          <p:nvPr/>
        </p:nvSpPr>
        <p:spPr>
          <a:xfrm>
            <a:off x="3501152" y="3649303"/>
            <a:ext cx="22050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6A4"/>
              </a:buClr>
              <a:buSzPts val="1400"/>
              <a:buFont typeface="Lucida Sans"/>
              <a:buNone/>
            </a:pPr>
            <a:r>
              <a:rPr lang="en" sz="1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Increase Upward Mobility in Low-Opportunity Areas</a:t>
            </a:r>
            <a:endParaRPr sz="1100"/>
          </a:p>
        </p:txBody>
      </p:sp>
      <p:sp>
        <p:nvSpPr>
          <p:cNvPr id="965" name="Google Shape;965;p119"/>
          <p:cNvSpPr/>
          <p:nvPr/>
        </p:nvSpPr>
        <p:spPr>
          <a:xfrm>
            <a:off x="6326643" y="3650082"/>
            <a:ext cx="2680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6A4"/>
              </a:buClr>
              <a:buSzPts val="1400"/>
              <a:buFont typeface="Lucida Sans"/>
              <a:buNone/>
            </a:pPr>
            <a:r>
              <a:rPr lang="en" sz="1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Amplify Impacts of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6A4"/>
              </a:buClr>
              <a:buSzPts val="1400"/>
              <a:buFont typeface="Lucida Sans"/>
              <a:buNone/>
            </a:pPr>
            <a:r>
              <a:rPr lang="en" sz="1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Colleges on Mobility</a:t>
            </a:r>
            <a:endParaRPr sz="1100"/>
          </a:p>
        </p:txBody>
      </p:sp>
      <p:pic>
        <p:nvPicPr>
          <p:cNvPr id="966" name="Google Shape;966;p119" descr="A close up of a sign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4721" y="1808543"/>
            <a:ext cx="1304197" cy="1317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121"/>
          <p:cNvGrpSpPr/>
          <p:nvPr/>
        </p:nvGrpSpPr>
        <p:grpSpPr>
          <a:xfrm>
            <a:off x="0" y="3085776"/>
            <a:ext cx="8019905" cy="1270161"/>
            <a:chOff x="0" y="3610605"/>
            <a:chExt cx="10693207" cy="2201700"/>
          </a:xfrm>
        </p:grpSpPr>
        <p:sp>
          <p:nvSpPr>
            <p:cNvPr id="1001" name="Google Shape;1001;p121"/>
            <p:cNvSpPr/>
            <p:nvPr/>
          </p:nvSpPr>
          <p:spPr>
            <a:xfrm>
              <a:off x="0" y="3863693"/>
              <a:ext cx="10553400" cy="1931100"/>
            </a:xfrm>
            <a:prstGeom prst="rect">
              <a:avLst/>
            </a:prstGeom>
            <a:solidFill>
              <a:srgbClr val="28B6A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21"/>
            <p:cNvSpPr/>
            <p:nvPr/>
          </p:nvSpPr>
          <p:spPr>
            <a:xfrm>
              <a:off x="8380207" y="3610605"/>
              <a:ext cx="2313000" cy="2201700"/>
            </a:xfrm>
            <a:prstGeom prst="triangle">
              <a:avLst>
                <a:gd name="adj" fmla="val 9544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3" name="Google Shape;1003;p121"/>
          <p:cNvSpPr txBox="1"/>
          <p:nvPr/>
        </p:nvSpPr>
        <p:spPr>
          <a:xfrm>
            <a:off x="-478064" y="3422543"/>
            <a:ext cx="7655400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100"/>
              <a:buFont typeface="Arial"/>
              <a:buNone/>
            </a:pPr>
            <a:r>
              <a:rPr lang="en" sz="41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Careers in Social Science</a:t>
            </a:r>
            <a:endParaRPr sz="1100" dirty="0"/>
          </a:p>
        </p:txBody>
      </p:sp>
      <p:sp>
        <p:nvSpPr>
          <p:cNvPr id="10" name="Google Shape;559;p99">
            <a:extLst>
              <a:ext uri="{FF2B5EF4-FFF2-40B4-BE49-F238E27FC236}">
                <a16:creationId xmlns:a16="http://schemas.microsoft.com/office/drawing/2014/main" id="{BFF9CAB8-8AA7-42EE-8CC2-0326142446FA}"/>
              </a:ext>
            </a:extLst>
          </p:cNvPr>
          <p:cNvSpPr/>
          <p:nvPr/>
        </p:nvSpPr>
        <p:spPr>
          <a:xfrm>
            <a:off x="3915439" y="55823"/>
            <a:ext cx="1475268" cy="514350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 lang="en" sz="1100" dirty="0">
              <a:solidFill>
                <a:srgbClr val="AEAE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1100" dirty="0">
                <a:solidFill>
                  <a:srgbClr val="AEAEAE"/>
                </a:solidFill>
                <a:latin typeface="Calibri"/>
                <a:ea typeface="Calibri"/>
                <a:cs typeface="Calibri"/>
                <a:sym typeface="Calibri"/>
              </a:rPr>
              <a:t>General Overview</a:t>
            </a:r>
          </a:p>
          <a:p>
            <a:pPr algn="ctr"/>
            <a:r>
              <a:rPr lang="en" sz="1100" dirty="0">
                <a:solidFill>
                  <a:srgbClr val="AEAE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>
                <a:solidFill>
                  <a:srgbClr val="AEAEAE"/>
                </a:solidFill>
                <a:latin typeface="Calibri"/>
                <a:ea typeface="Calibri"/>
                <a:cs typeface="Calibri"/>
                <a:sym typeface="Calibri"/>
              </a:rPr>
              <a:t>Of Opportunity Insights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100" dirty="0">
              <a:solidFill>
                <a:srgbClr val="AEAE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60;p99">
            <a:extLst>
              <a:ext uri="{FF2B5EF4-FFF2-40B4-BE49-F238E27FC236}">
                <a16:creationId xmlns:a16="http://schemas.microsoft.com/office/drawing/2014/main" id="{BBF435B7-D530-446D-AA27-482D9C359093}"/>
              </a:ext>
            </a:extLst>
          </p:cNvPr>
          <p:cNvSpPr/>
          <p:nvPr/>
        </p:nvSpPr>
        <p:spPr>
          <a:xfrm>
            <a:off x="6383960" y="55823"/>
            <a:ext cx="1371600" cy="514200"/>
          </a:xfrm>
          <a:prstGeom prst="chevron">
            <a:avLst>
              <a:gd name="adj" fmla="val 50000"/>
            </a:avLst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Steps to Take</a:t>
            </a:r>
            <a:endParaRPr sz="1100" dirty="0">
              <a:solidFill>
                <a:srgbClr val="969696"/>
              </a:solidFill>
            </a:endParaRPr>
          </a:p>
        </p:txBody>
      </p:sp>
      <p:sp>
        <p:nvSpPr>
          <p:cNvPr id="12" name="Google Shape;561;p99">
            <a:extLst>
              <a:ext uri="{FF2B5EF4-FFF2-40B4-BE49-F238E27FC236}">
                <a16:creationId xmlns:a16="http://schemas.microsoft.com/office/drawing/2014/main" id="{C0099249-531E-4D71-B486-8057065B8490}"/>
              </a:ext>
            </a:extLst>
          </p:cNvPr>
          <p:cNvSpPr/>
          <p:nvPr/>
        </p:nvSpPr>
        <p:spPr>
          <a:xfrm>
            <a:off x="5149699" y="55823"/>
            <a:ext cx="1371600" cy="514350"/>
          </a:xfrm>
          <a:prstGeom prst="chevron">
            <a:avLst>
              <a:gd name="adj" fmla="val 50000"/>
            </a:avLst>
          </a:prstGeom>
          <a:solidFill>
            <a:srgbClr val="BFBFBF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Careers in Social Science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3" name="Google Shape;562;p99">
            <a:extLst>
              <a:ext uri="{FF2B5EF4-FFF2-40B4-BE49-F238E27FC236}">
                <a16:creationId xmlns:a16="http://schemas.microsoft.com/office/drawing/2014/main" id="{A11D15DB-898F-46F9-8D52-5EFE48BDA401}"/>
              </a:ext>
            </a:extLst>
          </p:cNvPr>
          <p:cNvSpPr/>
          <p:nvPr/>
        </p:nvSpPr>
        <p:spPr>
          <a:xfrm>
            <a:off x="7618219" y="55823"/>
            <a:ext cx="1371600" cy="514350"/>
          </a:xfrm>
          <a:prstGeom prst="chevron">
            <a:avLst>
              <a:gd name="adj" fmla="val 50000"/>
            </a:avLst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969696"/>
                </a:solidFill>
                <a:latin typeface="Calibri"/>
                <a:cs typeface="Calibri"/>
                <a:sym typeface="Calibri"/>
              </a:rPr>
              <a:t>Other Resources &amp; Advice</a:t>
            </a:r>
            <a:endParaRPr sz="1100" dirty="0">
              <a:solidFill>
                <a:srgbClr val="96969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99"/>
          <p:cNvGrpSpPr/>
          <p:nvPr/>
        </p:nvGrpSpPr>
        <p:grpSpPr>
          <a:xfrm>
            <a:off x="0" y="3085923"/>
            <a:ext cx="8019905" cy="1270250"/>
            <a:chOff x="0" y="3610605"/>
            <a:chExt cx="10693207" cy="2201700"/>
          </a:xfrm>
        </p:grpSpPr>
        <p:sp>
          <p:nvSpPr>
            <p:cNvPr id="556" name="Google Shape;556;p99"/>
            <p:cNvSpPr/>
            <p:nvPr/>
          </p:nvSpPr>
          <p:spPr>
            <a:xfrm>
              <a:off x="0" y="3863693"/>
              <a:ext cx="10553475" cy="1930956"/>
            </a:xfrm>
            <a:prstGeom prst="rect">
              <a:avLst/>
            </a:prstGeom>
            <a:solidFill>
              <a:srgbClr val="28B6A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99"/>
            <p:cNvSpPr/>
            <p:nvPr/>
          </p:nvSpPr>
          <p:spPr>
            <a:xfrm>
              <a:off x="8380207" y="3610605"/>
              <a:ext cx="2313000" cy="2201700"/>
            </a:xfrm>
            <a:prstGeom prst="triangle">
              <a:avLst>
                <a:gd name="adj" fmla="val 9544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8" name="Google Shape;558;p99"/>
          <p:cNvSpPr txBox="1"/>
          <p:nvPr/>
        </p:nvSpPr>
        <p:spPr>
          <a:xfrm>
            <a:off x="-789467" y="3396008"/>
            <a:ext cx="7655442" cy="10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100"/>
              <a:buFont typeface="Arial"/>
              <a:buNone/>
            </a:pPr>
            <a:r>
              <a:rPr lang="en" sz="4100" b="1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General Overview</a:t>
            </a:r>
            <a:endParaRPr sz="1100"/>
          </a:p>
        </p:txBody>
      </p:sp>
      <p:sp>
        <p:nvSpPr>
          <p:cNvPr id="559" name="Google Shape;559;p99"/>
          <p:cNvSpPr/>
          <p:nvPr/>
        </p:nvSpPr>
        <p:spPr>
          <a:xfrm>
            <a:off x="3915439" y="55823"/>
            <a:ext cx="1371600" cy="514350"/>
          </a:xfrm>
          <a:prstGeom prst="homePlate">
            <a:avLst>
              <a:gd name="adj" fmla="val 50000"/>
            </a:avLst>
          </a:prstGeom>
          <a:solidFill>
            <a:srgbClr val="BFBFBF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General Overview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 Opportunity Insights</a:t>
            </a:r>
            <a:endParaRPr sz="11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99"/>
          <p:cNvSpPr/>
          <p:nvPr/>
        </p:nvSpPr>
        <p:spPr>
          <a:xfrm>
            <a:off x="6383960" y="55823"/>
            <a:ext cx="1371600" cy="514200"/>
          </a:xfrm>
          <a:prstGeom prst="chevron">
            <a:avLst>
              <a:gd name="adj" fmla="val 50000"/>
            </a:avLst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Steps to Take</a:t>
            </a:r>
            <a:endParaRPr sz="1100" dirty="0"/>
          </a:p>
        </p:txBody>
      </p:sp>
      <p:sp>
        <p:nvSpPr>
          <p:cNvPr id="561" name="Google Shape;561;p99"/>
          <p:cNvSpPr/>
          <p:nvPr/>
        </p:nvSpPr>
        <p:spPr>
          <a:xfrm>
            <a:off x="5149699" y="55823"/>
            <a:ext cx="1371600" cy="514350"/>
          </a:xfrm>
          <a:prstGeom prst="chevron">
            <a:avLst>
              <a:gd name="adj" fmla="val 50000"/>
            </a:avLst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Careers in Social Science</a:t>
            </a:r>
            <a:endParaRPr sz="1100" dirty="0"/>
          </a:p>
        </p:txBody>
      </p:sp>
      <p:sp>
        <p:nvSpPr>
          <p:cNvPr id="562" name="Google Shape;562;p99"/>
          <p:cNvSpPr/>
          <p:nvPr/>
        </p:nvSpPr>
        <p:spPr>
          <a:xfrm>
            <a:off x="7618219" y="55823"/>
            <a:ext cx="1371600" cy="514350"/>
          </a:xfrm>
          <a:prstGeom prst="chevron">
            <a:avLst>
              <a:gd name="adj" fmla="val 50000"/>
            </a:avLst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/>
            <a:r>
              <a:rPr lang="en-US" sz="1100" dirty="0">
                <a:solidFill>
                  <a:srgbClr val="969696"/>
                </a:solidFill>
                <a:latin typeface="Calibri"/>
                <a:cs typeface="Calibri"/>
                <a:sym typeface="Calibri"/>
              </a:rPr>
              <a:t>Other Resources &amp; Advice</a:t>
            </a:r>
            <a:endParaRPr lang="en-US" sz="1100" dirty="0">
              <a:solidFill>
                <a:srgbClr val="96969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22"/>
          <p:cNvSpPr/>
          <p:nvPr/>
        </p:nvSpPr>
        <p:spPr>
          <a:xfrm>
            <a:off x="200325" y="160348"/>
            <a:ext cx="787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9B6A4"/>
                </a:solidFill>
                <a:latin typeface="Lucida Sans"/>
                <a:ea typeface="Lucida Sans"/>
                <a:cs typeface="Lucida Sans"/>
                <a:sym typeface="Lucida Sans"/>
              </a:rPr>
              <a:t>You might find a career in social science fullfilling if…</a:t>
            </a:r>
            <a:endParaRPr sz="1100" dirty="0"/>
          </a:p>
        </p:txBody>
      </p:sp>
      <p:sp>
        <p:nvSpPr>
          <p:cNvPr id="1014" name="Google Shape;1014;p122"/>
          <p:cNvSpPr txBox="1">
            <a:spLocks noGrp="1"/>
          </p:cNvSpPr>
          <p:nvPr>
            <p:ph type="body" idx="4294967295"/>
          </p:nvPr>
        </p:nvSpPr>
        <p:spPr>
          <a:xfrm>
            <a:off x="696433" y="842155"/>
            <a:ext cx="7655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700" dirty="0">
                <a:solidFill>
                  <a:srgbClr val="000000"/>
                </a:solidFill>
              </a:rPr>
              <a:t>You’re interested in the effects of social or economic policy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How did the ACA effect insurance coverage overall, in a certain place, or among a certain population?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How will the elimination of cash bail in Illinois affect pretrial detention rates?</a:t>
            </a:r>
          </a:p>
          <a:p>
            <a:pPr marL="450850" lvl="1" indent="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700" dirty="0">
                <a:solidFill>
                  <a:srgbClr val="000000"/>
                </a:solidFill>
              </a:rPr>
              <a:t>You want to understand how and why people and organizations make decisions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How do firms decide to engage in a merger?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Why are men more likely than women to study economics?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How might exposure to innovation increase one’s propensity to become an inventor?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700" dirty="0">
                <a:solidFill>
                  <a:srgbClr val="000000"/>
                </a:solidFill>
              </a:rPr>
              <a:t>You’re curious about how the world works more generally</a:t>
            </a:r>
          </a:p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700" dirty="0">
              <a:solidFill>
                <a:srgbClr val="000000"/>
              </a:solidFill>
            </a:endParaRPr>
          </a:p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700" dirty="0">
                <a:solidFill>
                  <a:srgbClr val="000000"/>
                </a:solidFill>
              </a:rPr>
              <a:t>You find our work interesting!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1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100" dirty="0">
              <a:solidFill>
                <a:srgbClr val="000000"/>
              </a:solidFill>
            </a:endParaRPr>
          </a:p>
          <a:p>
            <a:pPr marL="2540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800" dirty="0">
              <a:solidFill>
                <a:srgbClr val="000000"/>
              </a:solidFill>
            </a:endParaRPr>
          </a:p>
          <a:p>
            <a:pPr marL="2540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1700"/>
              <a:buFont typeface="Noto Sans Symbols"/>
              <a:buChar char="▪"/>
            </a:pPr>
            <a:endParaRPr sz="1500" dirty="0"/>
          </a:p>
          <a:p>
            <a:pPr marL="5207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500" dirty="0"/>
          </a:p>
          <a:p>
            <a:pPr marL="1778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22"/>
          <p:cNvSpPr/>
          <p:nvPr/>
        </p:nvSpPr>
        <p:spPr>
          <a:xfrm>
            <a:off x="200325" y="160348"/>
            <a:ext cx="787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9B6A4"/>
                </a:solidFill>
                <a:latin typeface="Lucida Sans"/>
                <a:ea typeface="Lucida Sans"/>
                <a:cs typeface="Lucida Sans"/>
                <a:sym typeface="Lucida Sans"/>
              </a:rPr>
              <a:t>Where can social science take you?</a:t>
            </a:r>
            <a:endParaRPr sz="1100" dirty="0"/>
          </a:p>
        </p:txBody>
      </p:sp>
      <p:sp>
        <p:nvSpPr>
          <p:cNvPr id="1014" name="Google Shape;1014;p122"/>
          <p:cNvSpPr txBox="1">
            <a:spLocks noGrp="1"/>
          </p:cNvSpPr>
          <p:nvPr>
            <p:ph type="body" idx="4294967295"/>
          </p:nvPr>
        </p:nvSpPr>
        <p:spPr>
          <a:xfrm>
            <a:off x="696433" y="842155"/>
            <a:ext cx="7655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700" dirty="0">
                <a:solidFill>
                  <a:srgbClr val="000000"/>
                </a:solidFill>
              </a:rPr>
              <a:t>Academic Research</a:t>
            </a:r>
            <a:endParaRPr sz="1100" dirty="0"/>
          </a:p>
          <a:p>
            <a:pPr marL="596900" lvl="1" indent="-336550">
              <a:lnSpc>
                <a:spcPct val="100000"/>
              </a:lnSpc>
              <a:spcBef>
                <a:spcPts val="300"/>
              </a:spcBef>
              <a:buClr>
                <a:srgbClr val="00CC99"/>
              </a:buClr>
              <a:buSzPts val="1500"/>
            </a:pPr>
            <a:r>
              <a:rPr lang="en-US" sz="1500" dirty="0"/>
              <a:t>Professor: can offer more creative freedom to pursue your research interests</a:t>
            </a:r>
          </a:p>
          <a:p>
            <a:pPr marL="596900" lvl="1" indent="-336550">
              <a:lnSpc>
                <a:spcPct val="100000"/>
              </a:lnSpc>
              <a:spcBef>
                <a:spcPts val="300"/>
              </a:spcBef>
              <a:buClr>
                <a:srgbClr val="00CC99"/>
              </a:buClr>
              <a:buSzPts val="1500"/>
            </a:pPr>
            <a:r>
              <a:rPr lang="en-US" sz="1500" dirty="0"/>
              <a:t>University-based labs that engage in social science research: OI, JPAL, Urban Labs, Berkeley Opportunity Lab</a:t>
            </a:r>
          </a:p>
          <a:p>
            <a:pPr marL="26035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CC99"/>
              </a:buClr>
              <a:buSzPts val="1500"/>
              <a:buNone/>
            </a:pPr>
            <a:endParaRPr lang="en-US" sz="1500" dirty="0"/>
          </a:p>
          <a:p>
            <a:pPr marL="139700" indent="-336550">
              <a:lnSpc>
                <a:spcPct val="100000"/>
              </a:lnSpc>
              <a:spcBef>
                <a:spcPts val="300"/>
              </a:spcBef>
              <a:buClr>
                <a:srgbClr val="00CC99"/>
              </a:buClr>
              <a:buSzPts val="1500"/>
            </a:pPr>
            <a:r>
              <a:rPr lang="en-US" sz="1800" dirty="0"/>
              <a:t>NGOs/Think Tanks</a:t>
            </a:r>
          </a:p>
          <a:p>
            <a:pPr marL="596900" lvl="1" indent="-336550">
              <a:lnSpc>
                <a:spcPct val="100000"/>
              </a:lnSpc>
              <a:spcBef>
                <a:spcPts val="300"/>
              </a:spcBef>
              <a:buClr>
                <a:srgbClr val="00CC99"/>
              </a:buClr>
              <a:buSzPts val="1500"/>
            </a:pPr>
            <a:r>
              <a:rPr lang="en-US" sz="1500" dirty="0"/>
              <a:t>World Bank, IMF, Brookings, Economic Policy Institute, Urban Institute</a:t>
            </a:r>
          </a:p>
          <a:p>
            <a:pPr marL="596900" lvl="1" indent="-336550">
              <a:lnSpc>
                <a:spcPct val="100000"/>
              </a:lnSpc>
              <a:spcBef>
                <a:spcPts val="300"/>
              </a:spcBef>
              <a:buClr>
                <a:srgbClr val="00CC99"/>
              </a:buClr>
              <a:buSzPts val="1500"/>
            </a:pPr>
            <a:endParaRPr lang="en-US" sz="1500" dirty="0"/>
          </a:p>
          <a:p>
            <a:pPr marL="139700" indent="-336550">
              <a:lnSpc>
                <a:spcPct val="100000"/>
              </a:lnSpc>
              <a:spcBef>
                <a:spcPts val="300"/>
              </a:spcBef>
              <a:buClr>
                <a:srgbClr val="00CC99"/>
              </a:buClr>
              <a:buSzPts val="1500"/>
            </a:pPr>
            <a:r>
              <a:rPr lang="en-US" sz="1800" dirty="0"/>
              <a:t>Government</a:t>
            </a:r>
            <a:endParaRPr lang="en-US" sz="1500" dirty="0"/>
          </a:p>
          <a:p>
            <a:pPr marL="596900" lvl="1" indent="-336550">
              <a:lnSpc>
                <a:spcPct val="100000"/>
              </a:lnSpc>
              <a:spcBef>
                <a:spcPts val="300"/>
              </a:spcBef>
              <a:buClr>
                <a:srgbClr val="00CC99"/>
              </a:buClr>
              <a:buSzPts val="1500"/>
            </a:pPr>
            <a:r>
              <a:rPr lang="en-US" sz="1500" dirty="0"/>
              <a:t>Council of Economic Advisors, Department of Labor, Census Bureau, Mayor’s Offices</a:t>
            </a:r>
          </a:p>
          <a:p>
            <a:pPr marL="260350" lvl="1" indent="0">
              <a:lnSpc>
                <a:spcPct val="100000"/>
              </a:lnSpc>
              <a:spcBef>
                <a:spcPts val="300"/>
              </a:spcBef>
              <a:buClr>
                <a:srgbClr val="00CC99"/>
              </a:buClr>
              <a:buSzPts val="1500"/>
              <a:buNone/>
            </a:pPr>
            <a:endParaRPr lang="en-US" sz="1500" dirty="0"/>
          </a:p>
          <a:p>
            <a:pPr marL="139700" indent="-336550">
              <a:lnSpc>
                <a:spcPct val="100000"/>
              </a:lnSpc>
              <a:spcBef>
                <a:spcPts val="300"/>
              </a:spcBef>
              <a:buClr>
                <a:srgbClr val="00CC99"/>
              </a:buClr>
              <a:buSzPts val="1500"/>
            </a:pPr>
            <a:r>
              <a:rPr lang="en-US" sz="1800" dirty="0"/>
              <a:t>… and more!</a:t>
            </a:r>
          </a:p>
          <a:p>
            <a:pPr marL="596900" lvl="1" indent="-336550">
              <a:lnSpc>
                <a:spcPct val="100000"/>
              </a:lnSpc>
              <a:spcBef>
                <a:spcPts val="300"/>
              </a:spcBef>
              <a:buClr>
                <a:srgbClr val="00CC99"/>
              </a:buClr>
              <a:buSzPts val="1500"/>
            </a:pPr>
            <a:endParaRPr lang="en-US" sz="1500" dirty="0"/>
          </a:p>
          <a:p>
            <a:pPr marL="596900" lvl="1" indent="-336550">
              <a:lnSpc>
                <a:spcPct val="100000"/>
              </a:lnSpc>
              <a:spcBef>
                <a:spcPts val="300"/>
              </a:spcBef>
              <a:buClr>
                <a:srgbClr val="00CC99"/>
              </a:buClr>
              <a:buSzPts val="1500"/>
            </a:pPr>
            <a:endParaRPr lang="en-US" sz="1500" dirty="0"/>
          </a:p>
          <a:p>
            <a:pPr marL="596900" lvl="1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CC99"/>
              </a:buClr>
              <a:buSzPts val="1500"/>
              <a:buFont typeface="Calibri"/>
              <a:buAutoNum type="arabicPeriod"/>
            </a:pPr>
            <a:endParaRPr sz="1500" dirty="0"/>
          </a:p>
          <a:p>
            <a:pPr marL="5207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500" dirty="0"/>
          </a:p>
          <a:p>
            <a:pPr marL="1778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65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22"/>
          <p:cNvSpPr/>
          <p:nvPr/>
        </p:nvSpPr>
        <p:spPr>
          <a:xfrm>
            <a:off x="200325" y="160348"/>
            <a:ext cx="787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29B6A4"/>
                </a:solidFill>
                <a:latin typeface="Lucida Sans"/>
                <a:sym typeface="Lucida Sans"/>
              </a:rPr>
              <a:t>Economics and Diversity</a:t>
            </a:r>
            <a:endParaRPr lang="en-US" sz="1100" dirty="0"/>
          </a:p>
        </p:txBody>
      </p:sp>
      <p:sp>
        <p:nvSpPr>
          <p:cNvPr id="1014" name="Google Shape;1014;p122"/>
          <p:cNvSpPr txBox="1">
            <a:spLocks noGrp="1"/>
          </p:cNvSpPr>
          <p:nvPr>
            <p:ph type="body" idx="4294967295"/>
          </p:nvPr>
        </p:nvSpPr>
        <p:spPr>
          <a:xfrm>
            <a:off x="696433" y="842155"/>
            <a:ext cx="7655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700" dirty="0">
                <a:solidFill>
                  <a:srgbClr val="000000"/>
                </a:solidFill>
              </a:rPr>
              <a:t>Work being done to improve the field 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American Economic Association Summer Program held at Howard University 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“</a:t>
            </a:r>
            <a:r>
              <a:rPr lang="en-US" dirty="0"/>
              <a:t>As many as 20% of PhDs awarded to minorities in economics over the past 20 years are graduates of the program.”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/>
              <a:t>Research in Color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/>
              <a:t>Predoc.org 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b="1" dirty="0"/>
              <a:t>Uncovering the hidden curriculum </a:t>
            </a:r>
            <a:endParaRPr sz="1400" b="1" dirty="0"/>
          </a:p>
          <a:p>
            <a:pPr marL="596900" lvl="1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CC99"/>
              </a:buClr>
              <a:buSzPts val="1500"/>
              <a:buFont typeface="Calibri"/>
              <a:buAutoNum type="arabicPeriod"/>
            </a:pPr>
            <a:endParaRPr sz="1500" dirty="0"/>
          </a:p>
          <a:p>
            <a:pPr marL="5207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500" dirty="0"/>
          </a:p>
          <a:p>
            <a:pPr marL="1778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2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121"/>
          <p:cNvGrpSpPr/>
          <p:nvPr/>
        </p:nvGrpSpPr>
        <p:grpSpPr>
          <a:xfrm>
            <a:off x="0" y="3085776"/>
            <a:ext cx="8019905" cy="1270161"/>
            <a:chOff x="0" y="3610605"/>
            <a:chExt cx="10693207" cy="2201700"/>
          </a:xfrm>
        </p:grpSpPr>
        <p:sp>
          <p:nvSpPr>
            <p:cNvPr id="1001" name="Google Shape;1001;p121"/>
            <p:cNvSpPr/>
            <p:nvPr/>
          </p:nvSpPr>
          <p:spPr>
            <a:xfrm>
              <a:off x="0" y="3863693"/>
              <a:ext cx="10553400" cy="1931100"/>
            </a:xfrm>
            <a:prstGeom prst="rect">
              <a:avLst/>
            </a:prstGeom>
            <a:solidFill>
              <a:srgbClr val="28B6A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21"/>
            <p:cNvSpPr/>
            <p:nvPr/>
          </p:nvSpPr>
          <p:spPr>
            <a:xfrm>
              <a:off x="8380207" y="3610605"/>
              <a:ext cx="2313000" cy="2201700"/>
            </a:xfrm>
            <a:prstGeom prst="triangle">
              <a:avLst>
                <a:gd name="adj" fmla="val 9544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3" name="Google Shape;1003;p121"/>
          <p:cNvSpPr txBox="1"/>
          <p:nvPr/>
        </p:nvSpPr>
        <p:spPr>
          <a:xfrm>
            <a:off x="-478064" y="3422543"/>
            <a:ext cx="7655400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100"/>
              <a:buFont typeface="Arial"/>
              <a:buNone/>
            </a:pPr>
            <a:r>
              <a:rPr lang="en" sz="41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Steps to Take</a:t>
            </a:r>
            <a:endParaRPr sz="1100" dirty="0"/>
          </a:p>
        </p:txBody>
      </p:sp>
      <p:sp>
        <p:nvSpPr>
          <p:cNvPr id="10" name="Google Shape;559;p99">
            <a:extLst>
              <a:ext uri="{FF2B5EF4-FFF2-40B4-BE49-F238E27FC236}">
                <a16:creationId xmlns:a16="http://schemas.microsoft.com/office/drawing/2014/main" id="{BFF9CAB8-8AA7-42EE-8CC2-0326142446FA}"/>
              </a:ext>
            </a:extLst>
          </p:cNvPr>
          <p:cNvSpPr/>
          <p:nvPr/>
        </p:nvSpPr>
        <p:spPr>
          <a:xfrm>
            <a:off x="3915439" y="55823"/>
            <a:ext cx="1475268" cy="514350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 lang="en" sz="1100" dirty="0">
              <a:solidFill>
                <a:srgbClr val="AEAE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1100" dirty="0">
                <a:solidFill>
                  <a:srgbClr val="AEAEAE"/>
                </a:solidFill>
                <a:latin typeface="Calibri"/>
                <a:ea typeface="Calibri"/>
                <a:cs typeface="Calibri"/>
                <a:sym typeface="Calibri"/>
              </a:rPr>
              <a:t>General Overview</a:t>
            </a:r>
          </a:p>
          <a:p>
            <a:pPr algn="ctr"/>
            <a:r>
              <a:rPr lang="en" sz="1100" dirty="0">
                <a:solidFill>
                  <a:srgbClr val="AEAE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>
                <a:solidFill>
                  <a:srgbClr val="AEAEAE"/>
                </a:solidFill>
                <a:latin typeface="Calibri"/>
                <a:ea typeface="Calibri"/>
                <a:cs typeface="Calibri"/>
                <a:sym typeface="Calibri"/>
              </a:rPr>
              <a:t>Of Opportunity Insights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100" dirty="0">
              <a:solidFill>
                <a:srgbClr val="AEAE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60;p99">
            <a:extLst>
              <a:ext uri="{FF2B5EF4-FFF2-40B4-BE49-F238E27FC236}">
                <a16:creationId xmlns:a16="http://schemas.microsoft.com/office/drawing/2014/main" id="{BBF435B7-D530-446D-AA27-482D9C359093}"/>
              </a:ext>
            </a:extLst>
          </p:cNvPr>
          <p:cNvSpPr/>
          <p:nvPr/>
        </p:nvSpPr>
        <p:spPr>
          <a:xfrm>
            <a:off x="6383960" y="55823"/>
            <a:ext cx="1371600" cy="514200"/>
          </a:xfrm>
          <a:prstGeom prst="chevron">
            <a:avLst>
              <a:gd name="adj" fmla="val 50000"/>
            </a:avLst>
          </a:prstGeom>
          <a:solidFill>
            <a:srgbClr val="BFBFBF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Steps to Take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2" name="Google Shape;561;p99">
            <a:extLst>
              <a:ext uri="{FF2B5EF4-FFF2-40B4-BE49-F238E27FC236}">
                <a16:creationId xmlns:a16="http://schemas.microsoft.com/office/drawing/2014/main" id="{C0099249-531E-4D71-B486-8057065B8490}"/>
              </a:ext>
            </a:extLst>
          </p:cNvPr>
          <p:cNvSpPr/>
          <p:nvPr/>
        </p:nvSpPr>
        <p:spPr>
          <a:xfrm>
            <a:off x="5149699" y="55823"/>
            <a:ext cx="1371600" cy="514350"/>
          </a:xfrm>
          <a:prstGeom prst="chevron">
            <a:avLst>
              <a:gd name="adj" fmla="val 50000"/>
            </a:avLst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AEAEAE"/>
                </a:solidFill>
                <a:latin typeface="Calibri"/>
                <a:ea typeface="Calibri"/>
                <a:cs typeface="Calibri"/>
                <a:sym typeface="Calibri"/>
              </a:rPr>
              <a:t>Careers in Social Science</a:t>
            </a:r>
            <a:endParaRPr sz="1100" dirty="0">
              <a:solidFill>
                <a:srgbClr val="AEAEAE"/>
              </a:solidFill>
            </a:endParaRPr>
          </a:p>
        </p:txBody>
      </p:sp>
      <p:sp>
        <p:nvSpPr>
          <p:cNvPr id="13" name="Google Shape;562;p99">
            <a:extLst>
              <a:ext uri="{FF2B5EF4-FFF2-40B4-BE49-F238E27FC236}">
                <a16:creationId xmlns:a16="http://schemas.microsoft.com/office/drawing/2014/main" id="{A11D15DB-898F-46F9-8D52-5EFE48BDA401}"/>
              </a:ext>
            </a:extLst>
          </p:cNvPr>
          <p:cNvSpPr/>
          <p:nvPr/>
        </p:nvSpPr>
        <p:spPr>
          <a:xfrm>
            <a:off x="7618219" y="55823"/>
            <a:ext cx="1371600" cy="514350"/>
          </a:xfrm>
          <a:prstGeom prst="chevron">
            <a:avLst>
              <a:gd name="adj" fmla="val 50000"/>
            </a:avLst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AEAEAE"/>
                </a:solidFill>
                <a:latin typeface="Calibri"/>
                <a:cs typeface="Calibri"/>
                <a:sym typeface="Calibri"/>
              </a:rPr>
              <a:t>Other Resources &amp; Advice</a:t>
            </a:r>
            <a:endParaRPr sz="1100" dirty="0">
              <a:solidFill>
                <a:srgbClr val="AEAE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75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24"/>
          <p:cNvSpPr/>
          <p:nvPr/>
        </p:nvSpPr>
        <p:spPr>
          <a:xfrm>
            <a:off x="200325" y="160348"/>
            <a:ext cx="787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9B6A4"/>
                </a:solidFill>
                <a:latin typeface="Lucida Sans"/>
                <a:ea typeface="Lucida Sans"/>
                <a:cs typeface="Lucida Sans"/>
                <a:sym typeface="Lucida Sans"/>
              </a:rPr>
              <a:t>Steps to Take</a:t>
            </a:r>
            <a:endParaRPr sz="1100" dirty="0"/>
          </a:p>
        </p:txBody>
      </p:sp>
      <p:sp>
        <p:nvSpPr>
          <p:cNvPr id="1046" name="Google Shape;1046;p124"/>
          <p:cNvSpPr txBox="1">
            <a:spLocks noGrp="1"/>
          </p:cNvSpPr>
          <p:nvPr>
            <p:ph type="body" idx="4294967295"/>
          </p:nvPr>
        </p:nvSpPr>
        <p:spPr>
          <a:xfrm>
            <a:off x="696433" y="842155"/>
            <a:ext cx="7655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700" dirty="0">
                <a:solidFill>
                  <a:srgbClr val="000000"/>
                </a:solidFill>
              </a:rPr>
              <a:t>Coursework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Math (up to Real Analysis)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Econometrics/Causal Inference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Statistics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Computer or Statistical Programming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Classes that interest you!</a:t>
            </a:r>
          </a:p>
          <a:p>
            <a:pPr marL="450850" lvl="1" indent="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700" dirty="0">
                <a:solidFill>
                  <a:srgbClr val="000000"/>
                </a:solidFill>
              </a:rPr>
              <a:t>Research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Research assistance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Reach out to a professor whose class you enjoyed and succeeded in and ask if they are hiring RAs!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Independent research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A thesis can be a great way to experience a research project from ideation to completion! 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300" dirty="0">
                <a:solidFill>
                  <a:srgbClr val="000000"/>
                </a:solidFill>
              </a:rPr>
              <a:t>Internships/Camps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Several notable institutions offer summer internships with (usually) 3</a:t>
            </a:r>
            <a:r>
              <a:rPr lang="en-US" sz="1100" baseline="30000" dirty="0">
                <a:solidFill>
                  <a:srgbClr val="000000"/>
                </a:solidFill>
              </a:rPr>
              <a:t>rd</a:t>
            </a:r>
            <a:r>
              <a:rPr lang="en-US" sz="1100" dirty="0">
                <a:solidFill>
                  <a:srgbClr val="000000"/>
                </a:solidFill>
              </a:rPr>
              <a:t> year students such as the Federal Reserve Banks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AEA Summer Program, </a:t>
            </a:r>
            <a:r>
              <a:rPr lang="en-US" sz="1100" dirty="0"/>
              <a:t>Expanding Diversity in Economics: A </a:t>
            </a:r>
            <a:r>
              <a:rPr lang="en-US" sz="1100" dirty="0" err="1"/>
              <a:t>UChicago</a:t>
            </a:r>
            <a:r>
              <a:rPr lang="en-US" sz="1100" dirty="0"/>
              <a:t> Summer Institute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0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sz="1400" dirty="0"/>
          </a:p>
          <a:p>
            <a:pPr marL="5207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24"/>
          <p:cNvSpPr/>
          <p:nvPr/>
        </p:nvSpPr>
        <p:spPr>
          <a:xfrm>
            <a:off x="200325" y="160348"/>
            <a:ext cx="787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9B6A4"/>
                </a:solidFill>
                <a:latin typeface="Lucida Sans"/>
                <a:ea typeface="Lucida Sans"/>
                <a:cs typeface="Lucida Sans"/>
                <a:sym typeface="Lucida Sans"/>
              </a:rPr>
              <a:t>Steps to Take</a:t>
            </a:r>
            <a:endParaRPr sz="1100" dirty="0"/>
          </a:p>
        </p:txBody>
      </p:sp>
      <p:sp>
        <p:nvSpPr>
          <p:cNvPr id="1046" name="Google Shape;1046;p124"/>
          <p:cNvSpPr txBox="1">
            <a:spLocks noGrp="1"/>
          </p:cNvSpPr>
          <p:nvPr>
            <p:ph type="body" idx="4294967295"/>
          </p:nvPr>
        </p:nvSpPr>
        <p:spPr>
          <a:xfrm>
            <a:off x="696433" y="842155"/>
            <a:ext cx="7655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700" dirty="0">
                <a:solidFill>
                  <a:srgbClr val="000000"/>
                </a:solidFill>
              </a:rPr>
              <a:t>Mentorship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A supportive mentor is a great source of encouragement, new opportunities, and advice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450850" lvl="1" indent="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700" dirty="0">
                <a:solidFill>
                  <a:srgbClr val="000000"/>
                </a:solidFill>
              </a:rPr>
              <a:t>Popular paths after undergrad: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PhD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Pre-doctoral fellowships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Masters (Public Policy, Economics, </a:t>
            </a:r>
            <a:r>
              <a:rPr lang="en-US" sz="1400" dirty="0" err="1">
                <a:solidFill>
                  <a:srgbClr val="000000"/>
                </a:solidFill>
              </a:rPr>
              <a:t>etc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Working at research lab, NGO, or government</a:t>
            </a:r>
          </a:p>
          <a:p>
            <a:pPr marL="450850" lvl="1" indent="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450850" lvl="1" indent="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450850" lvl="1" indent="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None/>
            </a:pPr>
            <a:endParaRPr sz="1400" dirty="0"/>
          </a:p>
          <a:p>
            <a:pPr marL="5207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846600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22"/>
          <p:cNvSpPr/>
          <p:nvPr/>
        </p:nvSpPr>
        <p:spPr>
          <a:xfrm>
            <a:off x="200325" y="160348"/>
            <a:ext cx="787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9B6A4"/>
                </a:solidFill>
                <a:latin typeface="Lucida Sans"/>
                <a:ea typeface="Lucida Sans"/>
                <a:cs typeface="Lucida Sans"/>
                <a:sym typeface="Lucida Sans"/>
              </a:rPr>
              <a:t>Steps to Take: Paths After Undergrad</a:t>
            </a:r>
            <a:endParaRPr sz="1100" dirty="0"/>
          </a:p>
        </p:txBody>
      </p:sp>
      <p:pic>
        <p:nvPicPr>
          <p:cNvPr id="3" name="Picture 2" descr="Chart, diagram, box and whisker chart&#10;&#10;Description automatically generated">
            <a:extLst>
              <a:ext uri="{FF2B5EF4-FFF2-40B4-BE49-F238E27FC236}">
                <a16:creationId xmlns:a16="http://schemas.microsoft.com/office/drawing/2014/main" id="{6AA51145-F82B-4BF9-A6EB-6A5B26994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09" y="702492"/>
            <a:ext cx="7412182" cy="4155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97956D-EA7B-4997-B917-8231A413E046}"/>
              </a:ext>
            </a:extLst>
          </p:cNvPr>
          <p:cNvSpPr txBox="1"/>
          <p:nvPr/>
        </p:nvSpPr>
        <p:spPr>
          <a:xfrm>
            <a:off x="7035239" y="4858156"/>
            <a:ext cx="2017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Source: https://predoc.org/</a:t>
            </a:r>
          </a:p>
        </p:txBody>
      </p:sp>
    </p:spTree>
    <p:extLst>
      <p:ext uri="{BB962C8B-B14F-4D97-AF65-F5344CB8AC3E}">
        <p14:creationId xmlns:p14="http://schemas.microsoft.com/office/powerpoint/2010/main" val="3192053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24"/>
          <p:cNvSpPr/>
          <p:nvPr/>
        </p:nvSpPr>
        <p:spPr>
          <a:xfrm>
            <a:off x="200325" y="160348"/>
            <a:ext cx="787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9B6A4"/>
                </a:solidFill>
                <a:latin typeface="Lucida Sans"/>
                <a:ea typeface="Lucida Sans"/>
                <a:cs typeface="Lucida Sans"/>
                <a:sym typeface="Lucida Sans"/>
              </a:rPr>
              <a:t>Steps to Take</a:t>
            </a:r>
            <a:endParaRPr sz="1100" dirty="0"/>
          </a:p>
        </p:txBody>
      </p:sp>
      <p:sp>
        <p:nvSpPr>
          <p:cNvPr id="1046" name="Google Shape;1046;p124"/>
          <p:cNvSpPr txBox="1">
            <a:spLocks noGrp="1"/>
          </p:cNvSpPr>
          <p:nvPr>
            <p:ph type="body" idx="4294967295"/>
          </p:nvPr>
        </p:nvSpPr>
        <p:spPr>
          <a:xfrm>
            <a:off x="696433" y="842155"/>
            <a:ext cx="7655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0850" lvl="1" indent="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700" dirty="0">
                <a:solidFill>
                  <a:srgbClr val="000000"/>
                </a:solidFill>
              </a:rPr>
              <a:t>Applying to Grad School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PhDs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Which subject is the best fit? Economics, Public Policy, Sociology, </a:t>
            </a:r>
            <a:r>
              <a:rPr lang="en-US" sz="1100" dirty="0" err="1">
                <a:solidFill>
                  <a:srgbClr val="000000"/>
                </a:solidFill>
              </a:rPr>
              <a:t>etc</a:t>
            </a:r>
            <a:endParaRPr lang="en-US" sz="1100" dirty="0">
              <a:solidFill>
                <a:srgbClr val="000000"/>
              </a:solidFill>
            </a:endParaRP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CV – 1 to 2 pages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Transcript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Statement of Purpose – 2 pages or 1000 words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Diversity and/or Personal Statement – 500 characters to 1000 words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Writing Sample – 10 to 20 pages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GRE/TOEFL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Letters of recommendation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Also consider NSFGRP, Ford Foundation Pre-Doctoral Fellowship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Masters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MPPs, Masters in Data Science, Masters in Economics (not as common)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Timing: Most applications due in late fall, or early winter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sz="1400" dirty="0"/>
          </a:p>
          <a:p>
            <a:pPr marL="5207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961936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24"/>
          <p:cNvSpPr/>
          <p:nvPr/>
        </p:nvSpPr>
        <p:spPr>
          <a:xfrm>
            <a:off x="200325" y="160348"/>
            <a:ext cx="787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9B6A4"/>
                </a:solidFill>
                <a:latin typeface="Lucida Sans"/>
                <a:ea typeface="Lucida Sans"/>
                <a:cs typeface="Lucida Sans"/>
                <a:sym typeface="Lucida Sans"/>
              </a:rPr>
              <a:t>Steps to Take</a:t>
            </a:r>
            <a:endParaRPr sz="1100" dirty="0"/>
          </a:p>
        </p:txBody>
      </p:sp>
      <p:sp>
        <p:nvSpPr>
          <p:cNvPr id="1046" name="Google Shape;1046;p124"/>
          <p:cNvSpPr txBox="1">
            <a:spLocks noGrp="1"/>
          </p:cNvSpPr>
          <p:nvPr>
            <p:ph type="body" idx="4294967295"/>
          </p:nvPr>
        </p:nvSpPr>
        <p:spPr>
          <a:xfrm>
            <a:off x="696433" y="842155"/>
            <a:ext cx="7655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700" dirty="0">
                <a:solidFill>
                  <a:srgbClr val="000000"/>
                </a:solidFill>
              </a:rPr>
              <a:t>Research Assistantships (RAs) /Predoctoral Fellowships (Predocs)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Why do an RA or Predoc?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Try out full-time research before applying to a PhD (and get paid for it)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Demonstrate a commitment to social science research, especially if not obvious from your resume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Take a break between undergrad and grad school -- gain new skills and perspectives in the meantime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1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What do you learn 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How the sausage gets made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Data skills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Research translation</a:t>
            </a:r>
          </a:p>
          <a:p>
            <a:pPr marL="908050" lvl="2" indent="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None/>
            </a:pPr>
            <a:endParaRPr lang="en-US" sz="11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How to find them?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Predoc.org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Nber.org/</a:t>
            </a:r>
            <a:r>
              <a:rPr lang="en-US" sz="1100" dirty="0" err="1">
                <a:solidFill>
                  <a:srgbClr val="000000"/>
                </a:solidFill>
              </a:rPr>
              <a:t>nonnberjobs</a:t>
            </a:r>
            <a:endParaRPr lang="en-US" sz="1100" dirty="0">
              <a:solidFill>
                <a:srgbClr val="000000"/>
              </a:solidFill>
            </a:endParaRP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@econ_ra on twitter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400" dirty="0">
                <a:solidFill>
                  <a:srgbClr val="000000"/>
                </a:solidFill>
              </a:rPr>
              <a:t>Applying 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Application process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100" dirty="0">
                <a:solidFill>
                  <a:srgbClr val="000000"/>
                </a:solidFill>
              </a:rPr>
              <a:t>Timeline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100" dirty="0">
              <a:solidFill>
                <a:srgbClr val="000000"/>
              </a:solidFill>
            </a:endParaRP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100" dirty="0">
              <a:solidFill>
                <a:srgbClr val="000000"/>
              </a:solidFill>
            </a:endParaRPr>
          </a:p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7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sz="1400" dirty="0"/>
          </a:p>
          <a:p>
            <a:pPr marL="5207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308579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121"/>
          <p:cNvGrpSpPr/>
          <p:nvPr/>
        </p:nvGrpSpPr>
        <p:grpSpPr>
          <a:xfrm>
            <a:off x="0" y="3085776"/>
            <a:ext cx="8019905" cy="1270161"/>
            <a:chOff x="0" y="3610605"/>
            <a:chExt cx="10693207" cy="2201700"/>
          </a:xfrm>
        </p:grpSpPr>
        <p:sp>
          <p:nvSpPr>
            <p:cNvPr id="1001" name="Google Shape;1001;p121"/>
            <p:cNvSpPr/>
            <p:nvPr/>
          </p:nvSpPr>
          <p:spPr>
            <a:xfrm>
              <a:off x="0" y="3863693"/>
              <a:ext cx="10553400" cy="1931100"/>
            </a:xfrm>
            <a:prstGeom prst="rect">
              <a:avLst/>
            </a:prstGeom>
            <a:solidFill>
              <a:srgbClr val="28B6A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21"/>
            <p:cNvSpPr/>
            <p:nvPr/>
          </p:nvSpPr>
          <p:spPr>
            <a:xfrm>
              <a:off x="8380207" y="3610605"/>
              <a:ext cx="2313000" cy="2201700"/>
            </a:xfrm>
            <a:prstGeom prst="triangle">
              <a:avLst>
                <a:gd name="adj" fmla="val 9544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3" name="Google Shape;1003;p121"/>
          <p:cNvSpPr txBox="1"/>
          <p:nvPr/>
        </p:nvSpPr>
        <p:spPr>
          <a:xfrm>
            <a:off x="-478064" y="3422543"/>
            <a:ext cx="7655400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100"/>
              <a:buFont typeface="Arial"/>
              <a:buNone/>
            </a:pPr>
            <a:r>
              <a:rPr lang="en" sz="38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Other Resources &amp; Advice</a:t>
            </a:r>
            <a:endParaRPr sz="3800" dirty="0"/>
          </a:p>
        </p:txBody>
      </p:sp>
      <p:sp>
        <p:nvSpPr>
          <p:cNvPr id="10" name="Google Shape;559;p99">
            <a:extLst>
              <a:ext uri="{FF2B5EF4-FFF2-40B4-BE49-F238E27FC236}">
                <a16:creationId xmlns:a16="http://schemas.microsoft.com/office/drawing/2014/main" id="{BFF9CAB8-8AA7-42EE-8CC2-0326142446FA}"/>
              </a:ext>
            </a:extLst>
          </p:cNvPr>
          <p:cNvSpPr/>
          <p:nvPr/>
        </p:nvSpPr>
        <p:spPr>
          <a:xfrm>
            <a:off x="3915439" y="55823"/>
            <a:ext cx="1475268" cy="514350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 lang="en" sz="1100" dirty="0">
              <a:solidFill>
                <a:srgbClr val="AEAE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1100" dirty="0">
                <a:solidFill>
                  <a:srgbClr val="AEAEAE"/>
                </a:solidFill>
                <a:latin typeface="Calibri"/>
                <a:ea typeface="Calibri"/>
                <a:cs typeface="Calibri"/>
                <a:sym typeface="Calibri"/>
              </a:rPr>
              <a:t>General Overview</a:t>
            </a:r>
          </a:p>
          <a:p>
            <a:pPr algn="ctr"/>
            <a:r>
              <a:rPr lang="en" sz="1100" dirty="0">
                <a:solidFill>
                  <a:srgbClr val="AEAE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>
                <a:solidFill>
                  <a:srgbClr val="AEAEAE"/>
                </a:solidFill>
                <a:latin typeface="Calibri"/>
                <a:ea typeface="Calibri"/>
                <a:cs typeface="Calibri"/>
                <a:sym typeface="Calibri"/>
              </a:rPr>
              <a:t>Of Opportunity Insights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100" dirty="0">
              <a:solidFill>
                <a:srgbClr val="AEAE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60;p99">
            <a:extLst>
              <a:ext uri="{FF2B5EF4-FFF2-40B4-BE49-F238E27FC236}">
                <a16:creationId xmlns:a16="http://schemas.microsoft.com/office/drawing/2014/main" id="{BBF435B7-D530-446D-AA27-482D9C359093}"/>
              </a:ext>
            </a:extLst>
          </p:cNvPr>
          <p:cNvSpPr/>
          <p:nvPr/>
        </p:nvSpPr>
        <p:spPr>
          <a:xfrm>
            <a:off x="6383960" y="55823"/>
            <a:ext cx="1371600" cy="514200"/>
          </a:xfrm>
          <a:prstGeom prst="chevron">
            <a:avLst>
              <a:gd name="adj" fmla="val 50000"/>
            </a:avLst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Steps to Take</a:t>
            </a:r>
            <a:endParaRPr sz="1100" dirty="0">
              <a:solidFill>
                <a:srgbClr val="969696"/>
              </a:solidFill>
            </a:endParaRPr>
          </a:p>
        </p:txBody>
      </p:sp>
      <p:sp>
        <p:nvSpPr>
          <p:cNvPr id="12" name="Google Shape;561;p99">
            <a:extLst>
              <a:ext uri="{FF2B5EF4-FFF2-40B4-BE49-F238E27FC236}">
                <a16:creationId xmlns:a16="http://schemas.microsoft.com/office/drawing/2014/main" id="{C0099249-531E-4D71-B486-8057065B8490}"/>
              </a:ext>
            </a:extLst>
          </p:cNvPr>
          <p:cNvSpPr/>
          <p:nvPr/>
        </p:nvSpPr>
        <p:spPr>
          <a:xfrm>
            <a:off x="5149699" y="55823"/>
            <a:ext cx="1371600" cy="514350"/>
          </a:xfrm>
          <a:prstGeom prst="chevron">
            <a:avLst>
              <a:gd name="adj" fmla="val 50000"/>
            </a:avLst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AEAEAE"/>
                </a:solidFill>
                <a:latin typeface="Calibri"/>
                <a:ea typeface="Calibri"/>
                <a:cs typeface="Calibri"/>
                <a:sym typeface="Calibri"/>
              </a:rPr>
              <a:t>Careers in Social Science</a:t>
            </a:r>
            <a:endParaRPr sz="1100" dirty="0">
              <a:solidFill>
                <a:srgbClr val="AEAEAE"/>
              </a:solidFill>
            </a:endParaRPr>
          </a:p>
        </p:txBody>
      </p:sp>
      <p:sp>
        <p:nvSpPr>
          <p:cNvPr id="13" name="Google Shape;562;p99">
            <a:extLst>
              <a:ext uri="{FF2B5EF4-FFF2-40B4-BE49-F238E27FC236}">
                <a16:creationId xmlns:a16="http://schemas.microsoft.com/office/drawing/2014/main" id="{A11D15DB-898F-46F9-8D52-5EFE48BDA401}"/>
              </a:ext>
            </a:extLst>
          </p:cNvPr>
          <p:cNvSpPr/>
          <p:nvPr/>
        </p:nvSpPr>
        <p:spPr>
          <a:xfrm>
            <a:off x="7618219" y="55823"/>
            <a:ext cx="1371600" cy="514350"/>
          </a:xfrm>
          <a:prstGeom prst="chevron">
            <a:avLst>
              <a:gd name="adj" fmla="val 50000"/>
            </a:avLst>
          </a:prstGeom>
          <a:solidFill>
            <a:srgbClr val="BFBFBF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Other Resources &amp; Advice</a:t>
            </a:r>
            <a:endParaRPr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8176" y="-13716"/>
            <a:ext cx="7735824" cy="5157216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100"/>
          <p:cNvSpPr/>
          <p:nvPr/>
        </p:nvSpPr>
        <p:spPr>
          <a:xfrm>
            <a:off x="1078992" y="0"/>
            <a:ext cx="1545336" cy="5157216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0" name="Google Shape;570;p100" descr="A close up of a sign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154" y="4604443"/>
            <a:ext cx="2344039" cy="410207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100"/>
          <p:cNvSpPr txBox="1">
            <a:spLocks noGrp="1"/>
          </p:cNvSpPr>
          <p:nvPr>
            <p:ph type="body" idx="1"/>
          </p:nvPr>
        </p:nvSpPr>
        <p:spPr>
          <a:xfrm>
            <a:off x="347473" y="1031253"/>
            <a:ext cx="4517135" cy="231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" sz="2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mission is to develop scalable policy solutions that will empower families throughout the United States to rise out of poverty and achieve better life outcomes</a:t>
            </a:r>
            <a:endParaRPr sz="17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24"/>
          <p:cNvSpPr/>
          <p:nvPr/>
        </p:nvSpPr>
        <p:spPr>
          <a:xfrm>
            <a:off x="200325" y="160348"/>
            <a:ext cx="787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9B6A4"/>
                </a:solidFill>
                <a:latin typeface="Lucida Sans"/>
                <a:ea typeface="Lucida Sans"/>
                <a:cs typeface="Lucida Sans"/>
                <a:sym typeface="Lucida Sans"/>
              </a:rPr>
              <a:t>Other Resources and Advice</a:t>
            </a:r>
            <a:endParaRPr sz="1100" dirty="0"/>
          </a:p>
        </p:txBody>
      </p:sp>
      <p:sp>
        <p:nvSpPr>
          <p:cNvPr id="1046" name="Google Shape;1046;p124"/>
          <p:cNvSpPr txBox="1">
            <a:spLocks noGrp="1"/>
          </p:cNvSpPr>
          <p:nvPr>
            <p:ph type="body" idx="4294967295"/>
          </p:nvPr>
        </p:nvSpPr>
        <p:spPr>
          <a:xfrm>
            <a:off x="696433" y="842155"/>
            <a:ext cx="7655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sz="1400" dirty="0"/>
          </a:p>
          <a:p>
            <a:pPr marL="5207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5" name="Google Shape;1046;p124">
            <a:extLst>
              <a:ext uri="{FF2B5EF4-FFF2-40B4-BE49-F238E27FC236}">
                <a16:creationId xmlns:a16="http://schemas.microsoft.com/office/drawing/2014/main" id="{34F45C45-5944-4FCF-BC09-4FA196F9334E}"/>
              </a:ext>
            </a:extLst>
          </p:cNvPr>
          <p:cNvSpPr txBox="1">
            <a:spLocks/>
          </p:cNvSpPr>
          <p:nvPr/>
        </p:nvSpPr>
        <p:spPr>
          <a:xfrm>
            <a:off x="848833" y="994555"/>
            <a:ext cx="7655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700" dirty="0">
                <a:solidFill>
                  <a:srgbClr val="000000"/>
                </a:solidFill>
              </a:rPr>
              <a:t>Indulge your interests and curiosities:</a:t>
            </a:r>
            <a:endParaRPr lang="en-US" sz="15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500" dirty="0">
                <a:solidFill>
                  <a:srgbClr val="000000"/>
                </a:solidFill>
              </a:rPr>
              <a:t>Read!!! Doesn’t have to be academic papers, just read things with a curious mind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500" dirty="0">
                <a:solidFill>
                  <a:srgbClr val="000000"/>
                </a:solidFill>
              </a:rPr>
              <a:t>Seek out work and researchers that inspire you, and keep up with those publications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500" dirty="0">
                <a:solidFill>
                  <a:srgbClr val="000000"/>
                </a:solidFill>
              </a:rPr>
              <a:t>Don’t be afraid to ask questions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500" dirty="0">
              <a:solidFill>
                <a:srgbClr val="000000"/>
              </a:solidFill>
            </a:endParaRPr>
          </a:p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800" dirty="0">
                <a:solidFill>
                  <a:srgbClr val="000000"/>
                </a:solidFill>
              </a:rPr>
              <a:t>Let your professor(s) know you’re interested in a career in social science/grad school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500" dirty="0">
                <a:solidFill>
                  <a:srgbClr val="000000"/>
                </a:solidFill>
              </a:rPr>
              <a:t>They will be excited and can be a good source of individualized advice 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5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500" dirty="0">
              <a:solidFill>
                <a:srgbClr val="000000"/>
              </a:solidFill>
            </a:endParaRPr>
          </a:p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800" dirty="0">
                <a:solidFill>
                  <a:srgbClr val="000000"/>
                </a:solidFill>
              </a:rPr>
              <a:t>Repositories of advice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500" dirty="0">
                <a:solidFill>
                  <a:srgbClr val="000000"/>
                </a:solidFill>
                <a:hlinkClick r:id="rId3"/>
              </a:rPr>
              <a:t>Anthony Lee Zhang (</a:t>
            </a:r>
            <a:r>
              <a:rPr lang="en-US" sz="1500" dirty="0" err="1">
                <a:solidFill>
                  <a:srgbClr val="000000"/>
                </a:solidFill>
                <a:hlinkClick r:id="rId3"/>
              </a:rPr>
              <a:t>Uchicago</a:t>
            </a:r>
            <a:r>
              <a:rPr lang="en-US" sz="1500" dirty="0">
                <a:solidFill>
                  <a:srgbClr val="000000"/>
                </a:solidFill>
                <a:hlinkClick r:id="rId3"/>
              </a:rPr>
              <a:t>) Links</a:t>
            </a:r>
            <a:endParaRPr lang="en-US" sz="15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500" dirty="0">
                <a:solidFill>
                  <a:srgbClr val="000000"/>
                </a:solidFill>
                <a:hlinkClick r:id="rId4"/>
              </a:rPr>
              <a:t>Jennifer Doleac (Texas A&amp;M) Links</a:t>
            </a:r>
            <a:endParaRPr lang="en-US" sz="15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500" dirty="0">
                <a:solidFill>
                  <a:srgbClr val="000000"/>
                </a:solidFill>
                <a:hlinkClick r:id="rId5"/>
              </a:rPr>
              <a:t>Masayuki </a:t>
            </a:r>
            <a:r>
              <a:rPr lang="en-US" sz="1500" dirty="0" err="1">
                <a:solidFill>
                  <a:srgbClr val="000000"/>
                </a:solidFill>
                <a:hlinkClick r:id="rId5"/>
              </a:rPr>
              <a:t>Kudamatsu</a:t>
            </a:r>
            <a:r>
              <a:rPr lang="en-US" sz="1500" dirty="0">
                <a:solidFill>
                  <a:srgbClr val="000000"/>
                </a:solidFill>
                <a:hlinkClick r:id="rId5"/>
              </a:rPr>
              <a:t> (Osaka) Links</a:t>
            </a:r>
            <a:endParaRPr lang="en-US" sz="1500" dirty="0">
              <a:solidFill>
                <a:srgbClr val="000000"/>
              </a:solidFill>
            </a:endParaRP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1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/>
          </a:p>
          <a:p>
            <a:pPr marL="520700" indent="0">
              <a:lnSpc>
                <a:spcPct val="100000"/>
              </a:lnSpc>
              <a:spcBef>
                <a:spcPts val="300"/>
              </a:spcBef>
              <a:buFont typeface="Arial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1488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24"/>
          <p:cNvSpPr/>
          <p:nvPr/>
        </p:nvSpPr>
        <p:spPr>
          <a:xfrm>
            <a:off x="200325" y="160348"/>
            <a:ext cx="787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9B6A4"/>
                </a:solidFill>
                <a:latin typeface="Lucida Sans"/>
                <a:ea typeface="Lucida Sans"/>
                <a:cs typeface="Lucida Sans"/>
                <a:sym typeface="Lucida Sans"/>
              </a:rPr>
              <a:t>Other Information Sessions with Opportunity Insights</a:t>
            </a:r>
            <a:endParaRPr sz="1100" dirty="0"/>
          </a:p>
        </p:txBody>
      </p:sp>
      <p:sp>
        <p:nvSpPr>
          <p:cNvPr id="1046" name="Google Shape;1046;p124"/>
          <p:cNvSpPr txBox="1">
            <a:spLocks noGrp="1"/>
          </p:cNvSpPr>
          <p:nvPr>
            <p:ph type="body" idx="4294967295"/>
          </p:nvPr>
        </p:nvSpPr>
        <p:spPr>
          <a:xfrm>
            <a:off x="696433" y="842155"/>
            <a:ext cx="7655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sz="1400" dirty="0"/>
          </a:p>
          <a:p>
            <a:pPr marL="5207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5" name="Google Shape;1046;p124">
            <a:extLst>
              <a:ext uri="{FF2B5EF4-FFF2-40B4-BE49-F238E27FC236}">
                <a16:creationId xmlns:a16="http://schemas.microsoft.com/office/drawing/2014/main" id="{34F45C45-5944-4FCF-BC09-4FA196F9334E}"/>
              </a:ext>
            </a:extLst>
          </p:cNvPr>
          <p:cNvSpPr txBox="1">
            <a:spLocks/>
          </p:cNvSpPr>
          <p:nvPr/>
        </p:nvSpPr>
        <p:spPr>
          <a:xfrm>
            <a:off x="848833" y="994555"/>
            <a:ext cx="7655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2400" dirty="0">
                <a:solidFill>
                  <a:srgbClr val="000000"/>
                </a:solidFill>
              </a:rPr>
              <a:t>General OI Info Session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b="1" dirty="0">
                <a:solidFill>
                  <a:srgbClr val="000000"/>
                </a:solidFill>
              </a:rPr>
              <a:t>September 8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500" dirty="0">
              <a:solidFill>
                <a:srgbClr val="000000"/>
              </a:solidFill>
            </a:endParaRPr>
          </a:p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2400" dirty="0">
                <a:solidFill>
                  <a:srgbClr val="000000"/>
                </a:solidFill>
              </a:rPr>
              <a:t>Data Task Info Session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b="1" dirty="0">
                <a:solidFill>
                  <a:srgbClr val="000000"/>
                </a:solidFill>
              </a:rPr>
              <a:t>October 1</a:t>
            </a: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1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/>
          </a:p>
          <a:p>
            <a:pPr marL="520700" indent="0">
              <a:lnSpc>
                <a:spcPct val="100000"/>
              </a:lnSpc>
              <a:spcBef>
                <a:spcPts val="300"/>
              </a:spcBef>
              <a:buFont typeface="Arial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91304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24"/>
          <p:cNvSpPr/>
          <p:nvPr/>
        </p:nvSpPr>
        <p:spPr>
          <a:xfrm>
            <a:off x="200325" y="160348"/>
            <a:ext cx="787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9B6A4"/>
                </a:solidFill>
                <a:latin typeface="Lucida Sans"/>
                <a:ea typeface="Lucida Sans"/>
                <a:cs typeface="Lucida Sans"/>
                <a:sym typeface="Lucida Sans"/>
              </a:rPr>
              <a:t>Other Resources and Advice</a:t>
            </a:r>
            <a:endParaRPr sz="1100" dirty="0"/>
          </a:p>
        </p:txBody>
      </p:sp>
      <p:sp>
        <p:nvSpPr>
          <p:cNvPr id="1046" name="Google Shape;1046;p124"/>
          <p:cNvSpPr txBox="1">
            <a:spLocks noGrp="1"/>
          </p:cNvSpPr>
          <p:nvPr>
            <p:ph type="body" idx="4294967295"/>
          </p:nvPr>
        </p:nvSpPr>
        <p:spPr>
          <a:xfrm>
            <a:off x="696433" y="842155"/>
            <a:ext cx="7655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sz="1400" dirty="0"/>
          </a:p>
          <a:p>
            <a:pPr marL="5207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5" name="Google Shape;1046;p124">
            <a:extLst>
              <a:ext uri="{FF2B5EF4-FFF2-40B4-BE49-F238E27FC236}">
                <a16:creationId xmlns:a16="http://schemas.microsoft.com/office/drawing/2014/main" id="{34F45C45-5944-4FCF-BC09-4FA196F9334E}"/>
              </a:ext>
            </a:extLst>
          </p:cNvPr>
          <p:cNvSpPr txBox="1">
            <a:spLocks/>
          </p:cNvSpPr>
          <p:nvPr/>
        </p:nvSpPr>
        <p:spPr>
          <a:xfrm>
            <a:off x="848833" y="994555"/>
            <a:ext cx="7655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700" dirty="0">
                <a:solidFill>
                  <a:srgbClr val="000000"/>
                </a:solidFill>
              </a:rPr>
              <a:t>Indulge your interests and curiosities:</a:t>
            </a:r>
            <a:endParaRPr lang="en-US" sz="15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500" dirty="0">
                <a:solidFill>
                  <a:srgbClr val="000000"/>
                </a:solidFill>
              </a:rPr>
              <a:t>Read!!! Doesn’t have to be academic papers, just read things with a curious mind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500" dirty="0">
                <a:solidFill>
                  <a:srgbClr val="000000"/>
                </a:solidFill>
              </a:rPr>
              <a:t>Seek out work and researchers that inspire you, and keep up with those publications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500" dirty="0">
                <a:solidFill>
                  <a:srgbClr val="000000"/>
                </a:solidFill>
              </a:rPr>
              <a:t>Don’t be afraid to ask questions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500" dirty="0">
              <a:solidFill>
                <a:srgbClr val="000000"/>
              </a:solidFill>
            </a:endParaRPr>
          </a:p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800" dirty="0">
                <a:solidFill>
                  <a:srgbClr val="000000"/>
                </a:solidFill>
              </a:rPr>
              <a:t>Let your professor(s) know you’re interested in a career in social science/grad school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500" dirty="0">
                <a:solidFill>
                  <a:srgbClr val="000000"/>
                </a:solidFill>
              </a:rPr>
              <a:t>They will be excited and can be a good source of individualized advice 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5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500" dirty="0">
              <a:solidFill>
                <a:srgbClr val="000000"/>
              </a:solidFill>
            </a:endParaRPr>
          </a:p>
          <a:p>
            <a:pPr marL="254000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800" dirty="0">
                <a:solidFill>
                  <a:srgbClr val="000000"/>
                </a:solidFill>
              </a:rPr>
              <a:t>Repositories of advice</a:t>
            </a: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500" dirty="0">
                <a:solidFill>
                  <a:srgbClr val="000000"/>
                </a:solidFill>
                <a:hlinkClick r:id="rId3"/>
              </a:rPr>
              <a:t>Anthony Lee Zhang (</a:t>
            </a:r>
            <a:r>
              <a:rPr lang="en-US" sz="1500" dirty="0" err="1">
                <a:solidFill>
                  <a:srgbClr val="000000"/>
                </a:solidFill>
                <a:hlinkClick r:id="rId3"/>
              </a:rPr>
              <a:t>Uchicago</a:t>
            </a:r>
            <a:r>
              <a:rPr lang="en-US" sz="1500" dirty="0">
                <a:solidFill>
                  <a:srgbClr val="000000"/>
                </a:solidFill>
                <a:hlinkClick r:id="rId3"/>
              </a:rPr>
              <a:t>) Links</a:t>
            </a:r>
            <a:endParaRPr lang="en-US" sz="15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500" dirty="0">
                <a:solidFill>
                  <a:srgbClr val="000000"/>
                </a:solidFill>
                <a:hlinkClick r:id="rId4"/>
              </a:rPr>
              <a:t>Jennifer Doleac (Texas A&amp;M) Links</a:t>
            </a:r>
            <a:endParaRPr lang="en-US" sz="15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r>
              <a:rPr lang="en-US" sz="1500" dirty="0">
                <a:solidFill>
                  <a:srgbClr val="000000"/>
                </a:solidFill>
                <a:hlinkClick r:id="rId5"/>
              </a:rPr>
              <a:t>Masayuki </a:t>
            </a:r>
            <a:r>
              <a:rPr lang="en-US" sz="1500" dirty="0" err="1">
                <a:solidFill>
                  <a:srgbClr val="000000"/>
                </a:solidFill>
                <a:hlinkClick r:id="rId5"/>
              </a:rPr>
              <a:t>Kudamatsu</a:t>
            </a:r>
            <a:r>
              <a:rPr lang="en-US" sz="1500" dirty="0">
                <a:solidFill>
                  <a:srgbClr val="000000"/>
                </a:solidFill>
                <a:hlinkClick r:id="rId5"/>
              </a:rPr>
              <a:t> (Osaka) Links</a:t>
            </a:r>
            <a:endParaRPr lang="en-US" sz="1500" dirty="0">
              <a:solidFill>
                <a:srgbClr val="000000"/>
              </a:solidFill>
            </a:endParaRPr>
          </a:p>
          <a:p>
            <a:pPr marL="1168400" lvl="2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1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>
              <a:solidFill>
                <a:srgbClr val="000000"/>
              </a:solidFill>
            </a:endParaRPr>
          </a:p>
          <a:p>
            <a:pPr marL="711200" lvl="1" indent="-260350">
              <a:lnSpc>
                <a:spcPct val="100000"/>
              </a:lnSpc>
              <a:spcBef>
                <a:spcPts val="0"/>
              </a:spcBef>
              <a:buClr>
                <a:srgbClr val="00CC99"/>
              </a:buClr>
              <a:buSzPts val="1700"/>
              <a:buFont typeface="Noto Sans Symbols"/>
              <a:buChar char="▪"/>
            </a:pPr>
            <a:endParaRPr lang="en-US" sz="1400" dirty="0"/>
          </a:p>
          <a:p>
            <a:pPr marL="520700" indent="0">
              <a:lnSpc>
                <a:spcPct val="100000"/>
              </a:lnSpc>
              <a:spcBef>
                <a:spcPts val="300"/>
              </a:spcBef>
              <a:buFont typeface="Arial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56971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136"/>
          <p:cNvGrpSpPr/>
          <p:nvPr/>
        </p:nvGrpSpPr>
        <p:grpSpPr>
          <a:xfrm rot="10800000">
            <a:off x="1124100" y="402949"/>
            <a:ext cx="8019905" cy="1270161"/>
            <a:chOff x="0" y="3628155"/>
            <a:chExt cx="10693207" cy="2201700"/>
          </a:xfrm>
        </p:grpSpPr>
        <p:sp>
          <p:nvSpPr>
            <p:cNvPr id="1170" name="Google Shape;1170;p136"/>
            <p:cNvSpPr/>
            <p:nvPr/>
          </p:nvSpPr>
          <p:spPr>
            <a:xfrm>
              <a:off x="0" y="3863693"/>
              <a:ext cx="10553400" cy="1931100"/>
            </a:xfrm>
            <a:prstGeom prst="rect">
              <a:avLst/>
            </a:prstGeom>
            <a:solidFill>
              <a:srgbClr val="28B6A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36"/>
            <p:cNvSpPr/>
            <p:nvPr/>
          </p:nvSpPr>
          <p:spPr>
            <a:xfrm>
              <a:off x="8380207" y="3628155"/>
              <a:ext cx="2313000" cy="2201700"/>
            </a:xfrm>
            <a:prstGeom prst="triangle">
              <a:avLst>
                <a:gd name="adj" fmla="val 9544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2" name="Google Shape;1172;p136"/>
          <p:cNvSpPr txBox="1">
            <a:spLocks noGrp="1"/>
          </p:cNvSpPr>
          <p:nvPr>
            <p:ph type="body" idx="1"/>
          </p:nvPr>
        </p:nvSpPr>
        <p:spPr>
          <a:xfrm>
            <a:off x="-789467" y="3396008"/>
            <a:ext cx="7655400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100"/>
              <a:buNone/>
            </a:pPr>
            <a:r>
              <a:rPr lang="en" sz="41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Thank You! Q&amp;A</a:t>
            </a:r>
            <a:endParaRPr sz="1100"/>
          </a:p>
        </p:txBody>
      </p:sp>
      <p:grpSp>
        <p:nvGrpSpPr>
          <p:cNvPr id="1173" name="Google Shape;1173;p136"/>
          <p:cNvGrpSpPr/>
          <p:nvPr/>
        </p:nvGrpSpPr>
        <p:grpSpPr>
          <a:xfrm>
            <a:off x="0" y="3248301"/>
            <a:ext cx="8019905" cy="1270161"/>
            <a:chOff x="0" y="3628155"/>
            <a:chExt cx="10693207" cy="2201700"/>
          </a:xfrm>
        </p:grpSpPr>
        <p:sp>
          <p:nvSpPr>
            <p:cNvPr id="1174" name="Google Shape;1174;p136"/>
            <p:cNvSpPr/>
            <p:nvPr/>
          </p:nvSpPr>
          <p:spPr>
            <a:xfrm>
              <a:off x="0" y="3863693"/>
              <a:ext cx="10553400" cy="1931100"/>
            </a:xfrm>
            <a:prstGeom prst="rect">
              <a:avLst/>
            </a:prstGeom>
            <a:solidFill>
              <a:srgbClr val="28B6A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36"/>
            <p:cNvSpPr/>
            <p:nvPr/>
          </p:nvSpPr>
          <p:spPr>
            <a:xfrm>
              <a:off x="8380207" y="3628155"/>
              <a:ext cx="2313000" cy="2201700"/>
            </a:xfrm>
            <a:prstGeom prst="triangle">
              <a:avLst>
                <a:gd name="adj" fmla="val 9544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6" name="Google Shape;1176;p136"/>
          <p:cNvSpPr txBox="1">
            <a:spLocks noGrp="1"/>
          </p:cNvSpPr>
          <p:nvPr>
            <p:ph type="body" idx="1"/>
          </p:nvPr>
        </p:nvSpPr>
        <p:spPr>
          <a:xfrm>
            <a:off x="-637067" y="3548408"/>
            <a:ext cx="7655400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100"/>
              <a:buNone/>
            </a:pPr>
            <a:r>
              <a:rPr lang="en" sz="41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Ask us anything!</a:t>
            </a:r>
            <a:endParaRPr sz="1100"/>
          </a:p>
        </p:txBody>
      </p:sp>
      <p:sp>
        <p:nvSpPr>
          <p:cNvPr id="1177" name="Google Shape;1177;p136"/>
          <p:cNvSpPr txBox="1">
            <a:spLocks noGrp="1"/>
          </p:cNvSpPr>
          <p:nvPr>
            <p:ph type="body" idx="1"/>
          </p:nvPr>
        </p:nvSpPr>
        <p:spPr>
          <a:xfrm>
            <a:off x="1488608" y="651783"/>
            <a:ext cx="7655400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100"/>
              <a:buNone/>
            </a:pPr>
            <a:r>
              <a:rPr lang="en" sz="41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Thank You!</a:t>
            </a:r>
            <a:endParaRPr sz="1100"/>
          </a:p>
        </p:txBody>
      </p:sp>
      <p:sp>
        <p:nvSpPr>
          <p:cNvPr id="1178" name="Google Shape;1178;p136"/>
          <p:cNvSpPr txBox="1"/>
          <p:nvPr/>
        </p:nvSpPr>
        <p:spPr>
          <a:xfrm>
            <a:off x="1934700" y="1623275"/>
            <a:ext cx="5804100" cy="17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Q&amp;A with the predocs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Meeting ID</a:t>
            </a: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: 923 1168 3306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Password: </a:t>
            </a: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OI_predocs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Send any further questions to </a:t>
            </a:r>
            <a:r>
              <a:rPr lang="en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hiring.opportunity.insights@gmail.com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Please fill out our survey!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 i="1" dirty="0">
                <a:latin typeface="Calibri"/>
                <a:ea typeface="Calibri"/>
                <a:cs typeface="Calibri"/>
                <a:sym typeface="Calibri"/>
              </a:rPr>
              <a:t>link in the chat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514350"/>
            <a:ext cx="7093408" cy="4376648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104"/>
          <p:cNvSpPr txBox="1"/>
          <p:nvPr/>
        </p:nvSpPr>
        <p:spPr>
          <a:xfrm>
            <a:off x="23969" y="4798570"/>
            <a:ext cx="6629400" cy="32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75" tIns="34275" rIns="68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Lucida Sans"/>
              <a:buNone/>
            </a:pPr>
            <a:r>
              <a:rPr lang="en" sz="800" b="0" i="1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Note: Blue = More Upward Mobility, Red = Less Upward Mobility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Lucida Sans"/>
              <a:buNone/>
            </a:pPr>
            <a:r>
              <a:rPr lang="en" sz="800" b="0" i="1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Chetty Hendren Kline Saez (QJE 2014)</a:t>
            </a:r>
            <a:endParaRPr sz="1100"/>
          </a:p>
        </p:txBody>
      </p:sp>
      <p:sp>
        <p:nvSpPr>
          <p:cNvPr id="645" name="Google Shape;645;p104"/>
          <p:cNvSpPr/>
          <p:nvPr/>
        </p:nvSpPr>
        <p:spPr>
          <a:xfrm>
            <a:off x="6757655" y="2278921"/>
            <a:ext cx="109707" cy="105809"/>
          </a:xfrm>
          <a:prstGeom prst="ellipse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275" tIns="34275" rIns="68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44546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46" name="Google Shape;646;p104"/>
          <p:cNvSpPr/>
          <p:nvPr/>
        </p:nvSpPr>
        <p:spPr>
          <a:xfrm>
            <a:off x="6442748" y="2957409"/>
            <a:ext cx="109707" cy="105809"/>
          </a:xfrm>
          <a:prstGeom prst="ellipse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275" tIns="34275" rIns="68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44546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47" name="Google Shape;647;p104"/>
          <p:cNvSpPr/>
          <p:nvPr/>
        </p:nvSpPr>
        <p:spPr>
          <a:xfrm>
            <a:off x="2649767" y="2014117"/>
            <a:ext cx="109707" cy="105809"/>
          </a:xfrm>
          <a:prstGeom prst="ellipse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275" tIns="34275" rIns="68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44546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48" name="Google Shape;648;p104"/>
          <p:cNvSpPr/>
          <p:nvPr/>
        </p:nvSpPr>
        <p:spPr>
          <a:xfrm>
            <a:off x="1784711" y="688169"/>
            <a:ext cx="109707" cy="105809"/>
          </a:xfrm>
          <a:prstGeom prst="ellipse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275" tIns="34275" rIns="68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44546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49" name="Google Shape;649;p104"/>
          <p:cNvSpPr/>
          <p:nvPr/>
        </p:nvSpPr>
        <p:spPr>
          <a:xfrm>
            <a:off x="1334459" y="2286337"/>
            <a:ext cx="109707" cy="105809"/>
          </a:xfrm>
          <a:prstGeom prst="ellipse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275" tIns="34275" rIns="68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44546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650" name="Google Shape;650;p104"/>
          <p:cNvCxnSpPr/>
          <p:nvPr/>
        </p:nvCxnSpPr>
        <p:spPr>
          <a:xfrm flipH="1">
            <a:off x="2734006" y="1007388"/>
            <a:ext cx="1457051" cy="100666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51" name="Google Shape;651;p104"/>
          <p:cNvSpPr/>
          <p:nvPr/>
        </p:nvSpPr>
        <p:spPr>
          <a:xfrm>
            <a:off x="6086946" y="2043137"/>
            <a:ext cx="109707" cy="105809"/>
          </a:xfrm>
          <a:prstGeom prst="ellipse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275" tIns="34275" rIns="68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44546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652" name="Google Shape;652;p104"/>
          <p:cNvCxnSpPr/>
          <p:nvPr/>
        </p:nvCxnSpPr>
        <p:spPr>
          <a:xfrm flipH="1">
            <a:off x="5991408" y="1317080"/>
            <a:ext cx="95537" cy="987746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53" name="Google Shape;653;p104"/>
          <p:cNvSpPr/>
          <p:nvPr/>
        </p:nvSpPr>
        <p:spPr>
          <a:xfrm>
            <a:off x="1691813" y="2972286"/>
            <a:ext cx="109707" cy="105809"/>
          </a:xfrm>
          <a:prstGeom prst="ellipse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275" tIns="34275" rIns="68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44546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54" name="Google Shape;654;p104"/>
          <p:cNvSpPr/>
          <p:nvPr/>
        </p:nvSpPr>
        <p:spPr>
          <a:xfrm>
            <a:off x="7053096" y="1885985"/>
            <a:ext cx="109707" cy="105809"/>
          </a:xfrm>
          <a:prstGeom prst="ellipse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275" tIns="34275" rIns="68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44546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55" name="Google Shape;655;p104"/>
          <p:cNvSpPr/>
          <p:nvPr/>
        </p:nvSpPr>
        <p:spPr>
          <a:xfrm>
            <a:off x="5071896" y="1945801"/>
            <a:ext cx="109707" cy="105809"/>
          </a:xfrm>
          <a:prstGeom prst="ellipse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275" tIns="34275" rIns="68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44546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656" name="Google Shape;656;p104"/>
          <p:cNvCxnSpPr/>
          <p:nvPr/>
        </p:nvCxnSpPr>
        <p:spPr>
          <a:xfrm flipH="1">
            <a:off x="5204735" y="1123364"/>
            <a:ext cx="260080" cy="780675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57" name="Google Shape;657;p104"/>
          <p:cNvSpPr txBox="1"/>
          <p:nvPr/>
        </p:nvSpPr>
        <p:spPr>
          <a:xfrm>
            <a:off x="6812524" y="3346039"/>
            <a:ext cx="2043335" cy="41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75" tIns="34275" rIns="68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Charlotte </a:t>
            </a:r>
            <a:b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$26.3k</a:t>
            </a:r>
            <a:endParaRPr sz="1100"/>
          </a:p>
        </p:txBody>
      </p:sp>
      <p:sp>
        <p:nvSpPr>
          <p:cNvPr id="658" name="Google Shape;658;p104"/>
          <p:cNvSpPr txBox="1"/>
          <p:nvPr/>
        </p:nvSpPr>
        <p:spPr>
          <a:xfrm>
            <a:off x="7053097" y="2385034"/>
            <a:ext cx="1698386" cy="41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75" tIns="34275" rIns="68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Washington DC </a:t>
            </a:r>
            <a:b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$34.5k</a:t>
            </a:r>
            <a:endParaRPr sz="1100"/>
          </a:p>
        </p:txBody>
      </p:sp>
      <p:sp>
        <p:nvSpPr>
          <p:cNvPr id="659" name="Google Shape;659;p104"/>
          <p:cNvSpPr/>
          <p:nvPr/>
        </p:nvSpPr>
        <p:spPr>
          <a:xfrm>
            <a:off x="135760" y="2051593"/>
            <a:ext cx="1421114" cy="5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300" tIns="34275" rIns="6830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San Francisco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Bay Area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$37.9k</a:t>
            </a:r>
            <a:endParaRPr sz="1100"/>
          </a:p>
        </p:txBody>
      </p:sp>
      <p:sp>
        <p:nvSpPr>
          <p:cNvPr id="660" name="Google Shape;660;p104"/>
          <p:cNvSpPr txBox="1"/>
          <p:nvPr/>
        </p:nvSpPr>
        <p:spPr>
          <a:xfrm>
            <a:off x="853784" y="646018"/>
            <a:ext cx="780779" cy="41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75" tIns="34275" rIns="68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Seattle </a:t>
            </a:r>
            <a:b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$35.8k</a:t>
            </a:r>
            <a:endParaRPr sz="1100"/>
          </a:p>
        </p:txBody>
      </p:sp>
      <p:sp>
        <p:nvSpPr>
          <p:cNvPr id="661" name="Google Shape;661;p104"/>
          <p:cNvSpPr txBox="1"/>
          <p:nvPr/>
        </p:nvSpPr>
        <p:spPr>
          <a:xfrm>
            <a:off x="3866425" y="629779"/>
            <a:ext cx="2043335" cy="41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75" tIns="34275" rIns="68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Salt Lake 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City $37.9k</a:t>
            </a:r>
            <a:endParaRPr sz="1100"/>
          </a:p>
        </p:txBody>
      </p:sp>
      <p:sp>
        <p:nvSpPr>
          <p:cNvPr id="662" name="Google Shape;662;p104"/>
          <p:cNvSpPr txBox="1"/>
          <p:nvPr/>
        </p:nvSpPr>
        <p:spPr>
          <a:xfrm>
            <a:off x="6555952" y="900393"/>
            <a:ext cx="1150841" cy="41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75" tIns="34275" rIns="68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Cleveland </a:t>
            </a:r>
            <a:b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$30.0k</a:t>
            </a:r>
            <a:endParaRPr sz="1100"/>
          </a:p>
        </p:txBody>
      </p:sp>
      <p:sp>
        <p:nvSpPr>
          <p:cNvPr id="663" name="Google Shape;663;p104"/>
          <p:cNvSpPr txBox="1"/>
          <p:nvPr/>
        </p:nvSpPr>
        <p:spPr>
          <a:xfrm>
            <a:off x="756356" y="3086116"/>
            <a:ext cx="1375623" cy="41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75" tIns="34275" rIns="68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Los Angeles </a:t>
            </a:r>
            <a:b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$34.8k</a:t>
            </a:r>
            <a:endParaRPr sz="1100"/>
          </a:p>
        </p:txBody>
      </p:sp>
      <p:sp>
        <p:nvSpPr>
          <p:cNvPr id="664" name="Google Shape;664;p104"/>
          <p:cNvSpPr/>
          <p:nvPr/>
        </p:nvSpPr>
        <p:spPr>
          <a:xfrm>
            <a:off x="5162021" y="684888"/>
            <a:ext cx="5636788" cy="43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Dubuque</a:t>
            </a:r>
            <a:b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$46.1k</a:t>
            </a:r>
            <a:endParaRPr sz="1100"/>
          </a:p>
        </p:txBody>
      </p:sp>
      <p:sp>
        <p:nvSpPr>
          <p:cNvPr id="665" name="Google Shape;665;p104"/>
          <p:cNvSpPr/>
          <p:nvPr/>
        </p:nvSpPr>
        <p:spPr>
          <a:xfrm>
            <a:off x="7280381" y="1835767"/>
            <a:ext cx="2235867" cy="43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New York City 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$36.6k</a:t>
            </a:r>
            <a:endParaRPr sz="1100"/>
          </a:p>
        </p:txBody>
      </p:sp>
      <p:pic>
        <p:nvPicPr>
          <p:cNvPr id="666" name="Google Shape;666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 flipH="1">
            <a:off x="7482189" y="3631249"/>
            <a:ext cx="310531" cy="2668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Google Shape;667;p104"/>
          <p:cNvCxnSpPr/>
          <p:nvPr/>
        </p:nvCxnSpPr>
        <p:spPr>
          <a:xfrm rot="10800000">
            <a:off x="6607199" y="3066410"/>
            <a:ext cx="312093" cy="299613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68" name="Google Shape;668;p104"/>
          <p:cNvSpPr txBox="1"/>
          <p:nvPr/>
        </p:nvSpPr>
        <p:spPr>
          <a:xfrm>
            <a:off x="8542294" y="4651486"/>
            <a:ext cx="678515" cy="22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75" tIns="34275" rIns="682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ucida Sans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&gt;$45.7k</a:t>
            </a:r>
            <a:endParaRPr sz="1100"/>
          </a:p>
        </p:txBody>
      </p:sp>
      <p:sp>
        <p:nvSpPr>
          <p:cNvPr id="669" name="Google Shape;669;p104"/>
          <p:cNvSpPr txBox="1"/>
          <p:nvPr/>
        </p:nvSpPr>
        <p:spPr>
          <a:xfrm>
            <a:off x="7273192" y="4651486"/>
            <a:ext cx="678515" cy="22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75" tIns="34275" rIns="682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ucida Sans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$33.8k</a:t>
            </a:r>
            <a:endParaRPr sz="1100"/>
          </a:p>
        </p:txBody>
      </p:sp>
      <p:sp>
        <p:nvSpPr>
          <p:cNvPr id="670" name="Google Shape;670;p104"/>
          <p:cNvSpPr txBox="1"/>
          <p:nvPr/>
        </p:nvSpPr>
        <p:spPr>
          <a:xfrm>
            <a:off x="5957890" y="4642690"/>
            <a:ext cx="756848" cy="22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75" tIns="34275" rIns="682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ucida Sans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&lt;$27.3k</a:t>
            </a:r>
            <a:endParaRPr sz="1100"/>
          </a:p>
        </p:txBody>
      </p:sp>
      <p:sp>
        <p:nvSpPr>
          <p:cNvPr id="671" name="Google Shape;671;p104"/>
          <p:cNvSpPr/>
          <p:nvPr/>
        </p:nvSpPr>
        <p:spPr>
          <a:xfrm>
            <a:off x="7310585" y="1615939"/>
            <a:ext cx="109707" cy="105809"/>
          </a:xfrm>
          <a:prstGeom prst="ellipse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275" tIns="34275" rIns="68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44546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72" name="Google Shape;672;p104"/>
          <p:cNvSpPr/>
          <p:nvPr/>
        </p:nvSpPr>
        <p:spPr>
          <a:xfrm>
            <a:off x="7537871" y="1347169"/>
            <a:ext cx="2235867" cy="43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Boston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$37.1k</a:t>
            </a:r>
            <a:endParaRPr sz="1100"/>
          </a:p>
        </p:txBody>
      </p:sp>
      <p:sp>
        <p:nvSpPr>
          <p:cNvPr id="673" name="Google Shape;673;p104"/>
          <p:cNvSpPr txBox="1"/>
          <p:nvPr/>
        </p:nvSpPr>
        <p:spPr>
          <a:xfrm>
            <a:off x="5790841" y="888484"/>
            <a:ext cx="2043335" cy="41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75" tIns="34275" rIns="68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Cincinnati </a:t>
            </a:r>
            <a:b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$27.8k</a:t>
            </a:r>
            <a:endParaRPr sz="11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74" name="Google Shape;674;p104"/>
          <p:cNvSpPr/>
          <p:nvPr/>
        </p:nvSpPr>
        <p:spPr>
          <a:xfrm>
            <a:off x="5881700" y="2341102"/>
            <a:ext cx="109707" cy="105809"/>
          </a:xfrm>
          <a:prstGeom prst="ellipse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275" tIns="34275" rIns="68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44546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675" name="Google Shape;675;p104"/>
          <p:cNvCxnSpPr/>
          <p:nvPr/>
        </p:nvCxnSpPr>
        <p:spPr>
          <a:xfrm flipH="1">
            <a:off x="6174607" y="1391377"/>
            <a:ext cx="509194" cy="60732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76" name="Google Shape;676;p104"/>
          <p:cNvSpPr/>
          <p:nvPr/>
        </p:nvSpPr>
        <p:spPr>
          <a:xfrm>
            <a:off x="200325" y="96158"/>
            <a:ext cx="9153537" cy="51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9B6A4"/>
                </a:solidFill>
                <a:latin typeface="Lucida Sans"/>
                <a:ea typeface="Lucida Sans"/>
                <a:cs typeface="Lucida Sans"/>
                <a:sym typeface="Lucida Sans"/>
              </a:rPr>
              <a:t>The Geography of Upward Mobility in the United States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Average Income at Age 35 for Children whose Parents Earned $25,000 (25th percentile)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12"/>
          <p:cNvSpPr/>
          <p:nvPr/>
        </p:nvSpPr>
        <p:spPr>
          <a:xfrm>
            <a:off x="2832407" y="3743842"/>
            <a:ext cx="1107569" cy="397328"/>
          </a:xfrm>
          <a:prstGeom prst="rect">
            <a:avLst/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68300" tIns="34275" rIns="6830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112"/>
          <p:cNvSpPr/>
          <p:nvPr/>
        </p:nvSpPr>
        <p:spPr>
          <a:xfrm>
            <a:off x="2832246" y="2267905"/>
            <a:ext cx="784264" cy="397328"/>
          </a:xfrm>
          <a:prstGeom prst="rect">
            <a:avLst/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68300" tIns="34275" rIns="6830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112"/>
          <p:cNvSpPr/>
          <p:nvPr/>
        </p:nvSpPr>
        <p:spPr>
          <a:xfrm>
            <a:off x="3044617" y="1581312"/>
            <a:ext cx="1222745" cy="373489"/>
          </a:xfrm>
          <a:prstGeom prst="rect">
            <a:avLst/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68300" tIns="34275" rIns="6830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6" name="Google Shape;786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992" y="626717"/>
            <a:ext cx="5287104" cy="452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883752" y="2481209"/>
            <a:ext cx="310531" cy="2668992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112"/>
          <p:cNvSpPr txBox="1"/>
          <p:nvPr/>
        </p:nvSpPr>
        <p:spPr>
          <a:xfrm>
            <a:off x="8156518" y="2521823"/>
            <a:ext cx="1657350" cy="24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50" tIns="34275" rIns="681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 $65k</a:t>
            </a:r>
            <a:endParaRPr sz="1100"/>
          </a:p>
        </p:txBody>
      </p:sp>
      <p:sp>
        <p:nvSpPr>
          <p:cNvPr id="789" name="Google Shape;789;p112"/>
          <p:cNvSpPr txBox="1"/>
          <p:nvPr/>
        </p:nvSpPr>
        <p:spPr>
          <a:xfrm>
            <a:off x="8175341" y="3700492"/>
            <a:ext cx="1657350" cy="24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50" tIns="34275" rIns="681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$33k</a:t>
            </a:r>
            <a:endParaRPr sz="1100"/>
          </a:p>
        </p:txBody>
      </p:sp>
      <p:sp>
        <p:nvSpPr>
          <p:cNvPr id="790" name="Google Shape;790;p112"/>
          <p:cNvSpPr txBox="1"/>
          <p:nvPr/>
        </p:nvSpPr>
        <p:spPr>
          <a:xfrm>
            <a:off x="8165939" y="4873882"/>
            <a:ext cx="1657350" cy="24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50" tIns="34275" rIns="681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 $16k</a:t>
            </a:r>
            <a:endParaRPr sz="1100"/>
          </a:p>
        </p:txBody>
      </p:sp>
      <p:sp>
        <p:nvSpPr>
          <p:cNvPr id="791" name="Google Shape;791;p112"/>
          <p:cNvSpPr/>
          <p:nvPr/>
        </p:nvSpPr>
        <p:spPr>
          <a:xfrm>
            <a:off x="4087027" y="3015513"/>
            <a:ext cx="73627" cy="72458"/>
          </a:xfrm>
          <a:prstGeom prst="ellipse">
            <a:avLst/>
          </a:prstGeom>
          <a:solidFill>
            <a:schemeClr val="dk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350" tIns="34275" rIns="683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12"/>
          <p:cNvSpPr/>
          <p:nvPr/>
        </p:nvSpPr>
        <p:spPr>
          <a:xfrm>
            <a:off x="4105527" y="3178744"/>
            <a:ext cx="73627" cy="72458"/>
          </a:xfrm>
          <a:prstGeom prst="ellipse">
            <a:avLst/>
          </a:prstGeom>
          <a:solidFill>
            <a:schemeClr val="dk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350" tIns="34275" rIns="683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sp>
        <p:nvSpPr>
          <p:cNvPr id="793" name="Google Shape;793;p112"/>
          <p:cNvSpPr/>
          <p:nvPr/>
        </p:nvSpPr>
        <p:spPr>
          <a:xfrm>
            <a:off x="4252210" y="3214972"/>
            <a:ext cx="73627" cy="72458"/>
          </a:xfrm>
          <a:prstGeom prst="ellipse">
            <a:avLst/>
          </a:prstGeom>
          <a:solidFill>
            <a:schemeClr val="dk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350" tIns="34275" rIns="683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12"/>
          <p:cNvSpPr/>
          <p:nvPr/>
        </p:nvSpPr>
        <p:spPr>
          <a:xfrm>
            <a:off x="4398894" y="3219187"/>
            <a:ext cx="73627" cy="72458"/>
          </a:xfrm>
          <a:prstGeom prst="ellipse">
            <a:avLst/>
          </a:prstGeom>
          <a:solidFill>
            <a:schemeClr val="dk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350" tIns="34275" rIns="683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12"/>
          <p:cNvSpPr/>
          <p:nvPr/>
        </p:nvSpPr>
        <p:spPr>
          <a:xfrm>
            <a:off x="4498491" y="3084607"/>
            <a:ext cx="73627" cy="72458"/>
          </a:xfrm>
          <a:prstGeom prst="ellipse">
            <a:avLst/>
          </a:prstGeom>
          <a:solidFill>
            <a:schemeClr val="dk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350" tIns="34275" rIns="683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12"/>
          <p:cNvSpPr/>
          <p:nvPr/>
        </p:nvSpPr>
        <p:spPr>
          <a:xfrm>
            <a:off x="4601333" y="2264167"/>
            <a:ext cx="73627" cy="72458"/>
          </a:xfrm>
          <a:prstGeom prst="ellipse">
            <a:avLst/>
          </a:prstGeom>
          <a:solidFill>
            <a:schemeClr val="dk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350" tIns="34275" rIns="683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12"/>
          <p:cNvSpPr/>
          <p:nvPr/>
        </p:nvSpPr>
        <p:spPr>
          <a:xfrm>
            <a:off x="4201465" y="995232"/>
            <a:ext cx="73627" cy="72458"/>
          </a:xfrm>
          <a:prstGeom prst="ellipse">
            <a:avLst/>
          </a:prstGeom>
          <a:solidFill>
            <a:schemeClr val="dk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350" tIns="34275" rIns="683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12"/>
          <p:cNvSpPr/>
          <p:nvPr/>
        </p:nvSpPr>
        <p:spPr>
          <a:xfrm>
            <a:off x="4876889" y="3409951"/>
            <a:ext cx="73627" cy="72458"/>
          </a:xfrm>
          <a:prstGeom prst="ellipse">
            <a:avLst/>
          </a:prstGeom>
          <a:solidFill>
            <a:schemeClr val="dk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350" tIns="34275" rIns="683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12"/>
          <p:cNvSpPr/>
          <p:nvPr/>
        </p:nvSpPr>
        <p:spPr>
          <a:xfrm>
            <a:off x="4749802" y="3893578"/>
            <a:ext cx="80990" cy="72458"/>
          </a:xfrm>
          <a:prstGeom prst="ellipse">
            <a:avLst/>
          </a:prstGeom>
          <a:solidFill>
            <a:schemeClr val="dk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350" tIns="34275" rIns="683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12"/>
          <p:cNvSpPr/>
          <p:nvPr/>
        </p:nvSpPr>
        <p:spPr>
          <a:xfrm>
            <a:off x="5181697" y="3743248"/>
            <a:ext cx="73627" cy="72458"/>
          </a:xfrm>
          <a:prstGeom prst="ellipse">
            <a:avLst/>
          </a:prstGeom>
          <a:solidFill>
            <a:schemeClr val="dk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350" tIns="34275" rIns="683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12"/>
          <p:cNvSpPr/>
          <p:nvPr/>
        </p:nvSpPr>
        <p:spPr>
          <a:xfrm>
            <a:off x="4574609" y="5013892"/>
            <a:ext cx="73627" cy="72458"/>
          </a:xfrm>
          <a:prstGeom prst="ellipse">
            <a:avLst/>
          </a:prstGeom>
          <a:solidFill>
            <a:schemeClr val="dk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350" tIns="34275" rIns="683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112"/>
          <p:cNvSpPr/>
          <p:nvPr/>
        </p:nvSpPr>
        <p:spPr>
          <a:xfrm>
            <a:off x="5092130" y="5042386"/>
            <a:ext cx="73627" cy="72458"/>
          </a:xfrm>
          <a:prstGeom prst="ellipse">
            <a:avLst/>
          </a:prstGeom>
          <a:solidFill>
            <a:schemeClr val="dk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350" tIns="34275" rIns="683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12"/>
          <p:cNvSpPr/>
          <p:nvPr/>
        </p:nvSpPr>
        <p:spPr>
          <a:xfrm>
            <a:off x="5084221" y="4740898"/>
            <a:ext cx="73627" cy="72458"/>
          </a:xfrm>
          <a:prstGeom prst="ellipse">
            <a:avLst/>
          </a:prstGeom>
          <a:solidFill>
            <a:schemeClr val="dk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350" tIns="34275" rIns="683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12"/>
          <p:cNvSpPr/>
          <p:nvPr/>
        </p:nvSpPr>
        <p:spPr>
          <a:xfrm>
            <a:off x="5263351" y="4869445"/>
            <a:ext cx="73627" cy="72458"/>
          </a:xfrm>
          <a:prstGeom prst="ellipse">
            <a:avLst/>
          </a:prstGeom>
          <a:solidFill>
            <a:schemeClr val="dk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350" tIns="34275" rIns="683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12"/>
          <p:cNvSpPr/>
          <p:nvPr/>
        </p:nvSpPr>
        <p:spPr>
          <a:xfrm>
            <a:off x="5360510" y="4808047"/>
            <a:ext cx="73627" cy="72458"/>
          </a:xfrm>
          <a:prstGeom prst="ellipse">
            <a:avLst/>
          </a:prstGeom>
          <a:solidFill>
            <a:schemeClr val="dk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350" tIns="34275" rIns="683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12"/>
          <p:cNvSpPr/>
          <p:nvPr/>
        </p:nvSpPr>
        <p:spPr>
          <a:xfrm>
            <a:off x="135626" y="96158"/>
            <a:ext cx="9918460" cy="51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29B6A4"/>
                </a:solidFill>
                <a:latin typeface="Lucida Sans"/>
                <a:ea typeface="Lucida Sans"/>
                <a:cs typeface="Lucida Sans"/>
                <a:sym typeface="Lucida Sans"/>
              </a:rPr>
              <a:t>Is Affordable Housing in Seattle Maximizing Opportunities for Upward Mobility?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Most Common Current Locations of Families Receiving Housing Vouchers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114"/>
          <p:cNvGrpSpPr/>
          <p:nvPr/>
        </p:nvGrpSpPr>
        <p:grpSpPr>
          <a:xfrm>
            <a:off x="1031081" y="-4762"/>
            <a:ext cx="7081837" cy="5153025"/>
            <a:chOff x="866" y="-4"/>
            <a:chExt cx="5948" cy="4328"/>
          </a:xfrm>
        </p:grpSpPr>
        <p:sp>
          <p:nvSpPr>
            <p:cNvPr id="842" name="Google Shape;842;p114"/>
            <p:cNvSpPr/>
            <p:nvPr/>
          </p:nvSpPr>
          <p:spPr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14"/>
            <p:cNvSpPr/>
            <p:nvPr/>
          </p:nvSpPr>
          <p:spPr>
            <a:xfrm>
              <a:off x="866" y="-4"/>
              <a:ext cx="5948" cy="4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14"/>
            <p:cNvSpPr/>
            <p:nvPr/>
          </p:nvSpPr>
          <p:spPr>
            <a:xfrm>
              <a:off x="870" y="0"/>
              <a:ext cx="5936" cy="4316"/>
            </a:xfrm>
            <a:prstGeom prst="rect">
              <a:avLst/>
            </a:prstGeom>
            <a:solidFill>
              <a:srgbClr val="FFFFFF"/>
            </a:solidFill>
            <a:ln w="111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14"/>
            <p:cNvSpPr/>
            <p:nvPr/>
          </p:nvSpPr>
          <p:spPr>
            <a:xfrm>
              <a:off x="1586" y="601"/>
              <a:ext cx="5091" cy="2916"/>
            </a:xfrm>
            <a:prstGeom prst="rect">
              <a:avLst/>
            </a:prstGeom>
            <a:solidFill>
              <a:srgbClr val="FFFFFF"/>
            </a:solidFill>
            <a:ln w="111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14"/>
            <p:cNvSpPr/>
            <p:nvPr/>
          </p:nvSpPr>
          <p:spPr>
            <a:xfrm>
              <a:off x="1986" y="2768"/>
              <a:ext cx="1228" cy="656"/>
            </a:xfrm>
            <a:prstGeom prst="rect">
              <a:avLst/>
            </a:prstGeom>
            <a:solidFill>
              <a:srgbClr val="CDCDCD"/>
            </a:solidFill>
            <a:ln w="11100" cap="flat" cmpd="sng">
              <a:solidFill>
                <a:srgbClr val="C0C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14"/>
            <p:cNvSpPr/>
            <p:nvPr/>
          </p:nvSpPr>
          <p:spPr>
            <a:xfrm>
              <a:off x="5050" y="1001"/>
              <a:ext cx="1227" cy="2423"/>
            </a:xfrm>
            <a:prstGeom prst="rect">
              <a:avLst/>
            </a:prstGeom>
            <a:solidFill>
              <a:srgbClr val="85E3D8"/>
            </a:solidFill>
            <a:ln w="11100" cap="flat" cmpd="sng">
              <a:solidFill>
                <a:srgbClr val="66DC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14"/>
            <p:cNvSpPr/>
            <p:nvPr/>
          </p:nvSpPr>
          <p:spPr>
            <a:xfrm>
              <a:off x="2407" y="2581"/>
              <a:ext cx="450" cy="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16.8%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14"/>
            <p:cNvSpPr/>
            <p:nvPr/>
          </p:nvSpPr>
          <p:spPr>
            <a:xfrm>
              <a:off x="5471" y="814"/>
              <a:ext cx="450" cy="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62.1%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0" name="Google Shape;850;p114"/>
            <p:cNvCxnSpPr/>
            <p:nvPr/>
          </p:nvCxnSpPr>
          <p:spPr>
            <a:xfrm rot="10800000">
              <a:off x="1586" y="601"/>
              <a:ext cx="0" cy="2916"/>
            </a:xfrm>
            <a:prstGeom prst="straightConnector1">
              <a:avLst/>
            </a:prstGeom>
            <a:noFill/>
            <a:ln w="11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14"/>
            <p:cNvCxnSpPr/>
            <p:nvPr/>
          </p:nvCxnSpPr>
          <p:spPr>
            <a:xfrm rot="10800000">
              <a:off x="1525" y="3424"/>
              <a:ext cx="61" cy="0"/>
            </a:xfrm>
            <a:prstGeom prst="straightConnector1">
              <a:avLst/>
            </a:prstGeom>
            <a:noFill/>
            <a:ln w="11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2" name="Google Shape;852;p114"/>
            <p:cNvSpPr/>
            <p:nvPr/>
          </p:nvSpPr>
          <p:spPr>
            <a:xfrm rot="-5400000">
              <a:off x="1345" y="3286"/>
              <a:ext cx="151" cy="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3" name="Google Shape;853;p114"/>
            <p:cNvCxnSpPr/>
            <p:nvPr/>
          </p:nvCxnSpPr>
          <p:spPr>
            <a:xfrm rot="10800000">
              <a:off x="1525" y="2642"/>
              <a:ext cx="61" cy="0"/>
            </a:xfrm>
            <a:prstGeom prst="straightConnector1">
              <a:avLst/>
            </a:prstGeom>
            <a:noFill/>
            <a:ln w="11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4" name="Google Shape;854;p114"/>
            <p:cNvSpPr/>
            <p:nvPr/>
          </p:nvSpPr>
          <p:spPr>
            <a:xfrm rot="-5400000">
              <a:off x="1304" y="2506"/>
              <a:ext cx="234" cy="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5" name="Google Shape;855;p114"/>
            <p:cNvCxnSpPr/>
            <p:nvPr/>
          </p:nvCxnSpPr>
          <p:spPr>
            <a:xfrm rot="10800000">
              <a:off x="1525" y="1865"/>
              <a:ext cx="61" cy="0"/>
            </a:xfrm>
            <a:prstGeom prst="straightConnector1">
              <a:avLst/>
            </a:prstGeom>
            <a:noFill/>
            <a:ln w="11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6" name="Google Shape;856;p114"/>
            <p:cNvSpPr/>
            <p:nvPr/>
          </p:nvSpPr>
          <p:spPr>
            <a:xfrm rot="-5400000">
              <a:off x="1304" y="1730"/>
              <a:ext cx="234" cy="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7" name="Google Shape;857;p114"/>
            <p:cNvCxnSpPr/>
            <p:nvPr/>
          </p:nvCxnSpPr>
          <p:spPr>
            <a:xfrm rot="10800000">
              <a:off x="1525" y="1087"/>
              <a:ext cx="61" cy="0"/>
            </a:xfrm>
            <a:prstGeom prst="straightConnector1">
              <a:avLst/>
            </a:prstGeom>
            <a:noFill/>
            <a:ln w="11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8" name="Google Shape;858;p114"/>
            <p:cNvSpPr/>
            <p:nvPr/>
          </p:nvSpPr>
          <p:spPr>
            <a:xfrm rot="-5400000">
              <a:off x="1304" y="951"/>
              <a:ext cx="234" cy="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9" name="Google Shape;859;p114"/>
            <p:cNvCxnSpPr/>
            <p:nvPr/>
          </p:nvCxnSpPr>
          <p:spPr>
            <a:xfrm>
              <a:off x="1586" y="3517"/>
              <a:ext cx="5091" cy="0"/>
            </a:xfrm>
            <a:prstGeom prst="straightConnector1">
              <a:avLst/>
            </a:prstGeom>
            <a:noFill/>
            <a:ln w="11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14"/>
            <p:cNvCxnSpPr/>
            <p:nvPr/>
          </p:nvCxnSpPr>
          <p:spPr>
            <a:xfrm>
              <a:off x="2598" y="3517"/>
              <a:ext cx="0" cy="61"/>
            </a:xfrm>
            <a:prstGeom prst="straightConnector1">
              <a:avLst/>
            </a:prstGeom>
            <a:noFill/>
            <a:ln w="11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14"/>
            <p:cNvCxnSpPr/>
            <p:nvPr/>
          </p:nvCxnSpPr>
          <p:spPr>
            <a:xfrm>
              <a:off x="5662" y="3517"/>
              <a:ext cx="0" cy="61"/>
            </a:xfrm>
            <a:prstGeom prst="straightConnector1">
              <a:avLst/>
            </a:prstGeom>
            <a:noFill/>
            <a:ln w="11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2" name="Google Shape;862;p114"/>
            <p:cNvSpPr/>
            <p:nvPr/>
          </p:nvSpPr>
          <p:spPr>
            <a:xfrm>
              <a:off x="1612" y="3856"/>
              <a:ext cx="796" cy="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Difference: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14"/>
            <p:cNvSpPr/>
            <p:nvPr/>
          </p:nvSpPr>
          <p:spPr>
            <a:xfrm>
              <a:off x="2342" y="3853"/>
              <a:ext cx="558" cy="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45.3 pp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14"/>
            <p:cNvSpPr/>
            <p:nvPr/>
          </p:nvSpPr>
          <p:spPr>
            <a:xfrm>
              <a:off x="1612" y="4000"/>
              <a:ext cx="1066" cy="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SE: (4.9)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14"/>
            <p:cNvSpPr/>
            <p:nvPr/>
          </p:nvSpPr>
          <p:spPr>
            <a:xfrm>
              <a:off x="4070" y="104"/>
              <a:ext cx="306" cy="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D53"/>
                </a:buClr>
                <a:buSzPts val="4000"/>
                <a:buFont typeface="Arial"/>
                <a:buNone/>
              </a:pPr>
              <a:r>
                <a:rPr lang="en" sz="4000" b="0" i="0" u="none" strike="noStrike" cap="none">
                  <a:solidFill>
                    <a:srgbClr val="1E2D5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6" name="Google Shape;866;p114"/>
          <p:cNvSpPr/>
          <p:nvPr/>
        </p:nvSpPr>
        <p:spPr>
          <a:xfrm rot="-5400000">
            <a:off x="-750690" y="2484835"/>
            <a:ext cx="381357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500"/>
              <a:buFont typeface="Lucida Sans"/>
              <a:buNone/>
            </a:pPr>
            <a:r>
              <a:rPr lang="en" sz="1500" b="0" i="0" u="none" strike="noStrike" cap="none">
                <a:solidFill>
                  <a:srgbClr val="808080"/>
                </a:solidFill>
                <a:latin typeface="Lucida Sans"/>
                <a:ea typeface="Lucida Sans"/>
                <a:cs typeface="Lucida Sans"/>
                <a:sym typeface="Lucida Sans"/>
              </a:rPr>
              <a:t>Percent of Households Who Have Moved</a:t>
            </a:r>
            <a:endParaRPr sz="1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114"/>
          <p:cNvSpPr/>
          <p:nvPr/>
        </p:nvSpPr>
        <p:spPr>
          <a:xfrm rot="-5400000">
            <a:off x="76795" y="2499123"/>
            <a:ext cx="253722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500"/>
              <a:buFont typeface="Lucida Sans"/>
              <a:buNone/>
            </a:pPr>
            <a:r>
              <a:rPr lang="en" sz="1500" b="0" i="0" u="none" strike="noStrike" cap="none">
                <a:solidFill>
                  <a:srgbClr val="808080"/>
                </a:solidFill>
                <a:latin typeface="Lucida Sans"/>
                <a:ea typeface="Lucida Sans"/>
                <a:cs typeface="Lucida Sans"/>
                <a:sym typeface="Lucida Sans"/>
              </a:rPr>
              <a:t>to High Opportunity Areas</a:t>
            </a:r>
            <a:endParaRPr sz="1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114"/>
          <p:cNvSpPr txBox="1"/>
          <p:nvPr/>
        </p:nvSpPr>
        <p:spPr>
          <a:xfrm>
            <a:off x="5743272" y="4835057"/>
            <a:ext cx="3460562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Bergman Chetty DeLuca Hendren Katz Palmer 2019</a:t>
            </a:r>
            <a:endParaRPr sz="1100"/>
          </a:p>
        </p:txBody>
      </p:sp>
      <p:sp>
        <p:nvSpPr>
          <p:cNvPr id="869" name="Google Shape;869;p114"/>
          <p:cNvSpPr/>
          <p:nvPr/>
        </p:nvSpPr>
        <p:spPr>
          <a:xfrm>
            <a:off x="6096780" y="4311765"/>
            <a:ext cx="1592984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500"/>
              <a:buFont typeface="Lucida Sans"/>
              <a:buNone/>
            </a:pPr>
            <a:r>
              <a:rPr lang="en" sz="1500" b="0" i="0" u="none" strike="noStrike" cap="none">
                <a:solidFill>
                  <a:srgbClr val="808080"/>
                </a:solidFill>
                <a:latin typeface="Lucida Sans"/>
                <a:ea typeface="Lucida Sans"/>
                <a:cs typeface="Lucida Sans"/>
                <a:sym typeface="Lucida Sans"/>
              </a:rPr>
              <a:t>CMTO Treatment</a:t>
            </a:r>
            <a:endParaRPr sz="1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14"/>
          <p:cNvSpPr/>
          <p:nvPr/>
        </p:nvSpPr>
        <p:spPr>
          <a:xfrm>
            <a:off x="2768521" y="4263628"/>
            <a:ext cx="778669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500"/>
              <a:buFont typeface="Lucida Sans"/>
              <a:buNone/>
            </a:pPr>
            <a:r>
              <a:rPr lang="en" sz="1500" b="0" i="0" u="none" strike="noStrike" cap="none">
                <a:solidFill>
                  <a:srgbClr val="808080"/>
                </a:solidFill>
                <a:latin typeface="Lucida Sans"/>
                <a:ea typeface="Lucida Sans"/>
                <a:cs typeface="Lucida Sans"/>
                <a:sym typeface="Lucida Sans"/>
              </a:rPr>
              <a:t>Control</a:t>
            </a:r>
            <a:endParaRPr sz="1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14"/>
          <p:cNvSpPr/>
          <p:nvPr/>
        </p:nvSpPr>
        <p:spPr>
          <a:xfrm>
            <a:off x="200325" y="160348"/>
            <a:ext cx="78745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9B6A4"/>
                </a:solidFill>
                <a:latin typeface="Lucida Sans"/>
                <a:ea typeface="Lucida Sans"/>
                <a:cs typeface="Lucida Sans"/>
                <a:sym typeface="Lucida Sans"/>
              </a:rPr>
              <a:t>Fraction of Families Who Leased Units in High Opportunity Areas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Oval 155"/>
          <p:cNvSpPr>
            <a:spLocks noChangeArrowheads="1"/>
          </p:cNvSpPr>
          <p:nvPr/>
        </p:nvSpPr>
        <p:spPr bwMode="auto">
          <a:xfrm>
            <a:off x="6604399" y="411003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5" name="AutoShape 3"/>
          <p:cNvSpPr>
            <a:spLocks noChangeAspect="1" noChangeArrowheads="1" noTextEdit="1"/>
          </p:cNvSpPr>
          <p:nvPr/>
        </p:nvSpPr>
        <p:spPr bwMode="auto">
          <a:xfrm>
            <a:off x="1143001" y="77392"/>
            <a:ext cx="6858001" cy="49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6" name="Line 8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7" name="Line 9"/>
          <p:cNvSpPr>
            <a:spLocks noChangeShapeType="1"/>
          </p:cNvSpPr>
          <p:nvPr/>
        </p:nvSpPr>
        <p:spPr bwMode="auto">
          <a:xfrm>
            <a:off x="1795464" y="3124200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8" name="Line 10"/>
          <p:cNvSpPr>
            <a:spLocks noChangeShapeType="1"/>
          </p:cNvSpPr>
          <p:nvPr/>
        </p:nvSpPr>
        <p:spPr bwMode="auto">
          <a:xfrm>
            <a:off x="1795464" y="188118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9" name="Line 11"/>
          <p:cNvSpPr>
            <a:spLocks noChangeShapeType="1"/>
          </p:cNvSpPr>
          <p:nvPr/>
        </p:nvSpPr>
        <p:spPr bwMode="auto">
          <a:xfrm>
            <a:off x="1795464" y="64293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0" name="Freeform 73"/>
          <p:cNvSpPr>
            <a:spLocks/>
          </p:cNvSpPr>
          <p:nvPr/>
        </p:nvSpPr>
        <p:spPr bwMode="auto">
          <a:xfrm>
            <a:off x="1907381" y="763191"/>
            <a:ext cx="5773341" cy="3562350"/>
          </a:xfrm>
          <a:custGeom>
            <a:avLst/>
            <a:gdLst>
              <a:gd name="T0" fmla="*/ 14 w 1389"/>
              <a:gd name="T1" fmla="*/ 857 h 857"/>
              <a:gd name="T2" fmla="*/ 42 w 1389"/>
              <a:gd name="T3" fmla="*/ 856 h 857"/>
              <a:gd name="T4" fmla="*/ 70 w 1389"/>
              <a:gd name="T5" fmla="*/ 856 h 857"/>
              <a:gd name="T6" fmla="*/ 98 w 1389"/>
              <a:gd name="T7" fmla="*/ 856 h 857"/>
              <a:gd name="T8" fmla="*/ 126 w 1389"/>
              <a:gd name="T9" fmla="*/ 857 h 857"/>
              <a:gd name="T10" fmla="*/ 154 w 1389"/>
              <a:gd name="T11" fmla="*/ 853 h 857"/>
              <a:gd name="T12" fmla="*/ 182 w 1389"/>
              <a:gd name="T13" fmla="*/ 853 h 857"/>
              <a:gd name="T14" fmla="*/ 210 w 1389"/>
              <a:gd name="T15" fmla="*/ 854 h 857"/>
              <a:gd name="T16" fmla="*/ 238 w 1389"/>
              <a:gd name="T17" fmla="*/ 853 h 857"/>
              <a:gd name="T18" fmla="*/ 266 w 1389"/>
              <a:gd name="T19" fmla="*/ 853 h 857"/>
              <a:gd name="T20" fmla="*/ 294 w 1389"/>
              <a:gd name="T21" fmla="*/ 853 h 857"/>
              <a:gd name="T22" fmla="*/ 322 w 1389"/>
              <a:gd name="T23" fmla="*/ 853 h 857"/>
              <a:gd name="T24" fmla="*/ 350 w 1389"/>
              <a:gd name="T25" fmla="*/ 850 h 857"/>
              <a:gd name="T26" fmla="*/ 378 w 1389"/>
              <a:gd name="T27" fmla="*/ 851 h 857"/>
              <a:gd name="T28" fmla="*/ 406 w 1389"/>
              <a:gd name="T29" fmla="*/ 846 h 857"/>
              <a:gd name="T30" fmla="*/ 435 w 1389"/>
              <a:gd name="T31" fmla="*/ 847 h 857"/>
              <a:gd name="T32" fmla="*/ 463 w 1389"/>
              <a:gd name="T33" fmla="*/ 848 h 857"/>
              <a:gd name="T34" fmla="*/ 491 w 1389"/>
              <a:gd name="T35" fmla="*/ 845 h 857"/>
              <a:gd name="T36" fmla="*/ 519 w 1389"/>
              <a:gd name="T37" fmla="*/ 846 h 857"/>
              <a:gd name="T38" fmla="*/ 547 w 1389"/>
              <a:gd name="T39" fmla="*/ 845 h 857"/>
              <a:gd name="T40" fmla="*/ 575 w 1389"/>
              <a:gd name="T41" fmla="*/ 844 h 857"/>
              <a:gd name="T42" fmla="*/ 603 w 1389"/>
              <a:gd name="T43" fmla="*/ 841 h 857"/>
              <a:gd name="T44" fmla="*/ 631 w 1389"/>
              <a:gd name="T45" fmla="*/ 839 h 857"/>
              <a:gd name="T46" fmla="*/ 659 w 1389"/>
              <a:gd name="T47" fmla="*/ 844 h 857"/>
              <a:gd name="T48" fmla="*/ 687 w 1389"/>
              <a:gd name="T49" fmla="*/ 842 h 857"/>
              <a:gd name="T50" fmla="*/ 715 w 1389"/>
              <a:gd name="T51" fmla="*/ 840 h 857"/>
              <a:gd name="T52" fmla="*/ 743 w 1389"/>
              <a:gd name="T53" fmla="*/ 832 h 857"/>
              <a:gd name="T54" fmla="*/ 771 w 1389"/>
              <a:gd name="T55" fmla="*/ 841 h 857"/>
              <a:gd name="T56" fmla="*/ 799 w 1389"/>
              <a:gd name="T57" fmla="*/ 837 h 857"/>
              <a:gd name="T58" fmla="*/ 827 w 1389"/>
              <a:gd name="T59" fmla="*/ 837 h 857"/>
              <a:gd name="T60" fmla="*/ 855 w 1389"/>
              <a:gd name="T61" fmla="*/ 833 h 857"/>
              <a:gd name="T62" fmla="*/ 883 w 1389"/>
              <a:gd name="T63" fmla="*/ 833 h 857"/>
              <a:gd name="T64" fmla="*/ 912 w 1389"/>
              <a:gd name="T65" fmla="*/ 831 h 857"/>
              <a:gd name="T66" fmla="*/ 940 w 1389"/>
              <a:gd name="T67" fmla="*/ 826 h 857"/>
              <a:gd name="T68" fmla="*/ 968 w 1389"/>
              <a:gd name="T69" fmla="*/ 828 h 857"/>
              <a:gd name="T70" fmla="*/ 996 w 1389"/>
              <a:gd name="T71" fmla="*/ 828 h 857"/>
              <a:gd name="T72" fmla="*/ 1024 w 1389"/>
              <a:gd name="T73" fmla="*/ 822 h 857"/>
              <a:gd name="T74" fmla="*/ 1052 w 1389"/>
              <a:gd name="T75" fmla="*/ 825 h 857"/>
              <a:gd name="T76" fmla="*/ 1080 w 1389"/>
              <a:gd name="T77" fmla="*/ 812 h 857"/>
              <a:gd name="T78" fmla="*/ 1108 w 1389"/>
              <a:gd name="T79" fmla="*/ 808 h 857"/>
              <a:gd name="T80" fmla="*/ 1136 w 1389"/>
              <a:gd name="T81" fmla="*/ 811 h 857"/>
              <a:gd name="T82" fmla="*/ 1164 w 1389"/>
              <a:gd name="T83" fmla="*/ 797 h 857"/>
              <a:gd name="T84" fmla="*/ 1192 w 1389"/>
              <a:gd name="T85" fmla="*/ 789 h 857"/>
              <a:gd name="T86" fmla="*/ 1220 w 1389"/>
              <a:gd name="T87" fmla="*/ 779 h 857"/>
              <a:gd name="T88" fmla="*/ 1248 w 1389"/>
              <a:gd name="T89" fmla="*/ 758 h 857"/>
              <a:gd name="T90" fmla="*/ 1276 w 1389"/>
              <a:gd name="T91" fmla="*/ 728 h 857"/>
              <a:gd name="T92" fmla="*/ 1304 w 1389"/>
              <a:gd name="T93" fmla="*/ 680 h 857"/>
              <a:gd name="T94" fmla="*/ 1332 w 1389"/>
              <a:gd name="T95" fmla="*/ 598 h 857"/>
              <a:gd name="T96" fmla="*/ 1360 w 1389"/>
              <a:gd name="T97" fmla="*/ 430 h 857"/>
              <a:gd name="T98" fmla="*/ 1389 w 1389"/>
              <a:gd name="T99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9" h="857">
                <a:moveTo>
                  <a:pt x="0" y="851"/>
                </a:moveTo>
                <a:lnTo>
                  <a:pt x="14" y="857"/>
                </a:lnTo>
                <a:lnTo>
                  <a:pt x="28" y="855"/>
                </a:lnTo>
                <a:lnTo>
                  <a:pt x="42" y="856"/>
                </a:lnTo>
                <a:lnTo>
                  <a:pt x="56" y="855"/>
                </a:lnTo>
                <a:lnTo>
                  <a:pt x="70" y="856"/>
                </a:lnTo>
                <a:lnTo>
                  <a:pt x="84" y="856"/>
                </a:lnTo>
                <a:lnTo>
                  <a:pt x="98" y="856"/>
                </a:lnTo>
                <a:lnTo>
                  <a:pt x="112" y="855"/>
                </a:lnTo>
                <a:lnTo>
                  <a:pt x="126" y="857"/>
                </a:lnTo>
                <a:lnTo>
                  <a:pt x="140" y="855"/>
                </a:lnTo>
                <a:lnTo>
                  <a:pt x="154" y="853"/>
                </a:lnTo>
                <a:lnTo>
                  <a:pt x="168" y="856"/>
                </a:lnTo>
                <a:lnTo>
                  <a:pt x="182" y="853"/>
                </a:lnTo>
                <a:lnTo>
                  <a:pt x="196" y="855"/>
                </a:lnTo>
                <a:lnTo>
                  <a:pt x="210" y="854"/>
                </a:lnTo>
                <a:lnTo>
                  <a:pt x="224" y="856"/>
                </a:lnTo>
                <a:lnTo>
                  <a:pt x="238" y="853"/>
                </a:lnTo>
                <a:lnTo>
                  <a:pt x="252" y="853"/>
                </a:lnTo>
                <a:lnTo>
                  <a:pt x="266" y="853"/>
                </a:lnTo>
                <a:lnTo>
                  <a:pt x="280" y="851"/>
                </a:lnTo>
                <a:lnTo>
                  <a:pt x="294" y="853"/>
                </a:lnTo>
                <a:lnTo>
                  <a:pt x="308" y="853"/>
                </a:lnTo>
                <a:lnTo>
                  <a:pt x="322" y="853"/>
                </a:lnTo>
                <a:lnTo>
                  <a:pt x="336" y="849"/>
                </a:lnTo>
                <a:lnTo>
                  <a:pt x="350" y="850"/>
                </a:lnTo>
                <a:lnTo>
                  <a:pt x="364" y="853"/>
                </a:lnTo>
                <a:lnTo>
                  <a:pt x="378" y="851"/>
                </a:lnTo>
                <a:lnTo>
                  <a:pt x="392" y="849"/>
                </a:lnTo>
                <a:lnTo>
                  <a:pt x="406" y="846"/>
                </a:lnTo>
                <a:lnTo>
                  <a:pt x="420" y="849"/>
                </a:lnTo>
                <a:lnTo>
                  <a:pt x="435" y="847"/>
                </a:lnTo>
                <a:lnTo>
                  <a:pt x="449" y="850"/>
                </a:lnTo>
                <a:lnTo>
                  <a:pt x="463" y="848"/>
                </a:lnTo>
                <a:lnTo>
                  <a:pt x="477" y="845"/>
                </a:lnTo>
                <a:lnTo>
                  <a:pt x="491" y="845"/>
                </a:lnTo>
                <a:lnTo>
                  <a:pt x="505" y="848"/>
                </a:lnTo>
                <a:lnTo>
                  <a:pt x="519" y="846"/>
                </a:lnTo>
                <a:lnTo>
                  <a:pt x="533" y="845"/>
                </a:lnTo>
                <a:lnTo>
                  <a:pt x="547" y="845"/>
                </a:lnTo>
                <a:lnTo>
                  <a:pt x="561" y="844"/>
                </a:lnTo>
                <a:lnTo>
                  <a:pt x="575" y="844"/>
                </a:lnTo>
                <a:lnTo>
                  <a:pt x="589" y="843"/>
                </a:lnTo>
                <a:lnTo>
                  <a:pt x="603" y="841"/>
                </a:lnTo>
                <a:lnTo>
                  <a:pt x="617" y="840"/>
                </a:lnTo>
                <a:lnTo>
                  <a:pt x="631" y="839"/>
                </a:lnTo>
                <a:lnTo>
                  <a:pt x="645" y="841"/>
                </a:lnTo>
                <a:lnTo>
                  <a:pt x="659" y="844"/>
                </a:lnTo>
                <a:lnTo>
                  <a:pt x="673" y="841"/>
                </a:lnTo>
                <a:lnTo>
                  <a:pt x="687" y="842"/>
                </a:lnTo>
                <a:lnTo>
                  <a:pt x="701" y="837"/>
                </a:lnTo>
                <a:lnTo>
                  <a:pt x="715" y="840"/>
                </a:lnTo>
                <a:lnTo>
                  <a:pt x="729" y="840"/>
                </a:lnTo>
                <a:lnTo>
                  <a:pt x="743" y="832"/>
                </a:lnTo>
                <a:lnTo>
                  <a:pt x="757" y="838"/>
                </a:lnTo>
                <a:lnTo>
                  <a:pt x="771" y="841"/>
                </a:lnTo>
                <a:lnTo>
                  <a:pt x="785" y="839"/>
                </a:lnTo>
                <a:lnTo>
                  <a:pt x="799" y="837"/>
                </a:lnTo>
                <a:lnTo>
                  <a:pt x="813" y="833"/>
                </a:lnTo>
                <a:lnTo>
                  <a:pt x="827" y="837"/>
                </a:lnTo>
                <a:lnTo>
                  <a:pt x="841" y="834"/>
                </a:lnTo>
                <a:lnTo>
                  <a:pt x="855" y="833"/>
                </a:lnTo>
                <a:lnTo>
                  <a:pt x="869" y="832"/>
                </a:lnTo>
                <a:lnTo>
                  <a:pt x="883" y="833"/>
                </a:lnTo>
                <a:lnTo>
                  <a:pt x="897" y="832"/>
                </a:lnTo>
                <a:lnTo>
                  <a:pt x="912" y="831"/>
                </a:lnTo>
                <a:lnTo>
                  <a:pt x="926" y="832"/>
                </a:lnTo>
                <a:lnTo>
                  <a:pt x="940" y="826"/>
                </a:lnTo>
                <a:lnTo>
                  <a:pt x="954" y="830"/>
                </a:lnTo>
                <a:lnTo>
                  <a:pt x="968" y="828"/>
                </a:lnTo>
                <a:lnTo>
                  <a:pt x="982" y="831"/>
                </a:lnTo>
                <a:lnTo>
                  <a:pt x="996" y="828"/>
                </a:lnTo>
                <a:lnTo>
                  <a:pt x="1010" y="825"/>
                </a:lnTo>
                <a:lnTo>
                  <a:pt x="1024" y="822"/>
                </a:lnTo>
                <a:lnTo>
                  <a:pt x="1038" y="821"/>
                </a:lnTo>
                <a:lnTo>
                  <a:pt x="1052" y="825"/>
                </a:lnTo>
                <a:lnTo>
                  <a:pt x="1066" y="818"/>
                </a:lnTo>
                <a:lnTo>
                  <a:pt x="1080" y="812"/>
                </a:lnTo>
                <a:lnTo>
                  <a:pt x="1094" y="817"/>
                </a:lnTo>
                <a:lnTo>
                  <a:pt x="1108" y="808"/>
                </a:lnTo>
                <a:lnTo>
                  <a:pt x="1122" y="807"/>
                </a:lnTo>
                <a:lnTo>
                  <a:pt x="1136" y="811"/>
                </a:lnTo>
                <a:lnTo>
                  <a:pt x="1150" y="802"/>
                </a:lnTo>
                <a:lnTo>
                  <a:pt x="1164" y="797"/>
                </a:lnTo>
                <a:lnTo>
                  <a:pt x="1178" y="795"/>
                </a:lnTo>
                <a:lnTo>
                  <a:pt x="1192" y="789"/>
                </a:lnTo>
                <a:lnTo>
                  <a:pt x="1206" y="779"/>
                </a:lnTo>
                <a:lnTo>
                  <a:pt x="1220" y="779"/>
                </a:lnTo>
                <a:lnTo>
                  <a:pt x="1234" y="765"/>
                </a:lnTo>
                <a:lnTo>
                  <a:pt x="1248" y="758"/>
                </a:lnTo>
                <a:lnTo>
                  <a:pt x="1262" y="749"/>
                </a:lnTo>
                <a:lnTo>
                  <a:pt x="1276" y="728"/>
                </a:lnTo>
                <a:lnTo>
                  <a:pt x="1290" y="699"/>
                </a:lnTo>
                <a:lnTo>
                  <a:pt x="1304" y="680"/>
                </a:lnTo>
                <a:lnTo>
                  <a:pt x="1318" y="647"/>
                </a:lnTo>
                <a:lnTo>
                  <a:pt x="1332" y="598"/>
                </a:lnTo>
                <a:lnTo>
                  <a:pt x="1346" y="535"/>
                </a:lnTo>
                <a:lnTo>
                  <a:pt x="1360" y="430"/>
                </a:lnTo>
                <a:lnTo>
                  <a:pt x="1375" y="291"/>
                </a:lnTo>
                <a:lnTo>
                  <a:pt x="1389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1" name="Oval 74"/>
          <p:cNvSpPr>
            <a:spLocks noChangeArrowheads="1"/>
          </p:cNvSpPr>
          <p:nvPr/>
        </p:nvSpPr>
        <p:spPr bwMode="auto">
          <a:xfrm>
            <a:off x="1882379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2" name="Oval 75"/>
          <p:cNvSpPr>
            <a:spLocks noChangeArrowheads="1"/>
          </p:cNvSpPr>
          <p:nvPr/>
        </p:nvSpPr>
        <p:spPr bwMode="auto">
          <a:xfrm>
            <a:off x="1940720" y="4301729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3" name="Oval 76"/>
          <p:cNvSpPr>
            <a:spLocks noChangeArrowheads="1"/>
          </p:cNvSpPr>
          <p:nvPr/>
        </p:nvSpPr>
        <p:spPr bwMode="auto">
          <a:xfrm>
            <a:off x="1999060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4" name="Oval 77"/>
          <p:cNvSpPr>
            <a:spLocks noChangeArrowheads="1"/>
          </p:cNvSpPr>
          <p:nvPr/>
        </p:nvSpPr>
        <p:spPr bwMode="auto">
          <a:xfrm>
            <a:off x="2057401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5" name="Oval 78"/>
          <p:cNvSpPr>
            <a:spLocks noChangeArrowheads="1"/>
          </p:cNvSpPr>
          <p:nvPr/>
        </p:nvSpPr>
        <p:spPr bwMode="auto">
          <a:xfrm>
            <a:off x="2115742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6" name="Oval 79"/>
          <p:cNvSpPr>
            <a:spLocks noChangeArrowheads="1"/>
          </p:cNvSpPr>
          <p:nvPr/>
        </p:nvSpPr>
        <p:spPr bwMode="auto">
          <a:xfrm>
            <a:off x="217408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7" name="Oval 80"/>
          <p:cNvSpPr>
            <a:spLocks noChangeArrowheads="1"/>
          </p:cNvSpPr>
          <p:nvPr/>
        </p:nvSpPr>
        <p:spPr bwMode="auto">
          <a:xfrm>
            <a:off x="223242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8" name="Oval 81"/>
          <p:cNvSpPr>
            <a:spLocks noChangeArrowheads="1"/>
          </p:cNvSpPr>
          <p:nvPr/>
        </p:nvSpPr>
        <p:spPr bwMode="auto">
          <a:xfrm>
            <a:off x="228957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9" name="Oval 82"/>
          <p:cNvSpPr>
            <a:spLocks noChangeArrowheads="1"/>
          </p:cNvSpPr>
          <p:nvPr/>
        </p:nvSpPr>
        <p:spPr bwMode="auto">
          <a:xfrm>
            <a:off x="2347914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0" name="Oval 83"/>
          <p:cNvSpPr>
            <a:spLocks noChangeArrowheads="1"/>
          </p:cNvSpPr>
          <p:nvPr/>
        </p:nvSpPr>
        <p:spPr bwMode="auto">
          <a:xfrm>
            <a:off x="2406254" y="4301729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1" name="Oval 84"/>
          <p:cNvSpPr>
            <a:spLocks noChangeArrowheads="1"/>
          </p:cNvSpPr>
          <p:nvPr/>
        </p:nvSpPr>
        <p:spPr bwMode="auto">
          <a:xfrm>
            <a:off x="2464595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2" name="Oval 85"/>
          <p:cNvSpPr>
            <a:spLocks noChangeArrowheads="1"/>
          </p:cNvSpPr>
          <p:nvPr/>
        </p:nvSpPr>
        <p:spPr bwMode="auto">
          <a:xfrm>
            <a:off x="2522935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3" name="Oval 86"/>
          <p:cNvSpPr>
            <a:spLocks noChangeArrowheads="1"/>
          </p:cNvSpPr>
          <p:nvPr/>
        </p:nvSpPr>
        <p:spPr bwMode="auto">
          <a:xfrm>
            <a:off x="2581276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4" name="Oval 87"/>
          <p:cNvSpPr>
            <a:spLocks noChangeArrowheads="1"/>
          </p:cNvSpPr>
          <p:nvPr/>
        </p:nvSpPr>
        <p:spPr bwMode="auto">
          <a:xfrm>
            <a:off x="2639617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5" name="Oval 88"/>
          <p:cNvSpPr>
            <a:spLocks noChangeArrowheads="1"/>
          </p:cNvSpPr>
          <p:nvPr/>
        </p:nvSpPr>
        <p:spPr bwMode="auto">
          <a:xfrm>
            <a:off x="2697956" y="4293394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6" name="Oval 89"/>
          <p:cNvSpPr>
            <a:spLocks noChangeArrowheads="1"/>
          </p:cNvSpPr>
          <p:nvPr/>
        </p:nvSpPr>
        <p:spPr bwMode="auto">
          <a:xfrm>
            <a:off x="2755108" y="428863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7" name="Oval 90"/>
          <p:cNvSpPr>
            <a:spLocks noChangeArrowheads="1"/>
          </p:cNvSpPr>
          <p:nvPr/>
        </p:nvSpPr>
        <p:spPr bwMode="auto">
          <a:xfrm>
            <a:off x="2813448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8" name="Oval 91"/>
          <p:cNvSpPr>
            <a:spLocks noChangeArrowheads="1"/>
          </p:cNvSpPr>
          <p:nvPr/>
        </p:nvSpPr>
        <p:spPr bwMode="auto">
          <a:xfrm>
            <a:off x="2871789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9" name="Oval 92"/>
          <p:cNvSpPr>
            <a:spLocks noChangeArrowheads="1"/>
          </p:cNvSpPr>
          <p:nvPr/>
        </p:nvSpPr>
        <p:spPr bwMode="auto">
          <a:xfrm>
            <a:off x="2930129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0" name="Oval 93"/>
          <p:cNvSpPr>
            <a:spLocks noChangeArrowheads="1"/>
          </p:cNvSpPr>
          <p:nvPr/>
        </p:nvSpPr>
        <p:spPr bwMode="auto">
          <a:xfrm>
            <a:off x="2988470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1" name="Oval 94"/>
          <p:cNvSpPr>
            <a:spLocks noChangeArrowheads="1"/>
          </p:cNvSpPr>
          <p:nvPr/>
        </p:nvSpPr>
        <p:spPr bwMode="auto">
          <a:xfrm>
            <a:off x="3046810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2" name="Oval 95"/>
          <p:cNvSpPr>
            <a:spLocks noChangeArrowheads="1"/>
          </p:cNvSpPr>
          <p:nvPr/>
        </p:nvSpPr>
        <p:spPr bwMode="auto">
          <a:xfrm>
            <a:off x="3105151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3" name="Oval 96"/>
          <p:cNvSpPr>
            <a:spLocks noChangeArrowheads="1"/>
          </p:cNvSpPr>
          <p:nvPr/>
        </p:nvSpPr>
        <p:spPr bwMode="auto">
          <a:xfrm>
            <a:off x="3163490" y="4285060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4" name="Oval 97"/>
          <p:cNvSpPr>
            <a:spLocks noChangeArrowheads="1"/>
          </p:cNvSpPr>
          <p:nvPr/>
        </p:nvSpPr>
        <p:spPr bwMode="auto">
          <a:xfrm>
            <a:off x="3220642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5" name="Oval 98"/>
          <p:cNvSpPr>
            <a:spLocks noChangeArrowheads="1"/>
          </p:cNvSpPr>
          <p:nvPr/>
        </p:nvSpPr>
        <p:spPr bwMode="auto">
          <a:xfrm>
            <a:off x="3278983" y="42683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6" name="Oval 99"/>
          <p:cNvSpPr>
            <a:spLocks noChangeArrowheads="1"/>
          </p:cNvSpPr>
          <p:nvPr/>
        </p:nvSpPr>
        <p:spPr bwMode="auto">
          <a:xfrm>
            <a:off x="3337323" y="42719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7" name="Oval 100"/>
          <p:cNvSpPr>
            <a:spLocks noChangeArrowheads="1"/>
          </p:cNvSpPr>
          <p:nvPr/>
        </p:nvSpPr>
        <p:spPr bwMode="auto">
          <a:xfrm>
            <a:off x="3395664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8" name="Oval 101"/>
          <p:cNvSpPr>
            <a:spLocks noChangeArrowheads="1"/>
          </p:cNvSpPr>
          <p:nvPr/>
        </p:nvSpPr>
        <p:spPr bwMode="auto">
          <a:xfrm>
            <a:off x="3454004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9" name="Oval 102"/>
          <p:cNvSpPr>
            <a:spLocks noChangeArrowheads="1"/>
          </p:cNvSpPr>
          <p:nvPr/>
        </p:nvSpPr>
        <p:spPr bwMode="auto">
          <a:xfrm>
            <a:off x="3512345" y="42683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0" name="Oval 103"/>
          <p:cNvSpPr>
            <a:spLocks noChangeArrowheads="1"/>
          </p:cNvSpPr>
          <p:nvPr/>
        </p:nvSpPr>
        <p:spPr bwMode="auto">
          <a:xfrm>
            <a:off x="3570685" y="425529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1" name="Oval 104"/>
          <p:cNvSpPr>
            <a:spLocks noChangeArrowheads="1"/>
          </p:cNvSpPr>
          <p:nvPr/>
        </p:nvSpPr>
        <p:spPr bwMode="auto">
          <a:xfrm>
            <a:off x="3629025" y="4268392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2" name="Oval 105"/>
          <p:cNvSpPr>
            <a:spLocks noChangeArrowheads="1"/>
          </p:cNvSpPr>
          <p:nvPr/>
        </p:nvSpPr>
        <p:spPr bwMode="auto">
          <a:xfrm>
            <a:off x="3690939" y="42600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3" name="Oval 106"/>
          <p:cNvSpPr>
            <a:spLocks noChangeArrowheads="1"/>
          </p:cNvSpPr>
          <p:nvPr/>
        </p:nvSpPr>
        <p:spPr bwMode="auto">
          <a:xfrm>
            <a:off x="3749279" y="42719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4" name="Oval 107"/>
          <p:cNvSpPr>
            <a:spLocks noChangeArrowheads="1"/>
          </p:cNvSpPr>
          <p:nvPr/>
        </p:nvSpPr>
        <p:spPr bwMode="auto">
          <a:xfrm>
            <a:off x="3807620" y="426363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5" name="Oval 108"/>
          <p:cNvSpPr>
            <a:spLocks noChangeArrowheads="1"/>
          </p:cNvSpPr>
          <p:nvPr/>
        </p:nvSpPr>
        <p:spPr bwMode="auto">
          <a:xfrm>
            <a:off x="3865959" y="4251724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6" name="Oval 109"/>
          <p:cNvSpPr>
            <a:spLocks noChangeArrowheads="1"/>
          </p:cNvSpPr>
          <p:nvPr/>
        </p:nvSpPr>
        <p:spPr bwMode="auto">
          <a:xfrm>
            <a:off x="3923110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7" name="Oval 110"/>
          <p:cNvSpPr>
            <a:spLocks noChangeArrowheads="1"/>
          </p:cNvSpPr>
          <p:nvPr/>
        </p:nvSpPr>
        <p:spPr bwMode="auto">
          <a:xfrm>
            <a:off x="3981451" y="426363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8" name="Oval 111"/>
          <p:cNvSpPr>
            <a:spLocks noChangeArrowheads="1"/>
          </p:cNvSpPr>
          <p:nvPr/>
        </p:nvSpPr>
        <p:spPr bwMode="auto">
          <a:xfrm>
            <a:off x="4039792" y="425529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9" name="Oval 112"/>
          <p:cNvSpPr>
            <a:spLocks noChangeArrowheads="1"/>
          </p:cNvSpPr>
          <p:nvPr/>
        </p:nvSpPr>
        <p:spPr bwMode="auto">
          <a:xfrm>
            <a:off x="4098133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0" name="Oval 113"/>
          <p:cNvSpPr>
            <a:spLocks noChangeArrowheads="1"/>
          </p:cNvSpPr>
          <p:nvPr/>
        </p:nvSpPr>
        <p:spPr bwMode="auto">
          <a:xfrm>
            <a:off x="4156473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1" name="Oval 114"/>
          <p:cNvSpPr>
            <a:spLocks noChangeArrowheads="1"/>
          </p:cNvSpPr>
          <p:nvPr/>
        </p:nvSpPr>
        <p:spPr bwMode="auto">
          <a:xfrm>
            <a:off x="4214814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2" name="Oval 115"/>
          <p:cNvSpPr>
            <a:spLocks noChangeArrowheads="1"/>
          </p:cNvSpPr>
          <p:nvPr/>
        </p:nvSpPr>
        <p:spPr bwMode="auto">
          <a:xfrm>
            <a:off x="4273154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3" name="Oval 116"/>
          <p:cNvSpPr>
            <a:spLocks noChangeArrowheads="1"/>
          </p:cNvSpPr>
          <p:nvPr/>
        </p:nvSpPr>
        <p:spPr bwMode="auto">
          <a:xfrm>
            <a:off x="4331494" y="4243389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4" name="Oval 117"/>
          <p:cNvSpPr>
            <a:spLocks noChangeArrowheads="1"/>
          </p:cNvSpPr>
          <p:nvPr/>
        </p:nvSpPr>
        <p:spPr bwMode="auto">
          <a:xfrm>
            <a:off x="4388645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5" name="Oval 118"/>
          <p:cNvSpPr>
            <a:spLocks noChangeArrowheads="1"/>
          </p:cNvSpPr>
          <p:nvPr/>
        </p:nvSpPr>
        <p:spPr bwMode="auto">
          <a:xfrm>
            <a:off x="4446985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6" name="Oval 119"/>
          <p:cNvSpPr>
            <a:spLocks noChangeArrowheads="1"/>
          </p:cNvSpPr>
          <p:nvPr/>
        </p:nvSpPr>
        <p:spPr bwMode="auto">
          <a:xfrm>
            <a:off x="4505326" y="42267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7" name="Oval 120"/>
          <p:cNvSpPr>
            <a:spLocks noChangeArrowheads="1"/>
          </p:cNvSpPr>
          <p:nvPr/>
        </p:nvSpPr>
        <p:spPr bwMode="auto">
          <a:xfrm>
            <a:off x="4563667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8" name="Oval 121"/>
          <p:cNvSpPr>
            <a:spLocks noChangeArrowheads="1"/>
          </p:cNvSpPr>
          <p:nvPr/>
        </p:nvSpPr>
        <p:spPr bwMode="auto">
          <a:xfrm>
            <a:off x="4622008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9" name="Oval 122"/>
          <p:cNvSpPr>
            <a:spLocks noChangeArrowheads="1"/>
          </p:cNvSpPr>
          <p:nvPr/>
        </p:nvSpPr>
        <p:spPr bwMode="auto">
          <a:xfrm>
            <a:off x="4680349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0" name="Oval 123"/>
          <p:cNvSpPr>
            <a:spLocks noChangeArrowheads="1"/>
          </p:cNvSpPr>
          <p:nvPr/>
        </p:nvSpPr>
        <p:spPr bwMode="auto">
          <a:xfrm>
            <a:off x="4738689" y="423862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1" name="Oval 124"/>
          <p:cNvSpPr>
            <a:spLocks noChangeArrowheads="1"/>
          </p:cNvSpPr>
          <p:nvPr/>
        </p:nvSpPr>
        <p:spPr bwMode="auto">
          <a:xfrm>
            <a:off x="4797029" y="4218386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2" name="Oval 125"/>
          <p:cNvSpPr>
            <a:spLocks noChangeArrowheads="1"/>
          </p:cNvSpPr>
          <p:nvPr/>
        </p:nvSpPr>
        <p:spPr bwMode="auto">
          <a:xfrm>
            <a:off x="4854180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3" name="Oval 126"/>
          <p:cNvSpPr>
            <a:spLocks noChangeArrowheads="1"/>
          </p:cNvSpPr>
          <p:nvPr/>
        </p:nvSpPr>
        <p:spPr bwMode="auto">
          <a:xfrm>
            <a:off x="4912520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4" name="Oval 127"/>
          <p:cNvSpPr>
            <a:spLocks noChangeArrowheads="1"/>
          </p:cNvSpPr>
          <p:nvPr/>
        </p:nvSpPr>
        <p:spPr bwMode="auto">
          <a:xfrm>
            <a:off x="4970861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5" name="Oval 128"/>
          <p:cNvSpPr>
            <a:spLocks noChangeArrowheads="1"/>
          </p:cNvSpPr>
          <p:nvPr/>
        </p:nvSpPr>
        <p:spPr bwMode="auto">
          <a:xfrm>
            <a:off x="5029201" y="42219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6" name="Oval 129"/>
          <p:cNvSpPr>
            <a:spLocks noChangeArrowheads="1"/>
          </p:cNvSpPr>
          <p:nvPr/>
        </p:nvSpPr>
        <p:spPr bwMode="auto">
          <a:xfrm>
            <a:off x="5087542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7" name="Oval 130"/>
          <p:cNvSpPr>
            <a:spLocks noChangeArrowheads="1"/>
          </p:cNvSpPr>
          <p:nvPr/>
        </p:nvSpPr>
        <p:spPr bwMode="auto">
          <a:xfrm>
            <a:off x="5145883" y="42267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8" name="Oval 131"/>
          <p:cNvSpPr>
            <a:spLocks noChangeArrowheads="1"/>
          </p:cNvSpPr>
          <p:nvPr/>
        </p:nvSpPr>
        <p:spPr bwMode="auto">
          <a:xfrm>
            <a:off x="5204224" y="42183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9" name="Oval 132"/>
          <p:cNvSpPr>
            <a:spLocks noChangeArrowheads="1"/>
          </p:cNvSpPr>
          <p:nvPr/>
        </p:nvSpPr>
        <p:spPr bwMode="auto">
          <a:xfrm>
            <a:off x="5261374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0" name="Oval 133"/>
          <p:cNvSpPr>
            <a:spLocks noChangeArrowheads="1"/>
          </p:cNvSpPr>
          <p:nvPr/>
        </p:nvSpPr>
        <p:spPr bwMode="auto">
          <a:xfrm>
            <a:off x="5319714" y="42183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1" name="Oval 134"/>
          <p:cNvSpPr>
            <a:spLocks noChangeArrowheads="1"/>
          </p:cNvSpPr>
          <p:nvPr/>
        </p:nvSpPr>
        <p:spPr bwMode="auto">
          <a:xfrm>
            <a:off x="5378055" y="42052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2" name="Oval 135"/>
          <p:cNvSpPr>
            <a:spLocks noChangeArrowheads="1"/>
          </p:cNvSpPr>
          <p:nvPr/>
        </p:nvSpPr>
        <p:spPr bwMode="auto">
          <a:xfrm>
            <a:off x="5436395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3" name="Oval 136"/>
          <p:cNvSpPr>
            <a:spLocks noChangeArrowheads="1"/>
          </p:cNvSpPr>
          <p:nvPr/>
        </p:nvSpPr>
        <p:spPr bwMode="auto">
          <a:xfrm>
            <a:off x="5494736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4" name="Oval 137"/>
          <p:cNvSpPr>
            <a:spLocks noChangeArrowheads="1"/>
          </p:cNvSpPr>
          <p:nvPr/>
        </p:nvSpPr>
        <p:spPr bwMode="auto">
          <a:xfrm>
            <a:off x="5553076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5" name="Oval 138"/>
          <p:cNvSpPr>
            <a:spLocks noChangeArrowheads="1"/>
          </p:cNvSpPr>
          <p:nvPr/>
        </p:nvSpPr>
        <p:spPr bwMode="auto">
          <a:xfrm>
            <a:off x="5611417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6" name="Oval 139"/>
          <p:cNvSpPr>
            <a:spLocks noChangeArrowheads="1"/>
          </p:cNvSpPr>
          <p:nvPr/>
        </p:nvSpPr>
        <p:spPr bwMode="auto">
          <a:xfrm>
            <a:off x="5673330" y="41933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7" name="Oval 140"/>
          <p:cNvSpPr>
            <a:spLocks noChangeArrowheads="1"/>
          </p:cNvSpPr>
          <p:nvPr/>
        </p:nvSpPr>
        <p:spPr bwMode="auto">
          <a:xfrm>
            <a:off x="5731670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8" name="Oval 141"/>
          <p:cNvSpPr>
            <a:spLocks noChangeArrowheads="1"/>
          </p:cNvSpPr>
          <p:nvPr/>
        </p:nvSpPr>
        <p:spPr bwMode="auto">
          <a:xfrm>
            <a:off x="5790011" y="417195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9" name="Oval 142"/>
          <p:cNvSpPr>
            <a:spLocks noChangeArrowheads="1"/>
          </p:cNvSpPr>
          <p:nvPr/>
        </p:nvSpPr>
        <p:spPr bwMode="auto">
          <a:xfrm>
            <a:off x="5848351" y="41886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0" name="Oval 143"/>
          <p:cNvSpPr>
            <a:spLocks noChangeArrowheads="1"/>
          </p:cNvSpPr>
          <p:nvPr/>
        </p:nvSpPr>
        <p:spPr bwMode="auto">
          <a:xfrm>
            <a:off x="5906691" y="4180286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1" name="Oval 144"/>
          <p:cNvSpPr>
            <a:spLocks noChangeArrowheads="1"/>
          </p:cNvSpPr>
          <p:nvPr/>
        </p:nvSpPr>
        <p:spPr bwMode="auto">
          <a:xfrm>
            <a:off x="5963842" y="41933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2" name="Oval 145"/>
          <p:cNvSpPr>
            <a:spLocks noChangeArrowheads="1"/>
          </p:cNvSpPr>
          <p:nvPr/>
        </p:nvSpPr>
        <p:spPr bwMode="auto">
          <a:xfrm>
            <a:off x="6022183" y="41802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3" name="Oval 146"/>
          <p:cNvSpPr>
            <a:spLocks noChangeArrowheads="1"/>
          </p:cNvSpPr>
          <p:nvPr/>
        </p:nvSpPr>
        <p:spPr bwMode="auto">
          <a:xfrm>
            <a:off x="6080524" y="416838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4" name="Oval 147"/>
          <p:cNvSpPr>
            <a:spLocks noChangeArrowheads="1"/>
          </p:cNvSpPr>
          <p:nvPr/>
        </p:nvSpPr>
        <p:spPr bwMode="auto">
          <a:xfrm>
            <a:off x="6138864" y="41552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5" name="Oval 148"/>
          <p:cNvSpPr>
            <a:spLocks noChangeArrowheads="1"/>
          </p:cNvSpPr>
          <p:nvPr/>
        </p:nvSpPr>
        <p:spPr bwMode="auto">
          <a:xfrm>
            <a:off x="6197205" y="415171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6" name="Oval 149"/>
          <p:cNvSpPr>
            <a:spLocks noChangeArrowheads="1"/>
          </p:cNvSpPr>
          <p:nvPr/>
        </p:nvSpPr>
        <p:spPr bwMode="auto">
          <a:xfrm>
            <a:off x="6255545" y="416838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7" name="Oval 150"/>
          <p:cNvSpPr>
            <a:spLocks noChangeArrowheads="1"/>
          </p:cNvSpPr>
          <p:nvPr/>
        </p:nvSpPr>
        <p:spPr bwMode="auto">
          <a:xfrm>
            <a:off x="6313886" y="413861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8" name="Oval 151"/>
          <p:cNvSpPr>
            <a:spLocks noChangeArrowheads="1"/>
          </p:cNvSpPr>
          <p:nvPr/>
        </p:nvSpPr>
        <p:spPr bwMode="auto">
          <a:xfrm>
            <a:off x="6372225" y="4113611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9" name="Oval 152"/>
          <p:cNvSpPr>
            <a:spLocks noChangeArrowheads="1"/>
          </p:cNvSpPr>
          <p:nvPr/>
        </p:nvSpPr>
        <p:spPr bwMode="auto">
          <a:xfrm>
            <a:off x="6429376" y="413504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0" name="Oval 153"/>
          <p:cNvSpPr>
            <a:spLocks noChangeArrowheads="1"/>
          </p:cNvSpPr>
          <p:nvPr/>
        </p:nvSpPr>
        <p:spPr bwMode="auto">
          <a:xfrm>
            <a:off x="6487717" y="409694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1" name="Oval 154"/>
          <p:cNvSpPr>
            <a:spLocks noChangeArrowheads="1"/>
          </p:cNvSpPr>
          <p:nvPr/>
        </p:nvSpPr>
        <p:spPr bwMode="auto">
          <a:xfrm>
            <a:off x="6546058" y="409337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2" name="Oval 156"/>
          <p:cNvSpPr>
            <a:spLocks noChangeArrowheads="1"/>
          </p:cNvSpPr>
          <p:nvPr/>
        </p:nvSpPr>
        <p:spPr bwMode="auto">
          <a:xfrm>
            <a:off x="6662739" y="407193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3" name="Oval 157"/>
          <p:cNvSpPr>
            <a:spLocks noChangeArrowheads="1"/>
          </p:cNvSpPr>
          <p:nvPr/>
        </p:nvSpPr>
        <p:spPr bwMode="auto">
          <a:xfrm>
            <a:off x="6721080" y="405169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4" name="Oval 158"/>
          <p:cNvSpPr>
            <a:spLocks noChangeArrowheads="1"/>
          </p:cNvSpPr>
          <p:nvPr/>
        </p:nvSpPr>
        <p:spPr bwMode="auto">
          <a:xfrm>
            <a:off x="6779420" y="40433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5" name="Oval 159"/>
          <p:cNvSpPr>
            <a:spLocks noChangeArrowheads="1"/>
          </p:cNvSpPr>
          <p:nvPr/>
        </p:nvSpPr>
        <p:spPr bwMode="auto">
          <a:xfrm>
            <a:off x="6837760" y="4018361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6" name="Oval 160"/>
          <p:cNvSpPr>
            <a:spLocks noChangeArrowheads="1"/>
          </p:cNvSpPr>
          <p:nvPr/>
        </p:nvSpPr>
        <p:spPr bwMode="auto">
          <a:xfrm>
            <a:off x="6894911" y="39766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7" name="Oval 161"/>
          <p:cNvSpPr>
            <a:spLocks noChangeArrowheads="1"/>
          </p:cNvSpPr>
          <p:nvPr/>
        </p:nvSpPr>
        <p:spPr bwMode="auto">
          <a:xfrm>
            <a:off x="6953251" y="39766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8" name="Oval 162"/>
          <p:cNvSpPr>
            <a:spLocks noChangeArrowheads="1"/>
          </p:cNvSpPr>
          <p:nvPr/>
        </p:nvSpPr>
        <p:spPr bwMode="auto">
          <a:xfrm>
            <a:off x="7011592" y="391834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9" name="Oval 163"/>
          <p:cNvSpPr>
            <a:spLocks noChangeArrowheads="1"/>
          </p:cNvSpPr>
          <p:nvPr/>
        </p:nvSpPr>
        <p:spPr bwMode="auto">
          <a:xfrm>
            <a:off x="7069933" y="388977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0" name="Oval 164"/>
          <p:cNvSpPr>
            <a:spLocks noChangeArrowheads="1"/>
          </p:cNvSpPr>
          <p:nvPr/>
        </p:nvSpPr>
        <p:spPr bwMode="auto">
          <a:xfrm>
            <a:off x="7128274" y="385167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1" name="Oval 165"/>
          <p:cNvSpPr>
            <a:spLocks noChangeArrowheads="1"/>
          </p:cNvSpPr>
          <p:nvPr/>
        </p:nvSpPr>
        <p:spPr bwMode="auto">
          <a:xfrm>
            <a:off x="7186614" y="37647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2" name="Oval 166"/>
          <p:cNvSpPr>
            <a:spLocks noChangeArrowheads="1"/>
          </p:cNvSpPr>
          <p:nvPr/>
        </p:nvSpPr>
        <p:spPr bwMode="auto">
          <a:xfrm>
            <a:off x="7244955" y="364450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3" name="Oval 167"/>
          <p:cNvSpPr>
            <a:spLocks noChangeArrowheads="1"/>
          </p:cNvSpPr>
          <p:nvPr/>
        </p:nvSpPr>
        <p:spPr bwMode="auto">
          <a:xfrm>
            <a:off x="7303294" y="3565922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4" name="Oval 168"/>
          <p:cNvSpPr>
            <a:spLocks noChangeArrowheads="1"/>
          </p:cNvSpPr>
          <p:nvPr/>
        </p:nvSpPr>
        <p:spPr bwMode="auto">
          <a:xfrm>
            <a:off x="7360445" y="342781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5" name="Oval 169"/>
          <p:cNvSpPr>
            <a:spLocks noChangeArrowheads="1"/>
          </p:cNvSpPr>
          <p:nvPr/>
        </p:nvSpPr>
        <p:spPr bwMode="auto">
          <a:xfrm>
            <a:off x="7418786" y="322421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6" name="Oval 170"/>
          <p:cNvSpPr>
            <a:spLocks noChangeArrowheads="1"/>
          </p:cNvSpPr>
          <p:nvPr/>
        </p:nvSpPr>
        <p:spPr bwMode="auto">
          <a:xfrm>
            <a:off x="7477126" y="296227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7" name="Oval 171"/>
          <p:cNvSpPr>
            <a:spLocks noChangeArrowheads="1"/>
          </p:cNvSpPr>
          <p:nvPr/>
        </p:nvSpPr>
        <p:spPr bwMode="auto">
          <a:xfrm>
            <a:off x="7535467" y="2526506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8" name="Oval 172"/>
          <p:cNvSpPr>
            <a:spLocks noChangeArrowheads="1"/>
          </p:cNvSpPr>
          <p:nvPr/>
        </p:nvSpPr>
        <p:spPr bwMode="auto">
          <a:xfrm>
            <a:off x="7597380" y="19478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9" name="Oval 173"/>
          <p:cNvSpPr>
            <a:spLocks noChangeArrowheads="1"/>
          </p:cNvSpPr>
          <p:nvPr/>
        </p:nvSpPr>
        <p:spPr bwMode="auto">
          <a:xfrm>
            <a:off x="7655720" y="7381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2" name="Line 176"/>
          <p:cNvSpPr>
            <a:spLocks noChangeShapeType="1"/>
          </p:cNvSpPr>
          <p:nvPr/>
        </p:nvSpPr>
        <p:spPr bwMode="auto">
          <a:xfrm flipV="1">
            <a:off x="1795463" y="534591"/>
            <a:ext cx="0" cy="38290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3" name="Line 177"/>
          <p:cNvSpPr>
            <a:spLocks noChangeShapeType="1"/>
          </p:cNvSpPr>
          <p:nvPr/>
        </p:nvSpPr>
        <p:spPr bwMode="auto">
          <a:xfrm flipH="1">
            <a:off x="1728788" y="4363641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4" name="Rectangle 178"/>
          <p:cNvSpPr>
            <a:spLocks noChangeArrowheads="1"/>
          </p:cNvSpPr>
          <p:nvPr/>
        </p:nvSpPr>
        <p:spPr bwMode="auto">
          <a:xfrm rot="16200000">
            <a:off x="1565207" y="4215714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515" name="Line 179"/>
          <p:cNvSpPr>
            <a:spLocks noChangeShapeType="1"/>
          </p:cNvSpPr>
          <p:nvPr/>
        </p:nvSpPr>
        <p:spPr bwMode="auto">
          <a:xfrm flipH="1">
            <a:off x="1728788" y="3124200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6" name="Rectangle 180"/>
          <p:cNvSpPr>
            <a:spLocks noChangeArrowheads="1"/>
          </p:cNvSpPr>
          <p:nvPr/>
        </p:nvSpPr>
        <p:spPr bwMode="auto">
          <a:xfrm rot="16200000">
            <a:off x="1565207" y="2977464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5</a:t>
            </a:r>
            <a:endParaRPr lang="en-US" altLang="en-US" sz="1350"/>
          </a:p>
        </p:txBody>
      </p:sp>
      <p:sp>
        <p:nvSpPr>
          <p:cNvPr id="517" name="Line 181"/>
          <p:cNvSpPr>
            <a:spLocks noChangeShapeType="1"/>
          </p:cNvSpPr>
          <p:nvPr/>
        </p:nvSpPr>
        <p:spPr bwMode="auto">
          <a:xfrm flipH="1">
            <a:off x="1728788" y="188118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8" name="Rectangle 182"/>
          <p:cNvSpPr>
            <a:spLocks noChangeArrowheads="1"/>
          </p:cNvSpPr>
          <p:nvPr/>
        </p:nvSpPr>
        <p:spPr bwMode="auto">
          <a:xfrm rot="16200000">
            <a:off x="1517117" y="1734452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10</a:t>
            </a:r>
            <a:endParaRPr lang="en-US" altLang="en-US" sz="1350"/>
          </a:p>
        </p:txBody>
      </p:sp>
      <p:sp>
        <p:nvSpPr>
          <p:cNvPr id="519" name="Line 183"/>
          <p:cNvSpPr>
            <a:spLocks noChangeShapeType="1"/>
          </p:cNvSpPr>
          <p:nvPr/>
        </p:nvSpPr>
        <p:spPr bwMode="auto">
          <a:xfrm flipH="1">
            <a:off x="1728788" y="64293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0" name="Rectangle 184"/>
          <p:cNvSpPr>
            <a:spLocks noChangeArrowheads="1"/>
          </p:cNvSpPr>
          <p:nvPr/>
        </p:nvSpPr>
        <p:spPr bwMode="auto">
          <a:xfrm rot="16200000">
            <a:off x="1517117" y="493821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15</a:t>
            </a:r>
            <a:endParaRPr lang="en-US" altLang="en-US" sz="1350"/>
          </a:p>
        </p:txBody>
      </p:sp>
      <p:sp>
        <p:nvSpPr>
          <p:cNvPr id="521" name="Rectangle 185"/>
          <p:cNvSpPr>
            <a:spLocks noChangeArrowheads="1"/>
          </p:cNvSpPr>
          <p:nvPr/>
        </p:nvSpPr>
        <p:spPr bwMode="auto">
          <a:xfrm rot="16200000">
            <a:off x="611777" y="2274996"/>
            <a:ext cx="151964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Percent of Students</a:t>
            </a:r>
            <a:endParaRPr lang="en-US" altLang="en-US" sz="1350"/>
          </a:p>
        </p:txBody>
      </p:sp>
      <p:sp>
        <p:nvSpPr>
          <p:cNvPr id="522" name="Line 186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3" name="Line 187"/>
          <p:cNvSpPr>
            <a:spLocks noChangeShapeType="1"/>
          </p:cNvSpPr>
          <p:nvPr/>
        </p:nvSpPr>
        <p:spPr bwMode="auto">
          <a:xfrm>
            <a:off x="1907381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4" name="Rectangle 188"/>
          <p:cNvSpPr>
            <a:spLocks noChangeArrowheads="1"/>
          </p:cNvSpPr>
          <p:nvPr/>
        </p:nvSpPr>
        <p:spPr bwMode="auto">
          <a:xfrm>
            <a:off x="1862138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525" name="Line 189"/>
          <p:cNvSpPr>
            <a:spLocks noChangeShapeType="1"/>
          </p:cNvSpPr>
          <p:nvPr/>
        </p:nvSpPr>
        <p:spPr bwMode="auto">
          <a:xfrm>
            <a:off x="3071813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6" name="Rectangle 190"/>
          <p:cNvSpPr>
            <a:spLocks noChangeArrowheads="1"/>
          </p:cNvSpPr>
          <p:nvPr/>
        </p:nvSpPr>
        <p:spPr bwMode="auto">
          <a:xfrm>
            <a:off x="2975372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20</a:t>
            </a:r>
            <a:endParaRPr lang="en-US" altLang="en-US" sz="1350"/>
          </a:p>
        </p:txBody>
      </p:sp>
      <p:sp>
        <p:nvSpPr>
          <p:cNvPr id="527" name="Line 191"/>
          <p:cNvSpPr>
            <a:spLocks noChangeShapeType="1"/>
          </p:cNvSpPr>
          <p:nvPr/>
        </p:nvSpPr>
        <p:spPr bwMode="auto">
          <a:xfrm>
            <a:off x="4239815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8" name="Rectangle 192"/>
          <p:cNvSpPr>
            <a:spLocks noChangeArrowheads="1"/>
          </p:cNvSpPr>
          <p:nvPr/>
        </p:nvSpPr>
        <p:spPr bwMode="auto">
          <a:xfrm>
            <a:off x="4143375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40</a:t>
            </a:r>
            <a:endParaRPr lang="en-US" altLang="en-US" sz="1350"/>
          </a:p>
        </p:txBody>
      </p:sp>
      <p:sp>
        <p:nvSpPr>
          <p:cNvPr id="529" name="Line 193"/>
          <p:cNvSpPr>
            <a:spLocks noChangeShapeType="1"/>
          </p:cNvSpPr>
          <p:nvPr/>
        </p:nvSpPr>
        <p:spPr bwMode="auto">
          <a:xfrm>
            <a:off x="5403056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0" name="Rectangle 194"/>
          <p:cNvSpPr>
            <a:spLocks noChangeArrowheads="1"/>
          </p:cNvSpPr>
          <p:nvPr/>
        </p:nvSpPr>
        <p:spPr bwMode="auto">
          <a:xfrm>
            <a:off x="5307806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60</a:t>
            </a:r>
            <a:endParaRPr lang="en-US" altLang="en-US" sz="1350"/>
          </a:p>
        </p:txBody>
      </p:sp>
      <p:sp>
        <p:nvSpPr>
          <p:cNvPr id="531" name="Line 195"/>
          <p:cNvSpPr>
            <a:spLocks noChangeShapeType="1"/>
          </p:cNvSpPr>
          <p:nvPr/>
        </p:nvSpPr>
        <p:spPr bwMode="auto">
          <a:xfrm>
            <a:off x="6571060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2" name="Rectangle 196"/>
          <p:cNvSpPr>
            <a:spLocks noChangeArrowheads="1"/>
          </p:cNvSpPr>
          <p:nvPr/>
        </p:nvSpPr>
        <p:spPr bwMode="auto">
          <a:xfrm>
            <a:off x="6475810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80</a:t>
            </a:r>
            <a:endParaRPr lang="en-US" altLang="en-US" sz="1350"/>
          </a:p>
        </p:txBody>
      </p:sp>
      <p:sp>
        <p:nvSpPr>
          <p:cNvPr id="533" name="Line 197"/>
          <p:cNvSpPr>
            <a:spLocks noChangeShapeType="1"/>
          </p:cNvSpPr>
          <p:nvPr/>
        </p:nvSpPr>
        <p:spPr bwMode="auto">
          <a:xfrm>
            <a:off x="7739063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4" name="Rectangle 198"/>
          <p:cNvSpPr>
            <a:spLocks noChangeArrowheads="1"/>
          </p:cNvSpPr>
          <p:nvPr/>
        </p:nvSpPr>
        <p:spPr bwMode="auto">
          <a:xfrm>
            <a:off x="7597380" y="4467226"/>
            <a:ext cx="28854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100</a:t>
            </a:r>
            <a:endParaRPr lang="en-US" altLang="en-US" sz="1350"/>
          </a:p>
        </p:txBody>
      </p:sp>
      <p:sp>
        <p:nvSpPr>
          <p:cNvPr id="535" name="Rectangle 199"/>
          <p:cNvSpPr>
            <a:spLocks noChangeArrowheads="1"/>
          </p:cNvSpPr>
          <p:nvPr/>
        </p:nvSpPr>
        <p:spPr bwMode="auto">
          <a:xfrm>
            <a:off x="4339828" y="4687492"/>
            <a:ext cx="96180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Parent Rank</a:t>
            </a:r>
            <a:endParaRPr lang="en-US" altLang="en-US" sz="1350"/>
          </a:p>
        </p:txBody>
      </p:sp>
      <p:sp>
        <p:nvSpPr>
          <p:cNvPr id="536" name="Rectangle 200"/>
          <p:cNvSpPr>
            <a:spLocks noChangeArrowheads="1"/>
          </p:cNvSpPr>
          <p:nvPr/>
        </p:nvSpPr>
        <p:spPr bwMode="auto">
          <a:xfrm>
            <a:off x="4788694" y="227411"/>
            <a:ext cx="67326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75">
                <a:solidFill>
                  <a:srgbClr val="1E2D53"/>
                </a:solidFill>
              </a:rPr>
              <a:t> </a:t>
            </a:r>
            <a:endParaRPr lang="en-US" altLang="en-US" sz="1350"/>
          </a:p>
        </p:txBody>
      </p:sp>
      <p:sp>
        <p:nvSpPr>
          <p:cNvPr id="539" name="TextBox 538"/>
          <p:cNvSpPr txBox="1"/>
          <p:nvPr/>
        </p:nvSpPr>
        <p:spPr>
          <a:xfrm>
            <a:off x="1797844" y="3182570"/>
            <a:ext cx="47868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350" dirty="0"/>
              <a:t>Note: “Ivy Plus” = Ivy League, Chicago, Stanford, MIT, Duke</a:t>
            </a:r>
          </a:p>
        </p:txBody>
      </p:sp>
      <p:sp>
        <p:nvSpPr>
          <p:cNvPr id="541" name="TextBox 92"/>
          <p:cNvSpPr txBox="1"/>
          <p:nvPr/>
        </p:nvSpPr>
        <p:spPr>
          <a:xfrm>
            <a:off x="1143101" y="1"/>
            <a:ext cx="6857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rgbClr val="1E2D53"/>
                </a:solidFill>
              </a:rPr>
              <a:t>Parent Income Distribution by Percentile</a:t>
            </a:r>
          </a:p>
          <a:p>
            <a:pPr algn="ctr">
              <a:defRPr/>
            </a:pPr>
            <a:r>
              <a:rPr lang="en-US" sz="1350" dirty="0">
                <a:solidFill>
                  <a:srgbClr val="1E2D53"/>
                </a:solidFill>
              </a:rPr>
              <a:t>Ivy Plus Colleges</a:t>
            </a:r>
          </a:p>
        </p:txBody>
      </p:sp>
    </p:spTree>
    <p:extLst>
      <p:ext uri="{BB962C8B-B14F-4D97-AF65-F5344CB8AC3E}">
        <p14:creationId xmlns:p14="http://schemas.microsoft.com/office/powerpoint/2010/main" val="376836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Oval 155"/>
          <p:cNvSpPr>
            <a:spLocks noChangeArrowheads="1"/>
          </p:cNvSpPr>
          <p:nvPr/>
        </p:nvSpPr>
        <p:spPr bwMode="auto">
          <a:xfrm>
            <a:off x="6604399" y="411003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5" name="AutoShape 3"/>
          <p:cNvSpPr>
            <a:spLocks noChangeAspect="1" noChangeArrowheads="1" noTextEdit="1"/>
          </p:cNvSpPr>
          <p:nvPr/>
        </p:nvSpPr>
        <p:spPr bwMode="auto">
          <a:xfrm>
            <a:off x="1143001" y="77392"/>
            <a:ext cx="6858001" cy="49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6" name="Line 8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7" name="Line 9"/>
          <p:cNvSpPr>
            <a:spLocks noChangeShapeType="1"/>
          </p:cNvSpPr>
          <p:nvPr/>
        </p:nvSpPr>
        <p:spPr bwMode="auto">
          <a:xfrm>
            <a:off x="1795464" y="3124200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8" name="Line 10"/>
          <p:cNvSpPr>
            <a:spLocks noChangeShapeType="1"/>
          </p:cNvSpPr>
          <p:nvPr/>
        </p:nvSpPr>
        <p:spPr bwMode="auto">
          <a:xfrm>
            <a:off x="1795464" y="188118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9" name="Line 11"/>
          <p:cNvSpPr>
            <a:spLocks noChangeShapeType="1"/>
          </p:cNvSpPr>
          <p:nvPr/>
        </p:nvSpPr>
        <p:spPr bwMode="auto">
          <a:xfrm>
            <a:off x="1795464" y="64293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0" name="Freeform 73"/>
          <p:cNvSpPr>
            <a:spLocks/>
          </p:cNvSpPr>
          <p:nvPr/>
        </p:nvSpPr>
        <p:spPr bwMode="auto">
          <a:xfrm>
            <a:off x="1907381" y="763191"/>
            <a:ext cx="5773341" cy="3562350"/>
          </a:xfrm>
          <a:custGeom>
            <a:avLst/>
            <a:gdLst>
              <a:gd name="T0" fmla="*/ 14 w 1389"/>
              <a:gd name="T1" fmla="*/ 857 h 857"/>
              <a:gd name="T2" fmla="*/ 42 w 1389"/>
              <a:gd name="T3" fmla="*/ 856 h 857"/>
              <a:gd name="T4" fmla="*/ 70 w 1389"/>
              <a:gd name="T5" fmla="*/ 856 h 857"/>
              <a:gd name="T6" fmla="*/ 98 w 1389"/>
              <a:gd name="T7" fmla="*/ 856 h 857"/>
              <a:gd name="T8" fmla="*/ 126 w 1389"/>
              <a:gd name="T9" fmla="*/ 857 h 857"/>
              <a:gd name="T10" fmla="*/ 154 w 1389"/>
              <a:gd name="T11" fmla="*/ 853 h 857"/>
              <a:gd name="T12" fmla="*/ 182 w 1389"/>
              <a:gd name="T13" fmla="*/ 853 h 857"/>
              <a:gd name="T14" fmla="*/ 210 w 1389"/>
              <a:gd name="T15" fmla="*/ 854 h 857"/>
              <a:gd name="T16" fmla="*/ 238 w 1389"/>
              <a:gd name="T17" fmla="*/ 853 h 857"/>
              <a:gd name="T18" fmla="*/ 266 w 1389"/>
              <a:gd name="T19" fmla="*/ 853 h 857"/>
              <a:gd name="T20" fmla="*/ 294 w 1389"/>
              <a:gd name="T21" fmla="*/ 853 h 857"/>
              <a:gd name="T22" fmla="*/ 322 w 1389"/>
              <a:gd name="T23" fmla="*/ 853 h 857"/>
              <a:gd name="T24" fmla="*/ 350 w 1389"/>
              <a:gd name="T25" fmla="*/ 850 h 857"/>
              <a:gd name="T26" fmla="*/ 378 w 1389"/>
              <a:gd name="T27" fmla="*/ 851 h 857"/>
              <a:gd name="T28" fmla="*/ 406 w 1389"/>
              <a:gd name="T29" fmla="*/ 846 h 857"/>
              <a:gd name="T30" fmla="*/ 435 w 1389"/>
              <a:gd name="T31" fmla="*/ 847 h 857"/>
              <a:gd name="T32" fmla="*/ 463 w 1389"/>
              <a:gd name="T33" fmla="*/ 848 h 857"/>
              <a:gd name="T34" fmla="*/ 491 w 1389"/>
              <a:gd name="T35" fmla="*/ 845 h 857"/>
              <a:gd name="T36" fmla="*/ 519 w 1389"/>
              <a:gd name="T37" fmla="*/ 846 h 857"/>
              <a:gd name="T38" fmla="*/ 547 w 1389"/>
              <a:gd name="T39" fmla="*/ 845 h 857"/>
              <a:gd name="T40" fmla="*/ 575 w 1389"/>
              <a:gd name="T41" fmla="*/ 844 h 857"/>
              <a:gd name="T42" fmla="*/ 603 w 1389"/>
              <a:gd name="T43" fmla="*/ 841 h 857"/>
              <a:gd name="T44" fmla="*/ 631 w 1389"/>
              <a:gd name="T45" fmla="*/ 839 h 857"/>
              <a:gd name="T46" fmla="*/ 659 w 1389"/>
              <a:gd name="T47" fmla="*/ 844 h 857"/>
              <a:gd name="T48" fmla="*/ 687 w 1389"/>
              <a:gd name="T49" fmla="*/ 842 h 857"/>
              <a:gd name="T50" fmla="*/ 715 w 1389"/>
              <a:gd name="T51" fmla="*/ 840 h 857"/>
              <a:gd name="T52" fmla="*/ 743 w 1389"/>
              <a:gd name="T53" fmla="*/ 832 h 857"/>
              <a:gd name="T54" fmla="*/ 771 w 1389"/>
              <a:gd name="T55" fmla="*/ 841 h 857"/>
              <a:gd name="T56" fmla="*/ 799 w 1389"/>
              <a:gd name="T57" fmla="*/ 837 h 857"/>
              <a:gd name="T58" fmla="*/ 827 w 1389"/>
              <a:gd name="T59" fmla="*/ 837 h 857"/>
              <a:gd name="T60" fmla="*/ 855 w 1389"/>
              <a:gd name="T61" fmla="*/ 833 h 857"/>
              <a:gd name="T62" fmla="*/ 883 w 1389"/>
              <a:gd name="T63" fmla="*/ 833 h 857"/>
              <a:gd name="T64" fmla="*/ 912 w 1389"/>
              <a:gd name="T65" fmla="*/ 831 h 857"/>
              <a:gd name="T66" fmla="*/ 940 w 1389"/>
              <a:gd name="T67" fmla="*/ 826 h 857"/>
              <a:gd name="T68" fmla="*/ 968 w 1389"/>
              <a:gd name="T69" fmla="*/ 828 h 857"/>
              <a:gd name="T70" fmla="*/ 996 w 1389"/>
              <a:gd name="T71" fmla="*/ 828 h 857"/>
              <a:gd name="T72" fmla="*/ 1024 w 1389"/>
              <a:gd name="T73" fmla="*/ 822 h 857"/>
              <a:gd name="T74" fmla="*/ 1052 w 1389"/>
              <a:gd name="T75" fmla="*/ 825 h 857"/>
              <a:gd name="T76" fmla="*/ 1080 w 1389"/>
              <a:gd name="T77" fmla="*/ 812 h 857"/>
              <a:gd name="T78" fmla="*/ 1108 w 1389"/>
              <a:gd name="T79" fmla="*/ 808 h 857"/>
              <a:gd name="T80" fmla="*/ 1136 w 1389"/>
              <a:gd name="T81" fmla="*/ 811 h 857"/>
              <a:gd name="T82" fmla="*/ 1164 w 1389"/>
              <a:gd name="T83" fmla="*/ 797 h 857"/>
              <a:gd name="T84" fmla="*/ 1192 w 1389"/>
              <a:gd name="T85" fmla="*/ 789 h 857"/>
              <a:gd name="T86" fmla="*/ 1220 w 1389"/>
              <a:gd name="T87" fmla="*/ 779 h 857"/>
              <a:gd name="T88" fmla="*/ 1248 w 1389"/>
              <a:gd name="T89" fmla="*/ 758 h 857"/>
              <a:gd name="T90" fmla="*/ 1276 w 1389"/>
              <a:gd name="T91" fmla="*/ 728 h 857"/>
              <a:gd name="T92" fmla="*/ 1304 w 1389"/>
              <a:gd name="T93" fmla="*/ 680 h 857"/>
              <a:gd name="T94" fmla="*/ 1332 w 1389"/>
              <a:gd name="T95" fmla="*/ 598 h 857"/>
              <a:gd name="T96" fmla="*/ 1360 w 1389"/>
              <a:gd name="T97" fmla="*/ 430 h 857"/>
              <a:gd name="T98" fmla="*/ 1389 w 1389"/>
              <a:gd name="T99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9" h="857">
                <a:moveTo>
                  <a:pt x="0" y="851"/>
                </a:moveTo>
                <a:lnTo>
                  <a:pt x="14" y="857"/>
                </a:lnTo>
                <a:lnTo>
                  <a:pt x="28" y="855"/>
                </a:lnTo>
                <a:lnTo>
                  <a:pt x="42" y="856"/>
                </a:lnTo>
                <a:lnTo>
                  <a:pt x="56" y="855"/>
                </a:lnTo>
                <a:lnTo>
                  <a:pt x="70" y="856"/>
                </a:lnTo>
                <a:lnTo>
                  <a:pt x="84" y="856"/>
                </a:lnTo>
                <a:lnTo>
                  <a:pt x="98" y="856"/>
                </a:lnTo>
                <a:lnTo>
                  <a:pt x="112" y="855"/>
                </a:lnTo>
                <a:lnTo>
                  <a:pt x="126" y="857"/>
                </a:lnTo>
                <a:lnTo>
                  <a:pt x="140" y="855"/>
                </a:lnTo>
                <a:lnTo>
                  <a:pt x="154" y="853"/>
                </a:lnTo>
                <a:lnTo>
                  <a:pt x="168" y="856"/>
                </a:lnTo>
                <a:lnTo>
                  <a:pt x="182" y="853"/>
                </a:lnTo>
                <a:lnTo>
                  <a:pt x="196" y="855"/>
                </a:lnTo>
                <a:lnTo>
                  <a:pt x="210" y="854"/>
                </a:lnTo>
                <a:lnTo>
                  <a:pt x="224" y="856"/>
                </a:lnTo>
                <a:lnTo>
                  <a:pt x="238" y="853"/>
                </a:lnTo>
                <a:lnTo>
                  <a:pt x="252" y="853"/>
                </a:lnTo>
                <a:lnTo>
                  <a:pt x="266" y="853"/>
                </a:lnTo>
                <a:lnTo>
                  <a:pt x="280" y="851"/>
                </a:lnTo>
                <a:lnTo>
                  <a:pt x="294" y="853"/>
                </a:lnTo>
                <a:lnTo>
                  <a:pt x="308" y="853"/>
                </a:lnTo>
                <a:lnTo>
                  <a:pt x="322" y="853"/>
                </a:lnTo>
                <a:lnTo>
                  <a:pt x="336" y="849"/>
                </a:lnTo>
                <a:lnTo>
                  <a:pt x="350" y="850"/>
                </a:lnTo>
                <a:lnTo>
                  <a:pt x="364" y="853"/>
                </a:lnTo>
                <a:lnTo>
                  <a:pt x="378" y="851"/>
                </a:lnTo>
                <a:lnTo>
                  <a:pt x="392" y="849"/>
                </a:lnTo>
                <a:lnTo>
                  <a:pt x="406" y="846"/>
                </a:lnTo>
                <a:lnTo>
                  <a:pt x="420" y="849"/>
                </a:lnTo>
                <a:lnTo>
                  <a:pt x="435" y="847"/>
                </a:lnTo>
                <a:lnTo>
                  <a:pt x="449" y="850"/>
                </a:lnTo>
                <a:lnTo>
                  <a:pt x="463" y="848"/>
                </a:lnTo>
                <a:lnTo>
                  <a:pt x="477" y="845"/>
                </a:lnTo>
                <a:lnTo>
                  <a:pt x="491" y="845"/>
                </a:lnTo>
                <a:lnTo>
                  <a:pt x="505" y="848"/>
                </a:lnTo>
                <a:lnTo>
                  <a:pt x="519" y="846"/>
                </a:lnTo>
                <a:lnTo>
                  <a:pt x="533" y="845"/>
                </a:lnTo>
                <a:lnTo>
                  <a:pt x="547" y="845"/>
                </a:lnTo>
                <a:lnTo>
                  <a:pt x="561" y="844"/>
                </a:lnTo>
                <a:lnTo>
                  <a:pt x="575" y="844"/>
                </a:lnTo>
                <a:lnTo>
                  <a:pt x="589" y="843"/>
                </a:lnTo>
                <a:lnTo>
                  <a:pt x="603" y="841"/>
                </a:lnTo>
                <a:lnTo>
                  <a:pt x="617" y="840"/>
                </a:lnTo>
                <a:lnTo>
                  <a:pt x="631" y="839"/>
                </a:lnTo>
                <a:lnTo>
                  <a:pt x="645" y="841"/>
                </a:lnTo>
                <a:lnTo>
                  <a:pt x="659" y="844"/>
                </a:lnTo>
                <a:lnTo>
                  <a:pt x="673" y="841"/>
                </a:lnTo>
                <a:lnTo>
                  <a:pt x="687" y="842"/>
                </a:lnTo>
                <a:lnTo>
                  <a:pt x="701" y="837"/>
                </a:lnTo>
                <a:lnTo>
                  <a:pt x="715" y="840"/>
                </a:lnTo>
                <a:lnTo>
                  <a:pt x="729" y="840"/>
                </a:lnTo>
                <a:lnTo>
                  <a:pt x="743" y="832"/>
                </a:lnTo>
                <a:lnTo>
                  <a:pt x="757" y="838"/>
                </a:lnTo>
                <a:lnTo>
                  <a:pt x="771" y="841"/>
                </a:lnTo>
                <a:lnTo>
                  <a:pt x="785" y="839"/>
                </a:lnTo>
                <a:lnTo>
                  <a:pt x="799" y="837"/>
                </a:lnTo>
                <a:lnTo>
                  <a:pt x="813" y="833"/>
                </a:lnTo>
                <a:lnTo>
                  <a:pt x="827" y="837"/>
                </a:lnTo>
                <a:lnTo>
                  <a:pt x="841" y="834"/>
                </a:lnTo>
                <a:lnTo>
                  <a:pt x="855" y="833"/>
                </a:lnTo>
                <a:lnTo>
                  <a:pt x="869" y="832"/>
                </a:lnTo>
                <a:lnTo>
                  <a:pt x="883" y="833"/>
                </a:lnTo>
                <a:lnTo>
                  <a:pt x="897" y="832"/>
                </a:lnTo>
                <a:lnTo>
                  <a:pt x="912" y="831"/>
                </a:lnTo>
                <a:lnTo>
                  <a:pt x="926" y="832"/>
                </a:lnTo>
                <a:lnTo>
                  <a:pt x="940" y="826"/>
                </a:lnTo>
                <a:lnTo>
                  <a:pt x="954" y="830"/>
                </a:lnTo>
                <a:lnTo>
                  <a:pt x="968" y="828"/>
                </a:lnTo>
                <a:lnTo>
                  <a:pt x="982" y="831"/>
                </a:lnTo>
                <a:lnTo>
                  <a:pt x="996" y="828"/>
                </a:lnTo>
                <a:lnTo>
                  <a:pt x="1010" y="825"/>
                </a:lnTo>
                <a:lnTo>
                  <a:pt x="1024" y="822"/>
                </a:lnTo>
                <a:lnTo>
                  <a:pt x="1038" y="821"/>
                </a:lnTo>
                <a:lnTo>
                  <a:pt x="1052" y="825"/>
                </a:lnTo>
                <a:lnTo>
                  <a:pt x="1066" y="818"/>
                </a:lnTo>
                <a:lnTo>
                  <a:pt x="1080" y="812"/>
                </a:lnTo>
                <a:lnTo>
                  <a:pt x="1094" y="817"/>
                </a:lnTo>
                <a:lnTo>
                  <a:pt x="1108" y="808"/>
                </a:lnTo>
                <a:lnTo>
                  <a:pt x="1122" y="807"/>
                </a:lnTo>
                <a:lnTo>
                  <a:pt x="1136" y="811"/>
                </a:lnTo>
                <a:lnTo>
                  <a:pt x="1150" y="802"/>
                </a:lnTo>
                <a:lnTo>
                  <a:pt x="1164" y="797"/>
                </a:lnTo>
                <a:lnTo>
                  <a:pt x="1178" y="795"/>
                </a:lnTo>
                <a:lnTo>
                  <a:pt x="1192" y="789"/>
                </a:lnTo>
                <a:lnTo>
                  <a:pt x="1206" y="779"/>
                </a:lnTo>
                <a:lnTo>
                  <a:pt x="1220" y="779"/>
                </a:lnTo>
                <a:lnTo>
                  <a:pt x="1234" y="765"/>
                </a:lnTo>
                <a:lnTo>
                  <a:pt x="1248" y="758"/>
                </a:lnTo>
                <a:lnTo>
                  <a:pt x="1262" y="749"/>
                </a:lnTo>
                <a:lnTo>
                  <a:pt x="1276" y="728"/>
                </a:lnTo>
                <a:lnTo>
                  <a:pt x="1290" y="699"/>
                </a:lnTo>
                <a:lnTo>
                  <a:pt x="1304" y="680"/>
                </a:lnTo>
                <a:lnTo>
                  <a:pt x="1318" y="647"/>
                </a:lnTo>
                <a:lnTo>
                  <a:pt x="1332" y="598"/>
                </a:lnTo>
                <a:lnTo>
                  <a:pt x="1346" y="535"/>
                </a:lnTo>
                <a:lnTo>
                  <a:pt x="1360" y="430"/>
                </a:lnTo>
                <a:lnTo>
                  <a:pt x="1375" y="291"/>
                </a:lnTo>
                <a:lnTo>
                  <a:pt x="1389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1" name="Oval 74"/>
          <p:cNvSpPr>
            <a:spLocks noChangeArrowheads="1"/>
          </p:cNvSpPr>
          <p:nvPr/>
        </p:nvSpPr>
        <p:spPr bwMode="auto">
          <a:xfrm>
            <a:off x="1882379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2" name="Oval 75"/>
          <p:cNvSpPr>
            <a:spLocks noChangeArrowheads="1"/>
          </p:cNvSpPr>
          <p:nvPr/>
        </p:nvSpPr>
        <p:spPr bwMode="auto">
          <a:xfrm>
            <a:off x="1940720" y="4301729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3" name="Oval 76"/>
          <p:cNvSpPr>
            <a:spLocks noChangeArrowheads="1"/>
          </p:cNvSpPr>
          <p:nvPr/>
        </p:nvSpPr>
        <p:spPr bwMode="auto">
          <a:xfrm>
            <a:off x="1999060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4" name="Oval 77"/>
          <p:cNvSpPr>
            <a:spLocks noChangeArrowheads="1"/>
          </p:cNvSpPr>
          <p:nvPr/>
        </p:nvSpPr>
        <p:spPr bwMode="auto">
          <a:xfrm>
            <a:off x="2057401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5" name="Oval 78"/>
          <p:cNvSpPr>
            <a:spLocks noChangeArrowheads="1"/>
          </p:cNvSpPr>
          <p:nvPr/>
        </p:nvSpPr>
        <p:spPr bwMode="auto">
          <a:xfrm>
            <a:off x="2115742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6" name="Oval 79"/>
          <p:cNvSpPr>
            <a:spLocks noChangeArrowheads="1"/>
          </p:cNvSpPr>
          <p:nvPr/>
        </p:nvSpPr>
        <p:spPr bwMode="auto">
          <a:xfrm>
            <a:off x="217408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7" name="Oval 80"/>
          <p:cNvSpPr>
            <a:spLocks noChangeArrowheads="1"/>
          </p:cNvSpPr>
          <p:nvPr/>
        </p:nvSpPr>
        <p:spPr bwMode="auto">
          <a:xfrm>
            <a:off x="223242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8" name="Oval 81"/>
          <p:cNvSpPr>
            <a:spLocks noChangeArrowheads="1"/>
          </p:cNvSpPr>
          <p:nvPr/>
        </p:nvSpPr>
        <p:spPr bwMode="auto">
          <a:xfrm>
            <a:off x="228957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9" name="Oval 82"/>
          <p:cNvSpPr>
            <a:spLocks noChangeArrowheads="1"/>
          </p:cNvSpPr>
          <p:nvPr/>
        </p:nvSpPr>
        <p:spPr bwMode="auto">
          <a:xfrm>
            <a:off x="2347914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0" name="Oval 83"/>
          <p:cNvSpPr>
            <a:spLocks noChangeArrowheads="1"/>
          </p:cNvSpPr>
          <p:nvPr/>
        </p:nvSpPr>
        <p:spPr bwMode="auto">
          <a:xfrm>
            <a:off x="2406254" y="4301729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1" name="Oval 84"/>
          <p:cNvSpPr>
            <a:spLocks noChangeArrowheads="1"/>
          </p:cNvSpPr>
          <p:nvPr/>
        </p:nvSpPr>
        <p:spPr bwMode="auto">
          <a:xfrm>
            <a:off x="2464595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2" name="Oval 85"/>
          <p:cNvSpPr>
            <a:spLocks noChangeArrowheads="1"/>
          </p:cNvSpPr>
          <p:nvPr/>
        </p:nvSpPr>
        <p:spPr bwMode="auto">
          <a:xfrm>
            <a:off x="2522935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3" name="Oval 86"/>
          <p:cNvSpPr>
            <a:spLocks noChangeArrowheads="1"/>
          </p:cNvSpPr>
          <p:nvPr/>
        </p:nvSpPr>
        <p:spPr bwMode="auto">
          <a:xfrm>
            <a:off x="2581276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4" name="Oval 87"/>
          <p:cNvSpPr>
            <a:spLocks noChangeArrowheads="1"/>
          </p:cNvSpPr>
          <p:nvPr/>
        </p:nvSpPr>
        <p:spPr bwMode="auto">
          <a:xfrm>
            <a:off x="2639617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5" name="Oval 88"/>
          <p:cNvSpPr>
            <a:spLocks noChangeArrowheads="1"/>
          </p:cNvSpPr>
          <p:nvPr/>
        </p:nvSpPr>
        <p:spPr bwMode="auto">
          <a:xfrm>
            <a:off x="2697956" y="4293394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6" name="Oval 89"/>
          <p:cNvSpPr>
            <a:spLocks noChangeArrowheads="1"/>
          </p:cNvSpPr>
          <p:nvPr/>
        </p:nvSpPr>
        <p:spPr bwMode="auto">
          <a:xfrm>
            <a:off x="2755108" y="428863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7" name="Oval 90"/>
          <p:cNvSpPr>
            <a:spLocks noChangeArrowheads="1"/>
          </p:cNvSpPr>
          <p:nvPr/>
        </p:nvSpPr>
        <p:spPr bwMode="auto">
          <a:xfrm>
            <a:off x="2813448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8" name="Oval 91"/>
          <p:cNvSpPr>
            <a:spLocks noChangeArrowheads="1"/>
          </p:cNvSpPr>
          <p:nvPr/>
        </p:nvSpPr>
        <p:spPr bwMode="auto">
          <a:xfrm>
            <a:off x="2871789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9" name="Oval 92"/>
          <p:cNvSpPr>
            <a:spLocks noChangeArrowheads="1"/>
          </p:cNvSpPr>
          <p:nvPr/>
        </p:nvSpPr>
        <p:spPr bwMode="auto">
          <a:xfrm>
            <a:off x="2930129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0" name="Oval 93"/>
          <p:cNvSpPr>
            <a:spLocks noChangeArrowheads="1"/>
          </p:cNvSpPr>
          <p:nvPr/>
        </p:nvSpPr>
        <p:spPr bwMode="auto">
          <a:xfrm>
            <a:off x="2988470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1" name="Oval 94"/>
          <p:cNvSpPr>
            <a:spLocks noChangeArrowheads="1"/>
          </p:cNvSpPr>
          <p:nvPr/>
        </p:nvSpPr>
        <p:spPr bwMode="auto">
          <a:xfrm>
            <a:off x="3046810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2" name="Oval 95"/>
          <p:cNvSpPr>
            <a:spLocks noChangeArrowheads="1"/>
          </p:cNvSpPr>
          <p:nvPr/>
        </p:nvSpPr>
        <p:spPr bwMode="auto">
          <a:xfrm>
            <a:off x="3105151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3" name="Oval 96"/>
          <p:cNvSpPr>
            <a:spLocks noChangeArrowheads="1"/>
          </p:cNvSpPr>
          <p:nvPr/>
        </p:nvSpPr>
        <p:spPr bwMode="auto">
          <a:xfrm>
            <a:off x="3163490" y="4285060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4" name="Oval 97"/>
          <p:cNvSpPr>
            <a:spLocks noChangeArrowheads="1"/>
          </p:cNvSpPr>
          <p:nvPr/>
        </p:nvSpPr>
        <p:spPr bwMode="auto">
          <a:xfrm>
            <a:off x="3220642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5" name="Oval 98"/>
          <p:cNvSpPr>
            <a:spLocks noChangeArrowheads="1"/>
          </p:cNvSpPr>
          <p:nvPr/>
        </p:nvSpPr>
        <p:spPr bwMode="auto">
          <a:xfrm>
            <a:off x="3278983" y="42683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6" name="Oval 99"/>
          <p:cNvSpPr>
            <a:spLocks noChangeArrowheads="1"/>
          </p:cNvSpPr>
          <p:nvPr/>
        </p:nvSpPr>
        <p:spPr bwMode="auto">
          <a:xfrm>
            <a:off x="3337323" y="42719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7" name="Oval 100"/>
          <p:cNvSpPr>
            <a:spLocks noChangeArrowheads="1"/>
          </p:cNvSpPr>
          <p:nvPr/>
        </p:nvSpPr>
        <p:spPr bwMode="auto">
          <a:xfrm>
            <a:off x="3395664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8" name="Oval 101"/>
          <p:cNvSpPr>
            <a:spLocks noChangeArrowheads="1"/>
          </p:cNvSpPr>
          <p:nvPr/>
        </p:nvSpPr>
        <p:spPr bwMode="auto">
          <a:xfrm>
            <a:off x="3454004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9" name="Oval 102"/>
          <p:cNvSpPr>
            <a:spLocks noChangeArrowheads="1"/>
          </p:cNvSpPr>
          <p:nvPr/>
        </p:nvSpPr>
        <p:spPr bwMode="auto">
          <a:xfrm>
            <a:off x="3512345" y="42683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0" name="Oval 103"/>
          <p:cNvSpPr>
            <a:spLocks noChangeArrowheads="1"/>
          </p:cNvSpPr>
          <p:nvPr/>
        </p:nvSpPr>
        <p:spPr bwMode="auto">
          <a:xfrm>
            <a:off x="3570685" y="425529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1" name="Oval 104"/>
          <p:cNvSpPr>
            <a:spLocks noChangeArrowheads="1"/>
          </p:cNvSpPr>
          <p:nvPr/>
        </p:nvSpPr>
        <p:spPr bwMode="auto">
          <a:xfrm>
            <a:off x="3629025" y="4268392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2" name="Oval 105"/>
          <p:cNvSpPr>
            <a:spLocks noChangeArrowheads="1"/>
          </p:cNvSpPr>
          <p:nvPr/>
        </p:nvSpPr>
        <p:spPr bwMode="auto">
          <a:xfrm>
            <a:off x="3690939" y="42600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3" name="Oval 106"/>
          <p:cNvSpPr>
            <a:spLocks noChangeArrowheads="1"/>
          </p:cNvSpPr>
          <p:nvPr/>
        </p:nvSpPr>
        <p:spPr bwMode="auto">
          <a:xfrm>
            <a:off x="3749279" y="42719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4" name="Oval 107"/>
          <p:cNvSpPr>
            <a:spLocks noChangeArrowheads="1"/>
          </p:cNvSpPr>
          <p:nvPr/>
        </p:nvSpPr>
        <p:spPr bwMode="auto">
          <a:xfrm>
            <a:off x="3807620" y="426363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5" name="Oval 108"/>
          <p:cNvSpPr>
            <a:spLocks noChangeArrowheads="1"/>
          </p:cNvSpPr>
          <p:nvPr/>
        </p:nvSpPr>
        <p:spPr bwMode="auto">
          <a:xfrm>
            <a:off x="3865959" y="4251724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6" name="Oval 109"/>
          <p:cNvSpPr>
            <a:spLocks noChangeArrowheads="1"/>
          </p:cNvSpPr>
          <p:nvPr/>
        </p:nvSpPr>
        <p:spPr bwMode="auto">
          <a:xfrm>
            <a:off x="3923110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7" name="Oval 110"/>
          <p:cNvSpPr>
            <a:spLocks noChangeArrowheads="1"/>
          </p:cNvSpPr>
          <p:nvPr/>
        </p:nvSpPr>
        <p:spPr bwMode="auto">
          <a:xfrm>
            <a:off x="3981451" y="426363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8" name="Oval 111"/>
          <p:cNvSpPr>
            <a:spLocks noChangeArrowheads="1"/>
          </p:cNvSpPr>
          <p:nvPr/>
        </p:nvSpPr>
        <p:spPr bwMode="auto">
          <a:xfrm>
            <a:off x="4039792" y="425529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9" name="Oval 112"/>
          <p:cNvSpPr>
            <a:spLocks noChangeArrowheads="1"/>
          </p:cNvSpPr>
          <p:nvPr/>
        </p:nvSpPr>
        <p:spPr bwMode="auto">
          <a:xfrm>
            <a:off x="4098133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0" name="Oval 113"/>
          <p:cNvSpPr>
            <a:spLocks noChangeArrowheads="1"/>
          </p:cNvSpPr>
          <p:nvPr/>
        </p:nvSpPr>
        <p:spPr bwMode="auto">
          <a:xfrm>
            <a:off x="4156473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1" name="Oval 114"/>
          <p:cNvSpPr>
            <a:spLocks noChangeArrowheads="1"/>
          </p:cNvSpPr>
          <p:nvPr/>
        </p:nvSpPr>
        <p:spPr bwMode="auto">
          <a:xfrm>
            <a:off x="4214814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2" name="Oval 115"/>
          <p:cNvSpPr>
            <a:spLocks noChangeArrowheads="1"/>
          </p:cNvSpPr>
          <p:nvPr/>
        </p:nvSpPr>
        <p:spPr bwMode="auto">
          <a:xfrm>
            <a:off x="4273154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3" name="Oval 116"/>
          <p:cNvSpPr>
            <a:spLocks noChangeArrowheads="1"/>
          </p:cNvSpPr>
          <p:nvPr/>
        </p:nvSpPr>
        <p:spPr bwMode="auto">
          <a:xfrm>
            <a:off x="4331494" y="4243389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4" name="Oval 117"/>
          <p:cNvSpPr>
            <a:spLocks noChangeArrowheads="1"/>
          </p:cNvSpPr>
          <p:nvPr/>
        </p:nvSpPr>
        <p:spPr bwMode="auto">
          <a:xfrm>
            <a:off x="4388645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5" name="Oval 118"/>
          <p:cNvSpPr>
            <a:spLocks noChangeArrowheads="1"/>
          </p:cNvSpPr>
          <p:nvPr/>
        </p:nvSpPr>
        <p:spPr bwMode="auto">
          <a:xfrm>
            <a:off x="4446985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6" name="Oval 119"/>
          <p:cNvSpPr>
            <a:spLocks noChangeArrowheads="1"/>
          </p:cNvSpPr>
          <p:nvPr/>
        </p:nvSpPr>
        <p:spPr bwMode="auto">
          <a:xfrm>
            <a:off x="4505326" y="42267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7" name="Oval 120"/>
          <p:cNvSpPr>
            <a:spLocks noChangeArrowheads="1"/>
          </p:cNvSpPr>
          <p:nvPr/>
        </p:nvSpPr>
        <p:spPr bwMode="auto">
          <a:xfrm>
            <a:off x="4563667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8" name="Oval 121"/>
          <p:cNvSpPr>
            <a:spLocks noChangeArrowheads="1"/>
          </p:cNvSpPr>
          <p:nvPr/>
        </p:nvSpPr>
        <p:spPr bwMode="auto">
          <a:xfrm>
            <a:off x="4622008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9" name="Oval 122"/>
          <p:cNvSpPr>
            <a:spLocks noChangeArrowheads="1"/>
          </p:cNvSpPr>
          <p:nvPr/>
        </p:nvSpPr>
        <p:spPr bwMode="auto">
          <a:xfrm>
            <a:off x="4680349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0" name="Oval 123"/>
          <p:cNvSpPr>
            <a:spLocks noChangeArrowheads="1"/>
          </p:cNvSpPr>
          <p:nvPr/>
        </p:nvSpPr>
        <p:spPr bwMode="auto">
          <a:xfrm>
            <a:off x="4738689" y="423862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1" name="Oval 124"/>
          <p:cNvSpPr>
            <a:spLocks noChangeArrowheads="1"/>
          </p:cNvSpPr>
          <p:nvPr/>
        </p:nvSpPr>
        <p:spPr bwMode="auto">
          <a:xfrm>
            <a:off x="4797029" y="4218386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2" name="Oval 125"/>
          <p:cNvSpPr>
            <a:spLocks noChangeArrowheads="1"/>
          </p:cNvSpPr>
          <p:nvPr/>
        </p:nvSpPr>
        <p:spPr bwMode="auto">
          <a:xfrm>
            <a:off x="4854180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3" name="Oval 126"/>
          <p:cNvSpPr>
            <a:spLocks noChangeArrowheads="1"/>
          </p:cNvSpPr>
          <p:nvPr/>
        </p:nvSpPr>
        <p:spPr bwMode="auto">
          <a:xfrm>
            <a:off x="4912520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4" name="Oval 127"/>
          <p:cNvSpPr>
            <a:spLocks noChangeArrowheads="1"/>
          </p:cNvSpPr>
          <p:nvPr/>
        </p:nvSpPr>
        <p:spPr bwMode="auto">
          <a:xfrm>
            <a:off x="4970861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5" name="Oval 128"/>
          <p:cNvSpPr>
            <a:spLocks noChangeArrowheads="1"/>
          </p:cNvSpPr>
          <p:nvPr/>
        </p:nvSpPr>
        <p:spPr bwMode="auto">
          <a:xfrm>
            <a:off x="5029201" y="42219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6" name="Oval 129"/>
          <p:cNvSpPr>
            <a:spLocks noChangeArrowheads="1"/>
          </p:cNvSpPr>
          <p:nvPr/>
        </p:nvSpPr>
        <p:spPr bwMode="auto">
          <a:xfrm>
            <a:off x="5087542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7" name="Oval 130"/>
          <p:cNvSpPr>
            <a:spLocks noChangeArrowheads="1"/>
          </p:cNvSpPr>
          <p:nvPr/>
        </p:nvSpPr>
        <p:spPr bwMode="auto">
          <a:xfrm>
            <a:off x="5145883" y="42267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8" name="Oval 131"/>
          <p:cNvSpPr>
            <a:spLocks noChangeArrowheads="1"/>
          </p:cNvSpPr>
          <p:nvPr/>
        </p:nvSpPr>
        <p:spPr bwMode="auto">
          <a:xfrm>
            <a:off x="5204224" y="42183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9" name="Oval 132"/>
          <p:cNvSpPr>
            <a:spLocks noChangeArrowheads="1"/>
          </p:cNvSpPr>
          <p:nvPr/>
        </p:nvSpPr>
        <p:spPr bwMode="auto">
          <a:xfrm>
            <a:off x="5261374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0" name="Oval 133"/>
          <p:cNvSpPr>
            <a:spLocks noChangeArrowheads="1"/>
          </p:cNvSpPr>
          <p:nvPr/>
        </p:nvSpPr>
        <p:spPr bwMode="auto">
          <a:xfrm>
            <a:off x="5319714" y="42183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1" name="Oval 134"/>
          <p:cNvSpPr>
            <a:spLocks noChangeArrowheads="1"/>
          </p:cNvSpPr>
          <p:nvPr/>
        </p:nvSpPr>
        <p:spPr bwMode="auto">
          <a:xfrm>
            <a:off x="5378055" y="42052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2" name="Oval 135"/>
          <p:cNvSpPr>
            <a:spLocks noChangeArrowheads="1"/>
          </p:cNvSpPr>
          <p:nvPr/>
        </p:nvSpPr>
        <p:spPr bwMode="auto">
          <a:xfrm>
            <a:off x="5436395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3" name="Oval 136"/>
          <p:cNvSpPr>
            <a:spLocks noChangeArrowheads="1"/>
          </p:cNvSpPr>
          <p:nvPr/>
        </p:nvSpPr>
        <p:spPr bwMode="auto">
          <a:xfrm>
            <a:off x="5494736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4" name="Oval 137"/>
          <p:cNvSpPr>
            <a:spLocks noChangeArrowheads="1"/>
          </p:cNvSpPr>
          <p:nvPr/>
        </p:nvSpPr>
        <p:spPr bwMode="auto">
          <a:xfrm>
            <a:off x="5553076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5" name="Oval 138"/>
          <p:cNvSpPr>
            <a:spLocks noChangeArrowheads="1"/>
          </p:cNvSpPr>
          <p:nvPr/>
        </p:nvSpPr>
        <p:spPr bwMode="auto">
          <a:xfrm>
            <a:off x="5611417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6" name="Oval 139"/>
          <p:cNvSpPr>
            <a:spLocks noChangeArrowheads="1"/>
          </p:cNvSpPr>
          <p:nvPr/>
        </p:nvSpPr>
        <p:spPr bwMode="auto">
          <a:xfrm>
            <a:off x="5673330" y="41933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7" name="Oval 140"/>
          <p:cNvSpPr>
            <a:spLocks noChangeArrowheads="1"/>
          </p:cNvSpPr>
          <p:nvPr/>
        </p:nvSpPr>
        <p:spPr bwMode="auto">
          <a:xfrm>
            <a:off x="5731670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8" name="Oval 141"/>
          <p:cNvSpPr>
            <a:spLocks noChangeArrowheads="1"/>
          </p:cNvSpPr>
          <p:nvPr/>
        </p:nvSpPr>
        <p:spPr bwMode="auto">
          <a:xfrm>
            <a:off x="5790011" y="417195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9" name="Oval 142"/>
          <p:cNvSpPr>
            <a:spLocks noChangeArrowheads="1"/>
          </p:cNvSpPr>
          <p:nvPr/>
        </p:nvSpPr>
        <p:spPr bwMode="auto">
          <a:xfrm>
            <a:off x="5848351" y="41886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0" name="Oval 143"/>
          <p:cNvSpPr>
            <a:spLocks noChangeArrowheads="1"/>
          </p:cNvSpPr>
          <p:nvPr/>
        </p:nvSpPr>
        <p:spPr bwMode="auto">
          <a:xfrm>
            <a:off x="5906691" y="4180286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1" name="Oval 144"/>
          <p:cNvSpPr>
            <a:spLocks noChangeArrowheads="1"/>
          </p:cNvSpPr>
          <p:nvPr/>
        </p:nvSpPr>
        <p:spPr bwMode="auto">
          <a:xfrm>
            <a:off x="5963842" y="41933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2" name="Oval 145"/>
          <p:cNvSpPr>
            <a:spLocks noChangeArrowheads="1"/>
          </p:cNvSpPr>
          <p:nvPr/>
        </p:nvSpPr>
        <p:spPr bwMode="auto">
          <a:xfrm>
            <a:off x="6022183" y="41802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3" name="Oval 146"/>
          <p:cNvSpPr>
            <a:spLocks noChangeArrowheads="1"/>
          </p:cNvSpPr>
          <p:nvPr/>
        </p:nvSpPr>
        <p:spPr bwMode="auto">
          <a:xfrm>
            <a:off x="6080524" y="416838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4" name="Oval 147"/>
          <p:cNvSpPr>
            <a:spLocks noChangeArrowheads="1"/>
          </p:cNvSpPr>
          <p:nvPr/>
        </p:nvSpPr>
        <p:spPr bwMode="auto">
          <a:xfrm>
            <a:off x="6138864" y="41552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5" name="Oval 148"/>
          <p:cNvSpPr>
            <a:spLocks noChangeArrowheads="1"/>
          </p:cNvSpPr>
          <p:nvPr/>
        </p:nvSpPr>
        <p:spPr bwMode="auto">
          <a:xfrm>
            <a:off x="6197205" y="415171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6" name="Oval 149"/>
          <p:cNvSpPr>
            <a:spLocks noChangeArrowheads="1"/>
          </p:cNvSpPr>
          <p:nvPr/>
        </p:nvSpPr>
        <p:spPr bwMode="auto">
          <a:xfrm>
            <a:off x="6255545" y="416838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7" name="Oval 150"/>
          <p:cNvSpPr>
            <a:spLocks noChangeArrowheads="1"/>
          </p:cNvSpPr>
          <p:nvPr/>
        </p:nvSpPr>
        <p:spPr bwMode="auto">
          <a:xfrm>
            <a:off x="6313886" y="413861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8" name="Oval 151"/>
          <p:cNvSpPr>
            <a:spLocks noChangeArrowheads="1"/>
          </p:cNvSpPr>
          <p:nvPr/>
        </p:nvSpPr>
        <p:spPr bwMode="auto">
          <a:xfrm>
            <a:off x="6372225" y="4113611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9" name="Oval 152"/>
          <p:cNvSpPr>
            <a:spLocks noChangeArrowheads="1"/>
          </p:cNvSpPr>
          <p:nvPr/>
        </p:nvSpPr>
        <p:spPr bwMode="auto">
          <a:xfrm>
            <a:off x="6429376" y="413504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0" name="Oval 153"/>
          <p:cNvSpPr>
            <a:spLocks noChangeArrowheads="1"/>
          </p:cNvSpPr>
          <p:nvPr/>
        </p:nvSpPr>
        <p:spPr bwMode="auto">
          <a:xfrm>
            <a:off x="6487717" y="409694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1" name="Oval 154"/>
          <p:cNvSpPr>
            <a:spLocks noChangeArrowheads="1"/>
          </p:cNvSpPr>
          <p:nvPr/>
        </p:nvSpPr>
        <p:spPr bwMode="auto">
          <a:xfrm>
            <a:off x="6546058" y="409337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2" name="Oval 156"/>
          <p:cNvSpPr>
            <a:spLocks noChangeArrowheads="1"/>
          </p:cNvSpPr>
          <p:nvPr/>
        </p:nvSpPr>
        <p:spPr bwMode="auto">
          <a:xfrm>
            <a:off x="6662739" y="407193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3" name="Oval 157"/>
          <p:cNvSpPr>
            <a:spLocks noChangeArrowheads="1"/>
          </p:cNvSpPr>
          <p:nvPr/>
        </p:nvSpPr>
        <p:spPr bwMode="auto">
          <a:xfrm>
            <a:off x="6721080" y="405169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4" name="Oval 158"/>
          <p:cNvSpPr>
            <a:spLocks noChangeArrowheads="1"/>
          </p:cNvSpPr>
          <p:nvPr/>
        </p:nvSpPr>
        <p:spPr bwMode="auto">
          <a:xfrm>
            <a:off x="6779420" y="40433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5" name="Oval 159"/>
          <p:cNvSpPr>
            <a:spLocks noChangeArrowheads="1"/>
          </p:cNvSpPr>
          <p:nvPr/>
        </p:nvSpPr>
        <p:spPr bwMode="auto">
          <a:xfrm>
            <a:off x="6837760" y="4018361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6" name="Oval 160"/>
          <p:cNvSpPr>
            <a:spLocks noChangeArrowheads="1"/>
          </p:cNvSpPr>
          <p:nvPr/>
        </p:nvSpPr>
        <p:spPr bwMode="auto">
          <a:xfrm>
            <a:off x="6894911" y="39766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7" name="Oval 161"/>
          <p:cNvSpPr>
            <a:spLocks noChangeArrowheads="1"/>
          </p:cNvSpPr>
          <p:nvPr/>
        </p:nvSpPr>
        <p:spPr bwMode="auto">
          <a:xfrm>
            <a:off x="6953251" y="39766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8" name="Oval 162"/>
          <p:cNvSpPr>
            <a:spLocks noChangeArrowheads="1"/>
          </p:cNvSpPr>
          <p:nvPr/>
        </p:nvSpPr>
        <p:spPr bwMode="auto">
          <a:xfrm>
            <a:off x="7011592" y="391834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9" name="Oval 163"/>
          <p:cNvSpPr>
            <a:spLocks noChangeArrowheads="1"/>
          </p:cNvSpPr>
          <p:nvPr/>
        </p:nvSpPr>
        <p:spPr bwMode="auto">
          <a:xfrm>
            <a:off x="7069933" y="388977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0" name="Oval 164"/>
          <p:cNvSpPr>
            <a:spLocks noChangeArrowheads="1"/>
          </p:cNvSpPr>
          <p:nvPr/>
        </p:nvSpPr>
        <p:spPr bwMode="auto">
          <a:xfrm>
            <a:off x="7128274" y="385167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1" name="Oval 165"/>
          <p:cNvSpPr>
            <a:spLocks noChangeArrowheads="1"/>
          </p:cNvSpPr>
          <p:nvPr/>
        </p:nvSpPr>
        <p:spPr bwMode="auto">
          <a:xfrm>
            <a:off x="7186614" y="37647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2" name="Oval 166"/>
          <p:cNvSpPr>
            <a:spLocks noChangeArrowheads="1"/>
          </p:cNvSpPr>
          <p:nvPr/>
        </p:nvSpPr>
        <p:spPr bwMode="auto">
          <a:xfrm>
            <a:off x="7244955" y="364450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3" name="Oval 167"/>
          <p:cNvSpPr>
            <a:spLocks noChangeArrowheads="1"/>
          </p:cNvSpPr>
          <p:nvPr/>
        </p:nvSpPr>
        <p:spPr bwMode="auto">
          <a:xfrm>
            <a:off x="7303294" y="3565922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4" name="Oval 168"/>
          <p:cNvSpPr>
            <a:spLocks noChangeArrowheads="1"/>
          </p:cNvSpPr>
          <p:nvPr/>
        </p:nvSpPr>
        <p:spPr bwMode="auto">
          <a:xfrm>
            <a:off x="7360445" y="342781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5" name="Oval 169"/>
          <p:cNvSpPr>
            <a:spLocks noChangeArrowheads="1"/>
          </p:cNvSpPr>
          <p:nvPr/>
        </p:nvSpPr>
        <p:spPr bwMode="auto">
          <a:xfrm>
            <a:off x="7418786" y="322421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6" name="Oval 170"/>
          <p:cNvSpPr>
            <a:spLocks noChangeArrowheads="1"/>
          </p:cNvSpPr>
          <p:nvPr/>
        </p:nvSpPr>
        <p:spPr bwMode="auto">
          <a:xfrm>
            <a:off x="7477126" y="296227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7" name="Oval 171"/>
          <p:cNvSpPr>
            <a:spLocks noChangeArrowheads="1"/>
          </p:cNvSpPr>
          <p:nvPr/>
        </p:nvSpPr>
        <p:spPr bwMode="auto">
          <a:xfrm>
            <a:off x="7535467" y="2526506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8" name="Oval 172"/>
          <p:cNvSpPr>
            <a:spLocks noChangeArrowheads="1"/>
          </p:cNvSpPr>
          <p:nvPr/>
        </p:nvSpPr>
        <p:spPr bwMode="auto">
          <a:xfrm>
            <a:off x="7597380" y="19478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9" name="Oval 173"/>
          <p:cNvSpPr>
            <a:spLocks noChangeArrowheads="1"/>
          </p:cNvSpPr>
          <p:nvPr/>
        </p:nvSpPr>
        <p:spPr bwMode="auto">
          <a:xfrm>
            <a:off x="7655720" y="7381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1" name="Rectangle 175"/>
          <p:cNvSpPr>
            <a:spLocks noChangeArrowheads="1"/>
          </p:cNvSpPr>
          <p:nvPr/>
        </p:nvSpPr>
        <p:spPr bwMode="auto">
          <a:xfrm>
            <a:off x="4179094" y="685801"/>
            <a:ext cx="236603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dirty="0">
                <a:solidFill>
                  <a:srgbClr val="000000"/>
                </a:solidFill>
              </a:rPr>
              <a:t>14.5% of students from top 1%</a:t>
            </a:r>
            <a:endParaRPr lang="en-US" altLang="en-US" sz="1350" dirty="0"/>
          </a:p>
        </p:txBody>
      </p:sp>
      <p:sp>
        <p:nvSpPr>
          <p:cNvPr id="512" name="Line 176"/>
          <p:cNvSpPr>
            <a:spLocks noChangeShapeType="1"/>
          </p:cNvSpPr>
          <p:nvPr/>
        </p:nvSpPr>
        <p:spPr bwMode="auto">
          <a:xfrm flipV="1">
            <a:off x="1795463" y="534591"/>
            <a:ext cx="0" cy="38290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3" name="Line 177"/>
          <p:cNvSpPr>
            <a:spLocks noChangeShapeType="1"/>
          </p:cNvSpPr>
          <p:nvPr/>
        </p:nvSpPr>
        <p:spPr bwMode="auto">
          <a:xfrm flipH="1">
            <a:off x="1728788" y="4363641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4" name="Rectangle 178"/>
          <p:cNvSpPr>
            <a:spLocks noChangeArrowheads="1"/>
          </p:cNvSpPr>
          <p:nvPr/>
        </p:nvSpPr>
        <p:spPr bwMode="auto">
          <a:xfrm rot="16200000">
            <a:off x="1565207" y="4215714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515" name="Line 179"/>
          <p:cNvSpPr>
            <a:spLocks noChangeShapeType="1"/>
          </p:cNvSpPr>
          <p:nvPr/>
        </p:nvSpPr>
        <p:spPr bwMode="auto">
          <a:xfrm flipH="1">
            <a:off x="1728788" y="3124200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6" name="Rectangle 180"/>
          <p:cNvSpPr>
            <a:spLocks noChangeArrowheads="1"/>
          </p:cNvSpPr>
          <p:nvPr/>
        </p:nvSpPr>
        <p:spPr bwMode="auto">
          <a:xfrm rot="16200000">
            <a:off x="1565207" y="2977464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5</a:t>
            </a:r>
            <a:endParaRPr lang="en-US" altLang="en-US" sz="1350"/>
          </a:p>
        </p:txBody>
      </p:sp>
      <p:sp>
        <p:nvSpPr>
          <p:cNvPr id="517" name="Line 181"/>
          <p:cNvSpPr>
            <a:spLocks noChangeShapeType="1"/>
          </p:cNvSpPr>
          <p:nvPr/>
        </p:nvSpPr>
        <p:spPr bwMode="auto">
          <a:xfrm flipH="1">
            <a:off x="1728788" y="188118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8" name="Rectangle 182"/>
          <p:cNvSpPr>
            <a:spLocks noChangeArrowheads="1"/>
          </p:cNvSpPr>
          <p:nvPr/>
        </p:nvSpPr>
        <p:spPr bwMode="auto">
          <a:xfrm rot="16200000">
            <a:off x="1517117" y="1734452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10</a:t>
            </a:r>
            <a:endParaRPr lang="en-US" altLang="en-US" sz="1350"/>
          </a:p>
        </p:txBody>
      </p:sp>
      <p:sp>
        <p:nvSpPr>
          <p:cNvPr id="519" name="Line 183"/>
          <p:cNvSpPr>
            <a:spLocks noChangeShapeType="1"/>
          </p:cNvSpPr>
          <p:nvPr/>
        </p:nvSpPr>
        <p:spPr bwMode="auto">
          <a:xfrm flipH="1">
            <a:off x="1728788" y="64293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0" name="Rectangle 184"/>
          <p:cNvSpPr>
            <a:spLocks noChangeArrowheads="1"/>
          </p:cNvSpPr>
          <p:nvPr/>
        </p:nvSpPr>
        <p:spPr bwMode="auto">
          <a:xfrm rot="16200000">
            <a:off x="1517117" y="493821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15</a:t>
            </a:r>
            <a:endParaRPr lang="en-US" altLang="en-US" sz="1350"/>
          </a:p>
        </p:txBody>
      </p:sp>
      <p:sp>
        <p:nvSpPr>
          <p:cNvPr id="521" name="Rectangle 185"/>
          <p:cNvSpPr>
            <a:spLocks noChangeArrowheads="1"/>
          </p:cNvSpPr>
          <p:nvPr/>
        </p:nvSpPr>
        <p:spPr bwMode="auto">
          <a:xfrm rot="16200000">
            <a:off x="611777" y="2274996"/>
            <a:ext cx="151964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Percent of Students</a:t>
            </a:r>
            <a:endParaRPr lang="en-US" altLang="en-US" sz="1350"/>
          </a:p>
        </p:txBody>
      </p:sp>
      <p:sp>
        <p:nvSpPr>
          <p:cNvPr id="522" name="Line 186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3" name="Line 187"/>
          <p:cNvSpPr>
            <a:spLocks noChangeShapeType="1"/>
          </p:cNvSpPr>
          <p:nvPr/>
        </p:nvSpPr>
        <p:spPr bwMode="auto">
          <a:xfrm>
            <a:off x="1907381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4" name="Rectangle 188"/>
          <p:cNvSpPr>
            <a:spLocks noChangeArrowheads="1"/>
          </p:cNvSpPr>
          <p:nvPr/>
        </p:nvSpPr>
        <p:spPr bwMode="auto">
          <a:xfrm>
            <a:off x="1862138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525" name="Line 189"/>
          <p:cNvSpPr>
            <a:spLocks noChangeShapeType="1"/>
          </p:cNvSpPr>
          <p:nvPr/>
        </p:nvSpPr>
        <p:spPr bwMode="auto">
          <a:xfrm>
            <a:off x="3071813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6" name="Rectangle 190"/>
          <p:cNvSpPr>
            <a:spLocks noChangeArrowheads="1"/>
          </p:cNvSpPr>
          <p:nvPr/>
        </p:nvSpPr>
        <p:spPr bwMode="auto">
          <a:xfrm>
            <a:off x="2975372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20</a:t>
            </a:r>
            <a:endParaRPr lang="en-US" altLang="en-US" sz="1350"/>
          </a:p>
        </p:txBody>
      </p:sp>
      <p:sp>
        <p:nvSpPr>
          <p:cNvPr id="527" name="Line 191"/>
          <p:cNvSpPr>
            <a:spLocks noChangeShapeType="1"/>
          </p:cNvSpPr>
          <p:nvPr/>
        </p:nvSpPr>
        <p:spPr bwMode="auto">
          <a:xfrm>
            <a:off x="4239815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8" name="Rectangle 192"/>
          <p:cNvSpPr>
            <a:spLocks noChangeArrowheads="1"/>
          </p:cNvSpPr>
          <p:nvPr/>
        </p:nvSpPr>
        <p:spPr bwMode="auto">
          <a:xfrm>
            <a:off x="4143375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40</a:t>
            </a:r>
            <a:endParaRPr lang="en-US" altLang="en-US" sz="1350"/>
          </a:p>
        </p:txBody>
      </p:sp>
      <p:sp>
        <p:nvSpPr>
          <p:cNvPr id="529" name="Line 193"/>
          <p:cNvSpPr>
            <a:spLocks noChangeShapeType="1"/>
          </p:cNvSpPr>
          <p:nvPr/>
        </p:nvSpPr>
        <p:spPr bwMode="auto">
          <a:xfrm>
            <a:off x="5403056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0" name="Rectangle 194"/>
          <p:cNvSpPr>
            <a:spLocks noChangeArrowheads="1"/>
          </p:cNvSpPr>
          <p:nvPr/>
        </p:nvSpPr>
        <p:spPr bwMode="auto">
          <a:xfrm>
            <a:off x="5307806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60</a:t>
            </a:r>
            <a:endParaRPr lang="en-US" altLang="en-US" sz="1350"/>
          </a:p>
        </p:txBody>
      </p:sp>
      <p:sp>
        <p:nvSpPr>
          <p:cNvPr id="531" name="Line 195"/>
          <p:cNvSpPr>
            <a:spLocks noChangeShapeType="1"/>
          </p:cNvSpPr>
          <p:nvPr/>
        </p:nvSpPr>
        <p:spPr bwMode="auto">
          <a:xfrm>
            <a:off x="6571060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2" name="Rectangle 196"/>
          <p:cNvSpPr>
            <a:spLocks noChangeArrowheads="1"/>
          </p:cNvSpPr>
          <p:nvPr/>
        </p:nvSpPr>
        <p:spPr bwMode="auto">
          <a:xfrm>
            <a:off x="6475810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80</a:t>
            </a:r>
            <a:endParaRPr lang="en-US" altLang="en-US" sz="1350"/>
          </a:p>
        </p:txBody>
      </p:sp>
      <p:sp>
        <p:nvSpPr>
          <p:cNvPr id="533" name="Line 197"/>
          <p:cNvSpPr>
            <a:spLocks noChangeShapeType="1"/>
          </p:cNvSpPr>
          <p:nvPr/>
        </p:nvSpPr>
        <p:spPr bwMode="auto">
          <a:xfrm>
            <a:off x="7739063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4" name="Rectangle 198"/>
          <p:cNvSpPr>
            <a:spLocks noChangeArrowheads="1"/>
          </p:cNvSpPr>
          <p:nvPr/>
        </p:nvSpPr>
        <p:spPr bwMode="auto">
          <a:xfrm>
            <a:off x="7597380" y="4467226"/>
            <a:ext cx="28854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100</a:t>
            </a:r>
            <a:endParaRPr lang="en-US" altLang="en-US" sz="1350"/>
          </a:p>
        </p:txBody>
      </p:sp>
      <p:sp>
        <p:nvSpPr>
          <p:cNvPr id="535" name="Rectangle 199"/>
          <p:cNvSpPr>
            <a:spLocks noChangeArrowheads="1"/>
          </p:cNvSpPr>
          <p:nvPr/>
        </p:nvSpPr>
        <p:spPr bwMode="auto">
          <a:xfrm>
            <a:off x="4339828" y="4687492"/>
            <a:ext cx="96180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Parent Rank</a:t>
            </a:r>
            <a:endParaRPr lang="en-US" altLang="en-US" sz="1350"/>
          </a:p>
        </p:txBody>
      </p:sp>
      <p:sp>
        <p:nvSpPr>
          <p:cNvPr id="536" name="Rectangle 200"/>
          <p:cNvSpPr>
            <a:spLocks noChangeArrowheads="1"/>
          </p:cNvSpPr>
          <p:nvPr/>
        </p:nvSpPr>
        <p:spPr bwMode="auto">
          <a:xfrm>
            <a:off x="4788694" y="227411"/>
            <a:ext cx="67326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75">
                <a:solidFill>
                  <a:srgbClr val="1E2D53"/>
                </a:solidFill>
              </a:rPr>
              <a:t> </a:t>
            </a:r>
            <a:endParaRPr lang="en-US" altLang="en-US" sz="1350"/>
          </a:p>
        </p:txBody>
      </p:sp>
      <p:cxnSp>
        <p:nvCxnSpPr>
          <p:cNvPr id="537" name="Straight Connector 145"/>
          <p:cNvCxnSpPr/>
          <p:nvPr/>
        </p:nvCxnSpPr>
        <p:spPr>
          <a:xfrm flipV="1">
            <a:off x="6533436" y="770332"/>
            <a:ext cx="1097280" cy="4766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sp>
        <p:nvSpPr>
          <p:cNvPr id="539" name="TextBox 538"/>
          <p:cNvSpPr txBox="1"/>
          <p:nvPr/>
        </p:nvSpPr>
        <p:spPr>
          <a:xfrm>
            <a:off x="1797844" y="3182570"/>
            <a:ext cx="47868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350" dirty="0"/>
              <a:t>Note: “Ivy Plus” = Ivy League, Chicago, Stanford, MIT, Duke</a:t>
            </a:r>
          </a:p>
        </p:txBody>
      </p:sp>
      <p:sp>
        <p:nvSpPr>
          <p:cNvPr id="541" name="TextBox 92"/>
          <p:cNvSpPr txBox="1"/>
          <p:nvPr/>
        </p:nvSpPr>
        <p:spPr>
          <a:xfrm>
            <a:off x="1143101" y="1"/>
            <a:ext cx="6857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rgbClr val="1E2D53"/>
                </a:solidFill>
              </a:rPr>
              <a:t>Parent Income Distribution by Percentile</a:t>
            </a:r>
          </a:p>
          <a:p>
            <a:pPr algn="ctr">
              <a:defRPr/>
            </a:pPr>
            <a:r>
              <a:rPr lang="en-US" sz="1350" dirty="0">
                <a:solidFill>
                  <a:srgbClr val="1E2D53"/>
                </a:solidFill>
              </a:rPr>
              <a:t>Ivy Plus Colleges</a:t>
            </a:r>
          </a:p>
        </p:txBody>
      </p:sp>
    </p:spTree>
    <p:extLst>
      <p:ext uri="{BB962C8B-B14F-4D97-AF65-F5344CB8AC3E}">
        <p14:creationId xmlns:p14="http://schemas.microsoft.com/office/powerpoint/2010/main" val="161939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Oval 155"/>
          <p:cNvSpPr>
            <a:spLocks noChangeArrowheads="1"/>
          </p:cNvSpPr>
          <p:nvPr/>
        </p:nvSpPr>
        <p:spPr bwMode="auto">
          <a:xfrm>
            <a:off x="6604399" y="411003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5" name="AutoShape 3"/>
          <p:cNvSpPr>
            <a:spLocks noChangeAspect="1" noChangeArrowheads="1" noTextEdit="1"/>
          </p:cNvSpPr>
          <p:nvPr/>
        </p:nvSpPr>
        <p:spPr bwMode="auto">
          <a:xfrm>
            <a:off x="1143001" y="77392"/>
            <a:ext cx="6858001" cy="49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6" name="Line 8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7" name="Line 9"/>
          <p:cNvSpPr>
            <a:spLocks noChangeShapeType="1"/>
          </p:cNvSpPr>
          <p:nvPr/>
        </p:nvSpPr>
        <p:spPr bwMode="auto">
          <a:xfrm>
            <a:off x="1795464" y="3124200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8" name="Line 10"/>
          <p:cNvSpPr>
            <a:spLocks noChangeShapeType="1"/>
          </p:cNvSpPr>
          <p:nvPr/>
        </p:nvSpPr>
        <p:spPr bwMode="auto">
          <a:xfrm>
            <a:off x="1795464" y="188118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09" name="Line 11"/>
          <p:cNvSpPr>
            <a:spLocks noChangeShapeType="1"/>
          </p:cNvSpPr>
          <p:nvPr/>
        </p:nvSpPr>
        <p:spPr bwMode="auto">
          <a:xfrm>
            <a:off x="1795464" y="642938"/>
            <a:ext cx="605194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0" name="Freeform 73"/>
          <p:cNvSpPr>
            <a:spLocks/>
          </p:cNvSpPr>
          <p:nvPr/>
        </p:nvSpPr>
        <p:spPr bwMode="auto">
          <a:xfrm>
            <a:off x="1907381" y="763191"/>
            <a:ext cx="5773341" cy="3562350"/>
          </a:xfrm>
          <a:custGeom>
            <a:avLst/>
            <a:gdLst>
              <a:gd name="T0" fmla="*/ 14 w 1389"/>
              <a:gd name="T1" fmla="*/ 857 h 857"/>
              <a:gd name="T2" fmla="*/ 42 w 1389"/>
              <a:gd name="T3" fmla="*/ 856 h 857"/>
              <a:gd name="T4" fmla="*/ 70 w 1389"/>
              <a:gd name="T5" fmla="*/ 856 h 857"/>
              <a:gd name="T6" fmla="*/ 98 w 1389"/>
              <a:gd name="T7" fmla="*/ 856 h 857"/>
              <a:gd name="T8" fmla="*/ 126 w 1389"/>
              <a:gd name="T9" fmla="*/ 857 h 857"/>
              <a:gd name="T10" fmla="*/ 154 w 1389"/>
              <a:gd name="T11" fmla="*/ 853 h 857"/>
              <a:gd name="T12" fmla="*/ 182 w 1389"/>
              <a:gd name="T13" fmla="*/ 853 h 857"/>
              <a:gd name="T14" fmla="*/ 210 w 1389"/>
              <a:gd name="T15" fmla="*/ 854 h 857"/>
              <a:gd name="T16" fmla="*/ 238 w 1389"/>
              <a:gd name="T17" fmla="*/ 853 h 857"/>
              <a:gd name="T18" fmla="*/ 266 w 1389"/>
              <a:gd name="T19" fmla="*/ 853 h 857"/>
              <a:gd name="T20" fmla="*/ 294 w 1389"/>
              <a:gd name="T21" fmla="*/ 853 h 857"/>
              <a:gd name="T22" fmla="*/ 322 w 1389"/>
              <a:gd name="T23" fmla="*/ 853 h 857"/>
              <a:gd name="T24" fmla="*/ 350 w 1389"/>
              <a:gd name="T25" fmla="*/ 850 h 857"/>
              <a:gd name="T26" fmla="*/ 378 w 1389"/>
              <a:gd name="T27" fmla="*/ 851 h 857"/>
              <a:gd name="T28" fmla="*/ 406 w 1389"/>
              <a:gd name="T29" fmla="*/ 846 h 857"/>
              <a:gd name="T30" fmla="*/ 435 w 1389"/>
              <a:gd name="T31" fmla="*/ 847 h 857"/>
              <a:gd name="T32" fmla="*/ 463 w 1389"/>
              <a:gd name="T33" fmla="*/ 848 h 857"/>
              <a:gd name="T34" fmla="*/ 491 w 1389"/>
              <a:gd name="T35" fmla="*/ 845 h 857"/>
              <a:gd name="T36" fmla="*/ 519 w 1389"/>
              <a:gd name="T37" fmla="*/ 846 h 857"/>
              <a:gd name="T38" fmla="*/ 547 w 1389"/>
              <a:gd name="T39" fmla="*/ 845 h 857"/>
              <a:gd name="T40" fmla="*/ 575 w 1389"/>
              <a:gd name="T41" fmla="*/ 844 h 857"/>
              <a:gd name="T42" fmla="*/ 603 w 1389"/>
              <a:gd name="T43" fmla="*/ 841 h 857"/>
              <a:gd name="T44" fmla="*/ 631 w 1389"/>
              <a:gd name="T45" fmla="*/ 839 h 857"/>
              <a:gd name="T46" fmla="*/ 659 w 1389"/>
              <a:gd name="T47" fmla="*/ 844 h 857"/>
              <a:gd name="T48" fmla="*/ 687 w 1389"/>
              <a:gd name="T49" fmla="*/ 842 h 857"/>
              <a:gd name="T50" fmla="*/ 715 w 1389"/>
              <a:gd name="T51" fmla="*/ 840 h 857"/>
              <a:gd name="T52" fmla="*/ 743 w 1389"/>
              <a:gd name="T53" fmla="*/ 832 h 857"/>
              <a:gd name="T54" fmla="*/ 771 w 1389"/>
              <a:gd name="T55" fmla="*/ 841 h 857"/>
              <a:gd name="T56" fmla="*/ 799 w 1389"/>
              <a:gd name="T57" fmla="*/ 837 h 857"/>
              <a:gd name="T58" fmla="*/ 827 w 1389"/>
              <a:gd name="T59" fmla="*/ 837 h 857"/>
              <a:gd name="T60" fmla="*/ 855 w 1389"/>
              <a:gd name="T61" fmla="*/ 833 h 857"/>
              <a:gd name="T62" fmla="*/ 883 w 1389"/>
              <a:gd name="T63" fmla="*/ 833 h 857"/>
              <a:gd name="T64" fmla="*/ 912 w 1389"/>
              <a:gd name="T65" fmla="*/ 831 h 857"/>
              <a:gd name="T66" fmla="*/ 940 w 1389"/>
              <a:gd name="T67" fmla="*/ 826 h 857"/>
              <a:gd name="T68" fmla="*/ 968 w 1389"/>
              <a:gd name="T69" fmla="*/ 828 h 857"/>
              <a:gd name="T70" fmla="*/ 996 w 1389"/>
              <a:gd name="T71" fmla="*/ 828 h 857"/>
              <a:gd name="T72" fmla="*/ 1024 w 1389"/>
              <a:gd name="T73" fmla="*/ 822 h 857"/>
              <a:gd name="T74" fmla="*/ 1052 w 1389"/>
              <a:gd name="T75" fmla="*/ 825 h 857"/>
              <a:gd name="T76" fmla="*/ 1080 w 1389"/>
              <a:gd name="T77" fmla="*/ 812 h 857"/>
              <a:gd name="T78" fmla="*/ 1108 w 1389"/>
              <a:gd name="T79" fmla="*/ 808 h 857"/>
              <a:gd name="T80" fmla="*/ 1136 w 1389"/>
              <a:gd name="T81" fmla="*/ 811 h 857"/>
              <a:gd name="T82" fmla="*/ 1164 w 1389"/>
              <a:gd name="T83" fmla="*/ 797 h 857"/>
              <a:gd name="T84" fmla="*/ 1192 w 1389"/>
              <a:gd name="T85" fmla="*/ 789 h 857"/>
              <a:gd name="T86" fmla="*/ 1220 w 1389"/>
              <a:gd name="T87" fmla="*/ 779 h 857"/>
              <a:gd name="T88" fmla="*/ 1248 w 1389"/>
              <a:gd name="T89" fmla="*/ 758 h 857"/>
              <a:gd name="T90" fmla="*/ 1276 w 1389"/>
              <a:gd name="T91" fmla="*/ 728 h 857"/>
              <a:gd name="T92" fmla="*/ 1304 w 1389"/>
              <a:gd name="T93" fmla="*/ 680 h 857"/>
              <a:gd name="T94" fmla="*/ 1332 w 1389"/>
              <a:gd name="T95" fmla="*/ 598 h 857"/>
              <a:gd name="T96" fmla="*/ 1360 w 1389"/>
              <a:gd name="T97" fmla="*/ 430 h 857"/>
              <a:gd name="T98" fmla="*/ 1389 w 1389"/>
              <a:gd name="T99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9" h="857">
                <a:moveTo>
                  <a:pt x="0" y="851"/>
                </a:moveTo>
                <a:lnTo>
                  <a:pt x="14" y="857"/>
                </a:lnTo>
                <a:lnTo>
                  <a:pt x="28" y="855"/>
                </a:lnTo>
                <a:lnTo>
                  <a:pt x="42" y="856"/>
                </a:lnTo>
                <a:lnTo>
                  <a:pt x="56" y="855"/>
                </a:lnTo>
                <a:lnTo>
                  <a:pt x="70" y="856"/>
                </a:lnTo>
                <a:lnTo>
                  <a:pt x="84" y="856"/>
                </a:lnTo>
                <a:lnTo>
                  <a:pt x="98" y="856"/>
                </a:lnTo>
                <a:lnTo>
                  <a:pt x="112" y="855"/>
                </a:lnTo>
                <a:lnTo>
                  <a:pt x="126" y="857"/>
                </a:lnTo>
                <a:lnTo>
                  <a:pt x="140" y="855"/>
                </a:lnTo>
                <a:lnTo>
                  <a:pt x="154" y="853"/>
                </a:lnTo>
                <a:lnTo>
                  <a:pt x="168" y="856"/>
                </a:lnTo>
                <a:lnTo>
                  <a:pt x="182" y="853"/>
                </a:lnTo>
                <a:lnTo>
                  <a:pt x="196" y="855"/>
                </a:lnTo>
                <a:lnTo>
                  <a:pt x="210" y="854"/>
                </a:lnTo>
                <a:lnTo>
                  <a:pt x="224" y="856"/>
                </a:lnTo>
                <a:lnTo>
                  <a:pt x="238" y="853"/>
                </a:lnTo>
                <a:lnTo>
                  <a:pt x="252" y="853"/>
                </a:lnTo>
                <a:lnTo>
                  <a:pt x="266" y="853"/>
                </a:lnTo>
                <a:lnTo>
                  <a:pt x="280" y="851"/>
                </a:lnTo>
                <a:lnTo>
                  <a:pt x="294" y="853"/>
                </a:lnTo>
                <a:lnTo>
                  <a:pt x="308" y="853"/>
                </a:lnTo>
                <a:lnTo>
                  <a:pt x="322" y="853"/>
                </a:lnTo>
                <a:lnTo>
                  <a:pt x="336" y="849"/>
                </a:lnTo>
                <a:lnTo>
                  <a:pt x="350" y="850"/>
                </a:lnTo>
                <a:lnTo>
                  <a:pt x="364" y="853"/>
                </a:lnTo>
                <a:lnTo>
                  <a:pt x="378" y="851"/>
                </a:lnTo>
                <a:lnTo>
                  <a:pt x="392" y="849"/>
                </a:lnTo>
                <a:lnTo>
                  <a:pt x="406" y="846"/>
                </a:lnTo>
                <a:lnTo>
                  <a:pt x="420" y="849"/>
                </a:lnTo>
                <a:lnTo>
                  <a:pt x="435" y="847"/>
                </a:lnTo>
                <a:lnTo>
                  <a:pt x="449" y="850"/>
                </a:lnTo>
                <a:lnTo>
                  <a:pt x="463" y="848"/>
                </a:lnTo>
                <a:lnTo>
                  <a:pt x="477" y="845"/>
                </a:lnTo>
                <a:lnTo>
                  <a:pt x="491" y="845"/>
                </a:lnTo>
                <a:lnTo>
                  <a:pt x="505" y="848"/>
                </a:lnTo>
                <a:lnTo>
                  <a:pt x="519" y="846"/>
                </a:lnTo>
                <a:lnTo>
                  <a:pt x="533" y="845"/>
                </a:lnTo>
                <a:lnTo>
                  <a:pt x="547" y="845"/>
                </a:lnTo>
                <a:lnTo>
                  <a:pt x="561" y="844"/>
                </a:lnTo>
                <a:lnTo>
                  <a:pt x="575" y="844"/>
                </a:lnTo>
                <a:lnTo>
                  <a:pt x="589" y="843"/>
                </a:lnTo>
                <a:lnTo>
                  <a:pt x="603" y="841"/>
                </a:lnTo>
                <a:lnTo>
                  <a:pt x="617" y="840"/>
                </a:lnTo>
                <a:lnTo>
                  <a:pt x="631" y="839"/>
                </a:lnTo>
                <a:lnTo>
                  <a:pt x="645" y="841"/>
                </a:lnTo>
                <a:lnTo>
                  <a:pt x="659" y="844"/>
                </a:lnTo>
                <a:lnTo>
                  <a:pt x="673" y="841"/>
                </a:lnTo>
                <a:lnTo>
                  <a:pt x="687" y="842"/>
                </a:lnTo>
                <a:lnTo>
                  <a:pt x="701" y="837"/>
                </a:lnTo>
                <a:lnTo>
                  <a:pt x="715" y="840"/>
                </a:lnTo>
                <a:lnTo>
                  <a:pt x="729" y="840"/>
                </a:lnTo>
                <a:lnTo>
                  <a:pt x="743" y="832"/>
                </a:lnTo>
                <a:lnTo>
                  <a:pt x="757" y="838"/>
                </a:lnTo>
                <a:lnTo>
                  <a:pt x="771" y="841"/>
                </a:lnTo>
                <a:lnTo>
                  <a:pt x="785" y="839"/>
                </a:lnTo>
                <a:lnTo>
                  <a:pt x="799" y="837"/>
                </a:lnTo>
                <a:lnTo>
                  <a:pt x="813" y="833"/>
                </a:lnTo>
                <a:lnTo>
                  <a:pt x="827" y="837"/>
                </a:lnTo>
                <a:lnTo>
                  <a:pt x="841" y="834"/>
                </a:lnTo>
                <a:lnTo>
                  <a:pt x="855" y="833"/>
                </a:lnTo>
                <a:lnTo>
                  <a:pt x="869" y="832"/>
                </a:lnTo>
                <a:lnTo>
                  <a:pt x="883" y="833"/>
                </a:lnTo>
                <a:lnTo>
                  <a:pt x="897" y="832"/>
                </a:lnTo>
                <a:lnTo>
                  <a:pt x="912" y="831"/>
                </a:lnTo>
                <a:lnTo>
                  <a:pt x="926" y="832"/>
                </a:lnTo>
                <a:lnTo>
                  <a:pt x="940" y="826"/>
                </a:lnTo>
                <a:lnTo>
                  <a:pt x="954" y="830"/>
                </a:lnTo>
                <a:lnTo>
                  <a:pt x="968" y="828"/>
                </a:lnTo>
                <a:lnTo>
                  <a:pt x="982" y="831"/>
                </a:lnTo>
                <a:lnTo>
                  <a:pt x="996" y="828"/>
                </a:lnTo>
                <a:lnTo>
                  <a:pt x="1010" y="825"/>
                </a:lnTo>
                <a:lnTo>
                  <a:pt x="1024" y="822"/>
                </a:lnTo>
                <a:lnTo>
                  <a:pt x="1038" y="821"/>
                </a:lnTo>
                <a:lnTo>
                  <a:pt x="1052" y="825"/>
                </a:lnTo>
                <a:lnTo>
                  <a:pt x="1066" y="818"/>
                </a:lnTo>
                <a:lnTo>
                  <a:pt x="1080" y="812"/>
                </a:lnTo>
                <a:lnTo>
                  <a:pt x="1094" y="817"/>
                </a:lnTo>
                <a:lnTo>
                  <a:pt x="1108" y="808"/>
                </a:lnTo>
                <a:lnTo>
                  <a:pt x="1122" y="807"/>
                </a:lnTo>
                <a:lnTo>
                  <a:pt x="1136" y="811"/>
                </a:lnTo>
                <a:lnTo>
                  <a:pt x="1150" y="802"/>
                </a:lnTo>
                <a:lnTo>
                  <a:pt x="1164" y="797"/>
                </a:lnTo>
                <a:lnTo>
                  <a:pt x="1178" y="795"/>
                </a:lnTo>
                <a:lnTo>
                  <a:pt x="1192" y="789"/>
                </a:lnTo>
                <a:lnTo>
                  <a:pt x="1206" y="779"/>
                </a:lnTo>
                <a:lnTo>
                  <a:pt x="1220" y="779"/>
                </a:lnTo>
                <a:lnTo>
                  <a:pt x="1234" y="765"/>
                </a:lnTo>
                <a:lnTo>
                  <a:pt x="1248" y="758"/>
                </a:lnTo>
                <a:lnTo>
                  <a:pt x="1262" y="749"/>
                </a:lnTo>
                <a:lnTo>
                  <a:pt x="1276" y="728"/>
                </a:lnTo>
                <a:lnTo>
                  <a:pt x="1290" y="699"/>
                </a:lnTo>
                <a:lnTo>
                  <a:pt x="1304" y="680"/>
                </a:lnTo>
                <a:lnTo>
                  <a:pt x="1318" y="647"/>
                </a:lnTo>
                <a:lnTo>
                  <a:pt x="1332" y="598"/>
                </a:lnTo>
                <a:lnTo>
                  <a:pt x="1346" y="535"/>
                </a:lnTo>
                <a:lnTo>
                  <a:pt x="1360" y="430"/>
                </a:lnTo>
                <a:lnTo>
                  <a:pt x="1375" y="291"/>
                </a:lnTo>
                <a:lnTo>
                  <a:pt x="1389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1" name="Oval 74"/>
          <p:cNvSpPr>
            <a:spLocks noChangeArrowheads="1"/>
          </p:cNvSpPr>
          <p:nvPr/>
        </p:nvSpPr>
        <p:spPr bwMode="auto">
          <a:xfrm>
            <a:off x="1882379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2" name="Oval 75"/>
          <p:cNvSpPr>
            <a:spLocks noChangeArrowheads="1"/>
          </p:cNvSpPr>
          <p:nvPr/>
        </p:nvSpPr>
        <p:spPr bwMode="auto">
          <a:xfrm>
            <a:off x="1940720" y="4301729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3" name="Oval 76"/>
          <p:cNvSpPr>
            <a:spLocks noChangeArrowheads="1"/>
          </p:cNvSpPr>
          <p:nvPr/>
        </p:nvSpPr>
        <p:spPr bwMode="auto">
          <a:xfrm>
            <a:off x="1999060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4" name="Oval 77"/>
          <p:cNvSpPr>
            <a:spLocks noChangeArrowheads="1"/>
          </p:cNvSpPr>
          <p:nvPr/>
        </p:nvSpPr>
        <p:spPr bwMode="auto">
          <a:xfrm>
            <a:off x="2057401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5" name="Oval 78"/>
          <p:cNvSpPr>
            <a:spLocks noChangeArrowheads="1"/>
          </p:cNvSpPr>
          <p:nvPr/>
        </p:nvSpPr>
        <p:spPr bwMode="auto">
          <a:xfrm>
            <a:off x="2115742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6" name="Oval 79"/>
          <p:cNvSpPr>
            <a:spLocks noChangeArrowheads="1"/>
          </p:cNvSpPr>
          <p:nvPr/>
        </p:nvSpPr>
        <p:spPr bwMode="auto">
          <a:xfrm>
            <a:off x="217408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7" name="Oval 80"/>
          <p:cNvSpPr>
            <a:spLocks noChangeArrowheads="1"/>
          </p:cNvSpPr>
          <p:nvPr/>
        </p:nvSpPr>
        <p:spPr bwMode="auto">
          <a:xfrm>
            <a:off x="223242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8" name="Oval 81"/>
          <p:cNvSpPr>
            <a:spLocks noChangeArrowheads="1"/>
          </p:cNvSpPr>
          <p:nvPr/>
        </p:nvSpPr>
        <p:spPr bwMode="auto">
          <a:xfrm>
            <a:off x="2289573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9" name="Oval 82"/>
          <p:cNvSpPr>
            <a:spLocks noChangeArrowheads="1"/>
          </p:cNvSpPr>
          <p:nvPr/>
        </p:nvSpPr>
        <p:spPr bwMode="auto">
          <a:xfrm>
            <a:off x="2347914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0" name="Oval 83"/>
          <p:cNvSpPr>
            <a:spLocks noChangeArrowheads="1"/>
          </p:cNvSpPr>
          <p:nvPr/>
        </p:nvSpPr>
        <p:spPr bwMode="auto">
          <a:xfrm>
            <a:off x="2406254" y="4301729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1" name="Oval 84"/>
          <p:cNvSpPr>
            <a:spLocks noChangeArrowheads="1"/>
          </p:cNvSpPr>
          <p:nvPr/>
        </p:nvSpPr>
        <p:spPr bwMode="auto">
          <a:xfrm>
            <a:off x="2464595" y="4293394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2" name="Oval 85"/>
          <p:cNvSpPr>
            <a:spLocks noChangeArrowheads="1"/>
          </p:cNvSpPr>
          <p:nvPr/>
        </p:nvSpPr>
        <p:spPr bwMode="auto">
          <a:xfrm>
            <a:off x="2522935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3" name="Oval 86"/>
          <p:cNvSpPr>
            <a:spLocks noChangeArrowheads="1"/>
          </p:cNvSpPr>
          <p:nvPr/>
        </p:nvSpPr>
        <p:spPr bwMode="auto">
          <a:xfrm>
            <a:off x="2581276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4" name="Oval 87"/>
          <p:cNvSpPr>
            <a:spLocks noChangeArrowheads="1"/>
          </p:cNvSpPr>
          <p:nvPr/>
        </p:nvSpPr>
        <p:spPr bwMode="auto">
          <a:xfrm>
            <a:off x="2639617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5" name="Oval 88"/>
          <p:cNvSpPr>
            <a:spLocks noChangeArrowheads="1"/>
          </p:cNvSpPr>
          <p:nvPr/>
        </p:nvSpPr>
        <p:spPr bwMode="auto">
          <a:xfrm>
            <a:off x="2697956" y="4293394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6" name="Oval 89"/>
          <p:cNvSpPr>
            <a:spLocks noChangeArrowheads="1"/>
          </p:cNvSpPr>
          <p:nvPr/>
        </p:nvSpPr>
        <p:spPr bwMode="auto">
          <a:xfrm>
            <a:off x="2755108" y="428863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7" name="Oval 90"/>
          <p:cNvSpPr>
            <a:spLocks noChangeArrowheads="1"/>
          </p:cNvSpPr>
          <p:nvPr/>
        </p:nvSpPr>
        <p:spPr bwMode="auto">
          <a:xfrm>
            <a:off x="2813448" y="429696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8" name="Oval 91"/>
          <p:cNvSpPr>
            <a:spLocks noChangeArrowheads="1"/>
          </p:cNvSpPr>
          <p:nvPr/>
        </p:nvSpPr>
        <p:spPr bwMode="auto">
          <a:xfrm>
            <a:off x="2871789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9" name="Oval 92"/>
          <p:cNvSpPr>
            <a:spLocks noChangeArrowheads="1"/>
          </p:cNvSpPr>
          <p:nvPr/>
        </p:nvSpPr>
        <p:spPr bwMode="auto">
          <a:xfrm>
            <a:off x="2930129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0" name="Oval 93"/>
          <p:cNvSpPr>
            <a:spLocks noChangeArrowheads="1"/>
          </p:cNvSpPr>
          <p:nvPr/>
        </p:nvSpPr>
        <p:spPr bwMode="auto">
          <a:xfrm>
            <a:off x="2988470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1" name="Oval 94"/>
          <p:cNvSpPr>
            <a:spLocks noChangeArrowheads="1"/>
          </p:cNvSpPr>
          <p:nvPr/>
        </p:nvSpPr>
        <p:spPr bwMode="auto">
          <a:xfrm>
            <a:off x="3046810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2" name="Oval 95"/>
          <p:cNvSpPr>
            <a:spLocks noChangeArrowheads="1"/>
          </p:cNvSpPr>
          <p:nvPr/>
        </p:nvSpPr>
        <p:spPr bwMode="auto">
          <a:xfrm>
            <a:off x="3105151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3" name="Oval 96"/>
          <p:cNvSpPr>
            <a:spLocks noChangeArrowheads="1"/>
          </p:cNvSpPr>
          <p:nvPr/>
        </p:nvSpPr>
        <p:spPr bwMode="auto">
          <a:xfrm>
            <a:off x="3163490" y="4285060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4" name="Oval 97"/>
          <p:cNvSpPr>
            <a:spLocks noChangeArrowheads="1"/>
          </p:cNvSpPr>
          <p:nvPr/>
        </p:nvSpPr>
        <p:spPr bwMode="auto">
          <a:xfrm>
            <a:off x="3220642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5" name="Oval 98"/>
          <p:cNvSpPr>
            <a:spLocks noChangeArrowheads="1"/>
          </p:cNvSpPr>
          <p:nvPr/>
        </p:nvSpPr>
        <p:spPr bwMode="auto">
          <a:xfrm>
            <a:off x="3278983" y="42683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6" name="Oval 99"/>
          <p:cNvSpPr>
            <a:spLocks noChangeArrowheads="1"/>
          </p:cNvSpPr>
          <p:nvPr/>
        </p:nvSpPr>
        <p:spPr bwMode="auto">
          <a:xfrm>
            <a:off x="3337323" y="42719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7" name="Oval 100"/>
          <p:cNvSpPr>
            <a:spLocks noChangeArrowheads="1"/>
          </p:cNvSpPr>
          <p:nvPr/>
        </p:nvSpPr>
        <p:spPr bwMode="auto">
          <a:xfrm>
            <a:off x="3395664" y="4285060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8" name="Oval 101"/>
          <p:cNvSpPr>
            <a:spLocks noChangeArrowheads="1"/>
          </p:cNvSpPr>
          <p:nvPr/>
        </p:nvSpPr>
        <p:spPr bwMode="auto">
          <a:xfrm>
            <a:off x="3454004" y="4276725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39" name="Oval 102"/>
          <p:cNvSpPr>
            <a:spLocks noChangeArrowheads="1"/>
          </p:cNvSpPr>
          <p:nvPr/>
        </p:nvSpPr>
        <p:spPr bwMode="auto">
          <a:xfrm>
            <a:off x="3512345" y="42683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0" name="Oval 103"/>
          <p:cNvSpPr>
            <a:spLocks noChangeArrowheads="1"/>
          </p:cNvSpPr>
          <p:nvPr/>
        </p:nvSpPr>
        <p:spPr bwMode="auto">
          <a:xfrm>
            <a:off x="3570685" y="425529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1" name="Oval 104"/>
          <p:cNvSpPr>
            <a:spLocks noChangeArrowheads="1"/>
          </p:cNvSpPr>
          <p:nvPr/>
        </p:nvSpPr>
        <p:spPr bwMode="auto">
          <a:xfrm>
            <a:off x="3629025" y="4268392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2" name="Oval 105"/>
          <p:cNvSpPr>
            <a:spLocks noChangeArrowheads="1"/>
          </p:cNvSpPr>
          <p:nvPr/>
        </p:nvSpPr>
        <p:spPr bwMode="auto">
          <a:xfrm>
            <a:off x="3690939" y="42600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3" name="Oval 106"/>
          <p:cNvSpPr>
            <a:spLocks noChangeArrowheads="1"/>
          </p:cNvSpPr>
          <p:nvPr/>
        </p:nvSpPr>
        <p:spPr bwMode="auto">
          <a:xfrm>
            <a:off x="3749279" y="42719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4" name="Oval 107"/>
          <p:cNvSpPr>
            <a:spLocks noChangeArrowheads="1"/>
          </p:cNvSpPr>
          <p:nvPr/>
        </p:nvSpPr>
        <p:spPr bwMode="auto">
          <a:xfrm>
            <a:off x="3807620" y="426363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5" name="Oval 108"/>
          <p:cNvSpPr>
            <a:spLocks noChangeArrowheads="1"/>
          </p:cNvSpPr>
          <p:nvPr/>
        </p:nvSpPr>
        <p:spPr bwMode="auto">
          <a:xfrm>
            <a:off x="3865959" y="4251724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6" name="Oval 109"/>
          <p:cNvSpPr>
            <a:spLocks noChangeArrowheads="1"/>
          </p:cNvSpPr>
          <p:nvPr/>
        </p:nvSpPr>
        <p:spPr bwMode="auto">
          <a:xfrm>
            <a:off x="3923110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7" name="Oval 110"/>
          <p:cNvSpPr>
            <a:spLocks noChangeArrowheads="1"/>
          </p:cNvSpPr>
          <p:nvPr/>
        </p:nvSpPr>
        <p:spPr bwMode="auto">
          <a:xfrm>
            <a:off x="3981451" y="426363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8" name="Oval 111"/>
          <p:cNvSpPr>
            <a:spLocks noChangeArrowheads="1"/>
          </p:cNvSpPr>
          <p:nvPr/>
        </p:nvSpPr>
        <p:spPr bwMode="auto">
          <a:xfrm>
            <a:off x="4039792" y="425529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49" name="Oval 112"/>
          <p:cNvSpPr>
            <a:spLocks noChangeArrowheads="1"/>
          </p:cNvSpPr>
          <p:nvPr/>
        </p:nvSpPr>
        <p:spPr bwMode="auto">
          <a:xfrm>
            <a:off x="4098133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0" name="Oval 113"/>
          <p:cNvSpPr>
            <a:spLocks noChangeArrowheads="1"/>
          </p:cNvSpPr>
          <p:nvPr/>
        </p:nvSpPr>
        <p:spPr bwMode="auto">
          <a:xfrm>
            <a:off x="4156473" y="425172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1" name="Oval 114"/>
          <p:cNvSpPr>
            <a:spLocks noChangeArrowheads="1"/>
          </p:cNvSpPr>
          <p:nvPr/>
        </p:nvSpPr>
        <p:spPr bwMode="auto">
          <a:xfrm>
            <a:off x="4214814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2" name="Oval 115"/>
          <p:cNvSpPr>
            <a:spLocks noChangeArrowheads="1"/>
          </p:cNvSpPr>
          <p:nvPr/>
        </p:nvSpPr>
        <p:spPr bwMode="auto">
          <a:xfrm>
            <a:off x="4273154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3" name="Oval 116"/>
          <p:cNvSpPr>
            <a:spLocks noChangeArrowheads="1"/>
          </p:cNvSpPr>
          <p:nvPr/>
        </p:nvSpPr>
        <p:spPr bwMode="auto">
          <a:xfrm>
            <a:off x="4331494" y="4243389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4" name="Oval 117"/>
          <p:cNvSpPr>
            <a:spLocks noChangeArrowheads="1"/>
          </p:cNvSpPr>
          <p:nvPr/>
        </p:nvSpPr>
        <p:spPr bwMode="auto">
          <a:xfrm>
            <a:off x="4388645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5" name="Oval 118"/>
          <p:cNvSpPr>
            <a:spLocks noChangeArrowheads="1"/>
          </p:cNvSpPr>
          <p:nvPr/>
        </p:nvSpPr>
        <p:spPr bwMode="auto">
          <a:xfrm>
            <a:off x="4446985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6" name="Oval 119"/>
          <p:cNvSpPr>
            <a:spLocks noChangeArrowheads="1"/>
          </p:cNvSpPr>
          <p:nvPr/>
        </p:nvSpPr>
        <p:spPr bwMode="auto">
          <a:xfrm>
            <a:off x="4505326" y="42267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7" name="Oval 120"/>
          <p:cNvSpPr>
            <a:spLocks noChangeArrowheads="1"/>
          </p:cNvSpPr>
          <p:nvPr/>
        </p:nvSpPr>
        <p:spPr bwMode="auto">
          <a:xfrm>
            <a:off x="4563667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8" name="Oval 121"/>
          <p:cNvSpPr>
            <a:spLocks noChangeArrowheads="1"/>
          </p:cNvSpPr>
          <p:nvPr/>
        </p:nvSpPr>
        <p:spPr bwMode="auto">
          <a:xfrm>
            <a:off x="4622008" y="424696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9" name="Oval 122"/>
          <p:cNvSpPr>
            <a:spLocks noChangeArrowheads="1"/>
          </p:cNvSpPr>
          <p:nvPr/>
        </p:nvSpPr>
        <p:spPr bwMode="auto">
          <a:xfrm>
            <a:off x="4680349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0" name="Oval 123"/>
          <p:cNvSpPr>
            <a:spLocks noChangeArrowheads="1"/>
          </p:cNvSpPr>
          <p:nvPr/>
        </p:nvSpPr>
        <p:spPr bwMode="auto">
          <a:xfrm>
            <a:off x="4738689" y="423862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1" name="Oval 124"/>
          <p:cNvSpPr>
            <a:spLocks noChangeArrowheads="1"/>
          </p:cNvSpPr>
          <p:nvPr/>
        </p:nvSpPr>
        <p:spPr bwMode="auto">
          <a:xfrm>
            <a:off x="4797029" y="4218386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2" name="Oval 125"/>
          <p:cNvSpPr>
            <a:spLocks noChangeArrowheads="1"/>
          </p:cNvSpPr>
          <p:nvPr/>
        </p:nvSpPr>
        <p:spPr bwMode="auto">
          <a:xfrm>
            <a:off x="4854180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3" name="Oval 126"/>
          <p:cNvSpPr>
            <a:spLocks noChangeArrowheads="1"/>
          </p:cNvSpPr>
          <p:nvPr/>
        </p:nvSpPr>
        <p:spPr bwMode="auto">
          <a:xfrm>
            <a:off x="4912520" y="423029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4" name="Oval 127"/>
          <p:cNvSpPr>
            <a:spLocks noChangeArrowheads="1"/>
          </p:cNvSpPr>
          <p:nvPr/>
        </p:nvSpPr>
        <p:spPr bwMode="auto">
          <a:xfrm>
            <a:off x="4970861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5" name="Oval 128"/>
          <p:cNvSpPr>
            <a:spLocks noChangeArrowheads="1"/>
          </p:cNvSpPr>
          <p:nvPr/>
        </p:nvSpPr>
        <p:spPr bwMode="auto">
          <a:xfrm>
            <a:off x="5029201" y="42219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6" name="Oval 129"/>
          <p:cNvSpPr>
            <a:spLocks noChangeArrowheads="1"/>
          </p:cNvSpPr>
          <p:nvPr/>
        </p:nvSpPr>
        <p:spPr bwMode="auto">
          <a:xfrm>
            <a:off x="5087542" y="42350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7" name="Oval 130"/>
          <p:cNvSpPr>
            <a:spLocks noChangeArrowheads="1"/>
          </p:cNvSpPr>
          <p:nvPr/>
        </p:nvSpPr>
        <p:spPr bwMode="auto">
          <a:xfrm>
            <a:off x="5145883" y="42267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8" name="Oval 131"/>
          <p:cNvSpPr>
            <a:spLocks noChangeArrowheads="1"/>
          </p:cNvSpPr>
          <p:nvPr/>
        </p:nvSpPr>
        <p:spPr bwMode="auto">
          <a:xfrm>
            <a:off x="5204224" y="42183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9" name="Oval 132"/>
          <p:cNvSpPr>
            <a:spLocks noChangeArrowheads="1"/>
          </p:cNvSpPr>
          <p:nvPr/>
        </p:nvSpPr>
        <p:spPr bwMode="auto">
          <a:xfrm>
            <a:off x="5261374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0" name="Oval 133"/>
          <p:cNvSpPr>
            <a:spLocks noChangeArrowheads="1"/>
          </p:cNvSpPr>
          <p:nvPr/>
        </p:nvSpPr>
        <p:spPr bwMode="auto">
          <a:xfrm>
            <a:off x="5319714" y="42183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1" name="Oval 134"/>
          <p:cNvSpPr>
            <a:spLocks noChangeArrowheads="1"/>
          </p:cNvSpPr>
          <p:nvPr/>
        </p:nvSpPr>
        <p:spPr bwMode="auto">
          <a:xfrm>
            <a:off x="5378055" y="42052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2" name="Oval 135"/>
          <p:cNvSpPr>
            <a:spLocks noChangeArrowheads="1"/>
          </p:cNvSpPr>
          <p:nvPr/>
        </p:nvSpPr>
        <p:spPr bwMode="auto">
          <a:xfrm>
            <a:off x="5436395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3" name="Oval 136"/>
          <p:cNvSpPr>
            <a:spLocks noChangeArrowheads="1"/>
          </p:cNvSpPr>
          <p:nvPr/>
        </p:nvSpPr>
        <p:spPr bwMode="auto">
          <a:xfrm>
            <a:off x="5494736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4" name="Oval 137"/>
          <p:cNvSpPr>
            <a:spLocks noChangeArrowheads="1"/>
          </p:cNvSpPr>
          <p:nvPr/>
        </p:nvSpPr>
        <p:spPr bwMode="auto">
          <a:xfrm>
            <a:off x="5553076" y="4201717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5" name="Oval 138"/>
          <p:cNvSpPr>
            <a:spLocks noChangeArrowheads="1"/>
          </p:cNvSpPr>
          <p:nvPr/>
        </p:nvSpPr>
        <p:spPr bwMode="auto">
          <a:xfrm>
            <a:off x="5611417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6" name="Oval 139"/>
          <p:cNvSpPr>
            <a:spLocks noChangeArrowheads="1"/>
          </p:cNvSpPr>
          <p:nvPr/>
        </p:nvSpPr>
        <p:spPr bwMode="auto">
          <a:xfrm>
            <a:off x="5673330" y="41933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7" name="Oval 140"/>
          <p:cNvSpPr>
            <a:spLocks noChangeArrowheads="1"/>
          </p:cNvSpPr>
          <p:nvPr/>
        </p:nvSpPr>
        <p:spPr bwMode="auto">
          <a:xfrm>
            <a:off x="5731670" y="419695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8" name="Oval 141"/>
          <p:cNvSpPr>
            <a:spLocks noChangeArrowheads="1"/>
          </p:cNvSpPr>
          <p:nvPr/>
        </p:nvSpPr>
        <p:spPr bwMode="auto">
          <a:xfrm>
            <a:off x="5790011" y="417195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9" name="Oval 142"/>
          <p:cNvSpPr>
            <a:spLocks noChangeArrowheads="1"/>
          </p:cNvSpPr>
          <p:nvPr/>
        </p:nvSpPr>
        <p:spPr bwMode="auto">
          <a:xfrm>
            <a:off x="5848351" y="418862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0" name="Oval 143"/>
          <p:cNvSpPr>
            <a:spLocks noChangeArrowheads="1"/>
          </p:cNvSpPr>
          <p:nvPr/>
        </p:nvSpPr>
        <p:spPr bwMode="auto">
          <a:xfrm>
            <a:off x="5906691" y="4180286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1" name="Oval 144"/>
          <p:cNvSpPr>
            <a:spLocks noChangeArrowheads="1"/>
          </p:cNvSpPr>
          <p:nvPr/>
        </p:nvSpPr>
        <p:spPr bwMode="auto">
          <a:xfrm>
            <a:off x="5963842" y="41933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2" name="Oval 145"/>
          <p:cNvSpPr>
            <a:spLocks noChangeArrowheads="1"/>
          </p:cNvSpPr>
          <p:nvPr/>
        </p:nvSpPr>
        <p:spPr bwMode="auto">
          <a:xfrm>
            <a:off x="6022183" y="418028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3" name="Oval 146"/>
          <p:cNvSpPr>
            <a:spLocks noChangeArrowheads="1"/>
          </p:cNvSpPr>
          <p:nvPr/>
        </p:nvSpPr>
        <p:spPr bwMode="auto">
          <a:xfrm>
            <a:off x="6080524" y="416838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4" name="Oval 147"/>
          <p:cNvSpPr>
            <a:spLocks noChangeArrowheads="1"/>
          </p:cNvSpPr>
          <p:nvPr/>
        </p:nvSpPr>
        <p:spPr bwMode="auto">
          <a:xfrm>
            <a:off x="6138864" y="4155283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5" name="Oval 148"/>
          <p:cNvSpPr>
            <a:spLocks noChangeArrowheads="1"/>
          </p:cNvSpPr>
          <p:nvPr/>
        </p:nvSpPr>
        <p:spPr bwMode="auto">
          <a:xfrm>
            <a:off x="6197205" y="415171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6" name="Oval 149"/>
          <p:cNvSpPr>
            <a:spLocks noChangeArrowheads="1"/>
          </p:cNvSpPr>
          <p:nvPr/>
        </p:nvSpPr>
        <p:spPr bwMode="auto">
          <a:xfrm>
            <a:off x="6255545" y="416838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7" name="Oval 150"/>
          <p:cNvSpPr>
            <a:spLocks noChangeArrowheads="1"/>
          </p:cNvSpPr>
          <p:nvPr/>
        </p:nvSpPr>
        <p:spPr bwMode="auto">
          <a:xfrm>
            <a:off x="6313886" y="413861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8" name="Oval 151"/>
          <p:cNvSpPr>
            <a:spLocks noChangeArrowheads="1"/>
          </p:cNvSpPr>
          <p:nvPr/>
        </p:nvSpPr>
        <p:spPr bwMode="auto">
          <a:xfrm>
            <a:off x="6372225" y="4113611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89" name="Oval 152"/>
          <p:cNvSpPr>
            <a:spLocks noChangeArrowheads="1"/>
          </p:cNvSpPr>
          <p:nvPr/>
        </p:nvSpPr>
        <p:spPr bwMode="auto">
          <a:xfrm>
            <a:off x="6429376" y="413504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0" name="Oval 153"/>
          <p:cNvSpPr>
            <a:spLocks noChangeArrowheads="1"/>
          </p:cNvSpPr>
          <p:nvPr/>
        </p:nvSpPr>
        <p:spPr bwMode="auto">
          <a:xfrm>
            <a:off x="6487717" y="4096942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1" name="Oval 154"/>
          <p:cNvSpPr>
            <a:spLocks noChangeArrowheads="1"/>
          </p:cNvSpPr>
          <p:nvPr/>
        </p:nvSpPr>
        <p:spPr bwMode="auto">
          <a:xfrm>
            <a:off x="6546058" y="4093370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2" name="Oval 156"/>
          <p:cNvSpPr>
            <a:spLocks noChangeArrowheads="1"/>
          </p:cNvSpPr>
          <p:nvPr/>
        </p:nvSpPr>
        <p:spPr bwMode="auto">
          <a:xfrm>
            <a:off x="6662739" y="407193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3" name="Oval 157"/>
          <p:cNvSpPr>
            <a:spLocks noChangeArrowheads="1"/>
          </p:cNvSpPr>
          <p:nvPr/>
        </p:nvSpPr>
        <p:spPr bwMode="auto">
          <a:xfrm>
            <a:off x="6721080" y="405169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4" name="Oval 158"/>
          <p:cNvSpPr>
            <a:spLocks noChangeArrowheads="1"/>
          </p:cNvSpPr>
          <p:nvPr/>
        </p:nvSpPr>
        <p:spPr bwMode="auto">
          <a:xfrm>
            <a:off x="6779420" y="40433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5" name="Oval 159"/>
          <p:cNvSpPr>
            <a:spLocks noChangeArrowheads="1"/>
          </p:cNvSpPr>
          <p:nvPr/>
        </p:nvSpPr>
        <p:spPr bwMode="auto">
          <a:xfrm>
            <a:off x="6837760" y="4018361"/>
            <a:ext cx="4881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6" name="Oval 160"/>
          <p:cNvSpPr>
            <a:spLocks noChangeArrowheads="1"/>
          </p:cNvSpPr>
          <p:nvPr/>
        </p:nvSpPr>
        <p:spPr bwMode="auto">
          <a:xfrm>
            <a:off x="6894911" y="39766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7" name="Oval 161"/>
          <p:cNvSpPr>
            <a:spLocks noChangeArrowheads="1"/>
          </p:cNvSpPr>
          <p:nvPr/>
        </p:nvSpPr>
        <p:spPr bwMode="auto">
          <a:xfrm>
            <a:off x="6953251" y="39766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8" name="Oval 162"/>
          <p:cNvSpPr>
            <a:spLocks noChangeArrowheads="1"/>
          </p:cNvSpPr>
          <p:nvPr/>
        </p:nvSpPr>
        <p:spPr bwMode="auto">
          <a:xfrm>
            <a:off x="7011592" y="391834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99" name="Oval 163"/>
          <p:cNvSpPr>
            <a:spLocks noChangeArrowheads="1"/>
          </p:cNvSpPr>
          <p:nvPr/>
        </p:nvSpPr>
        <p:spPr bwMode="auto">
          <a:xfrm>
            <a:off x="7069933" y="388977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0" name="Oval 164"/>
          <p:cNvSpPr>
            <a:spLocks noChangeArrowheads="1"/>
          </p:cNvSpPr>
          <p:nvPr/>
        </p:nvSpPr>
        <p:spPr bwMode="auto">
          <a:xfrm>
            <a:off x="7128274" y="385167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1" name="Oval 165"/>
          <p:cNvSpPr>
            <a:spLocks noChangeArrowheads="1"/>
          </p:cNvSpPr>
          <p:nvPr/>
        </p:nvSpPr>
        <p:spPr bwMode="auto">
          <a:xfrm>
            <a:off x="7186614" y="3764758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2" name="Oval 166"/>
          <p:cNvSpPr>
            <a:spLocks noChangeArrowheads="1"/>
          </p:cNvSpPr>
          <p:nvPr/>
        </p:nvSpPr>
        <p:spPr bwMode="auto">
          <a:xfrm>
            <a:off x="7244955" y="3644505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3" name="Oval 167"/>
          <p:cNvSpPr>
            <a:spLocks noChangeArrowheads="1"/>
          </p:cNvSpPr>
          <p:nvPr/>
        </p:nvSpPr>
        <p:spPr bwMode="auto">
          <a:xfrm>
            <a:off x="7303294" y="3565922"/>
            <a:ext cx="4881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4" name="Oval 168"/>
          <p:cNvSpPr>
            <a:spLocks noChangeArrowheads="1"/>
          </p:cNvSpPr>
          <p:nvPr/>
        </p:nvSpPr>
        <p:spPr bwMode="auto">
          <a:xfrm>
            <a:off x="7360445" y="3427811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5" name="Oval 169"/>
          <p:cNvSpPr>
            <a:spLocks noChangeArrowheads="1"/>
          </p:cNvSpPr>
          <p:nvPr/>
        </p:nvSpPr>
        <p:spPr bwMode="auto">
          <a:xfrm>
            <a:off x="7418786" y="322421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6" name="Oval 170"/>
          <p:cNvSpPr>
            <a:spLocks noChangeArrowheads="1"/>
          </p:cNvSpPr>
          <p:nvPr/>
        </p:nvSpPr>
        <p:spPr bwMode="auto">
          <a:xfrm>
            <a:off x="7477126" y="2962276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7" name="Oval 171"/>
          <p:cNvSpPr>
            <a:spLocks noChangeArrowheads="1"/>
          </p:cNvSpPr>
          <p:nvPr/>
        </p:nvSpPr>
        <p:spPr bwMode="auto">
          <a:xfrm>
            <a:off x="7535467" y="2526506"/>
            <a:ext cx="50006" cy="4881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8" name="Oval 172"/>
          <p:cNvSpPr>
            <a:spLocks noChangeArrowheads="1"/>
          </p:cNvSpPr>
          <p:nvPr/>
        </p:nvSpPr>
        <p:spPr bwMode="auto">
          <a:xfrm>
            <a:off x="7597380" y="1947864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09" name="Oval 173"/>
          <p:cNvSpPr>
            <a:spLocks noChangeArrowheads="1"/>
          </p:cNvSpPr>
          <p:nvPr/>
        </p:nvSpPr>
        <p:spPr bwMode="auto">
          <a:xfrm>
            <a:off x="7655720" y="738189"/>
            <a:ext cx="50006" cy="5000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1" name="Rectangle 175"/>
          <p:cNvSpPr>
            <a:spLocks noChangeArrowheads="1"/>
          </p:cNvSpPr>
          <p:nvPr/>
        </p:nvSpPr>
        <p:spPr bwMode="auto">
          <a:xfrm>
            <a:off x="4179094" y="685801"/>
            <a:ext cx="236603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dirty="0">
                <a:solidFill>
                  <a:srgbClr val="000000"/>
                </a:solidFill>
              </a:rPr>
              <a:t>14.5% of students from top 1%</a:t>
            </a:r>
            <a:endParaRPr lang="en-US" altLang="en-US" sz="1350" dirty="0"/>
          </a:p>
        </p:txBody>
      </p:sp>
      <p:sp>
        <p:nvSpPr>
          <p:cNvPr id="512" name="Line 176"/>
          <p:cNvSpPr>
            <a:spLocks noChangeShapeType="1"/>
          </p:cNvSpPr>
          <p:nvPr/>
        </p:nvSpPr>
        <p:spPr bwMode="auto">
          <a:xfrm flipV="1">
            <a:off x="1795463" y="534591"/>
            <a:ext cx="0" cy="38290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3" name="Line 177"/>
          <p:cNvSpPr>
            <a:spLocks noChangeShapeType="1"/>
          </p:cNvSpPr>
          <p:nvPr/>
        </p:nvSpPr>
        <p:spPr bwMode="auto">
          <a:xfrm flipH="1">
            <a:off x="1728788" y="4363641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4" name="Rectangle 178"/>
          <p:cNvSpPr>
            <a:spLocks noChangeArrowheads="1"/>
          </p:cNvSpPr>
          <p:nvPr/>
        </p:nvSpPr>
        <p:spPr bwMode="auto">
          <a:xfrm rot="16200000">
            <a:off x="1565207" y="4215714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515" name="Line 179"/>
          <p:cNvSpPr>
            <a:spLocks noChangeShapeType="1"/>
          </p:cNvSpPr>
          <p:nvPr/>
        </p:nvSpPr>
        <p:spPr bwMode="auto">
          <a:xfrm flipH="1">
            <a:off x="1728788" y="3124200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6" name="Rectangle 180"/>
          <p:cNvSpPr>
            <a:spLocks noChangeArrowheads="1"/>
          </p:cNvSpPr>
          <p:nvPr/>
        </p:nvSpPr>
        <p:spPr bwMode="auto">
          <a:xfrm rot="16200000">
            <a:off x="1565207" y="2977464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5</a:t>
            </a:r>
            <a:endParaRPr lang="en-US" altLang="en-US" sz="1350"/>
          </a:p>
        </p:txBody>
      </p:sp>
      <p:sp>
        <p:nvSpPr>
          <p:cNvPr id="517" name="Line 181"/>
          <p:cNvSpPr>
            <a:spLocks noChangeShapeType="1"/>
          </p:cNvSpPr>
          <p:nvPr/>
        </p:nvSpPr>
        <p:spPr bwMode="auto">
          <a:xfrm flipH="1">
            <a:off x="1728788" y="188118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8" name="Rectangle 182"/>
          <p:cNvSpPr>
            <a:spLocks noChangeArrowheads="1"/>
          </p:cNvSpPr>
          <p:nvPr/>
        </p:nvSpPr>
        <p:spPr bwMode="auto">
          <a:xfrm rot="16200000">
            <a:off x="1517117" y="1734452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10</a:t>
            </a:r>
            <a:endParaRPr lang="en-US" altLang="en-US" sz="1350"/>
          </a:p>
        </p:txBody>
      </p:sp>
      <p:sp>
        <p:nvSpPr>
          <p:cNvPr id="519" name="Line 183"/>
          <p:cNvSpPr>
            <a:spLocks noChangeShapeType="1"/>
          </p:cNvSpPr>
          <p:nvPr/>
        </p:nvSpPr>
        <p:spPr bwMode="auto">
          <a:xfrm flipH="1">
            <a:off x="1728788" y="642938"/>
            <a:ext cx="66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0" name="Rectangle 184"/>
          <p:cNvSpPr>
            <a:spLocks noChangeArrowheads="1"/>
          </p:cNvSpPr>
          <p:nvPr/>
        </p:nvSpPr>
        <p:spPr bwMode="auto">
          <a:xfrm rot="16200000">
            <a:off x="1517117" y="493821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15</a:t>
            </a:r>
            <a:endParaRPr lang="en-US" altLang="en-US" sz="1350"/>
          </a:p>
        </p:txBody>
      </p:sp>
      <p:sp>
        <p:nvSpPr>
          <p:cNvPr id="521" name="Rectangle 185"/>
          <p:cNvSpPr>
            <a:spLocks noChangeArrowheads="1"/>
          </p:cNvSpPr>
          <p:nvPr/>
        </p:nvSpPr>
        <p:spPr bwMode="auto">
          <a:xfrm rot="16200000">
            <a:off x="611777" y="2274996"/>
            <a:ext cx="151964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Percent of Students</a:t>
            </a:r>
            <a:endParaRPr lang="en-US" altLang="en-US" sz="1350"/>
          </a:p>
        </p:txBody>
      </p:sp>
      <p:sp>
        <p:nvSpPr>
          <p:cNvPr id="522" name="Line 186"/>
          <p:cNvSpPr>
            <a:spLocks noChangeShapeType="1"/>
          </p:cNvSpPr>
          <p:nvPr/>
        </p:nvSpPr>
        <p:spPr bwMode="auto">
          <a:xfrm>
            <a:off x="1795464" y="4363641"/>
            <a:ext cx="605194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3" name="Line 187"/>
          <p:cNvSpPr>
            <a:spLocks noChangeShapeType="1"/>
          </p:cNvSpPr>
          <p:nvPr/>
        </p:nvSpPr>
        <p:spPr bwMode="auto">
          <a:xfrm>
            <a:off x="1907381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4" name="Rectangle 188"/>
          <p:cNvSpPr>
            <a:spLocks noChangeArrowheads="1"/>
          </p:cNvSpPr>
          <p:nvPr/>
        </p:nvSpPr>
        <p:spPr bwMode="auto">
          <a:xfrm>
            <a:off x="1862138" y="4467226"/>
            <a:ext cx="9618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0</a:t>
            </a:r>
            <a:endParaRPr lang="en-US" altLang="en-US" sz="1350"/>
          </a:p>
        </p:txBody>
      </p:sp>
      <p:sp>
        <p:nvSpPr>
          <p:cNvPr id="525" name="Line 189"/>
          <p:cNvSpPr>
            <a:spLocks noChangeShapeType="1"/>
          </p:cNvSpPr>
          <p:nvPr/>
        </p:nvSpPr>
        <p:spPr bwMode="auto">
          <a:xfrm>
            <a:off x="3071813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6" name="Rectangle 190"/>
          <p:cNvSpPr>
            <a:spLocks noChangeArrowheads="1"/>
          </p:cNvSpPr>
          <p:nvPr/>
        </p:nvSpPr>
        <p:spPr bwMode="auto">
          <a:xfrm>
            <a:off x="2975372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20</a:t>
            </a:r>
            <a:endParaRPr lang="en-US" altLang="en-US" sz="1350"/>
          </a:p>
        </p:txBody>
      </p:sp>
      <p:sp>
        <p:nvSpPr>
          <p:cNvPr id="527" name="Line 191"/>
          <p:cNvSpPr>
            <a:spLocks noChangeShapeType="1"/>
          </p:cNvSpPr>
          <p:nvPr/>
        </p:nvSpPr>
        <p:spPr bwMode="auto">
          <a:xfrm>
            <a:off x="4239815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28" name="Rectangle 192"/>
          <p:cNvSpPr>
            <a:spLocks noChangeArrowheads="1"/>
          </p:cNvSpPr>
          <p:nvPr/>
        </p:nvSpPr>
        <p:spPr bwMode="auto">
          <a:xfrm>
            <a:off x="4143375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40</a:t>
            </a:r>
            <a:endParaRPr lang="en-US" altLang="en-US" sz="1350"/>
          </a:p>
        </p:txBody>
      </p:sp>
      <p:sp>
        <p:nvSpPr>
          <p:cNvPr id="529" name="Line 193"/>
          <p:cNvSpPr>
            <a:spLocks noChangeShapeType="1"/>
          </p:cNvSpPr>
          <p:nvPr/>
        </p:nvSpPr>
        <p:spPr bwMode="auto">
          <a:xfrm>
            <a:off x="5403056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0" name="Rectangle 194"/>
          <p:cNvSpPr>
            <a:spLocks noChangeArrowheads="1"/>
          </p:cNvSpPr>
          <p:nvPr/>
        </p:nvSpPr>
        <p:spPr bwMode="auto">
          <a:xfrm>
            <a:off x="5307806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60</a:t>
            </a:r>
            <a:endParaRPr lang="en-US" altLang="en-US" sz="1350"/>
          </a:p>
        </p:txBody>
      </p:sp>
      <p:sp>
        <p:nvSpPr>
          <p:cNvPr id="531" name="Line 195"/>
          <p:cNvSpPr>
            <a:spLocks noChangeShapeType="1"/>
          </p:cNvSpPr>
          <p:nvPr/>
        </p:nvSpPr>
        <p:spPr bwMode="auto">
          <a:xfrm>
            <a:off x="6571060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2" name="Rectangle 196"/>
          <p:cNvSpPr>
            <a:spLocks noChangeArrowheads="1"/>
          </p:cNvSpPr>
          <p:nvPr/>
        </p:nvSpPr>
        <p:spPr bwMode="auto">
          <a:xfrm>
            <a:off x="6475810" y="4467226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80</a:t>
            </a:r>
            <a:endParaRPr lang="en-US" altLang="en-US" sz="1350"/>
          </a:p>
        </p:txBody>
      </p:sp>
      <p:sp>
        <p:nvSpPr>
          <p:cNvPr id="533" name="Line 197"/>
          <p:cNvSpPr>
            <a:spLocks noChangeShapeType="1"/>
          </p:cNvSpPr>
          <p:nvPr/>
        </p:nvSpPr>
        <p:spPr bwMode="auto">
          <a:xfrm>
            <a:off x="7739063" y="4363641"/>
            <a:ext cx="0" cy="666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34" name="Rectangle 198"/>
          <p:cNvSpPr>
            <a:spLocks noChangeArrowheads="1"/>
          </p:cNvSpPr>
          <p:nvPr/>
        </p:nvSpPr>
        <p:spPr bwMode="auto">
          <a:xfrm>
            <a:off x="7597380" y="4467226"/>
            <a:ext cx="28854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100</a:t>
            </a:r>
            <a:endParaRPr lang="en-US" altLang="en-US" sz="1350"/>
          </a:p>
        </p:txBody>
      </p:sp>
      <p:sp>
        <p:nvSpPr>
          <p:cNvPr id="535" name="Rectangle 199"/>
          <p:cNvSpPr>
            <a:spLocks noChangeArrowheads="1"/>
          </p:cNvSpPr>
          <p:nvPr/>
        </p:nvSpPr>
        <p:spPr bwMode="auto">
          <a:xfrm>
            <a:off x="4339828" y="4687492"/>
            <a:ext cx="96180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rgbClr val="000000"/>
                </a:solidFill>
              </a:rPr>
              <a:t>Parent Rank</a:t>
            </a:r>
            <a:endParaRPr lang="en-US" altLang="en-US" sz="1350"/>
          </a:p>
        </p:txBody>
      </p:sp>
      <p:sp>
        <p:nvSpPr>
          <p:cNvPr id="536" name="Rectangle 200"/>
          <p:cNvSpPr>
            <a:spLocks noChangeArrowheads="1"/>
          </p:cNvSpPr>
          <p:nvPr/>
        </p:nvSpPr>
        <p:spPr bwMode="auto">
          <a:xfrm>
            <a:off x="4788694" y="227411"/>
            <a:ext cx="67326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75">
                <a:solidFill>
                  <a:srgbClr val="1E2D53"/>
                </a:solidFill>
              </a:rPr>
              <a:t> </a:t>
            </a:r>
            <a:endParaRPr lang="en-US" altLang="en-US" sz="1350"/>
          </a:p>
        </p:txBody>
      </p:sp>
      <p:cxnSp>
        <p:nvCxnSpPr>
          <p:cNvPr id="537" name="Straight Connector 145"/>
          <p:cNvCxnSpPr/>
          <p:nvPr/>
        </p:nvCxnSpPr>
        <p:spPr>
          <a:xfrm flipV="1">
            <a:off x="6533436" y="770332"/>
            <a:ext cx="1097280" cy="4766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sp>
        <p:nvSpPr>
          <p:cNvPr id="541" name="TextBox 92"/>
          <p:cNvSpPr txBox="1"/>
          <p:nvPr/>
        </p:nvSpPr>
        <p:spPr>
          <a:xfrm>
            <a:off x="1143101" y="1"/>
            <a:ext cx="6857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rgbClr val="1E2D53"/>
                </a:solidFill>
              </a:rPr>
              <a:t>Parent Income Distribution by Percentile</a:t>
            </a:r>
          </a:p>
          <a:p>
            <a:pPr algn="ctr">
              <a:defRPr/>
            </a:pPr>
            <a:r>
              <a:rPr lang="en-US" sz="1350" dirty="0">
                <a:solidFill>
                  <a:srgbClr val="1E2D53"/>
                </a:solidFill>
              </a:rPr>
              <a:t>Ivy Plus Colleges</a:t>
            </a:r>
          </a:p>
        </p:txBody>
      </p:sp>
      <p:sp>
        <p:nvSpPr>
          <p:cNvPr id="139" name="Rectangle 244"/>
          <p:cNvSpPr>
            <a:spLocks noChangeArrowheads="1"/>
          </p:cNvSpPr>
          <p:nvPr/>
        </p:nvSpPr>
        <p:spPr bwMode="auto">
          <a:xfrm>
            <a:off x="2230041" y="3507002"/>
            <a:ext cx="275075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350" dirty="0">
                <a:solidFill>
                  <a:srgbClr val="000000"/>
                </a:solidFill>
              </a:rPr>
              <a:t>13.5% of students from bottom 50%</a:t>
            </a:r>
          </a:p>
        </p:txBody>
      </p:sp>
      <p:sp>
        <p:nvSpPr>
          <p:cNvPr id="140" name="Left Brace 139"/>
          <p:cNvSpPr/>
          <p:nvPr/>
        </p:nvSpPr>
        <p:spPr>
          <a:xfrm rot="5400000">
            <a:off x="3371139" y="2379269"/>
            <a:ext cx="145176" cy="2930439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050">
              <a:solidFill>
                <a:srgbClr val="000000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1617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1760</Words>
  <Application>Microsoft Office PowerPoint</Application>
  <PresentationFormat>On-screen Show (16:9)</PresentationFormat>
  <Paragraphs>496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Noto Sans Symbols</vt:lpstr>
      <vt:lpstr>Chalkboard</vt:lpstr>
      <vt:lpstr>Short Stack</vt:lpstr>
      <vt:lpstr>Arial</vt:lpstr>
      <vt:lpstr>Calibri</vt:lpstr>
      <vt:lpstr>Lucida Sans</vt:lpstr>
      <vt:lpstr>Simple Light</vt:lpstr>
      <vt:lpstr>Office Theme</vt:lpstr>
      <vt:lpstr>11_Office Theme</vt:lpstr>
      <vt:lpstr>9_Office Theme</vt:lpstr>
      <vt:lpstr>24_Office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Puerta, Sebastian</cp:lastModifiedBy>
  <cp:revision>33</cp:revision>
  <dcterms:modified xsi:type="dcterms:W3CDTF">2021-06-08T16:17:27Z</dcterms:modified>
</cp:coreProperties>
</file>