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heme/themeOverride2.xml" ContentType="application/vnd.openxmlformats-officedocument.themeOverrid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7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8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97648" r:id="rId1"/>
    <p:sldMasterId id="2147497852" r:id="rId2"/>
    <p:sldMasterId id="2147498178" r:id="rId3"/>
    <p:sldMasterId id="2147498190" r:id="rId4"/>
    <p:sldMasterId id="2147498278" r:id="rId5"/>
    <p:sldMasterId id="2147498326" r:id="rId6"/>
    <p:sldMasterId id="2147498330" r:id="rId7"/>
    <p:sldMasterId id="2147498342" r:id="rId8"/>
    <p:sldMasterId id="2147498354" r:id="rId9"/>
  </p:sldMasterIdLst>
  <p:notesMasterIdLst>
    <p:notesMasterId r:id="rId49"/>
  </p:notesMasterIdLst>
  <p:handoutMasterIdLst>
    <p:handoutMasterId r:id="rId50"/>
  </p:handoutMasterIdLst>
  <p:sldIdLst>
    <p:sldId id="2756" r:id="rId10"/>
    <p:sldId id="3696" r:id="rId11"/>
    <p:sldId id="3699" r:id="rId12"/>
    <p:sldId id="3710" r:id="rId13"/>
    <p:sldId id="3701" r:id="rId14"/>
    <p:sldId id="2862" r:id="rId15"/>
    <p:sldId id="2853" r:id="rId16"/>
    <p:sldId id="3711" r:id="rId17"/>
    <p:sldId id="3712" r:id="rId18"/>
    <p:sldId id="3713" r:id="rId19"/>
    <p:sldId id="3714" r:id="rId20"/>
    <p:sldId id="2856" r:id="rId21"/>
    <p:sldId id="3700" r:id="rId22"/>
    <p:sldId id="3697" r:id="rId23"/>
    <p:sldId id="2391" r:id="rId24"/>
    <p:sldId id="3715" r:id="rId25"/>
    <p:sldId id="3716" r:id="rId26"/>
    <p:sldId id="2387" r:id="rId27"/>
    <p:sldId id="2388" r:id="rId28"/>
    <p:sldId id="3728" r:id="rId29"/>
    <p:sldId id="3729" r:id="rId30"/>
    <p:sldId id="3730" r:id="rId31"/>
    <p:sldId id="3720" r:id="rId32"/>
    <p:sldId id="425" r:id="rId33"/>
    <p:sldId id="3722" r:id="rId34"/>
    <p:sldId id="2860" r:id="rId35"/>
    <p:sldId id="2859" r:id="rId36"/>
    <p:sldId id="2854" r:id="rId37"/>
    <p:sldId id="2855" r:id="rId38"/>
    <p:sldId id="3721" r:id="rId39"/>
    <p:sldId id="3725" r:id="rId40"/>
    <p:sldId id="3724" r:id="rId41"/>
    <p:sldId id="2389" r:id="rId42"/>
    <p:sldId id="3726" r:id="rId43"/>
    <p:sldId id="2392" r:id="rId44"/>
    <p:sldId id="2394" r:id="rId45"/>
    <p:sldId id="3718" r:id="rId46"/>
    <p:sldId id="3719" r:id="rId47"/>
    <p:sldId id="3727" r:id="rId48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66"/>
    <a:srgbClr val="1A476F"/>
    <a:srgbClr val="0070C0"/>
    <a:srgbClr val="CD375D"/>
    <a:srgbClr val="6CA62C"/>
    <a:srgbClr val="006600"/>
    <a:srgbClr val="F0F7FA"/>
    <a:srgbClr val="EDF6F9"/>
    <a:srgbClr val="E5F2F7"/>
    <a:srgbClr val="F3F9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2" autoAdjust="0"/>
    <p:restoredTop sz="88335" autoAdjust="0"/>
  </p:normalViewPr>
  <p:slideViewPr>
    <p:cSldViewPr>
      <p:cViewPr varScale="1">
        <p:scale>
          <a:sx n="76" d="100"/>
          <a:sy n="76" d="100"/>
        </p:scale>
        <p:origin x="854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6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040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algn="l" defTabSz="965200" eaLnBrk="0" hangingPunct="0">
              <a:buClrTx/>
              <a:buSzTx/>
              <a:buFontTx/>
              <a:buNone/>
              <a:defRPr sz="1200">
                <a:latin typeface="Arial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 dirty="0">
              <a:latin typeface="cmss10"/>
            </a:endParaRPr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algn="r" defTabSz="965200" eaLnBrk="0" hangingPunct="0">
              <a:buClrTx/>
              <a:buSzTx/>
              <a:buFontTx/>
              <a:buNone/>
              <a:defRPr sz="1200">
                <a:latin typeface="Arial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 dirty="0">
              <a:latin typeface="cmss10"/>
            </a:endParaRPr>
          </a:p>
        </p:txBody>
      </p:sp>
      <p:sp>
        <p:nvSpPr>
          <p:cNvPr id="333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l" defTabSz="965200" eaLnBrk="0" hangingPunct="0">
              <a:buClrTx/>
              <a:buSzTx/>
              <a:buFontTx/>
              <a:buNone/>
              <a:defRPr sz="1200">
                <a:latin typeface="Arial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 dirty="0">
              <a:latin typeface="cmss10"/>
            </a:endParaRPr>
          </a:p>
        </p:txBody>
      </p:sp>
      <p:sp>
        <p:nvSpPr>
          <p:cNvPr id="333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67862519-F60B-45CB-9A87-78CA7E34BA54}" type="slidenum">
              <a:rPr lang="en-US">
                <a:latin typeface="cmss10"/>
                <a:cs typeface="CMU Bright" panose="02000603000000000000" pitchFamily="2" charset="0"/>
              </a:rPr>
              <a:pPr>
                <a:defRPr/>
              </a:pPr>
              <a:t>‹#›</a:t>
            </a:fld>
            <a:endParaRPr lang="en-US" dirty="0">
              <a:latin typeface="cmss10"/>
              <a:cs typeface="CMU Br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236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algn="l" defTabSz="965200" eaLnBrk="0" hangingPunct="0">
              <a:buClrTx/>
              <a:buSzTx/>
              <a:buFontTx/>
              <a:buNone/>
              <a:defRPr sz="1200">
                <a:latin typeface="Chalkboard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algn="r" defTabSz="965200" eaLnBrk="0" hangingPunct="0">
              <a:buClrTx/>
              <a:buSzTx/>
              <a:buFontTx/>
              <a:buNone/>
              <a:defRPr sz="1200">
                <a:latin typeface="Chalkboard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2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0375" y="720725"/>
            <a:ext cx="6396038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l" defTabSz="965200" eaLnBrk="0" hangingPunct="0">
              <a:buClrTx/>
              <a:buSzTx/>
              <a:buFontTx/>
              <a:buNone/>
              <a:defRPr sz="1200">
                <a:latin typeface="Chalkboard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Chalkboard"/>
                <a:ea typeface="ＭＳ Ｐゴシック" pitchFamily="34" charset="-128"/>
                <a:cs typeface="CMU Bright" panose="02000603000000000000" pitchFamily="2" charset="0"/>
              </a:defRPr>
            </a:lvl1pPr>
          </a:lstStyle>
          <a:p>
            <a:pPr>
              <a:defRPr/>
            </a:pPr>
            <a:fld id="{00712CF3-E26A-4AC6-973D-B772AF83308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050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mss10"/>
        <a:ea typeface="ＭＳ Ｐゴシック" charset="-128"/>
        <a:cs typeface="CMU Bright" panose="02000603000000000000" pitchFamily="2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mss10"/>
        <a:ea typeface="ＭＳ Ｐゴシック" charset="-128"/>
        <a:cs typeface="CMU Bright" panose="02000603000000000000" pitchFamily="2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mss10"/>
        <a:ea typeface="ＭＳ Ｐゴシック" charset="-128"/>
        <a:cs typeface="CMU Bright" panose="02000603000000000000" pitchFamily="2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mss10"/>
        <a:ea typeface="ＭＳ Ｐゴシック" charset="-128"/>
        <a:cs typeface="CMU Bright" panose="02000603000000000000" pitchFamily="2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mss10"/>
        <a:ea typeface="ＭＳ Ｐゴシック" charset="-128"/>
        <a:cs typeface="CMU Bright" panose="02000603000000000000" pitchFamily="2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zQtmZjMdejU?utm_source=unsplash&amp;utm_medium=referral&amp;utm_content=creditCopyText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earch/photos/white?utm_source=unsplash&amp;utm_medium=referral&amp;utm_content=creditCopyText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Ev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on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Unsplash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6246F5-9D12-48FD-B271-F479458B03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pPr marL="0" marR="0" lvl="0" indent="0" algn="r" defTabSz="914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1481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871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D9DD0E-FFA2-4BB1-8AFF-886C94EB0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lkboard" charset="0"/>
                <a:ea typeface="ＭＳ Ｐゴシック" charset="-128"/>
                <a:cs typeface="+mn-cs"/>
              </a:rPr>
              <a:pPr marL="0" marR="0" lvl="0" indent="0" algn="r" defTabSz="92871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alkboard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531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871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D9DD0E-FFA2-4BB1-8AFF-886C94EB0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lkboard" charset="0"/>
                <a:ea typeface="ＭＳ Ｐゴシック" charset="-128"/>
                <a:cs typeface="+mn-cs"/>
              </a:rPr>
              <a:pPr marL="0" marR="0" lvl="0" indent="0" algn="r" defTabSz="92871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alkboard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7607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55413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7504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05266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45824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24619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11511E-9EB6-45E7-A74A-23F9A26F0F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07160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11511E-9EB6-45E7-A74A-23F9A26F0F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9284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6B88C-D05A-436D-9F94-305907F2C6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29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18472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6B88C-D05A-436D-9F94-305907F2C6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117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6B88C-D05A-436D-9F94-305907F2C6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6394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61913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712CF3-E26A-4AC6-973D-B772AF8330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Arial" pitchFamily="34" charset="0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7095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82427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712CF3-E26A-4AC6-973D-B772AF8330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lkboard"/>
                <a:ea typeface="ＭＳ Ｐゴシック" pitchFamily="34" charset="-128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3243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871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D9DD0E-FFA2-4BB1-8AFF-886C94EB0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lkboard" charset="0"/>
                <a:ea typeface="ＭＳ Ｐゴシック" charset="-128"/>
                <a:cs typeface="+mn-cs"/>
              </a:rPr>
              <a:pPr marL="0" marR="0" lvl="0" indent="0" algn="r" defTabSz="92871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alkboard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0137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871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D9DD0E-FFA2-4BB1-8AFF-886C94EB0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lkboard" charset="0"/>
                <a:ea typeface="ＭＳ Ｐゴシック" charset="-128"/>
                <a:cs typeface="+mn-cs"/>
              </a:rPr>
              <a:pPr marL="0" marR="0" lvl="0" indent="0" algn="r" defTabSz="92871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alkboard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84871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871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D9DD0E-FFA2-4BB1-8AFF-886C94EB0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lkboard" charset="0"/>
                <a:ea typeface="ＭＳ Ｐゴシック" charset="-128"/>
                <a:cs typeface="+mn-cs"/>
              </a:rPr>
              <a:pPr marL="0" marR="0" lvl="0" indent="0" algn="r" defTabSz="92871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alkboard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3557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1849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6050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81637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11511E-9EB6-45E7-A74A-23F9A26F0F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87069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5883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05266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11511E-9EB6-45E7-A74A-23F9A26F0F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5958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11511E-9EB6-45E7-A74A-23F9A26F0F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31541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85681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1060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060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983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871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D9DD0E-FFA2-4BB1-8AFF-886C94EB0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lkboard" charset="0"/>
                <a:ea typeface="ＭＳ Ｐゴシック" charset="-128"/>
                <a:cs typeface="+mn-cs"/>
              </a:rPr>
              <a:pPr marL="0" marR="0" lvl="0" indent="0" algn="r" defTabSz="92871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alkboard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767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847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323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871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D9DD0E-FFA2-4BB1-8AFF-886C94EB0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lkboard" charset="0"/>
                <a:ea typeface="ＭＳ Ｐゴシック" charset="-128"/>
                <a:cs typeface="+mn-cs"/>
              </a:rPr>
              <a:pPr marL="0" marR="0" lvl="0" indent="0" algn="r" defTabSz="92871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alkboard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8087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1" y="1143001"/>
            <a:ext cx="11095567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514600"/>
            <a:ext cx="85344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8000" y="1219200"/>
            <a:ext cx="110744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6434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5563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7800" y="152400"/>
            <a:ext cx="29210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85598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4364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685800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5181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33540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856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06571-DCB5-4C87-A3AA-166A0CDD3B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B3DC60-56DF-460A-BDCB-77A26501EC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2E505-1D95-4BFD-8B44-91E51C6F3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C889-74C7-4011-B0A5-0BCFD021F3B6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8F1714-5768-4376-A2B8-BAB22B8CD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6E0DF-AE58-4174-BBC4-049AC96F8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0B7D-5D55-49AA-A321-1899D7CDF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92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452F5-07B1-4BBE-B35E-DF4FE101A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E0D08-D603-408A-BE64-E5561C2C2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18CFF-5288-4714-9327-3A764F9CE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C889-74C7-4011-B0A5-0BCFD021F3B6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6B05E-B259-4707-A286-54C07B158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E7345-5896-48E9-9779-58332651C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0B7D-5D55-49AA-A321-1899D7CDF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22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B1C7B-A65F-46A3-8CA4-8284CF518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31AE84-D582-4D3C-B8CF-147DD0D13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9CF57-EE24-4B61-ADEF-418D9833D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C889-74C7-4011-B0A5-0BCFD021F3B6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B9F47-B53F-4066-9F18-11BF8D739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D70EF-106C-4DB8-878B-A96F6A903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0B7D-5D55-49AA-A321-1899D7CDF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09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39294-AAB9-412F-8B3B-598E357FD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4B3CF-DC84-475F-A945-0902521FCF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FC7621-33C4-4F5B-80BE-BB499FDDFB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05BD5B-BCBE-4832-900F-8E0E51D80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C889-74C7-4011-B0A5-0BCFD021F3B6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2B1452-DACC-4744-BF8A-DC6912CD9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5C14F3-1BF9-49A8-9319-F71421B06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0B7D-5D55-49AA-A321-1899D7CDF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06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CCF53-9DA1-4A5C-A089-FC93373F4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DDEB3-C852-4D12-879A-EC4704A9A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703152-E769-48BE-B9AF-B9DEAE3675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45B230-E8BE-42BB-80AF-C924E2AF28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4D593E-2303-4582-939D-D4A83874F9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617FBE-06FD-4BA5-AC8A-A16A83D2A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C889-74C7-4011-B0A5-0BCFD021F3B6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7A0183-1DDD-4568-AE30-3D2E04DFB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44BC15-B68C-4927-9BF7-C583F000C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0B7D-5D55-49AA-A321-1899D7CDF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595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815F0-46AF-49E1-9B3E-24C263403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93FD3D-E20C-494D-B142-B5F0B7867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C889-74C7-4011-B0A5-0BCFD021F3B6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087B84-20BF-4694-831B-DBB3D54D3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A52F46-DA0C-40F2-8263-3FB46043A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0B7D-5D55-49AA-A321-1899D7CDF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79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14711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E6AB17-67A6-49C6-9F4B-389001F20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C889-74C7-4011-B0A5-0BCFD021F3B6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43FD94-DC64-4A6F-8A0E-07180E4A8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54BD69-F127-4582-944A-87D42FC1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0B7D-5D55-49AA-A321-1899D7CDF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698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CE07E-945D-42AC-97A9-7E31D328C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99E5D-0077-430D-B0F8-A377128E9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81F956-2A2E-43C5-A7AF-14BCB1BE1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7939BC-0C75-46FD-B1E9-C67B54DDE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C889-74C7-4011-B0A5-0BCFD021F3B6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F3D289-EB3F-4F9D-B2B1-5B8437572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2FCEB8-40FC-4817-ADBD-1AF4FDC95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0B7D-5D55-49AA-A321-1899D7CDF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9338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F2188-F4CB-4A53-AAB6-6520643E7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AE1A7B-EF16-4364-AF5F-5E80EED9BA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D58DC9-E21C-4F25-B8A6-57E78297D7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0B10DF-BB2B-4C64-A169-25C00CF5A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C889-74C7-4011-B0A5-0BCFD021F3B6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B01A40-C2C4-4F56-9EF3-A15E2F632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FCED8E-D2E2-48CF-BD26-73CC2FE26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0B7D-5D55-49AA-A321-1899D7CDF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17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97060-AC5B-44C3-A0EC-855F6B5B8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35161E-8794-46FF-B901-BCADAB0400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602F9-D7BD-4416-9E76-AEF7C3493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C889-74C7-4011-B0A5-0BCFD021F3B6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F955C-6357-45F4-A559-28AB7FFDC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CDDFD-A38E-4331-A879-255FD8A12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0B7D-5D55-49AA-A321-1899D7CDF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651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48DA37-3950-4BF3-8DD6-F47D7EF72A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C5EB0A-02A4-48B6-B779-7C3BA0EB9E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65A36-2C31-4CD0-A53A-F87215627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C889-74C7-4011-B0A5-0BCFD021F3B6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FCD4C-894C-4762-8439-64E19B19E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3BC7C-07F7-48BD-8F63-10AAAD953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0B7D-5D55-49AA-A321-1899D7CDF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218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81"/>
            <a:ext cx="10363200" cy="1470025"/>
          </a:xfrm>
        </p:spPr>
        <p:txBody>
          <a:bodyPr>
            <a:normAutofit/>
          </a:bodyPr>
          <a:lstStyle>
            <a:lvl1pPr>
              <a:defRPr lang="en-US" sz="3600" b="1" kern="1200" dirty="0">
                <a:solidFill>
                  <a:srgbClr val="1E2D53"/>
                </a:solidFill>
                <a:latin typeface="cmss10"/>
                <a:ea typeface="cmss1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438400"/>
            <a:ext cx="85344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783320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0207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5181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2183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2706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06400" y="914400"/>
            <a:ext cx="11298768" cy="130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514600"/>
            <a:ext cx="85344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8000" y="1219200"/>
            <a:ext cx="110744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889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706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74" indent="0">
              <a:buNone/>
              <a:defRPr sz="1800"/>
            </a:lvl2pPr>
            <a:lvl3pPr marL="913544" indent="0">
              <a:buNone/>
              <a:defRPr sz="1600"/>
            </a:lvl3pPr>
            <a:lvl4pPr marL="1370319" indent="0">
              <a:buNone/>
              <a:defRPr sz="1400"/>
            </a:lvl4pPr>
            <a:lvl5pPr marL="1827089" indent="0">
              <a:buNone/>
              <a:defRPr sz="1400"/>
            </a:lvl5pPr>
            <a:lvl6pPr marL="2283864" indent="0">
              <a:buNone/>
              <a:defRPr sz="1400"/>
            </a:lvl6pPr>
            <a:lvl7pPr marL="2740634" indent="0">
              <a:buNone/>
              <a:defRPr sz="1400"/>
            </a:lvl7pPr>
            <a:lvl8pPr marL="3197408" indent="0">
              <a:buNone/>
              <a:defRPr sz="1400"/>
            </a:lvl8pPr>
            <a:lvl9pPr marL="365417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24709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774" indent="0">
              <a:buNone/>
              <a:defRPr sz="1800"/>
            </a:lvl2pPr>
            <a:lvl3pPr marL="913544" indent="0">
              <a:buNone/>
              <a:defRPr sz="1600"/>
            </a:lvl3pPr>
            <a:lvl4pPr marL="1370319" indent="0">
              <a:buNone/>
              <a:defRPr sz="1400"/>
            </a:lvl4pPr>
            <a:lvl5pPr marL="1827089" indent="0">
              <a:buNone/>
              <a:defRPr sz="1400"/>
            </a:lvl5pPr>
            <a:lvl6pPr marL="2283864" indent="0">
              <a:buNone/>
              <a:defRPr sz="1400"/>
            </a:lvl6pPr>
            <a:lvl7pPr marL="2740634" indent="0">
              <a:buNone/>
              <a:defRPr sz="1400"/>
            </a:lvl7pPr>
            <a:lvl8pPr marL="3197408" indent="0">
              <a:buNone/>
              <a:defRPr sz="1400"/>
            </a:lvl8pPr>
            <a:lvl9pPr marL="365417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01541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838200"/>
            <a:ext cx="5435600" cy="5791200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838200"/>
            <a:ext cx="5435600" cy="5791200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73888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21680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00175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15493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35545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774" indent="0">
              <a:buNone/>
              <a:defRPr sz="2800"/>
            </a:lvl2pPr>
            <a:lvl3pPr marL="913544" indent="0">
              <a:buNone/>
              <a:defRPr sz="2400"/>
            </a:lvl3pPr>
            <a:lvl4pPr marL="1370319" indent="0">
              <a:buNone/>
              <a:defRPr sz="2000"/>
            </a:lvl4pPr>
            <a:lvl5pPr marL="1827089" indent="0">
              <a:buNone/>
              <a:defRPr sz="2000"/>
            </a:lvl5pPr>
            <a:lvl6pPr marL="2283864" indent="0">
              <a:buNone/>
              <a:defRPr sz="2000"/>
            </a:lvl6pPr>
            <a:lvl7pPr marL="2740634" indent="0">
              <a:buNone/>
              <a:defRPr sz="2000"/>
            </a:lvl7pPr>
            <a:lvl8pPr marL="3197408" indent="0">
              <a:buNone/>
              <a:defRPr sz="2000"/>
            </a:lvl8pPr>
            <a:lvl9pPr marL="365417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6311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04032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7800" y="152400"/>
            <a:ext cx="2921000" cy="6477000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8559800" cy="6477000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93317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864"/>
            <a:ext cx="10363200" cy="1470025"/>
          </a:xfrm>
        </p:spPr>
        <p:txBody>
          <a:bodyPr>
            <a:normAutofit/>
          </a:bodyPr>
          <a:lstStyle>
            <a:lvl1pPr>
              <a:defRPr lang="en-US" sz="3600" b="1" kern="1200" dirty="0">
                <a:solidFill>
                  <a:srgbClr val="1E2D53"/>
                </a:solidFill>
                <a:latin typeface="cmss10"/>
                <a:ea typeface="cmss1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438400"/>
            <a:ext cx="85344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3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6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9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2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6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9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2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5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66678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5808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7"/>
            <a:ext cx="12192000" cy="10207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5181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517110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634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5235" indent="0" algn="ctr">
              <a:buNone/>
              <a:defRPr sz="2000"/>
            </a:lvl2pPr>
            <a:lvl3pPr marL="910683" indent="0" algn="ctr">
              <a:buNone/>
              <a:defRPr sz="1867"/>
            </a:lvl3pPr>
            <a:lvl4pPr marL="1366025" indent="0" algn="ctr">
              <a:buNone/>
              <a:defRPr sz="1600"/>
            </a:lvl4pPr>
            <a:lvl5pPr marL="1821365" indent="0" algn="ctr">
              <a:buNone/>
              <a:defRPr sz="1600"/>
            </a:lvl5pPr>
            <a:lvl6pPr marL="2276814" indent="0" algn="ctr">
              <a:buNone/>
              <a:defRPr sz="1600"/>
            </a:lvl6pPr>
            <a:lvl7pPr marL="2732046" indent="0" algn="ctr">
              <a:buNone/>
              <a:defRPr sz="1600"/>
            </a:lvl7pPr>
            <a:lvl8pPr marL="3187280" indent="0" algn="ctr">
              <a:buNone/>
              <a:defRPr sz="1600"/>
            </a:lvl8pPr>
            <a:lvl9pPr marL="364257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5616-A3F7-463D-946A-6B69BC3F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847A-6BB2-498F-BF53-882CBC7290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798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5616-A3F7-463D-946A-6B69BC3F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847A-6BB2-498F-BF53-882CBC7290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4037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95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523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068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660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1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768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20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872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425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5616-A3F7-463D-946A-6B69BC3F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847A-6BB2-498F-BF53-882CBC7290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3340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5616-A3F7-463D-946A-6B69BC3F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847A-6BB2-498F-BF53-882CBC7290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4333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235" indent="0">
              <a:buNone/>
              <a:defRPr sz="2000" b="1"/>
            </a:lvl2pPr>
            <a:lvl3pPr marL="910683" indent="0">
              <a:buNone/>
              <a:defRPr sz="1867" b="1"/>
            </a:lvl3pPr>
            <a:lvl4pPr marL="1366025" indent="0">
              <a:buNone/>
              <a:defRPr sz="1600" b="1"/>
            </a:lvl4pPr>
            <a:lvl5pPr marL="1821365" indent="0">
              <a:buNone/>
              <a:defRPr sz="1600" b="1"/>
            </a:lvl5pPr>
            <a:lvl6pPr marL="2276814" indent="0">
              <a:buNone/>
              <a:defRPr sz="1600" b="1"/>
            </a:lvl6pPr>
            <a:lvl7pPr marL="2732046" indent="0">
              <a:buNone/>
              <a:defRPr sz="1600" b="1"/>
            </a:lvl7pPr>
            <a:lvl8pPr marL="3187280" indent="0">
              <a:buNone/>
              <a:defRPr sz="1600" b="1"/>
            </a:lvl8pPr>
            <a:lvl9pPr marL="364257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235" indent="0">
              <a:buNone/>
              <a:defRPr sz="2000" b="1"/>
            </a:lvl2pPr>
            <a:lvl3pPr marL="910683" indent="0">
              <a:buNone/>
              <a:defRPr sz="1867" b="1"/>
            </a:lvl3pPr>
            <a:lvl4pPr marL="1366025" indent="0">
              <a:buNone/>
              <a:defRPr sz="1600" b="1"/>
            </a:lvl4pPr>
            <a:lvl5pPr marL="1821365" indent="0">
              <a:buNone/>
              <a:defRPr sz="1600" b="1"/>
            </a:lvl5pPr>
            <a:lvl6pPr marL="2276814" indent="0">
              <a:buNone/>
              <a:defRPr sz="1600" b="1"/>
            </a:lvl6pPr>
            <a:lvl7pPr marL="2732046" indent="0">
              <a:buNone/>
              <a:defRPr sz="1600" b="1"/>
            </a:lvl7pPr>
            <a:lvl8pPr marL="3187280" indent="0">
              <a:buNone/>
              <a:defRPr sz="1600" b="1"/>
            </a:lvl8pPr>
            <a:lvl9pPr marL="364257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5616-A3F7-463D-946A-6B69BC3F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847A-6BB2-498F-BF53-882CBC7290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5600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5616-A3F7-463D-946A-6B69BC3F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847A-6BB2-498F-BF53-882CBC7290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6033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5616-A3F7-463D-946A-6B69BC3F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847A-6BB2-498F-BF53-882CBC7290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4276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64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5235" indent="0">
              <a:buNone/>
              <a:defRPr sz="1467"/>
            </a:lvl2pPr>
            <a:lvl3pPr marL="910683" indent="0">
              <a:buNone/>
              <a:defRPr sz="1200"/>
            </a:lvl3pPr>
            <a:lvl4pPr marL="1366025" indent="0">
              <a:buNone/>
              <a:defRPr sz="1067"/>
            </a:lvl4pPr>
            <a:lvl5pPr marL="1821365" indent="0">
              <a:buNone/>
              <a:defRPr sz="1067"/>
            </a:lvl5pPr>
            <a:lvl6pPr marL="2276814" indent="0">
              <a:buNone/>
              <a:defRPr sz="1067"/>
            </a:lvl6pPr>
            <a:lvl7pPr marL="2732046" indent="0">
              <a:buNone/>
              <a:defRPr sz="1067"/>
            </a:lvl7pPr>
            <a:lvl8pPr marL="3187280" indent="0">
              <a:buNone/>
              <a:defRPr sz="1067"/>
            </a:lvl8pPr>
            <a:lvl9pPr marL="3642574" indent="0">
              <a:buNone/>
              <a:defRPr sz="10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5616-A3F7-463D-946A-6B69BC3F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847A-6BB2-498F-BF53-882CBC7290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316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32741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64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5235" indent="0">
              <a:buNone/>
              <a:defRPr sz="2800"/>
            </a:lvl2pPr>
            <a:lvl3pPr marL="910683" indent="0">
              <a:buNone/>
              <a:defRPr sz="2400"/>
            </a:lvl3pPr>
            <a:lvl4pPr marL="1366025" indent="0">
              <a:buNone/>
              <a:defRPr sz="2000"/>
            </a:lvl4pPr>
            <a:lvl5pPr marL="1821365" indent="0">
              <a:buNone/>
              <a:defRPr sz="2000"/>
            </a:lvl5pPr>
            <a:lvl6pPr marL="2276814" indent="0">
              <a:buNone/>
              <a:defRPr sz="2000"/>
            </a:lvl6pPr>
            <a:lvl7pPr marL="2732046" indent="0">
              <a:buNone/>
              <a:defRPr sz="2000"/>
            </a:lvl7pPr>
            <a:lvl8pPr marL="3187280" indent="0">
              <a:buNone/>
              <a:defRPr sz="2000"/>
            </a:lvl8pPr>
            <a:lvl9pPr marL="364257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5235" indent="0">
              <a:buNone/>
              <a:defRPr sz="1467"/>
            </a:lvl2pPr>
            <a:lvl3pPr marL="910683" indent="0">
              <a:buNone/>
              <a:defRPr sz="1200"/>
            </a:lvl3pPr>
            <a:lvl4pPr marL="1366025" indent="0">
              <a:buNone/>
              <a:defRPr sz="1067"/>
            </a:lvl4pPr>
            <a:lvl5pPr marL="1821365" indent="0">
              <a:buNone/>
              <a:defRPr sz="1067"/>
            </a:lvl5pPr>
            <a:lvl6pPr marL="2276814" indent="0">
              <a:buNone/>
              <a:defRPr sz="1067"/>
            </a:lvl6pPr>
            <a:lvl7pPr marL="2732046" indent="0">
              <a:buNone/>
              <a:defRPr sz="1067"/>
            </a:lvl7pPr>
            <a:lvl8pPr marL="3187280" indent="0">
              <a:buNone/>
              <a:defRPr sz="1067"/>
            </a:lvl8pPr>
            <a:lvl9pPr marL="3642574" indent="0">
              <a:buNone/>
              <a:defRPr sz="10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5616-A3F7-463D-946A-6B69BC3F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847A-6BB2-498F-BF53-882CBC7290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8107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5616-A3F7-463D-946A-6B69BC3F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847A-6BB2-498F-BF53-882CBC7290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0475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343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343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5616-A3F7-463D-946A-6B69BC3F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847A-6BB2-498F-BF53-882CBC7290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5309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5427" indent="0" algn="ctr">
              <a:buNone/>
              <a:defRPr sz="2000"/>
            </a:lvl2pPr>
            <a:lvl3pPr marL="911045" indent="0" algn="ctr">
              <a:buNone/>
              <a:defRPr sz="1867"/>
            </a:lvl3pPr>
            <a:lvl4pPr marL="1366569" indent="0" algn="ctr">
              <a:buNone/>
              <a:defRPr sz="1600"/>
            </a:lvl4pPr>
            <a:lvl5pPr marL="1822090" indent="0" algn="ctr">
              <a:buNone/>
              <a:defRPr sz="1600"/>
            </a:lvl5pPr>
            <a:lvl6pPr marL="2277710" indent="0" algn="ctr">
              <a:buNone/>
              <a:defRPr sz="1600"/>
            </a:lvl6pPr>
            <a:lvl7pPr marL="2733134" indent="0" algn="ctr">
              <a:buNone/>
              <a:defRPr sz="1600"/>
            </a:lvl7pPr>
            <a:lvl8pPr marL="3188560" indent="0" algn="ctr">
              <a:buNone/>
              <a:defRPr sz="1600"/>
            </a:lvl8pPr>
            <a:lvl9pPr marL="364402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5616-A3F7-463D-946A-6B69BC3F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847A-6BB2-498F-BF53-882CBC7290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3730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5616-A3F7-463D-946A-6B69BC3F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847A-6BB2-498F-BF53-882CBC7290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8325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93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54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104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665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20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777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31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88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440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5616-A3F7-463D-946A-6B69BC3F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847A-6BB2-498F-BF53-882CBC7290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284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5616-A3F7-463D-946A-6B69BC3F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847A-6BB2-498F-BF53-882CBC7290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8058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427" indent="0">
              <a:buNone/>
              <a:defRPr sz="2000" b="1"/>
            </a:lvl2pPr>
            <a:lvl3pPr marL="911045" indent="0">
              <a:buNone/>
              <a:defRPr sz="1867" b="1"/>
            </a:lvl3pPr>
            <a:lvl4pPr marL="1366569" indent="0">
              <a:buNone/>
              <a:defRPr sz="1600" b="1"/>
            </a:lvl4pPr>
            <a:lvl5pPr marL="1822090" indent="0">
              <a:buNone/>
              <a:defRPr sz="1600" b="1"/>
            </a:lvl5pPr>
            <a:lvl6pPr marL="2277710" indent="0">
              <a:buNone/>
              <a:defRPr sz="1600" b="1"/>
            </a:lvl6pPr>
            <a:lvl7pPr marL="2733134" indent="0">
              <a:buNone/>
              <a:defRPr sz="1600" b="1"/>
            </a:lvl7pPr>
            <a:lvl8pPr marL="3188560" indent="0">
              <a:buNone/>
              <a:defRPr sz="1600" b="1"/>
            </a:lvl8pPr>
            <a:lvl9pPr marL="3644025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427" indent="0">
              <a:buNone/>
              <a:defRPr sz="2000" b="1"/>
            </a:lvl2pPr>
            <a:lvl3pPr marL="911045" indent="0">
              <a:buNone/>
              <a:defRPr sz="1867" b="1"/>
            </a:lvl3pPr>
            <a:lvl4pPr marL="1366569" indent="0">
              <a:buNone/>
              <a:defRPr sz="1600" b="1"/>
            </a:lvl4pPr>
            <a:lvl5pPr marL="1822090" indent="0">
              <a:buNone/>
              <a:defRPr sz="1600" b="1"/>
            </a:lvl5pPr>
            <a:lvl6pPr marL="2277710" indent="0">
              <a:buNone/>
              <a:defRPr sz="1600" b="1"/>
            </a:lvl6pPr>
            <a:lvl7pPr marL="2733134" indent="0">
              <a:buNone/>
              <a:defRPr sz="1600" b="1"/>
            </a:lvl7pPr>
            <a:lvl8pPr marL="3188560" indent="0">
              <a:buNone/>
              <a:defRPr sz="1600" b="1"/>
            </a:lvl8pPr>
            <a:lvl9pPr marL="3644025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5616-A3F7-463D-946A-6B69BC3F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847A-6BB2-498F-BF53-882CBC7290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2874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5616-A3F7-463D-946A-6B69BC3F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847A-6BB2-498F-BF53-882CBC7290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2066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5616-A3F7-463D-946A-6B69BC3F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847A-6BB2-498F-BF53-882CBC7290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380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39883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62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5427" indent="0">
              <a:buNone/>
              <a:defRPr sz="1467"/>
            </a:lvl2pPr>
            <a:lvl3pPr marL="911045" indent="0">
              <a:buNone/>
              <a:defRPr sz="1200"/>
            </a:lvl3pPr>
            <a:lvl4pPr marL="1366569" indent="0">
              <a:buNone/>
              <a:defRPr sz="1067"/>
            </a:lvl4pPr>
            <a:lvl5pPr marL="1822090" indent="0">
              <a:buNone/>
              <a:defRPr sz="1067"/>
            </a:lvl5pPr>
            <a:lvl6pPr marL="2277710" indent="0">
              <a:buNone/>
              <a:defRPr sz="1067"/>
            </a:lvl6pPr>
            <a:lvl7pPr marL="2733134" indent="0">
              <a:buNone/>
              <a:defRPr sz="1067"/>
            </a:lvl7pPr>
            <a:lvl8pPr marL="3188560" indent="0">
              <a:buNone/>
              <a:defRPr sz="1067"/>
            </a:lvl8pPr>
            <a:lvl9pPr marL="3644025" indent="0">
              <a:buNone/>
              <a:defRPr sz="10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5616-A3F7-463D-946A-6B69BC3F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847A-6BB2-498F-BF53-882CBC7290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4015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62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5427" indent="0">
              <a:buNone/>
              <a:defRPr sz="2800"/>
            </a:lvl2pPr>
            <a:lvl3pPr marL="911045" indent="0">
              <a:buNone/>
              <a:defRPr sz="2400"/>
            </a:lvl3pPr>
            <a:lvl4pPr marL="1366569" indent="0">
              <a:buNone/>
              <a:defRPr sz="2000"/>
            </a:lvl4pPr>
            <a:lvl5pPr marL="1822090" indent="0">
              <a:buNone/>
              <a:defRPr sz="2000"/>
            </a:lvl5pPr>
            <a:lvl6pPr marL="2277710" indent="0">
              <a:buNone/>
              <a:defRPr sz="2000"/>
            </a:lvl6pPr>
            <a:lvl7pPr marL="2733134" indent="0">
              <a:buNone/>
              <a:defRPr sz="2000"/>
            </a:lvl7pPr>
            <a:lvl8pPr marL="3188560" indent="0">
              <a:buNone/>
              <a:defRPr sz="2000"/>
            </a:lvl8pPr>
            <a:lvl9pPr marL="364402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5427" indent="0">
              <a:buNone/>
              <a:defRPr sz="1467"/>
            </a:lvl2pPr>
            <a:lvl3pPr marL="911045" indent="0">
              <a:buNone/>
              <a:defRPr sz="1200"/>
            </a:lvl3pPr>
            <a:lvl4pPr marL="1366569" indent="0">
              <a:buNone/>
              <a:defRPr sz="1067"/>
            </a:lvl4pPr>
            <a:lvl5pPr marL="1822090" indent="0">
              <a:buNone/>
              <a:defRPr sz="1067"/>
            </a:lvl5pPr>
            <a:lvl6pPr marL="2277710" indent="0">
              <a:buNone/>
              <a:defRPr sz="1067"/>
            </a:lvl6pPr>
            <a:lvl7pPr marL="2733134" indent="0">
              <a:buNone/>
              <a:defRPr sz="1067"/>
            </a:lvl7pPr>
            <a:lvl8pPr marL="3188560" indent="0">
              <a:buNone/>
              <a:defRPr sz="1067"/>
            </a:lvl8pPr>
            <a:lvl9pPr marL="3644025" indent="0">
              <a:buNone/>
              <a:defRPr sz="10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5616-A3F7-463D-946A-6B69BC3F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847A-6BB2-498F-BF53-882CBC7290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6801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5616-A3F7-463D-946A-6B69BC3F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847A-6BB2-498F-BF53-882CBC7290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0365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322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322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5616-A3F7-463D-946A-6B69BC3F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847A-6BB2-498F-BF53-882CBC7290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3843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1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89450-C5C6-4591-A23D-E5878F495A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279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967ED-AED9-4EA3-9B98-1C44292E54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867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9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088AA-B5E7-4A29-BFE3-C81262F27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077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310ED-8A18-43F9-9F43-F7DE14E5B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264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94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94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A81B5-7926-4EDF-82D8-877464876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529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F6434-9A38-45C8-89DF-D448D91BB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64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597586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F4554-CA8E-4D92-B2EC-06491BAEB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9574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67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B2BC7-4D59-4753-82CE-39F9061CE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561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9C2E8-D233-4708-A6DE-2BD3738C5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6420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C6AFC-7E3E-4CB6-9BE7-A05F61744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1635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5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58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D332A-3A4E-4870-9FA7-26BF40B01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56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1844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74" indent="0">
              <a:buNone/>
              <a:defRPr sz="2800"/>
            </a:lvl2pPr>
            <a:lvl3pPr marL="913544" indent="0">
              <a:buNone/>
              <a:defRPr sz="2400"/>
            </a:lvl3pPr>
            <a:lvl4pPr marL="1370319" indent="0">
              <a:buNone/>
              <a:defRPr sz="2000"/>
            </a:lvl4pPr>
            <a:lvl5pPr marL="1827089" indent="0">
              <a:buNone/>
              <a:defRPr sz="2000"/>
            </a:lvl5pPr>
            <a:lvl6pPr marL="2283864" indent="0">
              <a:buNone/>
              <a:defRPr sz="2000"/>
            </a:lvl6pPr>
            <a:lvl7pPr marL="2740634" indent="0">
              <a:buNone/>
              <a:defRPr sz="2000"/>
            </a:lvl7pPr>
            <a:lvl8pPr marL="3197408" indent="0">
              <a:buNone/>
              <a:defRPr sz="2000"/>
            </a:lvl8pPr>
            <a:lvl9pPr marL="365417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2969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838200"/>
            <a:ext cx="11074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4" tIns="45678" rIns="91354" bIns="456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0" y="0"/>
            <a:ext cx="12192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lIns="91354" tIns="45678" rIns="91354" bIns="45678"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  <a:latin typeface="Symbol" charset="2"/>
              <a:ea typeface="ＭＳ Ｐゴシック" charset="-128"/>
              <a:cs typeface="Arial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1168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4" tIns="45678" rIns="91354" bIns="456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9091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649" r:id="rId1"/>
    <p:sldLayoutId id="2147497650" r:id="rId2"/>
    <p:sldLayoutId id="2147497651" r:id="rId3"/>
    <p:sldLayoutId id="2147497652" r:id="rId4"/>
    <p:sldLayoutId id="2147497653" r:id="rId5"/>
    <p:sldLayoutId id="2147497654" r:id="rId6"/>
    <p:sldLayoutId id="2147497655" r:id="rId7"/>
    <p:sldLayoutId id="2147497656" r:id="rId8"/>
    <p:sldLayoutId id="2147497657" r:id="rId9"/>
    <p:sldLayoutId id="2147497658" r:id="rId10"/>
    <p:sldLayoutId id="2147497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ea typeface="ＭＳ Ｐゴシック" charset="0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5pPr>
      <a:lvl6pPr marL="45677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354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031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708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Arial" panose="020B0604020202020204" pitchFamily="34" charset="0"/>
          <a:ea typeface="ＭＳ Ｐゴシック" charset="0"/>
          <a:cs typeface="ＭＳ Ｐゴシック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Arial" panose="020B0604020202020204" pitchFamily="34" charset="0"/>
          <a:ea typeface="Arial" charset="0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Arial" panose="020B0604020202020204" pitchFamily="34" charset="0"/>
          <a:ea typeface="ＭＳ Ｐゴシック" charset="-128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Arial" panose="020B0604020202020204" pitchFamily="34" charset="0"/>
          <a:ea typeface="ＭＳ Ｐゴシック" charset="-128"/>
          <a:cs typeface="+mn-cs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Arial" panose="020B0604020202020204" pitchFamily="34" charset="0"/>
          <a:ea typeface="ＭＳ Ｐゴシック" charset="-128"/>
          <a:cs typeface="+mn-cs"/>
        </a:defRPr>
      </a:lvl5pPr>
      <a:lvl6pPr marL="2512248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6pPr>
      <a:lvl7pPr marL="2969022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7pPr>
      <a:lvl8pPr marL="3425793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8pPr>
      <a:lvl9pPr marL="3882564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8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3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08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7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685800"/>
          </a:xfrm>
          <a:prstGeom prst="rect">
            <a:avLst/>
          </a:prstGeom>
        </p:spPr>
        <p:txBody>
          <a:bodyPr vert="horz" lIns="68265" tIns="34289" rIns="68265" bIns="34289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5029200"/>
          </a:xfrm>
          <a:prstGeom prst="rect">
            <a:avLst/>
          </a:prstGeom>
        </p:spPr>
        <p:txBody>
          <a:bodyPr vert="horz" lIns="68265" tIns="34289" rIns="68265" bIns="3428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42553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853" r:id="rId1"/>
    <p:sldLayoutId id="2147497854" r:id="rId2"/>
  </p:sldLayoutIdLst>
  <p:txStyles>
    <p:titleStyle>
      <a:lvl1pPr algn="ctr" defTabSz="909617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210" indent="-341210" algn="l" defTabSz="909617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cmss10"/>
          <a:ea typeface="+mn-ea"/>
          <a:cs typeface="+mn-cs"/>
        </a:defRPr>
      </a:lvl1pPr>
      <a:lvl2pPr marL="739046" indent="-284344" algn="l" defTabSz="909617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400" kern="1200">
          <a:solidFill>
            <a:schemeClr val="tx1"/>
          </a:solidFill>
          <a:latin typeface="cmss10"/>
          <a:ea typeface="+mn-ea"/>
          <a:cs typeface="+mn-cs"/>
        </a:defRPr>
      </a:lvl2pPr>
      <a:lvl3pPr marL="1137090" indent="-227474" algn="l" defTabSz="90961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1760" indent="-227474" algn="l" defTabSz="90961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6436" indent="-227474" algn="l" defTabSz="90961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1377" indent="-227474" algn="l" defTabSz="9096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6187" indent="-227474" algn="l" defTabSz="9096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0995" indent="-227474" algn="l" defTabSz="9096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5942" indent="-227474" algn="l" defTabSz="9096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961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4671" algn="l" defTabSz="90961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09617" algn="l" defTabSz="90961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64427" algn="l" defTabSz="90961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19235" algn="l" defTabSz="90961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74182" algn="l" defTabSz="90961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28850" algn="l" defTabSz="90961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83520" algn="l" defTabSz="90961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38313" algn="l" defTabSz="90961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EBBF68-7060-405C-8A49-56685C3D0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84A69F-4EBC-4A3B-87AC-CB10D521A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BACA9-4FAE-45C7-A984-3D365A087E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7C889-74C7-4011-B0A5-0BCFD021F3B6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2376F-F627-4D24-A89A-4A6344D14A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0B3DE-29E3-40DA-B7CB-DA67A57F79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90B7D-5D55-49AA-A321-1899D7CDF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0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8179" r:id="rId1"/>
    <p:sldLayoutId id="2147498180" r:id="rId2"/>
    <p:sldLayoutId id="2147498181" r:id="rId3"/>
    <p:sldLayoutId id="2147498182" r:id="rId4"/>
    <p:sldLayoutId id="2147498183" r:id="rId5"/>
    <p:sldLayoutId id="2147498184" r:id="rId6"/>
    <p:sldLayoutId id="2147498185" r:id="rId7"/>
    <p:sldLayoutId id="2147498186" r:id="rId8"/>
    <p:sldLayoutId id="2147498187" r:id="rId9"/>
    <p:sldLayoutId id="2147498188" r:id="rId10"/>
    <p:sldLayoutId id="21474981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04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8191" r:id="rId1"/>
    <p:sldLayoutId id="2147498192" r:id="rId2"/>
    <p:sldLayoutId id="214749819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cmss1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cmss1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400" kern="1200">
          <a:solidFill>
            <a:schemeClr val="tx1"/>
          </a:solidFill>
          <a:latin typeface="cmss1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838200"/>
            <a:ext cx="11074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4" tIns="45678" rIns="91354" bIns="456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0" y="0"/>
            <a:ext cx="12192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lIns="91354" tIns="45678" rIns="91354" bIns="45678" anchor="ctr"/>
          <a:lstStyle/>
          <a:p>
            <a:pPr algn="ctr">
              <a:defRPr/>
            </a:pPr>
            <a:endParaRPr lang="en-US" sz="1800">
              <a:latin typeface="Symbol" charset="2"/>
              <a:ea typeface="ＭＳ Ｐゴシック" charset="-128"/>
              <a:cs typeface="+mn-cs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1168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4" tIns="45678" rIns="91354" bIns="456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3610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8279" r:id="rId1"/>
    <p:sldLayoutId id="2147498280" r:id="rId2"/>
    <p:sldLayoutId id="2147498281" r:id="rId3"/>
    <p:sldLayoutId id="2147498282" r:id="rId4"/>
    <p:sldLayoutId id="2147498283" r:id="rId5"/>
    <p:sldLayoutId id="2147498284" r:id="rId6"/>
    <p:sldLayoutId id="2147498285" r:id="rId7"/>
    <p:sldLayoutId id="2147498286" r:id="rId8"/>
    <p:sldLayoutId id="2147498287" r:id="rId9"/>
    <p:sldLayoutId id="2147498288" r:id="rId10"/>
    <p:sldLayoutId id="214749828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ＭＳ Ｐゴシック" charset="0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5pPr>
      <a:lvl6pPr marL="45677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354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031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708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0"/>
          <a:cs typeface="ＭＳ Ｐゴシック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2248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6pPr>
      <a:lvl7pPr marL="2969022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7pPr>
      <a:lvl8pPr marL="3425793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8pPr>
      <a:lvl9pPr marL="3882564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8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3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08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7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4637"/>
            <a:ext cx="12192000" cy="1143000"/>
          </a:xfrm>
          <a:prstGeom prst="rect">
            <a:avLst/>
          </a:prstGeom>
        </p:spPr>
        <p:txBody>
          <a:bodyPr vert="horz" lIns="68058" tIns="34289" rIns="68058" bIns="34289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029200"/>
          </a:xfrm>
          <a:prstGeom prst="rect">
            <a:avLst/>
          </a:prstGeom>
        </p:spPr>
        <p:txBody>
          <a:bodyPr vert="horz" lIns="68058" tIns="34289" rIns="68058" bIns="3428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75313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8327" r:id="rId1"/>
    <p:sldLayoutId id="2147498328" r:id="rId2"/>
    <p:sldLayoutId id="2147498329" r:id="rId3"/>
  </p:sldLayoutIdLst>
  <p:txStyles>
    <p:titleStyle>
      <a:lvl1pPr algn="ctr" defTabSz="906489" rtl="0" eaLnBrk="1" latinLnBrk="0" hangingPunct="1">
        <a:spcBef>
          <a:spcPct val="0"/>
        </a:spcBef>
        <a:buNone/>
        <a:defRPr sz="3067" b="1" kern="1200">
          <a:solidFill>
            <a:schemeClr val="tx1"/>
          </a:solidFill>
          <a:latin typeface="cmss10"/>
          <a:ea typeface="+mj-ea"/>
          <a:cs typeface="+mj-cs"/>
        </a:defRPr>
      </a:lvl1pPr>
    </p:titleStyle>
    <p:bodyStyle>
      <a:lvl1pPr marL="340106" indent="-340106" algn="l" defTabSz="906489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cmss10"/>
          <a:ea typeface="+mn-ea"/>
          <a:cs typeface="+mn-cs"/>
        </a:defRPr>
      </a:lvl1pPr>
      <a:lvl2pPr marL="736562" indent="-283424" algn="l" defTabSz="906489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400" kern="1200">
          <a:solidFill>
            <a:schemeClr val="tx1"/>
          </a:solidFill>
          <a:latin typeface="cmss10"/>
          <a:ea typeface="+mn-ea"/>
          <a:cs typeface="+mn-cs"/>
        </a:defRPr>
      </a:lvl2pPr>
      <a:lvl3pPr marL="1133226" indent="-226738" algn="l" defTabSz="90648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6240" indent="-226738" algn="l" defTabSz="90648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9444" indent="-226738" algn="l" defTabSz="90648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2806" indent="-226738" algn="l" defTabSz="9064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46041" indent="-226738" algn="l" defTabSz="9064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9334" indent="-226738" algn="l" defTabSz="9064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52694" indent="-226738" algn="l" defTabSz="90648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648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3015" algn="l" defTabSz="90648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06489" algn="l" defTabSz="90648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59735" algn="l" defTabSz="90648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12979" algn="l" defTabSz="90648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66454" algn="l" defTabSz="90648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19467" algn="l" defTabSz="90648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72483" algn="l" defTabSz="90648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25801" algn="l" defTabSz="90648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336" tIns="34289" rIns="68336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336" tIns="34289" rIns="68336" bIns="3428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68336" tIns="34289" rIns="68336" bIns="3428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683" fontAlgn="auto">
              <a:spcBef>
                <a:spcPts val="0"/>
              </a:spcBef>
              <a:spcAft>
                <a:spcPts val="0"/>
              </a:spcAft>
            </a:pPr>
            <a:fld id="{511E5616-A3F7-463D-946A-6B69BC3F98F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910683" fontAlgn="auto">
                <a:spcBef>
                  <a:spcPts val="0"/>
                </a:spcBef>
                <a:spcAft>
                  <a:spcPts val="0"/>
                </a:spcAft>
              </a:pPr>
              <a:t>5/9/2019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68336" tIns="34289" rIns="68336" bIns="3428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683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68336" tIns="34289" rIns="68336" bIns="3428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683" fontAlgn="auto">
              <a:spcBef>
                <a:spcPts val="0"/>
              </a:spcBef>
              <a:spcAft>
                <a:spcPts val="0"/>
              </a:spcAft>
            </a:pPr>
            <a:fld id="{517A847A-6BB2-498F-BF53-882CBC7290C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91068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40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8331" r:id="rId1"/>
    <p:sldLayoutId id="2147498332" r:id="rId2"/>
    <p:sldLayoutId id="2147498333" r:id="rId3"/>
    <p:sldLayoutId id="2147498334" r:id="rId4"/>
    <p:sldLayoutId id="2147498335" r:id="rId5"/>
    <p:sldLayoutId id="2147498336" r:id="rId6"/>
    <p:sldLayoutId id="2147498337" r:id="rId7"/>
    <p:sldLayoutId id="2147498338" r:id="rId8"/>
    <p:sldLayoutId id="2147498339" r:id="rId9"/>
    <p:sldLayoutId id="2147498340" r:id="rId10"/>
    <p:sldLayoutId id="2147498341" r:id="rId11"/>
  </p:sldLayoutIdLst>
  <p:txStyles>
    <p:titleStyle>
      <a:lvl1pPr algn="l" defTabSz="91068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725" indent="-227725" algn="l" defTabSz="9106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3174" indent="-227725" algn="l" defTabSz="9106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8406" indent="-227725" algn="l" defTabSz="9106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3640" indent="-227725" algn="l" defTabSz="9106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48875" indent="-227725" algn="l" defTabSz="9106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04323" indent="-227725" algn="l" defTabSz="9106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59665" indent="-227725" algn="l" defTabSz="9106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15005" indent="-227725" algn="l" defTabSz="9106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70454" indent="-227725" algn="l" defTabSz="9106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0683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5235" algn="l" defTabSz="910683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0683" algn="l" defTabSz="910683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66025" algn="l" defTabSz="910683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1365" algn="l" defTabSz="910683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76814" algn="l" defTabSz="910683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32046" algn="l" defTabSz="910683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87280" algn="l" defTabSz="910683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42574" algn="l" defTabSz="910683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360" tIns="34289" rIns="68360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360" tIns="34289" rIns="68360" bIns="3428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68360" tIns="34289" rIns="68360" bIns="3428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045" fontAlgn="auto">
              <a:spcBef>
                <a:spcPts val="0"/>
              </a:spcBef>
              <a:spcAft>
                <a:spcPts val="0"/>
              </a:spcAft>
            </a:pPr>
            <a:fld id="{511E5616-A3F7-463D-946A-6B69BC3F98F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911045" fontAlgn="auto">
                <a:spcBef>
                  <a:spcPts val="0"/>
                </a:spcBef>
                <a:spcAft>
                  <a:spcPts val="0"/>
                </a:spcAft>
              </a:pPr>
              <a:t>5/9/2019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68360" tIns="34289" rIns="68360" bIns="3428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045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68360" tIns="34289" rIns="68360" bIns="3428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045" fontAlgn="auto">
              <a:spcBef>
                <a:spcPts val="0"/>
              </a:spcBef>
              <a:spcAft>
                <a:spcPts val="0"/>
              </a:spcAft>
            </a:pPr>
            <a:fld id="{517A847A-6BB2-498F-BF53-882CBC7290C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91104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24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8343" r:id="rId1"/>
    <p:sldLayoutId id="2147498344" r:id="rId2"/>
    <p:sldLayoutId id="2147498345" r:id="rId3"/>
    <p:sldLayoutId id="2147498346" r:id="rId4"/>
    <p:sldLayoutId id="2147498347" r:id="rId5"/>
    <p:sldLayoutId id="2147498348" r:id="rId6"/>
    <p:sldLayoutId id="2147498349" r:id="rId7"/>
    <p:sldLayoutId id="2147498350" r:id="rId8"/>
    <p:sldLayoutId id="2147498351" r:id="rId9"/>
    <p:sldLayoutId id="2147498352" r:id="rId10"/>
    <p:sldLayoutId id="2147498353" r:id="rId11"/>
  </p:sldLayoutIdLst>
  <p:txStyles>
    <p:titleStyle>
      <a:lvl1pPr algn="l" defTabSz="91104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810" indent="-227810" algn="l" defTabSz="91104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3430" indent="-227810" algn="l" defTabSz="9110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8854" indent="-227810" algn="l" defTabSz="9110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4280" indent="-227810" algn="l" defTabSz="9110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49707" indent="-227810" algn="l" defTabSz="9110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05325" indent="-227810" algn="l" defTabSz="9110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60849" indent="-227810" algn="l" defTabSz="9110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16371" indent="-227810" algn="l" defTabSz="9110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71990" indent="-227810" algn="l" defTabSz="9110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045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5427" algn="l" defTabSz="911045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1045" algn="l" defTabSz="911045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66569" algn="l" defTabSz="911045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2090" algn="l" defTabSz="911045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77710" algn="l" defTabSz="911045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33134" algn="l" defTabSz="911045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88560" algn="l" defTabSz="911045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44025" algn="l" defTabSz="911045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/>
        </p:nvSpPr>
        <p:spPr bwMode="auto">
          <a:xfrm>
            <a:off x="0" y="0"/>
            <a:ext cx="12192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  <a:latin typeface="Symbol" pitchFamily="18" charset="2"/>
              <a:ea typeface="ＭＳ Ｐゴシック" pitchFamily="34" charset="-128"/>
            </a:endParaRPr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0"/>
            <a:ext cx="12192000" cy="9144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  <a:latin typeface="Symbol" pitchFamily="18" charset="2"/>
              <a:ea typeface="ＭＳ Ｐゴシック" pitchFamily="34" charset="-128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29400"/>
            <a:ext cx="40640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buClrTx/>
              <a:buSzTx/>
              <a:buFontTx/>
              <a:buNone/>
              <a:defRPr sz="1800">
                <a:solidFill>
                  <a:srgbClr val="000000"/>
                </a:solidFill>
                <a:latin typeface="Symbol" charset="2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064000" y="6629400"/>
            <a:ext cx="44704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buClrTx/>
              <a:buSzTx/>
              <a:buFontTx/>
              <a:buNone/>
              <a:defRPr sz="1800">
                <a:solidFill>
                  <a:srgbClr val="000000"/>
                </a:solidFill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534400" y="6629400"/>
            <a:ext cx="36576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000000"/>
                </a:solidFill>
                <a:latin typeface="Symbol" pitchFamily="18" charset="2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B41B66C1-CB53-4AA3-A609-B4FACBF2F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73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8355" r:id="rId1"/>
    <p:sldLayoutId id="2147498356" r:id="rId2"/>
    <p:sldLayoutId id="2147498357" r:id="rId3"/>
    <p:sldLayoutId id="2147498358" r:id="rId4"/>
    <p:sldLayoutId id="2147498359" r:id="rId5"/>
    <p:sldLayoutId id="2147498360" r:id="rId6"/>
    <p:sldLayoutId id="2147498361" r:id="rId7"/>
    <p:sldLayoutId id="2147498362" r:id="rId8"/>
    <p:sldLayoutId id="2147498363" r:id="rId9"/>
    <p:sldLayoutId id="2147498364" r:id="rId10"/>
    <p:sldLayoutId id="214749836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ea typeface="Arial" charset="0"/>
          <a:cs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•"/>
        <a:defRPr sz="3200">
          <a:solidFill>
            <a:schemeClr val="bg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000C8E7B-0686-4BFC-B5F1-F752A07E30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952" y="5589270"/>
            <a:ext cx="2695849" cy="4717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996B79-6892-4840-AFBE-D6E8B9623C6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9"/>
          <a:stretch/>
        </p:blipFill>
        <p:spPr>
          <a:xfrm>
            <a:off x="1" y="0"/>
            <a:ext cx="2044254" cy="15544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F665EC-45F8-4C55-9A7D-53893B92953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2"/>
          <a:stretch/>
        </p:blipFill>
        <p:spPr>
          <a:xfrm>
            <a:off x="1" y="1591253"/>
            <a:ext cx="2044256" cy="1554480"/>
          </a:xfrm>
          <a:prstGeom prst="rect">
            <a:avLst/>
          </a:prstGeom>
        </p:spPr>
      </p:pic>
      <p:pic>
        <p:nvPicPr>
          <p:cNvPr id="7" name="Picture 4" descr="https://images.unsplash.com/photo-1455849318743-b2233052fcff?ixlib=rb-0.3.5&amp;ixid=eyJhcHBfaWQiOjEyMDd9&amp;s=9da561905a3da8a8eb52a58208b4bfc0&amp;dpr=1&amp;auto=format&amp;fit=crop&amp;w=1000&amp;q=80&amp;cs=tinysrgb">
            <a:extLst>
              <a:ext uri="{FF2B5EF4-FFF2-40B4-BE49-F238E27FC236}">
                <a16:creationId xmlns:a16="http://schemas.microsoft.com/office/drawing/2014/main" id="{EAFC1F83-134D-4882-A129-6AC871BDD2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0" r="7203"/>
          <a:stretch/>
        </p:blipFill>
        <p:spPr bwMode="auto">
          <a:xfrm>
            <a:off x="1" y="4716682"/>
            <a:ext cx="2044256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cK Date">
            <a:extLst>
              <a:ext uri="{FF2B5EF4-FFF2-40B4-BE49-F238E27FC236}">
                <a16:creationId xmlns:a16="http://schemas.microsoft.com/office/drawing/2014/main" id="{6A99B308-B936-4FA4-B9B6-582A8368AB5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819400" y="5687787"/>
            <a:ext cx="49355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914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Helvetica Neue" panose="02000503000000020004" pitchFamily="50"/>
                <a:cs typeface="Arial" panose="020B0604020202020204" pitchFamily="34" charset="0"/>
              </a:rPr>
              <a:t>Spring 2019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5183AF-590B-4D1E-8557-E6E6F081DD98}"/>
              </a:ext>
            </a:extLst>
          </p:cNvPr>
          <p:cNvSpPr/>
          <p:nvPr/>
        </p:nvSpPr>
        <p:spPr>
          <a:xfrm>
            <a:off x="0" y="6261905"/>
            <a:ext cx="12192000" cy="596096"/>
          </a:xfrm>
          <a:prstGeom prst="rect">
            <a:avLst/>
          </a:prstGeom>
          <a:solidFill>
            <a:srgbClr val="1A4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266C45-7AE3-4067-B3ED-A81E05F0F295}"/>
              </a:ext>
            </a:extLst>
          </p:cNvPr>
          <p:cNvSpPr/>
          <p:nvPr/>
        </p:nvSpPr>
        <p:spPr>
          <a:xfrm>
            <a:off x="2714288" y="1452696"/>
            <a:ext cx="8739116" cy="2308320"/>
          </a:xfrm>
          <a:prstGeom prst="rect">
            <a:avLst/>
          </a:prstGeom>
          <a:noFill/>
          <a:effectLst/>
        </p:spPr>
        <p:txBody>
          <a:bodyPr wrap="square" lIns="91364" tIns="45718" rIns="91364" bIns="45718" anchor="ctr">
            <a:spAutoFit/>
          </a:bodyPr>
          <a:lstStyle/>
          <a:p>
            <a:pPr marL="0" marR="0" lvl="0" indent="0" algn="l" defTabSz="9140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Lucida Sans"/>
                <a:ea typeface="ＭＳ Ｐゴシック" pitchFamily="34" charset="-128"/>
                <a:cs typeface="Arial" pitchFamily="34" charset="0"/>
              </a:rPr>
              <a:t>Using Big Data to Solve Economic and Social Problems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Lucida Sans"/>
              <a:ea typeface="ＭＳ Ｐゴシック" pitchFamily="34" charset="-128"/>
              <a:cs typeface="Arial" pitchFamily="34" charset="0"/>
            </a:endParaRPr>
          </a:p>
          <a:p>
            <a:pPr marL="0" marR="0" lvl="0" indent="0" algn="l" defTabSz="9140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A476F"/>
              </a:solidFill>
              <a:effectLst/>
              <a:uLnTx/>
              <a:uFillTx/>
              <a:latin typeface="Lucida Sans"/>
              <a:ea typeface="ＭＳ Ｐゴシック" pitchFamily="34" charset="-128"/>
              <a:cs typeface="Arial" pitchFamily="34" charset="0"/>
            </a:endParaRPr>
          </a:p>
          <a:p>
            <a:pPr marL="0" marR="0" lvl="0" indent="0" algn="l" defTabSz="9140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ＭＳ Ｐゴシック" pitchFamily="34" charset="-128"/>
                <a:cs typeface="Arial" pitchFamily="34" charset="0"/>
              </a:rPr>
              <a:t>Professor Raj Chetty </a:t>
            </a:r>
          </a:p>
          <a:p>
            <a:pPr marL="0" marR="0" lvl="0" indent="0" algn="l" defTabSz="9140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"/>
                <a:ea typeface="ＭＳ Ｐゴシック" pitchFamily="34" charset="-128"/>
                <a:cs typeface="Arial" pitchFamily="34" charset="0"/>
              </a:rPr>
              <a:t>Head Section Leader: Gregory Bruich, Ph.D.</a:t>
            </a:r>
          </a:p>
        </p:txBody>
      </p:sp>
      <p:pic>
        <p:nvPicPr>
          <p:cNvPr id="1026" name="Picture 2" descr="City Lights of the United States 2012">
            <a:extLst>
              <a:ext uri="{FF2B5EF4-FFF2-40B4-BE49-F238E27FC236}">
                <a16:creationId xmlns:a16="http://schemas.microsoft.com/office/drawing/2014/main" id="{FD134B14-213D-451C-9B02-02CC262645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24" r="4795"/>
          <a:stretch/>
        </p:blipFill>
        <p:spPr bwMode="auto">
          <a:xfrm>
            <a:off x="0" y="3182506"/>
            <a:ext cx="2044255" cy="149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harvard logo">
            <a:extLst>
              <a:ext uri="{FF2B5EF4-FFF2-40B4-BE49-F238E27FC236}">
                <a16:creationId xmlns:a16="http://schemas.microsoft.com/office/drawing/2014/main" id="{8FEA32A3-14C0-47F3-94B5-8AA9CCB04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572918"/>
            <a:ext cx="2010049" cy="50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593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28538" y="99840"/>
            <a:ext cx="75977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Tests for Covariate Balance Around GPA Admissions Cutoffs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3366"/>
                </a:solidFill>
                <a:ea typeface="ＭＳ Ｐゴシック" pitchFamily="34" charset="-128"/>
              </a:rPr>
              <a:t>Racial Shares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9624" y="6400800"/>
            <a:ext cx="3005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Source: Zimmerman (2014)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8B4941-C02C-4DCF-8777-317AB3538E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44" r="49073" b="49073"/>
          <a:stretch/>
        </p:blipFill>
        <p:spPr>
          <a:xfrm>
            <a:off x="1907429" y="1143000"/>
            <a:ext cx="8377141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525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28538" y="99840"/>
            <a:ext cx="75977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Tests for Covariate Balance Around GPA Admissions Cutoffs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Gender</a:t>
            </a:r>
          </a:p>
        </p:txBody>
      </p:sp>
      <p:sp>
        <p:nvSpPr>
          <p:cNvPr id="8" name="Rectangle 7"/>
          <p:cNvSpPr/>
          <p:nvPr/>
        </p:nvSpPr>
        <p:spPr>
          <a:xfrm>
            <a:off x="249624" y="6400800"/>
            <a:ext cx="3005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Source: Zimmerman (2014)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8B4941-C02C-4DCF-8777-317AB3538E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212" r="50000"/>
          <a:stretch/>
        </p:blipFill>
        <p:spPr>
          <a:xfrm>
            <a:off x="1447800" y="1143000"/>
            <a:ext cx="8908964" cy="495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60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06006" y="99840"/>
            <a:ext cx="70427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Mean Quarterly Earnings 8-14 Years after HS Graduation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Around FIU GPA Admissions Cutoffs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836" y="914400"/>
            <a:ext cx="7553324" cy="513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Brace 4"/>
          <p:cNvSpPr/>
          <p:nvPr/>
        </p:nvSpPr>
        <p:spPr>
          <a:xfrm>
            <a:off x="6230399" y="2743200"/>
            <a:ext cx="45720" cy="1042822"/>
          </a:xfrm>
          <a:prstGeom prst="rightBrace">
            <a:avLst/>
          </a:prstGeom>
          <a:ln w="27178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24601" y="3081285"/>
            <a:ext cx="17075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$372 or 5.1%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($141)</a:t>
            </a:r>
          </a:p>
        </p:txBody>
      </p:sp>
      <p:sp>
        <p:nvSpPr>
          <p:cNvPr id="8" name="Rectangle 7"/>
          <p:cNvSpPr/>
          <p:nvPr/>
        </p:nvSpPr>
        <p:spPr>
          <a:xfrm>
            <a:off x="249624" y="6400800"/>
            <a:ext cx="3005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Source: Zimmerman (2014)</a:t>
            </a:r>
          </a:p>
        </p:txBody>
      </p:sp>
    </p:spTree>
    <p:extLst>
      <p:ext uri="{BB962C8B-B14F-4D97-AF65-F5344CB8AC3E}">
        <p14:creationId xmlns:p14="http://schemas.microsoft.com/office/powerpoint/2010/main" val="2763673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11476"/>
            <a:ext cx="10058400" cy="5181600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Ideally, we would estimate causal effect of </a:t>
            </a:r>
            <a:r>
              <a:rPr lang="en-US" sz="22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every 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college relative to every other college using a method analogous to the one we just discussed</a:t>
            </a:r>
          </a:p>
          <a:p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This is infeasible in practice 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use earnings controlling for SAT scores and parent income as an estimate of each college’s causal effect</a:t>
            </a:r>
          </a:p>
          <a:p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At least in case of Florida International University, this simple regression estimate matches</a:t>
            </a:r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quasi-experimental estimate</a:t>
            </a:r>
          </a:p>
          <a:p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Therefore use these estimates to gauge portion of variation in earnings that is due to colleges’ causal effects when analyzing impacts on mobility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0" y="90714"/>
            <a:ext cx="9144000" cy="899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Causal Effects of Colleges</a:t>
            </a:r>
          </a:p>
        </p:txBody>
      </p:sp>
    </p:spTree>
    <p:extLst>
      <p:ext uri="{BB962C8B-B14F-4D97-AF65-F5344CB8AC3E}">
        <p14:creationId xmlns:p14="http://schemas.microsoft.com/office/powerpoint/2010/main" val="4039970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524000" y="2560638"/>
            <a:ext cx="9144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Effects of Higher Education System on Mobility: Counterfactual Simulations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903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829" y="1021312"/>
            <a:ext cx="11024171" cy="5354153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Combine three sets of estimates (parent income distributions, students’ earnings outcomes, causal effects) to analyze impacts of higher education system on mobility</a:t>
            </a: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how changes in where students go to college (application and admissions) would affect mobility, taking students’ earnings outcomes as given</a:t>
            </a: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3656" lvl="1" indent="-457200"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would changes in application/admissions policies affect degree of income segregation across colleges ?</a:t>
            </a:r>
          </a:p>
          <a:p>
            <a:pPr marL="853656" lvl="1" indent="-457200"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3656" lvl="1" indent="-457200"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would such changes affect overall intergenerational mobility in the U.S.?</a:t>
            </a:r>
          </a:p>
        </p:txBody>
      </p:sp>
      <p:sp>
        <p:nvSpPr>
          <p:cNvPr id="25" name="Rectangle 217">
            <a:extLst>
              <a:ext uri="{FF2B5EF4-FFF2-40B4-BE49-F238E27FC236}">
                <a16:creationId xmlns:a16="http://schemas.microsoft.com/office/drawing/2014/main" id="{C40B199D-E381-4BE6-880E-D88A4C80A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1" y="164069"/>
            <a:ext cx="11706891" cy="41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1219170" fontAlgn="auto">
              <a:spcAft>
                <a:spcPts val="0"/>
              </a:spcAft>
              <a:defRPr/>
            </a:pPr>
            <a:r>
              <a:rPr lang="en-US" sz="2667" b="1" dirty="0">
                <a:solidFill>
                  <a:srgbClr val="002060"/>
                </a:solidFill>
              </a:rPr>
              <a:t>Impact of Higher Education on Mobility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803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829" y="1021312"/>
            <a:ext cx="11024171" cy="5354153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onsider alternative admissions rules that preserve the 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selectivity 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of each college</a:t>
            </a: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Unrealistic to consider counterfactual policies where e.g. Harvard becomes an unselective college</a:t>
            </a:r>
          </a:p>
          <a:p>
            <a:pPr lvl="1"/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/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Use 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SAT scores 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to proxy for student’s qualifications at time of application</a:t>
            </a:r>
          </a:p>
          <a:p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Imperfect but scalable metric that is highly correlated with other elements of students’ records</a:t>
            </a:r>
          </a:p>
          <a:p>
            <a:pPr lvl="1"/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/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Preserve selectivity by maintaining the same distribution of SAT scores at every college while simulating alternative admissions policies</a:t>
            </a:r>
          </a:p>
        </p:txBody>
      </p:sp>
      <p:sp>
        <p:nvSpPr>
          <p:cNvPr id="25" name="Rectangle 217">
            <a:extLst>
              <a:ext uri="{FF2B5EF4-FFF2-40B4-BE49-F238E27FC236}">
                <a16:creationId xmlns:a16="http://schemas.microsoft.com/office/drawing/2014/main" id="{C40B199D-E381-4BE6-880E-D88A4C80A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1" y="164069"/>
            <a:ext cx="11706891" cy="41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Preserving College Selectivity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324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829" y="1021312"/>
            <a:ext cx="11024171" cy="5354153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onsider two alternative admissions rules:</a:t>
            </a: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853656" lvl="1" indent="-457200"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SAT-based admissions: colleges admit and enroll students purely based on their SAT scores, ignoring parent income and all other factors</a:t>
            </a:r>
          </a:p>
          <a:p>
            <a:pPr marL="853656" lvl="1" indent="-457200"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250320" lvl="2" indent="-457200">
              <a:buClr>
                <a:srgbClr val="00336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Hypothetical policy that eliminates all differences in application, admission, and enrollment decisions that are influenced by parent income</a:t>
            </a:r>
          </a:p>
          <a:p>
            <a:pPr marL="1250320" lvl="2" indent="-457200">
              <a:buClr>
                <a:srgbClr val="003366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250320" lvl="2" indent="-457200">
              <a:buClr>
                <a:srgbClr val="00336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Ex: eliminates any differences that arise from admissions rules that may favor students who can pay full tuition or differences in attendance rates due to costs</a:t>
            </a:r>
          </a:p>
        </p:txBody>
      </p:sp>
      <p:sp>
        <p:nvSpPr>
          <p:cNvPr id="25" name="Rectangle 217">
            <a:extLst>
              <a:ext uri="{FF2B5EF4-FFF2-40B4-BE49-F238E27FC236}">
                <a16:creationId xmlns:a16="http://schemas.microsoft.com/office/drawing/2014/main" id="{C40B199D-E381-4BE6-880E-D88A4C80A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1" y="164069"/>
            <a:ext cx="11706891" cy="41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Alternative Admissions Rules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260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2"/>
          <p:cNvSpPr txBox="1"/>
          <p:nvPr/>
        </p:nvSpPr>
        <p:spPr>
          <a:xfrm>
            <a:off x="0" y="49489"/>
            <a:ext cx="12192000" cy="769439"/>
          </a:xfrm>
          <a:prstGeom prst="rect">
            <a:avLst/>
          </a:prstGeom>
          <a:noFill/>
        </p:spPr>
        <p:txBody>
          <a:bodyPr wrap="square" lIns="91112" tIns="45719" rIns="91112" bIns="45719" rtlCol="0">
            <a:spAutoFit/>
          </a:bodyPr>
          <a:lstStyle/>
          <a:p>
            <a:pPr algn="ctr" defTabSz="910660">
              <a:defRPr/>
            </a:pPr>
            <a:r>
              <a:rPr lang="en-US" sz="2200" b="1" dirty="0">
                <a:solidFill>
                  <a:srgbClr val="002060"/>
                </a:solidFill>
                <a:latin typeface="Arial"/>
                <a:cs typeface="Arial"/>
              </a:rPr>
              <a:t>Parental Income Distributions Under Alternative Admissions Rules </a:t>
            </a:r>
          </a:p>
          <a:p>
            <a:pPr algn="ctr" defTabSz="910660">
              <a:defRPr/>
            </a:pPr>
            <a:r>
              <a:rPr lang="en-US" sz="2200" dirty="0">
                <a:solidFill>
                  <a:prstClr val="white">
                    <a:lumMod val="75000"/>
                  </a:prstClr>
                </a:solidFill>
                <a:latin typeface="Arial"/>
                <a:cs typeface="Arial"/>
              </a:rPr>
              <a:t>Bottom Quintile Shares across College Tiers</a:t>
            </a:r>
          </a:p>
        </p:txBody>
      </p:sp>
      <p:sp>
        <p:nvSpPr>
          <p:cNvPr id="3" name="Line 8">
            <a:extLst>
              <a:ext uri="{FF2B5EF4-FFF2-40B4-BE49-F238E27FC236}">
                <a16:creationId xmlns:a16="http://schemas.microsoft.com/office/drawing/2014/main" id="{3315117B-AA31-412E-8C64-8A76555B210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2573" y="5263469"/>
            <a:ext cx="827246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112" tIns="45719" rIns="91112" bIns="45719" numCol="1" anchor="t" anchorCtr="0" compatLnSpc="1">
            <a:prstTxWarp prst="textNoShape">
              <a:avLst/>
            </a:prstTxWarp>
          </a:bodyPr>
          <a:lstStyle/>
          <a:p>
            <a:pPr defTabSz="910660" fontAlgn="auto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18689A-B83F-4073-BECF-891949718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6823" y="4296683"/>
            <a:ext cx="585788" cy="966788"/>
          </a:xfrm>
          <a:prstGeom prst="rect">
            <a:avLst/>
          </a:prstGeom>
          <a:solidFill>
            <a:srgbClr val="002060"/>
          </a:solidFill>
          <a:ln w="0">
            <a:solidFill>
              <a:srgbClr val="1A476F"/>
            </a:solidFill>
            <a:prstDash val="solid"/>
            <a:miter lim="800000"/>
            <a:headEnd/>
            <a:tailEnd/>
          </a:ln>
        </p:spPr>
        <p:txBody>
          <a:bodyPr vert="horz" wrap="square" lIns="91112" tIns="45719" rIns="91112" bIns="45719" numCol="1" anchor="t" anchorCtr="0" compatLnSpc="1">
            <a:prstTxWarp prst="textNoShape">
              <a:avLst/>
            </a:prstTxWarp>
          </a:bodyPr>
          <a:lstStyle/>
          <a:p>
            <a:pPr defTabSz="910660" fontAlgn="auto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948EF3-709E-4B83-97D3-F4578B59A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71" y="3379109"/>
            <a:ext cx="585788" cy="1884363"/>
          </a:xfrm>
          <a:prstGeom prst="rect">
            <a:avLst/>
          </a:prstGeom>
          <a:solidFill>
            <a:srgbClr val="002060"/>
          </a:solidFill>
          <a:ln w="0">
            <a:solidFill>
              <a:srgbClr val="1A476F"/>
            </a:solidFill>
            <a:prstDash val="solid"/>
            <a:miter lim="800000"/>
            <a:headEnd/>
            <a:tailEnd/>
          </a:ln>
        </p:spPr>
        <p:txBody>
          <a:bodyPr vert="horz" wrap="square" lIns="91112" tIns="45719" rIns="91112" bIns="45719" numCol="1" anchor="t" anchorCtr="0" compatLnSpc="1">
            <a:prstTxWarp prst="textNoShape">
              <a:avLst/>
            </a:prstTxWarp>
          </a:bodyPr>
          <a:lstStyle/>
          <a:p>
            <a:pPr defTabSz="910660" fontAlgn="auto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0EB22C-2C64-4838-B1BB-3A3AC9F31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7139" y="1404264"/>
            <a:ext cx="590551" cy="3859213"/>
          </a:xfrm>
          <a:prstGeom prst="rect">
            <a:avLst/>
          </a:prstGeom>
          <a:solidFill>
            <a:srgbClr val="002060"/>
          </a:solidFill>
          <a:ln w="0">
            <a:solidFill>
              <a:srgbClr val="1A476F"/>
            </a:solidFill>
            <a:prstDash val="solid"/>
            <a:miter lim="800000"/>
            <a:headEnd/>
            <a:tailEnd/>
          </a:ln>
        </p:spPr>
        <p:txBody>
          <a:bodyPr vert="horz" wrap="square" lIns="91112" tIns="45719" rIns="91112" bIns="45719" numCol="1" anchor="t" anchorCtr="0" compatLnSpc="1">
            <a:prstTxWarp prst="textNoShape">
              <a:avLst/>
            </a:prstTxWarp>
          </a:bodyPr>
          <a:lstStyle/>
          <a:p>
            <a:pPr defTabSz="910660" fontAlgn="auto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Line 21">
            <a:extLst>
              <a:ext uri="{FF2B5EF4-FFF2-40B4-BE49-F238E27FC236}">
                <a16:creationId xmlns:a16="http://schemas.microsoft.com/office/drawing/2014/main" id="{59A517D6-A974-4AC6-BABD-EA4D3745BC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22495" y="1202868"/>
            <a:ext cx="0" cy="406082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112" tIns="45719" rIns="91112" bIns="45719" numCol="1" anchor="t" anchorCtr="0" compatLnSpc="1">
            <a:prstTxWarp prst="textNoShape">
              <a:avLst/>
            </a:prstTxWarp>
          </a:bodyPr>
          <a:lstStyle/>
          <a:p>
            <a:pPr defTabSz="910660" fontAlgn="auto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Line 22">
            <a:extLst>
              <a:ext uri="{FF2B5EF4-FFF2-40B4-BE49-F238E27FC236}">
                <a16:creationId xmlns:a16="http://schemas.microsoft.com/office/drawing/2014/main" id="{EE4D59EE-4202-4311-BDA9-D001836F333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43342" y="5263469"/>
            <a:ext cx="7937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112" tIns="45719" rIns="91112" bIns="45719" numCol="1" anchor="t" anchorCtr="0" compatLnSpc="1">
            <a:prstTxWarp prst="textNoShape">
              <a:avLst/>
            </a:prstTxWarp>
          </a:bodyPr>
          <a:lstStyle/>
          <a:p>
            <a:pPr defTabSz="910660" fontAlgn="auto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AE622BE-88E5-4668-A793-D3C83BD2D2B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967058" y="5081708"/>
            <a:ext cx="133050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0660"/>
            <a:r>
              <a:rPr lang="en-US" altLang="en-US" sz="1867" dirty="0">
                <a:solidFill>
                  <a:srgbClr val="000000"/>
                </a:solidFill>
              </a:rPr>
              <a:t>0</a:t>
            </a:r>
            <a:endParaRPr lang="en-US" altLang="en-US" sz="1867" dirty="0">
              <a:solidFill>
                <a:prstClr val="black"/>
              </a:solidFill>
            </a:endParaRPr>
          </a:p>
        </p:txBody>
      </p:sp>
      <p:sp>
        <p:nvSpPr>
          <p:cNvPr id="19" name="Line 24">
            <a:extLst>
              <a:ext uri="{FF2B5EF4-FFF2-40B4-BE49-F238E27FC236}">
                <a16:creationId xmlns:a16="http://schemas.microsoft.com/office/drawing/2014/main" id="{072589BD-D309-483B-B9DB-F82C43723D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43342" y="3979183"/>
            <a:ext cx="7937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112" tIns="45719" rIns="91112" bIns="45719" numCol="1" anchor="t" anchorCtr="0" compatLnSpc="1">
            <a:prstTxWarp prst="textNoShape">
              <a:avLst/>
            </a:prstTxWarp>
          </a:bodyPr>
          <a:lstStyle/>
          <a:p>
            <a:pPr defTabSz="910660" fontAlgn="auto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A1DFDF0-1F82-41B5-B919-C97948EDC67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967058" y="3797424"/>
            <a:ext cx="133050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0660"/>
            <a:r>
              <a:rPr lang="en-US" altLang="en-US" sz="1867" dirty="0">
                <a:solidFill>
                  <a:srgbClr val="000000"/>
                </a:solidFill>
              </a:rPr>
              <a:t>5</a:t>
            </a:r>
            <a:endParaRPr lang="en-US" altLang="en-US" sz="1867" dirty="0">
              <a:solidFill>
                <a:prstClr val="black"/>
              </a:solidFill>
            </a:endParaRPr>
          </a:p>
        </p:txBody>
      </p:sp>
      <p:sp>
        <p:nvSpPr>
          <p:cNvPr id="21" name="Line 26">
            <a:extLst>
              <a:ext uri="{FF2B5EF4-FFF2-40B4-BE49-F238E27FC236}">
                <a16:creationId xmlns:a16="http://schemas.microsoft.com/office/drawing/2014/main" id="{D0969AF3-5AA4-4C04-ABE0-4A16940EDF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43342" y="2688544"/>
            <a:ext cx="7937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112" tIns="45719" rIns="91112" bIns="45719" numCol="1" anchor="t" anchorCtr="0" compatLnSpc="1">
            <a:prstTxWarp prst="textNoShape">
              <a:avLst/>
            </a:prstTxWarp>
          </a:bodyPr>
          <a:lstStyle/>
          <a:p>
            <a:pPr defTabSz="910660" fontAlgn="auto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369A965-BF3A-4076-A789-38E56F3344E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899835" y="2505196"/>
            <a:ext cx="266098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0660"/>
            <a:r>
              <a:rPr lang="en-US" altLang="en-US" sz="1867">
                <a:solidFill>
                  <a:srgbClr val="000000"/>
                </a:solidFill>
              </a:rPr>
              <a:t>10</a:t>
            </a:r>
            <a:endParaRPr lang="en-US" altLang="en-US" sz="1867">
              <a:solidFill>
                <a:prstClr val="black"/>
              </a:solidFill>
            </a:endParaRPr>
          </a:p>
        </p:txBody>
      </p:sp>
      <p:sp>
        <p:nvSpPr>
          <p:cNvPr id="23" name="Line 28">
            <a:extLst>
              <a:ext uri="{FF2B5EF4-FFF2-40B4-BE49-F238E27FC236}">
                <a16:creationId xmlns:a16="http://schemas.microsoft.com/office/drawing/2014/main" id="{4129850A-0434-4001-AEED-33663A3A84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43342" y="1399495"/>
            <a:ext cx="7937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112" tIns="45719" rIns="91112" bIns="45719" numCol="1" anchor="t" anchorCtr="0" compatLnSpc="1">
            <a:prstTxWarp prst="textNoShape">
              <a:avLst/>
            </a:prstTxWarp>
          </a:bodyPr>
          <a:lstStyle/>
          <a:p>
            <a:pPr defTabSz="910660" fontAlgn="auto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E6707E4-379F-41FF-9B76-3104165B937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899835" y="1212972"/>
            <a:ext cx="266098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0660"/>
            <a:r>
              <a:rPr lang="en-US" altLang="en-US" sz="1867">
                <a:solidFill>
                  <a:srgbClr val="000000"/>
                </a:solidFill>
              </a:rPr>
              <a:t>15</a:t>
            </a:r>
            <a:endParaRPr lang="en-US" altLang="en-US" sz="1867">
              <a:solidFill>
                <a:prstClr val="black"/>
              </a:solidFill>
            </a:endParaRPr>
          </a:p>
        </p:txBody>
      </p:sp>
      <p:sp>
        <p:nvSpPr>
          <p:cNvPr id="25" name="Line 31">
            <a:extLst>
              <a:ext uri="{FF2B5EF4-FFF2-40B4-BE49-F238E27FC236}">
                <a16:creationId xmlns:a16="http://schemas.microsoft.com/office/drawing/2014/main" id="{326BF317-53B3-46A9-909D-4CDC7674A9D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2573" y="5263469"/>
            <a:ext cx="827246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112" tIns="45719" rIns="91112" bIns="45719" numCol="1" anchor="t" anchorCtr="0" compatLnSpc="1">
            <a:prstTxWarp prst="textNoShape">
              <a:avLst/>
            </a:prstTxWarp>
          </a:bodyPr>
          <a:lstStyle/>
          <a:p>
            <a:pPr defTabSz="910660" fontAlgn="auto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6" name="Rectangle 32">
            <a:extLst>
              <a:ext uri="{FF2B5EF4-FFF2-40B4-BE49-F238E27FC236}">
                <a16:creationId xmlns:a16="http://schemas.microsoft.com/office/drawing/2014/main" id="{04AC2577-6A91-4698-A5A4-636DEDD9A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901" y="5342852"/>
            <a:ext cx="838371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0660"/>
            <a:r>
              <a:rPr lang="en-US" altLang="en-US" sz="1867" dirty="0">
                <a:solidFill>
                  <a:srgbClr val="000000"/>
                </a:solidFill>
              </a:rPr>
              <a:t>Ivy Plus</a:t>
            </a:r>
            <a:endParaRPr lang="en-US" altLang="en-US" sz="1867" dirty="0">
              <a:solidFill>
                <a:prstClr val="black"/>
              </a:solidFill>
            </a:endParaRPr>
          </a:p>
        </p:txBody>
      </p:sp>
      <p:sp>
        <p:nvSpPr>
          <p:cNvPr id="27" name="Rectangle 33">
            <a:extLst>
              <a:ext uri="{FF2B5EF4-FFF2-40B4-BE49-F238E27FC236}">
                <a16:creationId xmlns:a16="http://schemas.microsoft.com/office/drawing/2014/main" id="{D940F89A-9F9C-4229-8E63-8A348D1A1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7152" y="5342852"/>
            <a:ext cx="1968488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0660"/>
            <a:r>
              <a:rPr lang="en-US" altLang="en-US" sz="1867" dirty="0">
                <a:solidFill>
                  <a:srgbClr val="000000"/>
                </a:solidFill>
              </a:rPr>
              <a:t>Selective Colleges</a:t>
            </a:r>
            <a:endParaRPr lang="en-US" altLang="en-US" sz="1867" dirty="0">
              <a:solidFill>
                <a:prstClr val="black"/>
              </a:solidFill>
            </a:endParaRPr>
          </a:p>
        </p:txBody>
      </p:sp>
      <p:sp>
        <p:nvSpPr>
          <p:cNvPr id="28" name="Rectangle 34">
            <a:extLst>
              <a:ext uri="{FF2B5EF4-FFF2-40B4-BE49-F238E27FC236}">
                <a16:creationId xmlns:a16="http://schemas.microsoft.com/office/drawing/2014/main" id="{D11A877A-0B39-4948-9A84-0B161F981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4140" y="5342852"/>
            <a:ext cx="1594988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0660"/>
            <a:r>
              <a:rPr lang="en-US" altLang="en-US" sz="1867" dirty="0">
                <a:solidFill>
                  <a:srgbClr val="000000"/>
                </a:solidFill>
              </a:rPr>
              <a:t>Other Colleges</a:t>
            </a:r>
            <a:endParaRPr lang="en-US" altLang="en-US" sz="1867" dirty="0">
              <a:solidFill>
                <a:prstClr val="black"/>
              </a:solidFill>
            </a:endParaRPr>
          </a:p>
        </p:txBody>
      </p:sp>
      <p:sp>
        <p:nvSpPr>
          <p:cNvPr id="29" name="Rectangle 36">
            <a:extLst>
              <a:ext uri="{FF2B5EF4-FFF2-40B4-BE49-F238E27FC236}">
                <a16:creationId xmlns:a16="http://schemas.microsoft.com/office/drawing/2014/main" id="{792E1952-6127-423A-8229-B0FC62934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8209" y="5886593"/>
            <a:ext cx="731839" cy="196851"/>
          </a:xfrm>
          <a:prstGeom prst="rect">
            <a:avLst/>
          </a:prstGeom>
          <a:solidFill>
            <a:srgbClr val="002060"/>
          </a:solidFill>
          <a:ln w="0">
            <a:solidFill>
              <a:srgbClr val="1A476F"/>
            </a:solidFill>
            <a:prstDash val="solid"/>
            <a:miter lim="800000"/>
            <a:headEnd/>
            <a:tailEnd/>
          </a:ln>
        </p:spPr>
        <p:txBody>
          <a:bodyPr vert="horz" wrap="square" lIns="91112" tIns="45719" rIns="91112" bIns="45719" numCol="1" anchor="t" anchorCtr="0" compatLnSpc="1">
            <a:prstTxWarp prst="textNoShape">
              <a:avLst/>
            </a:prstTxWarp>
          </a:bodyPr>
          <a:lstStyle/>
          <a:p>
            <a:pPr defTabSz="910660" fontAlgn="auto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" name="Rectangle 39">
            <a:extLst>
              <a:ext uri="{FF2B5EF4-FFF2-40B4-BE49-F238E27FC236}">
                <a16:creationId xmlns:a16="http://schemas.microsoft.com/office/drawing/2014/main" id="{5D18BBB9-5B6B-438E-B9D1-619C88ECE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7485" y="5881836"/>
            <a:ext cx="665247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0660"/>
            <a:r>
              <a:rPr lang="en-US" altLang="en-US" sz="1867">
                <a:solidFill>
                  <a:srgbClr val="000000"/>
                </a:solidFill>
              </a:rPr>
              <a:t>Actual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5" name="Rectangle 30">
            <a:extLst>
              <a:ext uri="{FF2B5EF4-FFF2-40B4-BE49-F238E27FC236}">
                <a16:creationId xmlns:a16="http://schemas.microsoft.com/office/drawing/2014/main" id="{709E6639-2F0C-4A62-B38E-D5F6D8AD1F1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585379" y="3119196"/>
            <a:ext cx="4409862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0660"/>
            <a:r>
              <a:rPr lang="en-US" altLang="en-US" sz="1867" dirty="0">
                <a:solidFill>
                  <a:srgbClr val="000000"/>
                </a:solidFill>
              </a:rPr>
              <a:t>Share with Parents in Bottom Quintile (%)</a:t>
            </a:r>
            <a:endParaRPr lang="en-US" altLang="en-US" sz="1867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008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8">
            <a:extLst>
              <a:ext uri="{FF2B5EF4-FFF2-40B4-BE49-F238E27FC236}">
                <a16:creationId xmlns:a16="http://schemas.microsoft.com/office/drawing/2014/main" id="{3315117B-AA31-412E-8C64-8A76555B210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2573" y="5263469"/>
            <a:ext cx="827246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112" tIns="45719" rIns="91112" bIns="45719" numCol="1" anchor="t" anchorCtr="0" compatLnSpc="1">
            <a:prstTxWarp prst="textNoShape">
              <a:avLst/>
            </a:prstTxWarp>
          </a:bodyPr>
          <a:lstStyle/>
          <a:p>
            <a:pPr defTabSz="910660" fontAlgn="auto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18689A-B83F-4073-BECF-891949718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6823" y="4296683"/>
            <a:ext cx="585788" cy="966788"/>
          </a:xfrm>
          <a:prstGeom prst="rect">
            <a:avLst/>
          </a:prstGeom>
          <a:solidFill>
            <a:srgbClr val="002060"/>
          </a:solidFill>
          <a:ln w="0">
            <a:solidFill>
              <a:srgbClr val="1A476F"/>
            </a:solidFill>
            <a:prstDash val="solid"/>
            <a:miter lim="800000"/>
            <a:headEnd/>
            <a:tailEnd/>
          </a:ln>
        </p:spPr>
        <p:txBody>
          <a:bodyPr vert="horz" wrap="square" lIns="91112" tIns="45719" rIns="91112" bIns="45719" numCol="1" anchor="t" anchorCtr="0" compatLnSpc="1">
            <a:prstTxWarp prst="textNoShape">
              <a:avLst/>
            </a:prstTxWarp>
          </a:bodyPr>
          <a:lstStyle/>
          <a:p>
            <a:pPr defTabSz="910660" fontAlgn="auto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636647-E31F-40A1-9246-74377485D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2611" y="4358601"/>
            <a:ext cx="585788" cy="904875"/>
          </a:xfrm>
          <a:prstGeom prst="rect">
            <a:avLst/>
          </a:prstGeom>
          <a:solidFill>
            <a:srgbClr val="548235"/>
          </a:solidFill>
          <a:ln w="0">
            <a:solidFill>
              <a:schemeClr val="accent6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112" tIns="45719" rIns="91112" bIns="45719" numCol="1" anchor="t" anchorCtr="0" compatLnSpc="1">
            <a:prstTxWarp prst="textNoShape">
              <a:avLst/>
            </a:prstTxWarp>
          </a:bodyPr>
          <a:lstStyle/>
          <a:p>
            <a:pPr defTabSz="910660" fontAlgn="auto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948EF3-709E-4B83-97D3-F4578B59A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71" y="3379109"/>
            <a:ext cx="585788" cy="1884363"/>
          </a:xfrm>
          <a:prstGeom prst="rect">
            <a:avLst/>
          </a:prstGeom>
          <a:solidFill>
            <a:srgbClr val="002060"/>
          </a:solidFill>
          <a:ln w="0">
            <a:solidFill>
              <a:srgbClr val="1A476F"/>
            </a:solidFill>
            <a:prstDash val="solid"/>
            <a:miter lim="800000"/>
            <a:headEnd/>
            <a:tailEnd/>
          </a:ln>
        </p:spPr>
        <p:txBody>
          <a:bodyPr vert="horz" wrap="square" lIns="91112" tIns="45719" rIns="91112" bIns="45719" numCol="1" anchor="t" anchorCtr="0" compatLnSpc="1">
            <a:prstTxWarp prst="textNoShape">
              <a:avLst/>
            </a:prstTxWarp>
          </a:bodyPr>
          <a:lstStyle/>
          <a:p>
            <a:pPr defTabSz="910660" fontAlgn="auto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EE9CE2-A06C-45BE-902E-60E40E542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2660" y="3064783"/>
            <a:ext cx="592139" cy="219868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0">
            <a:solidFill>
              <a:schemeClr val="accent6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112" tIns="45719" rIns="91112" bIns="45719" numCol="1" anchor="t" anchorCtr="0" compatLnSpc="1">
            <a:prstTxWarp prst="textNoShape">
              <a:avLst/>
            </a:prstTxWarp>
          </a:bodyPr>
          <a:lstStyle/>
          <a:p>
            <a:pPr defTabSz="910660" fontAlgn="auto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0EB22C-2C64-4838-B1BB-3A3AC9F31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7139" y="1404264"/>
            <a:ext cx="590551" cy="3859213"/>
          </a:xfrm>
          <a:prstGeom prst="rect">
            <a:avLst/>
          </a:prstGeom>
          <a:solidFill>
            <a:srgbClr val="002060"/>
          </a:solidFill>
          <a:ln w="0">
            <a:solidFill>
              <a:srgbClr val="1A476F"/>
            </a:solidFill>
            <a:prstDash val="solid"/>
            <a:miter lim="800000"/>
            <a:headEnd/>
            <a:tailEnd/>
          </a:ln>
        </p:spPr>
        <p:txBody>
          <a:bodyPr vert="horz" wrap="square" lIns="91112" tIns="45719" rIns="91112" bIns="45719" numCol="1" anchor="t" anchorCtr="0" compatLnSpc="1">
            <a:prstTxWarp prst="textNoShape">
              <a:avLst/>
            </a:prstTxWarp>
          </a:bodyPr>
          <a:lstStyle/>
          <a:p>
            <a:pPr defTabSz="910660" fontAlgn="auto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1B5C52-B832-4EDC-9D65-8F4C31553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7693" y="1812256"/>
            <a:ext cx="587375" cy="34512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0">
            <a:solidFill>
              <a:schemeClr val="accent6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112" tIns="45719" rIns="91112" bIns="45719" numCol="1" anchor="t" anchorCtr="0" compatLnSpc="1">
            <a:prstTxWarp prst="textNoShape">
              <a:avLst/>
            </a:prstTxWarp>
          </a:bodyPr>
          <a:lstStyle/>
          <a:p>
            <a:pPr defTabSz="910660" fontAlgn="auto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Line 21">
            <a:extLst>
              <a:ext uri="{FF2B5EF4-FFF2-40B4-BE49-F238E27FC236}">
                <a16:creationId xmlns:a16="http://schemas.microsoft.com/office/drawing/2014/main" id="{59A517D6-A974-4AC6-BABD-EA4D3745BC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22495" y="1202868"/>
            <a:ext cx="0" cy="406082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112" tIns="45719" rIns="91112" bIns="45719" numCol="1" anchor="t" anchorCtr="0" compatLnSpc="1">
            <a:prstTxWarp prst="textNoShape">
              <a:avLst/>
            </a:prstTxWarp>
          </a:bodyPr>
          <a:lstStyle/>
          <a:p>
            <a:pPr defTabSz="910660" fontAlgn="auto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Line 22">
            <a:extLst>
              <a:ext uri="{FF2B5EF4-FFF2-40B4-BE49-F238E27FC236}">
                <a16:creationId xmlns:a16="http://schemas.microsoft.com/office/drawing/2014/main" id="{EE4D59EE-4202-4311-BDA9-D001836F333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43342" y="5263469"/>
            <a:ext cx="7937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112" tIns="45719" rIns="91112" bIns="45719" numCol="1" anchor="t" anchorCtr="0" compatLnSpc="1">
            <a:prstTxWarp prst="textNoShape">
              <a:avLst/>
            </a:prstTxWarp>
          </a:bodyPr>
          <a:lstStyle/>
          <a:p>
            <a:pPr defTabSz="910660" fontAlgn="auto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AE622BE-88E5-4668-A793-D3C83BD2D2B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967058" y="5081708"/>
            <a:ext cx="133050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0660"/>
            <a:r>
              <a:rPr lang="en-US" altLang="en-US" sz="1867" dirty="0">
                <a:solidFill>
                  <a:srgbClr val="000000"/>
                </a:solidFill>
              </a:rPr>
              <a:t>0</a:t>
            </a:r>
            <a:endParaRPr lang="en-US" altLang="en-US" sz="1867" dirty="0">
              <a:solidFill>
                <a:prstClr val="black"/>
              </a:solidFill>
            </a:endParaRPr>
          </a:p>
        </p:txBody>
      </p:sp>
      <p:sp>
        <p:nvSpPr>
          <p:cNvPr id="19" name="Line 24">
            <a:extLst>
              <a:ext uri="{FF2B5EF4-FFF2-40B4-BE49-F238E27FC236}">
                <a16:creationId xmlns:a16="http://schemas.microsoft.com/office/drawing/2014/main" id="{072589BD-D309-483B-B9DB-F82C43723D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43342" y="3979183"/>
            <a:ext cx="7937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112" tIns="45719" rIns="91112" bIns="45719" numCol="1" anchor="t" anchorCtr="0" compatLnSpc="1">
            <a:prstTxWarp prst="textNoShape">
              <a:avLst/>
            </a:prstTxWarp>
          </a:bodyPr>
          <a:lstStyle/>
          <a:p>
            <a:pPr defTabSz="910660" fontAlgn="auto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A1DFDF0-1F82-41B5-B919-C97948EDC67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967058" y="3797424"/>
            <a:ext cx="133050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0660"/>
            <a:r>
              <a:rPr lang="en-US" altLang="en-US" sz="1867" dirty="0">
                <a:solidFill>
                  <a:srgbClr val="000000"/>
                </a:solidFill>
              </a:rPr>
              <a:t>5</a:t>
            </a:r>
            <a:endParaRPr lang="en-US" altLang="en-US" sz="1867" dirty="0">
              <a:solidFill>
                <a:prstClr val="black"/>
              </a:solidFill>
            </a:endParaRPr>
          </a:p>
        </p:txBody>
      </p:sp>
      <p:sp>
        <p:nvSpPr>
          <p:cNvPr id="21" name="Line 26">
            <a:extLst>
              <a:ext uri="{FF2B5EF4-FFF2-40B4-BE49-F238E27FC236}">
                <a16:creationId xmlns:a16="http://schemas.microsoft.com/office/drawing/2014/main" id="{D0969AF3-5AA4-4C04-ABE0-4A16940EDF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43342" y="2688544"/>
            <a:ext cx="7937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112" tIns="45719" rIns="91112" bIns="45719" numCol="1" anchor="t" anchorCtr="0" compatLnSpc="1">
            <a:prstTxWarp prst="textNoShape">
              <a:avLst/>
            </a:prstTxWarp>
          </a:bodyPr>
          <a:lstStyle/>
          <a:p>
            <a:pPr defTabSz="910660" fontAlgn="auto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369A965-BF3A-4076-A789-38E56F3344E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899835" y="2505196"/>
            <a:ext cx="266098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0660"/>
            <a:r>
              <a:rPr lang="en-US" altLang="en-US" sz="1867">
                <a:solidFill>
                  <a:srgbClr val="000000"/>
                </a:solidFill>
              </a:rPr>
              <a:t>10</a:t>
            </a:r>
            <a:endParaRPr lang="en-US" altLang="en-US" sz="1867">
              <a:solidFill>
                <a:prstClr val="black"/>
              </a:solidFill>
            </a:endParaRPr>
          </a:p>
        </p:txBody>
      </p:sp>
      <p:sp>
        <p:nvSpPr>
          <p:cNvPr id="23" name="Line 28">
            <a:extLst>
              <a:ext uri="{FF2B5EF4-FFF2-40B4-BE49-F238E27FC236}">
                <a16:creationId xmlns:a16="http://schemas.microsoft.com/office/drawing/2014/main" id="{4129850A-0434-4001-AEED-33663A3A84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43342" y="1399495"/>
            <a:ext cx="7937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112" tIns="45719" rIns="91112" bIns="45719" numCol="1" anchor="t" anchorCtr="0" compatLnSpc="1">
            <a:prstTxWarp prst="textNoShape">
              <a:avLst/>
            </a:prstTxWarp>
          </a:bodyPr>
          <a:lstStyle/>
          <a:p>
            <a:pPr defTabSz="910660" fontAlgn="auto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E6707E4-379F-41FF-9B76-3104165B937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899835" y="1212972"/>
            <a:ext cx="266098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0660"/>
            <a:r>
              <a:rPr lang="en-US" altLang="en-US" sz="1867">
                <a:solidFill>
                  <a:srgbClr val="000000"/>
                </a:solidFill>
              </a:rPr>
              <a:t>15</a:t>
            </a:r>
            <a:endParaRPr lang="en-US" altLang="en-US" sz="1867">
              <a:solidFill>
                <a:prstClr val="black"/>
              </a:solidFill>
            </a:endParaRPr>
          </a:p>
        </p:txBody>
      </p:sp>
      <p:sp>
        <p:nvSpPr>
          <p:cNvPr id="25" name="Line 31">
            <a:extLst>
              <a:ext uri="{FF2B5EF4-FFF2-40B4-BE49-F238E27FC236}">
                <a16:creationId xmlns:a16="http://schemas.microsoft.com/office/drawing/2014/main" id="{326BF317-53B3-46A9-909D-4CDC7674A9D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2573" y="5263469"/>
            <a:ext cx="827246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112" tIns="45719" rIns="91112" bIns="45719" numCol="1" anchor="t" anchorCtr="0" compatLnSpc="1">
            <a:prstTxWarp prst="textNoShape">
              <a:avLst/>
            </a:prstTxWarp>
          </a:bodyPr>
          <a:lstStyle/>
          <a:p>
            <a:pPr defTabSz="910660" fontAlgn="auto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6" name="Rectangle 32">
            <a:extLst>
              <a:ext uri="{FF2B5EF4-FFF2-40B4-BE49-F238E27FC236}">
                <a16:creationId xmlns:a16="http://schemas.microsoft.com/office/drawing/2014/main" id="{04AC2577-6A91-4698-A5A4-636DEDD9A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901" y="5342852"/>
            <a:ext cx="838371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0660"/>
            <a:r>
              <a:rPr lang="en-US" altLang="en-US" sz="1867">
                <a:solidFill>
                  <a:srgbClr val="000000"/>
                </a:solidFill>
              </a:rPr>
              <a:t>Ivy Plus</a:t>
            </a:r>
            <a:endParaRPr lang="en-US" altLang="en-US" sz="1867">
              <a:solidFill>
                <a:prstClr val="black"/>
              </a:solidFill>
            </a:endParaRPr>
          </a:p>
        </p:txBody>
      </p:sp>
      <p:sp>
        <p:nvSpPr>
          <p:cNvPr id="27" name="Rectangle 33">
            <a:extLst>
              <a:ext uri="{FF2B5EF4-FFF2-40B4-BE49-F238E27FC236}">
                <a16:creationId xmlns:a16="http://schemas.microsoft.com/office/drawing/2014/main" id="{D940F89A-9F9C-4229-8E63-8A348D1A1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7152" y="5342852"/>
            <a:ext cx="1968488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0660"/>
            <a:r>
              <a:rPr lang="en-US" altLang="en-US" sz="1867" dirty="0">
                <a:solidFill>
                  <a:srgbClr val="000000"/>
                </a:solidFill>
              </a:rPr>
              <a:t>Selective Colleges</a:t>
            </a:r>
            <a:endParaRPr lang="en-US" altLang="en-US" sz="1867" dirty="0">
              <a:solidFill>
                <a:prstClr val="black"/>
              </a:solidFill>
            </a:endParaRPr>
          </a:p>
        </p:txBody>
      </p:sp>
      <p:sp>
        <p:nvSpPr>
          <p:cNvPr id="28" name="Rectangle 34">
            <a:extLst>
              <a:ext uri="{FF2B5EF4-FFF2-40B4-BE49-F238E27FC236}">
                <a16:creationId xmlns:a16="http://schemas.microsoft.com/office/drawing/2014/main" id="{D11A877A-0B39-4948-9A84-0B161F981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4140" y="5342852"/>
            <a:ext cx="1594988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0660"/>
            <a:r>
              <a:rPr lang="en-US" altLang="en-US" sz="1867" dirty="0">
                <a:solidFill>
                  <a:srgbClr val="000000"/>
                </a:solidFill>
              </a:rPr>
              <a:t>Other Colleges</a:t>
            </a:r>
            <a:endParaRPr lang="en-US" altLang="en-US" sz="1867" dirty="0">
              <a:solidFill>
                <a:prstClr val="black"/>
              </a:solidFill>
            </a:endParaRPr>
          </a:p>
        </p:txBody>
      </p:sp>
      <p:sp>
        <p:nvSpPr>
          <p:cNvPr id="29" name="Rectangle 36">
            <a:extLst>
              <a:ext uri="{FF2B5EF4-FFF2-40B4-BE49-F238E27FC236}">
                <a16:creationId xmlns:a16="http://schemas.microsoft.com/office/drawing/2014/main" id="{792E1952-6127-423A-8229-B0FC62934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8209" y="5886593"/>
            <a:ext cx="731839" cy="196851"/>
          </a:xfrm>
          <a:prstGeom prst="rect">
            <a:avLst/>
          </a:prstGeom>
          <a:solidFill>
            <a:srgbClr val="002060"/>
          </a:solidFill>
          <a:ln w="0">
            <a:solidFill>
              <a:srgbClr val="1A476F"/>
            </a:solidFill>
            <a:prstDash val="solid"/>
            <a:miter lim="800000"/>
            <a:headEnd/>
            <a:tailEnd/>
          </a:ln>
        </p:spPr>
        <p:txBody>
          <a:bodyPr vert="horz" wrap="square" lIns="91112" tIns="45719" rIns="91112" bIns="45719" numCol="1" anchor="t" anchorCtr="0" compatLnSpc="1">
            <a:prstTxWarp prst="textNoShape">
              <a:avLst/>
            </a:prstTxWarp>
          </a:bodyPr>
          <a:lstStyle/>
          <a:p>
            <a:pPr defTabSz="910660" fontAlgn="auto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0" name="Rectangle 37">
            <a:extLst>
              <a:ext uri="{FF2B5EF4-FFF2-40B4-BE49-F238E27FC236}">
                <a16:creationId xmlns:a16="http://schemas.microsoft.com/office/drawing/2014/main" id="{EB7203A0-49A5-4806-90A5-1DB9006A5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8209" y="6158053"/>
            <a:ext cx="731839" cy="19685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0">
            <a:solidFill>
              <a:schemeClr val="accent6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112" tIns="45719" rIns="91112" bIns="45719" numCol="1" anchor="t" anchorCtr="0" compatLnSpc="1">
            <a:prstTxWarp prst="textNoShape">
              <a:avLst/>
            </a:prstTxWarp>
          </a:bodyPr>
          <a:lstStyle/>
          <a:p>
            <a:pPr defTabSz="910660" fontAlgn="auto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" name="Rectangle 39">
            <a:extLst>
              <a:ext uri="{FF2B5EF4-FFF2-40B4-BE49-F238E27FC236}">
                <a16:creationId xmlns:a16="http://schemas.microsoft.com/office/drawing/2014/main" id="{5D18BBB9-5B6B-438E-B9D1-619C88ECE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7485" y="5881836"/>
            <a:ext cx="665247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0660"/>
            <a:r>
              <a:rPr lang="en-US" altLang="en-US" sz="1867">
                <a:solidFill>
                  <a:srgbClr val="000000"/>
                </a:solidFill>
              </a:rPr>
              <a:t>Actual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3" name="Rectangle 40">
            <a:extLst>
              <a:ext uri="{FF2B5EF4-FFF2-40B4-BE49-F238E27FC236}">
                <a16:creationId xmlns:a16="http://schemas.microsoft.com/office/drawing/2014/main" id="{42C4EB38-5ADF-4B9D-8D82-55ED7E4A5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7450" y="6158060"/>
            <a:ext cx="4026230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0660"/>
            <a:r>
              <a:rPr lang="en-US" altLang="en-US" sz="1867" dirty="0">
                <a:solidFill>
                  <a:srgbClr val="000000"/>
                </a:solidFill>
              </a:rPr>
              <a:t>SAT-Based Admissions counterfactual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34" name="Rectangle 30">
            <a:extLst>
              <a:ext uri="{FF2B5EF4-FFF2-40B4-BE49-F238E27FC236}">
                <a16:creationId xmlns:a16="http://schemas.microsoft.com/office/drawing/2014/main" id="{709E6639-2F0C-4A62-B38E-D5F6D8AD1F1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585379" y="3119196"/>
            <a:ext cx="4409862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0660"/>
            <a:r>
              <a:rPr lang="en-US" altLang="en-US" sz="1867" dirty="0">
                <a:solidFill>
                  <a:srgbClr val="000000"/>
                </a:solidFill>
              </a:rPr>
              <a:t>Share with Parents in Bottom Quintile (%)</a:t>
            </a:r>
            <a:endParaRPr lang="en-US" altLang="en-US" sz="1867" dirty="0">
              <a:solidFill>
                <a:prstClr val="black"/>
              </a:solidFill>
            </a:endParaRPr>
          </a:p>
        </p:txBody>
      </p:sp>
      <p:sp>
        <p:nvSpPr>
          <p:cNvPr id="31" name="TextBox 92">
            <a:extLst>
              <a:ext uri="{FF2B5EF4-FFF2-40B4-BE49-F238E27FC236}">
                <a16:creationId xmlns:a16="http://schemas.microsoft.com/office/drawing/2014/main" id="{8BC27293-AA5A-4FA0-96B8-4283DA78D527}"/>
              </a:ext>
            </a:extLst>
          </p:cNvPr>
          <p:cNvSpPr txBox="1"/>
          <p:nvPr/>
        </p:nvSpPr>
        <p:spPr>
          <a:xfrm>
            <a:off x="0" y="49489"/>
            <a:ext cx="12192000" cy="769439"/>
          </a:xfrm>
          <a:prstGeom prst="rect">
            <a:avLst/>
          </a:prstGeom>
          <a:noFill/>
        </p:spPr>
        <p:txBody>
          <a:bodyPr wrap="square" lIns="91112" tIns="45719" rIns="91112" bIns="45719" rtlCol="0">
            <a:spAutoFit/>
          </a:bodyPr>
          <a:lstStyle/>
          <a:p>
            <a:pPr algn="ctr" defTabSz="910660">
              <a:defRPr/>
            </a:pPr>
            <a:r>
              <a:rPr lang="en-US" sz="2200" b="1" dirty="0">
                <a:solidFill>
                  <a:srgbClr val="002060"/>
                </a:solidFill>
                <a:latin typeface="Arial"/>
                <a:cs typeface="Arial"/>
              </a:rPr>
              <a:t>Parental Income Distributions Under Alternative Admissions Rules </a:t>
            </a:r>
          </a:p>
          <a:p>
            <a:pPr algn="ctr" defTabSz="910660">
              <a:defRPr/>
            </a:pPr>
            <a:r>
              <a:rPr lang="en-US" sz="2200" dirty="0">
                <a:solidFill>
                  <a:prstClr val="white">
                    <a:lumMod val="75000"/>
                  </a:prstClr>
                </a:solidFill>
                <a:latin typeface="Arial"/>
                <a:cs typeface="Arial"/>
              </a:rPr>
              <a:t>Bottom Quintile Shares across College Tiers</a:t>
            </a:r>
          </a:p>
        </p:txBody>
      </p:sp>
    </p:spTree>
    <p:extLst>
      <p:ext uri="{BB962C8B-B14F-4D97-AF65-F5344CB8AC3E}">
        <p14:creationId xmlns:p14="http://schemas.microsoft.com/office/powerpoint/2010/main" val="3830779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524000" y="2560638"/>
            <a:ext cx="9144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Causal Effects of Colleges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391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374775" y="-6350"/>
            <a:ext cx="9442450" cy="6870700"/>
            <a:chOff x="866" y="-4"/>
            <a:chExt cx="5948" cy="4328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870" y="0"/>
              <a:ext cx="594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866" y="-4"/>
              <a:ext cx="5948" cy="43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870" y="0"/>
              <a:ext cx="5936" cy="43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435" y="601"/>
              <a:ext cx="5242" cy="3107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1435" y="3611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Line 9"/>
            <p:cNvSpPr>
              <a:spLocks noChangeShapeType="1"/>
            </p:cNvSpPr>
            <p:nvPr/>
          </p:nvSpPr>
          <p:spPr bwMode="auto">
            <a:xfrm>
              <a:off x="1435" y="2639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Line 10"/>
            <p:cNvSpPr>
              <a:spLocks noChangeShapeType="1"/>
            </p:cNvSpPr>
            <p:nvPr/>
          </p:nvSpPr>
          <p:spPr bwMode="auto">
            <a:xfrm>
              <a:off x="1435" y="1667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Line 11"/>
            <p:cNvSpPr>
              <a:spLocks noChangeShapeType="1"/>
            </p:cNvSpPr>
            <p:nvPr/>
          </p:nvSpPr>
          <p:spPr bwMode="auto">
            <a:xfrm>
              <a:off x="1435" y="695"/>
              <a:ext cx="5242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Rectangle 12"/>
            <p:cNvSpPr>
              <a:spLocks noChangeArrowheads="1"/>
            </p:cNvSpPr>
            <p:nvPr/>
          </p:nvSpPr>
          <p:spPr bwMode="auto">
            <a:xfrm>
              <a:off x="1532" y="3445"/>
              <a:ext cx="659" cy="166"/>
            </a:xfrm>
            <a:prstGeom prst="rect">
              <a:avLst/>
            </a:prstGeom>
            <a:solidFill>
              <a:srgbClr val="486C8C"/>
            </a:solidFill>
            <a:ln w="11113">
              <a:solidFill>
                <a:srgbClr val="1A476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Rectangle 13"/>
            <p:cNvSpPr>
              <a:spLocks noChangeArrowheads="1"/>
            </p:cNvSpPr>
            <p:nvPr/>
          </p:nvSpPr>
          <p:spPr bwMode="auto">
            <a:xfrm>
              <a:off x="2630" y="3298"/>
              <a:ext cx="659" cy="313"/>
            </a:xfrm>
            <a:prstGeom prst="rect">
              <a:avLst/>
            </a:prstGeom>
            <a:solidFill>
              <a:srgbClr val="486C8C"/>
            </a:solidFill>
            <a:ln w="11113">
              <a:solidFill>
                <a:srgbClr val="1A476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Rectangle 14"/>
            <p:cNvSpPr>
              <a:spLocks noChangeArrowheads="1"/>
            </p:cNvSpPr>
            <p:nvPr/>
          </p:nvSpPr>
          <p:spPr bwMode="auto">
            <a:xfrm>
              <a:off x="3728" y="3024"/>
              <a:ext cx="659" cy="587"/>
            </a:xfrm>
            <a:prstGeom prst="rect">
              <a:avLst/>
            </a:prstGeom>
            <a:solidFill>
              <a:srgbClr val="486C8C"/>
            </a:solidFill>
            <a:ln w="11113">
              <a:solidFill>
                <a:srgbClr val="1A476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Rectangle 15"/>
            <p:cNvSpPr>
              <a:spLocks noChangeArrowheads="1"/>
            </p:cNvSpPr>
            <p:nvPr/>
          </p:nvSpPr>
          <p:spPr bwMode="auto">
            <a:xfrm>
              <a:off x="4826" y="2585"/>
              <a:ext cx="659" cy="1026"/>
            </a:xfrm>
            <a:prstGeom prst="rect">
              <a:avLst/>
            </a:prstGeom>
            <a:solidFill>
              <a:srgbClr val="486C8C"/>
            </a:solidFill>
            <a:ln w="11113">
              <a:solidFill>
                <a:srgbClr val="1A476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Rectangle 16"/>
            <p:cNvSpPr>
              <a:spLocks noChangeArrowheads="1"/>
            </p:cNvSpPr>
            <p:nvPr/>
          </p:nvSpPr>
          <p:spPr bwMode="auto">
            <a:xfrm>
              <a:off x="5924" y="846"/>
              <a:ext cx="659" cy="2765"/>
            </a:xfrm>
            <a:prstGeom prst="rect">
              <a:avLst/>
            </a:prstGeom>
            <a:solidFill>
              <a:srgbClr val="486C8C"/>
            </a:solidFill>
            <a:ln w="11113">
              <a:solidFill>
                <a:srgbClr val="1A476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Rectangle 17"/>
            <p:cNvSpPr>
              <a:spLocks noChangeArrowheads="1"/>
            </p:cNvSpPr>
            <p:nvPr/>
          </p:nvSpPr>
          <p:spPr bwMode="auto">
            <a:xfrm>
              <a:off x="5924" y="3334"/>
              <a:ext cx="659" cy="277"/>
            </a:xfrm>
            <a:prstGeom prst="rect">
              <a:avLst/>
            </a:prstGeom>
            <a:pattFill prst="pct50">
              <a:fgClr>
                <a:srgbClr val="486C8C"/>
              </a:fgClr>
              <a:bgClr>
                <a:schemeClr val="bg1"/>
              </a:bgClr>
            </a:pattFill>
            <a:ln w="11113">
              <a:solidFill>
                <a:srgbClr val="1A476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Rectangle 18"/>
            <p:cNvSpPr>
              <a:spLocks noChangeArrowheads="1"/>
            </p:cNvSpPr>
            <p:nvPr/>
          </p:nvSpPr>
          <p:spPr bwMode="auto">
            <a:xfrm>
              <a:off x="1738" y="3283"/>
              <a:ext cx="30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3.4%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" name="Rectangle 19"/>
            <p:cNvSpPr>
              <a:spLocks noChangeArrowheads="1"/>
            </p:cNvSpPr>
            <p:nvPr/>
          </p:nvSpPr>
          <p:spPr bwMode="auto">
            <a:xfrm>
              <a:off x="2836" y="3135"/>
              <a:ext cx="30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6.5%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3" name="Rectangle 20"/>
            <p:cNvSpPr>
              <a:spLocks noChangeArrowheads="1"/>
            </p:cNvSpPr>
            <p:nvPr/>
          </p:nvSpPr>
          <p:spPr bwMode="auto">
            <a:xfrm>
              <a:off x="3901" y="2862"/>
              <a:ext cx="367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12.1%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4" name="Rectangle 21"/>
            <p:cNvSpPr>
              <a:spLocks noChangeArrowheads="1"/>
            </p:cNvSpPr>
            <p:nvPr/>
          </p:nvSpPr>
          <p:spPr bwMode="auto">
            <a:xfrm>
              <a:off x="4999" y="2423"/>
              <a:ext cx="367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21.1%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5" name="Rectangle 22"/>
            <p:cNvSpPr>
              <a:spLocks noChangeArrowheads="1"/>
            </p:cNvSpPr>
            <p:nvPr/>
          </p:nvSpPr>
          <p:spPr bwMode="auto">
            <a:xfrm>
              <a:off x="6097" y="684"/>
              <a:ext cx="367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56.9%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6" name="Rectangle 23"/>
            <p:cNvSpPr>
              <a:spLocks noChangeArrowheads="1"/>
            </p:cNvSpPr>
            <p:nvPr/>
          </p:nvSpPr>
          <p:spPr bwMode="auto">
            <a:xfrm>
              <a:off x="6130" y="3171"/>
              <a:ext cx="2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5.7%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7" name="Line 24"/>
            <p:cNvSpPr>
              <a:spLocks noChangeShapeType="1"/>
            </p:cNvSpPr>
            <p:nvPr/>
          </p:nvSpPr>
          <p:spPr bwMode="auto">
            <a:xfrm flipV="1">
              <a:off x="1435" y="601"/>
              <a:ext cx="0" cy="310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Line 25"/>
            <p:cNvSpPr>
              <a:spLocks noChangeShapeType="1"/>
            </p:cNvSpPr>
            <p:nvPr/>
          </p:nvSpPr>
          <p:spPr bwMode="auto">
            <a:xfrm flipH="1">
              <a:off x="1378" y="3611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Rectangle 26"/>
            <p:cNvSpPr>
              <a:spLocks noChangeArrowheads="1"/>
            </p:cNvSpPr>
            <p:nvPr/>
          </p:nvSpPr>
          <p:spPr bwMode="auto">
            <a:xfrm rot="16200000">
              <a:off x="1194" y="3477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0" name="Line 27"/>
            <p:cNvSpPr>
              <a:spLocks noChangeShapeType="1"/>
            </p:cNvSpPr>
            <p:nvPr/>
          </p:nvSpPr>
          <p:spPr bwMode="auto">
            <a:xfrm flipH="1">
              <a:off x="1378" y="2639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Rectangle 28"/>
            <p:cNvSpPr>
              <a:spLocks noChangeArrowheads="1"/>
            </p:cNvSpPr>
            <p:nvPr/>
          </p:nvSpPr>
          <p:spPr bwMode="auto">
            <a:xfrm rot="16200000">
              <a:off x="1153" y="2504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2" name="Line 29"/>
            <p:cNvSpPr>
              <a:spLocks noChangeShapeType="1"/>
            </p:cNvSpPr>
            <p:nvPr/>
          </p:nvSpPr>
          <p:spPr bwMode="auto">
            <a:xfrm flipH="1">
              <a:off x="1378" y="1667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Rectangle 30"/>
            <p:cNvSpPr>
              <a:spLocks noChangeArrowheads="1"/>
            </p:cNvSpPr>
            <p:nvPr/>
          </p:nvSpPr>
          <p:spPr bwMode="auto">
            <a:xfrm rot="16200000">
              <a:off x="1153" y="1531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4" name="Line 31"/>
            <p:cNvSpPr>
              <a:spLocks noChangeShapeType="1"/>
            </p:cNvSpPr>
            <p:nvPr/>
          </p:nvSpPr>
          <p:spPr bwMode="auto">
            <a:xfrm flipH="1">
              <a:off x="1378" y="695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Rectangle 32"/>
            <p:cNvSpPr>
              <a:spLocks noChangeArrowheads="1"/>
            </p:cNvSpPr>
            <p:nvPr/>
          </p:nvSpPr>
          <p:spPr bwMode="auto">
            <a:xfrm rot="16200000">
              <a:off x="1153" y="559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6" name="Rectangle 33"/>
            <p:cNvSpPr>
              <a:spLocks noChangeArrowheads="1"/>
            </p:cNvSpPr>
            <p:nvPr/>
          </p:nvSpPr>
          <p:spPr bwMode="auto">
            <a:xfrm rot="16200000">
              <a:off x="-654" y="2012"/>
              <a:ext cx="342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Percent of College Students with SAT above 1300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7" name="Line 34"/>
            <p:cNvSpPr>
              <a:spLocks noChangeShapeType="1"/>
            </p:cNvSpPr>
            <p:nvPr/>
          </p:nvSpPr>
          <p:spPr bwMode="auto">
            <a:xfrm>
              <a:off x="1435" y="3708"/>
              <a:ext cx="5242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Line 35"/>
            <p:cNvSpPr>
              <a:spLocks noChangeShapeType="1"/>
            </p:cNvSpPr>
            <p:nvPr/>
          </p:nvSpPr>
          <p:spPr bwMode="auto">
            <a:xfrm>
              <a:off x="1860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Rectangle 36"/>
            <p:cNvSpPr>
              <a:spLocks noChangeArrowheads="1"/>
            </p:cNvSpPr>
            <p:nvPr/>
          </p:nvSpPr>
          <p:spPr bwMode="auto">
            <a:xfrm>
              <a:off x="1820" y="3798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0" name="Line 37"/>
            <p:cNvSpPr>
              <a:spLocks noChangeShapeType="1"/>
            </p:cNvSpPr>
            <p:nvPr/>
          </p:nvSpPr>
          <p:spPr bwMode="auto">
            <a:xfrm>
              <a:off x="2958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Rectangle 38"/>
            <p:cNvSpPr>
              <a:spLocks noChangeArrowheads="1"/>
            </p:cNvSpPr>
            <p:nvPr/>
          </p:nvSpPr>
          <p:spPr bwMode="auto">
            <a:xfrm>
              <a:off x="2918" y="3798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" name="Line 39"/>
            <p:cNvSpPr>
              <a:spLocks noChangeShapeType="1"/>
            </p:cNvSpPr>
            <p:nvPr/>
          </p:nvSpPr>
          <p:spPr bwMode="auto">
            <a:xfrm>
              <a:off x="4056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Rectangle 40"/>
            <p:cNvSpPr>
              <a:spLocks noChangeArrowheads="1"/>
            </p:cNvSpPr>
            <p:nvPr/>
          </p:nvSpPr>
          <p:spPr bwMode="auto">
            <a:xfrm>
              <a:off x="4016" y="3798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4" name="Line 41"/>
            <p:cNvSpPr>
              <a:spLocks noChangeShapeType="1"/>
            </p:cNvSpPr>
            <p:nvPr/>
          </p:nvSpPr>
          <p:spPr bwMode="auto">
            <a:xfrm>
              <a:off x="5154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Rectangle 42"/>
            <p:cNvSpPr>
              <a:spLocks noChangeArrowheads="1"/>
            </p:cNvSpPr>
            <p:nvPr/>
          </p:nvSpPr>
          <p:spPr bwMode="auto">
            <a:xfrm>
              <a:off x="5114" y="3798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6" name="Line 43"/>
            <p:cNvSpPr>
              <a:spLocks noChangeShapeType="1"/>
            </p:cNvSpPr>
            <p:nvPr/>
          </p:nvSpPr>
          <p:spPr bwMode="auto">
            <a:xfrm>
              <a:off x="6252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Rectangle 44"/>
            <p:cNvSpPr>
              <a:spLocks noChangeArrowheads="1"/>
            </p:cNvSpPr>
            <p:nvPr/>
          </p:nvSpPr>
          <p:spPr bwMode="auto">
            <a:xfrm>
              <a:off x="6212" y="3798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8" name="Rectangle 45"/>
            <p:cNvSpPr>
              <a:spLocks noChangeArrowheads="1"/>
            </p:cNvSpPr>
            <p:nvPr/>
          </p:nvSpPr>
          <p:spPr bwMode="auto">
            <a:xfrm>
              <a:off x="3286" y="3989"/>
              <a:ext cx="161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Parent Income Quintile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9" name="Rectangle 46"/>
            <p:cNvSpPr>
              <a:spLocks noChangeArrowheads="1"/>
            </p:cNvSpPr>
            <p:nvPr/>
          </p:nvSpPr>
          <p:spPr bwMode="auto">
            <a:xfrm>
              <a:off x="3998" y="104"/>
              <a:ext cx="306" cy="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300" b="0" i="0" u="none" strike="noStrike" kern="1200" cap="none" spc="0" normalizeH="0" baseline="0" noProof="0">
                  <a:ln>
                    <a:noFill/>
                  </a:ln>
                  <a:solidFill>
                    <a:srgbClr val="1E2D5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7" name="AutoShape 3">
            <a:extLst>
              <a:ext uri="{FF2B5EF4-FFF2-40B4-BE49-F238E27FC236}">
                <a16:creationId xmlns:a16="http://schemas.microsoft.com/office/drawing/2014/main" id="{6E99D175-71EB-4089-BC29-3648C75F820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360666" y="182117"/>
            <a:ext cx="9470673" cy="688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37" tIns="45918" rIns="91837" bIns="459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8C298A18-390B-48D9-8A9E-5D4DC3F00ED7}"/>
              </a:ext>
            </a:extLst>
          </p:cNvPr>
          <p:cNvSpPr txBox="1">
            <a:spLocks/>
          </p:cNvSpPr>
          <p:nvPr/>
        </p:nvSpPr>
        <p:spPr>
          <a:xfrm>
            <a:off x="1447801" y="1"/>
            <a:ext cx="9601194" cy="531287"/>
          </a:xfrm>
          <a:prstGeom prst="rect">
            <a:avLst/>
          </a:prstGeom>
        </p:spPr>
        <p:txBody>
          <a:bodyPr vert="horz" lIns="91368" tIns="45718" rIns="91368" bIns="45718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358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Parental Income Distribution for Children with SAT Scores Above 1300 (Top 7%)</a:t>
            </a:r>
          </a:p>
        </p:txBody>
      </p:sp>
      <p:cxnSp>
        <p:nvCxnSpPr>
          <p:cNvPr id="90" name="Straight Arrow Connector 89"/>
          <p:cNvCxnSpPr>
            <a:cxnSpLocks/>
          </p:cNvCxnSpPr>
          <p:nvPr/>
        </p:nvCxnSpPr>
        <p:spPr>
          <a:xfrm>
            <a:off x="8758654" y="3160749"/>
            <a:ext cx="1166396" cy="18160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Rectangle 37"/>
          <p:cNvSpPr>
            <a:spLocks noChangeArrowheads="1"/>
          </p:cNvSpPr>
          <p:nvPr/>
        </p:nvSpPr>
        <p:spPr bwMode="auto">
          <a:xfrm>
            <a:off x="8337260" y="2840731"/>
            <a:ext cx="10301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22447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Top 1%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284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4"/>
          <p:cNvGrpSpPr>
            <a:grpSpLocks noChangeAspect="1"/>
          </p:cNvGrpSpPr>
          <p:nvPr/>
        </p:nvGrpSpPr>
        <p:grpSpPr bwMode="auto">
          <a:xfrm>
            <a:off x="1374775" y="-6350"/>
            <a:ext cx="9442450" cy="6870700"/>
            <a:chOff x="866" y="-4"/>
            <a:chExt cx="5948" cy="4328"/>
          </a:xfrm>
        </p:grpSpPr>
        <p:sp>
          <p:nvSpPr>
            <p:cNvPr id="97" name="AutoShape 3"/>
            <p:cNvSpPr>
              <a:spLocks noChangeAspect="1" noChangeArrowheads="1" noTextEdit="1"/>
            </p:cNvSpPr>
            <p:nvPr/>
          </p:nvSpPr>
          <p:spPr bwMode="auto">
            <a:xfrm>
              <a:off x="870" y="0"/>
              <a:ext cx="594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Rectangle 5"/>
            <p:cNvSpPr>
              <a:spLocks noChangeArrowheads="1"/>
            </p:cNvSpPr>
            <p:nvPr/>
          </p:nvSpPr>
          <p:spPr bwMode="auto">
            <a:xfrm>
              <a:off x="866" y="-4"/>
              <a:ext cx="5948" cy="43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Rectangle 6"/>
            <p:cNvSpPr>
              <a:spLocks noChangeArrowheads="1"/>
            </p:cNvSpPr>
            <p:nvPr/>
          </p:nvSpPr>
          <p:spPr bwMode="auto">
            <a:xfrm>
              <a:off x="870" y="0"/>
              <a:ext cx="5936" cy="43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Rectangle 7"/>
            <p:cNvSpPr>
              <a:spLocks noChangeArrowheads="1"/>
            </p:cNvSpPr>
            <p:nvPr/>
          </p:nvSpPr>
          <p:spPr bwMode="auto">
            <a:xfrm>
              <a:off x="1435" y="601"/>
              <a:ext cx="5242" cy="3107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Rectangle 8"/>
            <p:cNvSpPr>
              <a:spLocks noChangeArrowheads="1"/>
            </p:cNvSpPr>
            <p:nvPr/>
          </p:nvSpPr>
          <p:spPr bwMode="auto">
            <a:xfrm>
              <a:off x="1532" y="3478"/>
              <a:ext cx="422" cy="133"/>
            </a:xfrm>
            <a:prstGeom prst="rect">
              <a:avLst/>
            </a:prstGeom>
            <a:solidFill>
              <a:srgbClr val="486C8C"/>
            </a:solidFill>
            <a:ln w="11113">
              <a:solidFill>
                <a:srgbClr val="1A476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Rectangle 9"/>
            <p:cNvSpPr>
              <a:spLocks noChangeArrowheads="1"/>
            </p:cNvSpPr>
            <p:nvPr/>
          </p:nvSpPr>
          <p:spPr bwMode="auto">
            <a:xfrm>
              <a:off x="2584" y="3362"/>
              <a:ext cx="421" cy="249"/>
            </a:xfrm>
            <a:prstGeom prst="rect">
              <a:avLst/>
            </a:prstGeom>
            <a:solidFill>
              <a:srgbClr val="486C8C"/>
            </a:solidFill>
            <a:ln w="11113">
              <a:solidFill>
                <a:srgbClr val="1A476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Rectangle 10"/>
            <p:cNvSpPr>
              <a:spLocks noChangeArrowheads="1"/>
            </p:cNvSpPr>
            <p:nvPr/>
          </p:nvSpPr>
          <p:spPr bwMode="auto">
            <a:xfrm>
              <a:off x="3635" y="3143"/>
              <a:ext cx="421" cy="468"/>
            </a:xfrm>
            <a:prstGeom prst="rect">
              <a:avLst/>
            </a:prstGeom>
            <a:solidFill>
              <a:srgbClr val="486C8C"/>
            </a:solidFill>
            <a:ln w="11113">
              <a:solidFill>
                <a:srgbClr val="1A476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Rectangle 11"/>
            <p:cNvSpPr>
              <a:spLocks noChangeArrowheads="1"/>
            </p:cNvSpPr>
            <p:nvPr/>
          </p:nvSpPr>
          <p:spPr bwMode="auto">
            <a:xfrm>
              <a:off x="4686" y="2790"/>
              <a:ext cx="421" cy="821"/>
            </a:xfrm>
            <a:prstGeom prst="rect">
              <a:avLst/>
            </a:prstGeom>
            <a:solidFill>
              <a:srgbClr val="486C8C"/>
            </a:solidFill>
            <a:ln w="11113">
              <a:solidFill>
                <a:srgbClr val="1A476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Rectangle 12"/>
            <p:cNvSpPr>
              <a:spLocks noChangeArrowheads="1"/>
            </p:cNvSpPr>
            <p:nvPr/>
          </p:nvSpPr>
          <p:spPr bwMode="auto">
            <a:xfrm>
              <a:off x="5741" y="1400"/>
              <a:ext cx="421" cy="2211"/>
            </a:xfrm>
            <a:prstGeom prst="rect">
              <a:avLst/>
            </a:prstGeom>
            <a:solidFill>
              <a:srgbClr val="486C8C"/>
            </a:solidFill>
            <a:ln w="11113">
              <a:solidFill>
                <a:srgbClr val="1A476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Rectangle 13"/>
            <p:cNvSpPr>
              <a:spLocks noChangeArrowheads="1"/>
            </p:cNvSpPr>
            <p:nvPr/>
          </p:nvSpPr>
          <p:spPr bwMode="auto">
            <a:xfrm>
              <a:off x="5741" y="3391"/>
              <a:ext cx="421" cy="220"/>
            </a:xfrm>
            <a:prstGeom prst="rect">
              <a:avLst/>
            </a:prstGeom>
            <a:pattFill prst="pct50">
              <a:fgClr>
                <a:srgbClr val="486C8C"/>
              </a:fgClr>
              <a:bgClr>
                <a:schemeClr val="bg1"/>
              </a:bgClr>
            </a:pattFill>
            <a:ln w="11113">
              <a:solidFill>
                <a:srgbClr val="1A476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Rectangle 14"/>
            <p:cNvSpPr>
              <a:spLocks noChangeArrowheads="1"/>
            </p:cNvSpPr>
            <p:nvPr/>
          </p:nvSpPr>
          <p:spPr bwMode="auto">
            <a:xfrm>
              <a:off x="1954" y="3463"/>
              <a:ext cx="417" cy="148"/>
            </a:xfrm>
            <a:prstGeom prst="rect">
              <a:avLst/>
            </a:prstGeom>
            <a:solidFill>
              <a:srgbClr val="FF3333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Rectangle 15"/>
            <p:cNvSpPr>
              <a:spLocks noChangeArrowheads="1"/>
            </p:cNvSpPr>
            <p:nvPr/>
          </p:nvSpPr>
          <p:spPr bwMode="auto">
            <a:xfrm>
              <a:off x="3005" y="3391"/>
              <a:ext cx="421" cy="220"/>
            </a:xfrm>
            <a:prstGeom prst="rect">
              <a:avLst/>
            </a:prstGeom>
            <a:solidFill>
              <a:srgbClr val="FF3333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Rectangle 16"/>
            <p:cNvSpPr>
              <a:spLocks noChangeArrowheads="1"/>
            </p:cNvSpPr>
            <p:nvPr/>
          </p:nvSpPr>
          <p:spPr bwMode="auto">
            <a:xfrm>
              <a:off x="4056" y="3272"/>
              <a:ext cx="421" cy="339"/>
            </a:xfrm>
            <a:prstGeom prst="rect">
              <a:avLst/>
            </a:prstGeom>
            <a:solidFill>
              <a:srgbClr val="FF3333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Rectangle 17"/>
            <p:cNvSpPr>
              <a:spLocks noChangeArrowheads="1"/>
            </p:cNvSpPr>
            <p:nvPr/>
          </p:nvSpPr>
          <p:spPr bwMode="auto">
            <a:xfrm>
              <a:off x="5107" y="3092"/>
              <a:ext cx="421" cy="519"/>
            </a:xfrm>
            <a:prstGeom prst="rect">
              <a:avLst/>
            </a:prstGeom>
            <a:solidFill>
              <a:srgbClr val="FF3333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Rectangle 18"/>
            <p:cNvSpPr>
              <a:spLocks noChangeArrowheads="1"/>
            </p:cNvSpPr>
            <p:nvPr/>
          </p:nvSpPr>
          <p:spPr bwMode="auto">
            <a:xfrm>
              <a:off x="6162" y="954"/>
              <a:ext cx="421" cy="2657"/>
            </a:xfrm>
            <a:prstGeom prst="rect">
              <a:avLst/>
            </a:prstGeom>
            <a:solidFill>
              <a:srgbClr val="FF3333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Rectangle 19"/>
            <p:cNvSpPr>
              <a:spLocks noChangeArrowheads="1"/>
            </p:cNvSpPr>
            <p:nvPr/>
          </p:nvSpPr>
          <p:spPr bwMode="auto">
            <a:xfrm>
              <a:off x="6162" y="3049"/>
              <a:ext cx="421" cy="562"/>
            </a:xfrm>
            <a:prstGeom prst="rect">
              <a:avLst/>
            </a:prstGeom>
            <a:pattFill prst="pct50">
              <a:fgClr>
                <a:srgbClr val="FF3333"/>
              </a:fgClr>
              <a:bgClr>
                <a:schemeClr val="bg1"/>
              </a:bgClr>
            </a:patt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Rectangle 20"/>
            <p:cNvSpPr>
              <a:spLocks noChangeArrowheads="1"/>
            </p:cNvSpPr>
            <p:nvPr/>
          </p:nvSpPr>
          <p:spPr bwMode="auto">
            <a:xfrm>
              <a:off x="1619" y="3315"/>
              <a:ext cx="30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3.4%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7" name="Rectangle 21"/>
            <p:cNvSpPr>
              <a:spLocks noChangeArrowheads="1"/>
            </p:cNvSpPr>
            <p:nvPr/>
          </p:nvSpPr>
          <p:spPr bwMode="auto">
            <a:xfrm>
              <a:off x="2670" y="3197"/>
              <a:ext cx="30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6.5%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8" name="Rectangle 22"/>
            <p:cNvSpPr>
              <a:spLocks noChangeArrowheads="1"/>
            </p:cNvSpPr>
            <p:nvPr/>
          </p:nvSpPr>
          <p:spPr bwMode="auto">
            <a:xfrm>
              <a:off x="3692" y="2977"/>
              <a:ext cx="367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12.1%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9" name="Rectangle 23"/>
            <p:cNvSpPr>
              <a:spLocks noChangeArrowheads="1"/>
            </p:cNvSpPr>
            <p:nvPr/>
          </p:nvSpPr>
          <p:spPr bwMode="auto">
            <a:xfrm>
              <a:off x="4744" y="2628"/>
              <a:ext cx="367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21.1%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0" name="Rectangle 24"/>
            <p:cNvSpPr>
              <a:spLocks noChangeArrowheads="1"/>
            </p:cNvSpPr>
            <p:nvPr/>
          </p:nvSpPr>
          <p:spPr bwMode="auto">
            <a:xfrm>
              <a:off x="5795" y="1238"/>
              <a:ext cx="367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56.9%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1" name="Rectangle 25"/>
            <p:cNvSpPr>
              <a:spLocks noChangeArrowheads="1"/>
            </p:cNvSpPr>
            <p:nvPr/>
          </p:nvSpPr>
          <p:spPr bwMode="auto">
            <a:xfrm>
              <a:off x="5827" y="3225"/>
              <a:ext cx="2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5.7%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2" name="Rectangle 26"/>
            <p:cNvSpPr>
              <a:spLocks noChangeArrowheads="1"/>
            </p:cNvSpPr>
            <p:nvPr/>
          </p:nvSpPr>
          <p:spPr bwMode="auto">
            <a:xfrm>
              <a:off x="2036" y="3301"/>
              <a:ext cx="30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3.8%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" name="Rectangle 27"/>
            <p:cNvSpPr>
              <a:spLocks noChangeArrowheads="1"/>
            </p:cNvSpPr>
            <p:nvPr/>
          </p:nvSpPr>
          <p:spPr bwMode="auto">
            <a:xfrm>
              <a:off x="3091" y="3225"/>
              <a:ext cx="30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5.7%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4" name="Rectangle 28"/>
            <p:cNvSpPr>
              <a:spLocks noChangeArrowheads="1"/>
            </p:cNvSpPr>
            <p:nvPr/>
          </p:nvSpPr>
          <p:spPr bwMode="auto">
            <a:xfrm>
              <a:off x="4142" y="3110"/>
              <a:ext cx="30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8.7%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5" name="Rectangle 29"/>
            <p:cNvSpPr>
              <a:spLocks noChangeArrowheads="1"/>
            </p:cNvSpPr>
            <p:nvPr/>
          </p:nvSpPr>
          <p:spPr bwMode="auto">
            <a:xfrm>
              <a:off x="5165" y="2927"/>
              <a:ext cx="367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13.4%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6" name="Rectangle 30"/>
            <p:cNvSpPr>
              <a:spLocks noChangeArrowheads="1"/>
            </p:cNvSpPr>
            <p:nvPr/>
          </p:nvSpPr>
          <p:spPr bwMode="auto">
            <a:xfrm>
              <a:off x="6216" y="788"/>
              <a:ext cx="367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68.4%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7" name="Rectangle 31"/>
            <p:cNvSpPr>
              <a:spLocks noChangeArrowheads="1"/>
            </p:cNvSpPr>
            <p:nvPr/>
          </p:nvSpPr>
          <p:spPr bwMode="auto">
            <a:xfrm>
              <a:off x="6216" y="2883"/>
              <a:ext cx="32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14.5%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8" name="Line 32"/>
            <p:cNvSpPr>
              <a:spLocks noChangeShapeType="1"/>
            </p:cNvSpPr>
            <p:nvPr/>
          </p:nvSpPr>
          <p:spPr bwMode="auto">
            <a:xfrm flipV="1">
              <a:off x="1435" y="601"/>
              <a:ext cx="0" cy="310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Line 33"/>
            <p:cNvSpPr>
              <a:spLocks noChangeShapeType="1"/>
            </p:cNvSpPr>
            <p:nvPr/>
          </p:nvSpPr>
          <p:spPr bwMode="auto">
            <a:xfrm flipH="1">
              <a:off x="1378" y="3611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Rectangle 34"/>
            <p:cNvSpPr>
              <a:spLocks noChangeArrowheads="1"/>
            </p:cNvSpPr>
            <p:nvPr/>
          </p:nvSpPr>
          <p:spPr bwMode="auto">
            <a:xfrm rot="16200000">
              <a:off x="1194" y="3477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" name="Line 35"/>
            <p:cNvSpPr>
              <a:spLocks noChangeShapeType="1"/>
            </p:cNvSpPr>
            <p:nvPr/>
          </p:nvSpPr>
          <p:spPr bwMode="auto">
            <a:xfrm flipH="1">
              <a:off x="1378" y="2833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Rectangle 36"/>
            <p:cNvSpPr>
              <a:spLocks noChangeArrowheads="1"/>
            </p:cNvSpPr>
            <p:nvPr/>
          </p:nvSpPr>
          <p:spPr bwMode="auto">
            <a:xfrm rot="16200000">
              <a:off x="1153" y="2697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" name="Line 37"/>
            <p:cNvSpPr>
              <a:spLocks noChangeShapeType="1"/>
            </p:cNvSpPr>
            <p:nvPr/>
          </p:nvSpPr>
          <p:spPr bwMode="auto">
            <a:xfrm flipH="1">
              <a:off x="1378" y="2056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Rectangle 38"/>
            <p:cNvSpPr>
              <a:spLocks noChangeArrowheads="1"/>
            </p:cNvSpPr>
            <p:nvPr/>
          </p:nvSpPr>
          <p:spPr bwMode="auto">
            <a:xfrm rot="16200000">
              <a:off x="1153" y="1920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5" name="Line 39"/>
            <p:cNvSpPr>
              <a:spLocks noChangeShapeType="1"/>
            </p:cNvSpPr>
            <p:nvPr/>
          </p:nvSpPr>
          <p:spPr bwMode="auto">
            <a:xfrm flipH="1">
              <a:off x="1378" y="1278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Rectangle 40"/>
            <p:cNvSpPr>
              <a:spLocks noChangeArrowheads="1"/>
            </p:cNvSpPr>
            <p:nvPr/>
          </p:nvSpPr>
          <p:spPr bwMode="auto">
            <a:xfrm rot="16200000">
              <a:off x="1153" y="1142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7" name="Line 41"/>
            <p:cNvSpPr>
              <a:spLocks noChangeShapeType="1"/>
            </p:cNvSpPr>
            <p:nvPr/>
          </p:nvSpPr>
          <p:spPr bwMode="auto">
            <a:xfrm flipH="1">
              <a:off x="1378" y="500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Rectangle 42"/>
            <p:cNvSpPr>
              <a:spLocks noChangeArrowheads="1"/>
            </p:cNvSpPr>
            <p:nvPr/>
          </p:nvSpPr>
          <p:spPr bwMode="auto">
            <a:xfrm rot="16200000">
              <a:off x="1153" y="365"/>
              <a:ext cx="23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80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9" name="Rectangle 43"/>
            <p:cNvSpPr>
              <a:spLocks noChangeArrowheads="1"/>
            </p:cNvSpPr>
            <p:nvPr/>
          </p:nvSpPr>
          <p:spPr bwMode="auto">
            <a:xfrm rot="16200000">
              <a:off x="766" y="2017"/>
              <a:ext cx="58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Percent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0" name="Line 44"/>
            <p:cNvSpPr>
              <a:spLocks noChangeShapeType="1"/>
            </p:cNvSpPr>
            <p:nvPr/>
          </p:nvSpPr>
          <p:spPr bwMode="auto">
            <a:xfrm>
              <a:off x="1435" y="3708"/>
              <a:ext cx="5242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Line 45"/>
            <p:cNvSpPr>
              <a:spLocks noChangeShapeType="1"/>
            </p:cNvSpPr>
            <p:nvPr/>
          </p:nvSpPr>
          <p:spPr bwMode="auto">
            <a:xfrm>
              <a:off x="1954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Rectangle 46"/>
            <p:cNvSpPr>
              <a:spLocks noChangeArrowheads="1"/>
            </p:cNvSpPr>
            <p:nvPr/>
          </p:nvSpPr>
          <p:spPr bwMode="auto">
            <a:xfrm>
              <a:off x="1910" y="3798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3" name="Line 47"/>
            <p:cNvSpPr>
              <a:spLocks noChangeShapeType="1"/>
            </p:cNvSpPr>
            <p:nvPr/>
          </p:nvSpPr>
          <p:spPr bwMode="auto">
            <a:xfrm>
              <a:off x="3005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Rectangle 48"/>
            <p:cNvSpPr>
              <a:spLocks noChangeArrowheads="1"/>
            </p:cNvSpPr>
            <p:nvPr/>
          </p:nvSpPr>
          <p:spPr bwMode="auto">
            <a:xfrm>
              <a:off x="2962" y="3798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5" name="Line 49"/>
            <p:cNvSpPr>
              <a:spLocks noChangeShapeType="1"/>
            </p:cNvSpPr>
            <p:nvPr/>
          </p:nvSpPr>
          <p:spPr bwMode="auto">
            <a:xfrm>
              <a:off x="4056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Rectangle 50"/>
            <p:cNvSpPr>
              <a:spLocks noChangeArrowheads="1"/>
            </p:cNvSpPr>
            <p:nvPr/>
          </p:nvSpPr>
          <p:spPr bwMode="auto">
            <a:xfrm>
              <a:off x="4016" y="3798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7" name="Line 51"/>
            <p:cNvSpPr>
              <a:spLocks noChangeShapeType="1"/>
            </p:cNvSpPr>
            <p:nvPr/>
          </p:nvSpPr>
          <p:spPr bwMode="auto">
            <a:xfrm>
              <a:off x="5107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Rectangle 52"/>
            <p:cNvSpPr>
              <a:spLocks noChangeArrowheads="1"/>
            </p:cNvSpPr>
            <p:nvPr/>
          </p:nvSpPr>
          <p:spPr bwMode="auto">
            <a:xfrm>
              <a:off x="5068" y="3798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9" name="Line 53"/>
            <p:cNvSpPr>
              <a:spLocks noChangeShapeType="1"/>
            </p:cNvSpPr>
            <p:nvPr/>
          </p:nvSpPr>
          <p:spPr bwMode="auto">
            <a:xfrm>
              <a:off x="6162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Rectangle 54"/>
            <p:cNvSpPr>
              <a:spLocks noChangeArrowheads="1"/>
            </p:cNvSpPr>
            <p:nvPr/>
          </p:nvSpPr>
          <p:spPr bwMode="auto">
            <a:xfrm>
              <a:off x="6119" y="3798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1" name="Rectangle 55"/>
            <p:cNvSpPr>
              <a:spLocks noChangeArrowheads="1"/>
            </p:cNvSpPr>
            <p:nvPr/>
          </p:nvSpPr>
          <p:spPr bwMode="auto">
            <a:xfrm>
              <a:off x="3286" y="3989"/>
              <a:ext cx="161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Parent Income Quintile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2" name="Rectangle 56"/>
            <p:cNvSpPr>
              <a:spLocks noChangeArrowheads="1"/>
            </p:cNvSpPr>
            <p:nvPr/>
          </p:nvSpPr>
          <p:spPr bwMode="auto">
            <a:xfrm>
              <a:off x="1489" y="652"/>
              <a:ext cx="2988" cy="385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Rectangle 57"/>
            <p:cNvSpPr>
              <a:spLocks noChangeArrowheads="1"/>
            </p:cNvSpPr>
            <p:nvPr/>
          </p:nvSpPr>
          <p:spPr bwMode="auto">
            <a:xfrm>
              <a:off x="1500" y="666"/>
              <a:ext cx="562" cy="151"/>
            </a:xfrm>
            <a:prstGeom prst="rect">
              <a:avLst/>
            </a:prstGeom>
            <a:solidFill>
              <a:srgbClr val="486C8C"/>
            </a:solidFill>
            <a:ln w="11113">
              <a:solidFill>
                <a:srgbClr val="1A476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Rectangle 58"/>
            <p:cNvSpPr>
              <a:spLocks noChangeArrowheads="1"/>
            </p:cNvSpPr>
            <p:nvPr/>
          </p:nvSpPr>
          <p:spPr bwMode="auto">
            <a:xfrm>
              <a:off x="1500" y="875"/>
              <a:ext cx="562" cy="151"/>
            </a:xfrm>
            <a:prstGeom prst="rect">
              <a:avLst/>
            </a:prstGeom>
            <a:solidFill>
              <a:srgbClr val="FF3333"/>
            </a:solidFill>
            <a:ln w="11113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Rectangle 59"/>
            <p:cNvSpPr>
              <a:spLocks noChangeArrowheads="1"/>
            </p:cNvSpPr>
            <p:nvPr/>
          </p:nvSpPr>
          <p:spPr bwMode="auto">
            <a:xfrm>
              <a:off x="2152" y="662"/>
              <a:ext cx="213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% with SAT above 1300 in U.S.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6" name="Rectangle 60"/>
            <p:cNvSpPr>
              <a:spLocks noChangeArrowheads="1"/>
            </p:cNvSpPr>
            <p:nvPr/>
          </p:nvSpPr>
          <p:spPr bwMode="auto">
            <a:xfrm>
              <a:off x="2152" y="871"/>
              <a:ext cx="2329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% of students at Ivy-Plus colleges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7" name="Rectangle 61"/>
            <p:cNvSpPr>
              <a:spLocks noChangeArrowheads="1"/>
            </p:cNvSpPr>
            <p:nvPr/>
          </p:nvSpPr>
          <p:spPr bwMode="auto">
            <a:xfrm>
              <a:off x="3998" y="104"/>
              <a:ext cx="306" cy="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300" b="0" i="0" u="none" strike="noStrike" kern="1200" cap="none" spc="0" normalizeH="0" baseline="0" noProof="0">
                  <a:ln>
                    <a:noFill/>
                  </a:ln>
                  <a:solidFill>
                    <a:srgbClr val="1E2D5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7" name="AutoShape 3">
            <a:extLst>
              <a:ext uri="{FF2B5EF4-FFF2-40B4-BE49-F238E27FC236}">
                <a16:creationId xmlns:a16="http://schemas.microsoft.com/office/drawing/2014/main" id="{6E99D175-71EB-4089-BC29-3648C75F820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360666" y="182117"/>
            <a:ext cx="9470673" cy="688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37" tIns="45918" rIns="91837" bIns="459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8C298A18-390B-48D9-8A9E-5D4DC3F00ED7}"/>
              </a:ext>
            </a:extLst>
          </p:cNvPr>
          <p:cNvSpPr txBox="1">
            <a:spLocks/>
          </p:cNvSpPr>
          <p:nvPr/>
        </p:nvSpPr>
        <p:spPr>
          <a:xfrm>
            <a:off x="1672004" y="1"/>
            <a:ext cx="9144000" cy="531287"/>
          </a:xfrm>
          <a:prstGeom prst="rect">
            <a:avLst/>
          </a:prstGeom>
        </p:spPr>
        <p:txBody>
          <a:bodyPr vert="horz" lIns="91368" tIns="45718" rIns="91368" bIns="45718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358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Parental Income Distribution for Children with High SAT Scores </a:t>
            </a:r>
          </a:p>
          <a:p>
            <a:pPr marL="0" marR="0" lvl="0" indent="0" algn="ctr" defTabSz="91358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Vs. Students at Ivy-Plus Colleges</a:t>
            </a:r>
          </a:p>
        </p:txBody>
      </p:sp>
      <p:sp>
        <p:nvSpPr>
          <p:cNvPr id="106" name="Rectangle 37"/>
          <p:cNvSpPr>
            <a:spLocks noChangeArrowheads="1"/>
          </p:cNvSpPr>
          <p:nvPr/>
        </p:nvSpPr>
        <p:spPr bwMode="auto">
          <a:xfrm>
            <a:off x="8162992" y="2951877"/>
            <a:ext cx="103015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22447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Top 1%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08" name="Straight Arrow Connector 107"/>
          <p:cNvCxnSpPr>
            <a:stCxn id="106" idx="2"/>
          </p:cNvCxnSpPr>
          <p:nvPr/>
        </p:nvCxnSpPr>
        <p:spPr>
          <a:xfrm>
            <a:off x="8678069" y="3198098"/>
            <a:ext cx="721481" cy="18374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106" idx="2"/>
          </p:cNvCxnSpPr>
          <p:nvPr/>
        </p:nvCxnSpPr>
        <p:spPr>
          <a:xfrm>
            <a:off x="8678069" y="3198098"/>
            <a:ext cx="1425450" cy="12636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748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374775" y="-6350"/>
            <a:ext cx="9442450" cy="6870700"/>
            <a:chOff x="866" y="-4"/>
            <a:chExt cx="5948" cy="4328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870" y="0"/>
              <a:ext cx="594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866" y="-4"/>
              <a:ext cx="5948" cy="43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870" y="0"/>
              <a:ext cx="5936" cy="43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435" y="601"/>
              <a:ext cx="5242" cy="3107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532" y="3424"/>
              <a:ext cx="422" cy="187"/>
            </a:xfrm>
            <a:prstGeom prst="rect">
              <a:avLst/>
            </a:prstGeom>
            <a:solidFill>
              <a:srgbClr val="486C8C"/>
            </a:solidFill>
            <a:ln w="11113">
              <a:solidFill>
                <a:srgbClr val="1A476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584" y="3262"/>
              <a:ext cx="421" cy="349"/>
            </a:xfrm>
            <a:prstGeom prst="rect">
              <a:avLst/>
            </a:prstGeom>
            <a:solidFill>
              <a:srgbClr val="486C8C"/>
            </a:solidFill>
            <a:ln w="11113">
              <a:solidFill>
                <a:srgbClr val="1A476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635" y="3006"/>
              <a:ext cx="421" cy="605"/>
            </a:xfrm>
            <a:prstGeom prst="rect">
              <a:avLst/>
            </a:prstGeom>
            <a:solidFill>
              <a:srgbClr val="486C8C"/>
            </a:solidFill>
            <a:ln w="11113">
              <a:solidFill>
                <a:srgbClr val="1A476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686" y="2664"/>
              <a:ext cx="421" cy="947"/>
            </a:xfrm>
            <a:prstGeom prst="rect">
              <a:avLst/>
            </a:prstGeom>
            <a:solidFill>
              <a:srgbClr val="486C8C"/>
            </a:solidFill>
            <a:ln w="11113">
              <a:solidFill>
                <a:srgbClr val="1A476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5741" y="1814"/>
              <a:ext cx="421" cy="1797"/>
            </a:xfrm>
            <a:prstGeom prst="rect">
              <a:avLst/>
            </a:prstGeom>
            <a:solidFill>
              <a:srgbClr val="486C8C"/>
            </a:solidFill>
            <a:ln w="11113">
              <a:solidFill>
                <a:srgbClr val="1A476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954" y="3424"/>
              <a:ext cx="417" cy="187"/>
            </a:xfrm>
            <a:prstGeom prst="rect">
              <a:avLst/>
            </a:prstGeom>
            <a:solidFill>
              <a:srgbClr val="338033"/>
            </a:solidFill>
            <a:ln w="11113">
              <a:solidFill>
                <a:srgbClr val="006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005" y="3298"/>
              <a:ext cx="421" cy="313"/>
            </a:xfrm>
            <a:prstGeom prst="rect">
              <a:avLst/>
            </a:prstGeom>
            <a:solidFill>
              <a:srgbClr val="338033"/>
            </a:solidFill>
            <a:ln w="11113">
              <a:solidFill>
                <a:srgbClr val="006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4056" y="3125"/>
              <a:ext cx="421" cy="486"/>
            </a:xfrm>
            <a:prstGeom prst="rect">
              <a:avLst/>
            </a:prstGeom>
            <a:solidFill>
              <a:srgbClr val="338033"/>
            </a:solidFill>
            <a:ln w="11113">
              <a:solidFill>
                <a:srgbClr val="006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5107" y="2826"/>
              <a:ext cx="421" cy="785"/>
            </a:xfrm>
            <a:prstGeom prst="rect">
              <a:avLst/>
            </a:prstGeom>
            <a:solidFill>
              <a:srgbClr val="338033"/>
            </a:solidFill>
            <a:ln w="11113">
              <a:solidFill>
                <a:srgbClr val="006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6162" y="1505"/>
              <a:ext cx="421" cy="2106"/>
            </a:xfrm>
            <a:prstGeom prst="rect">
              <a:avLst/>
            </a:prstGeom>
            <a:solidFill>
              <a:srgbClr val="338033"/>
            </a:solidFill>
            <a:ln w="11113">
              <a:solidFill>
                <a:srgbClr val="006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1619" y="3258"/>
              <a:ext cx="30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4.9%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2670" y="3099"/>
              <a:ext cx="30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9.0%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692" y="2840"/>
              <a:ext cx="367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15.6%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4744" y="2498"/>
              <a:ext cx="367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24.4%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5795" y="1652"/>
              <a:ext cx="367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46.2%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2036" y="3261"/>
              <a:ext cx="30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4.8%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3091" y="3132"/>
              <a:ext cx="30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8.1%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4114" y="2959"/>
              <a:ext cx="367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12.6%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5165" y="2660"/>
              <a:ext cx="367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20.2%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6216" y="1339"/>
              <a:ext cx="367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54.2%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 flipV="1">
              <a:off x="1435" y="601"/>
              <a:ext cx="0" cy="310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 flipH="1">
              <a:off x="1378" y="3611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 rot="16200000">
              <a:off x="1131" y="3475"/>
              <a:ext cx="27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0.0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1378" y="2833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 rot="16200000">
              <a:off x="1090" y="2699"/>
              <a:ext cx="360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20.0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" name="Line 33"/>
            <p:cNvSpPr>
              <a:spLocks noChangeShapeType="1"/>
            </p:cNvSpPr>
            <p:nvPr/>
          </p:nvSpPr>
          <p:spPr bwMode="auto">
            <a:xfrm flipH="1">
              <a:off x="1378" y="2056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 rot="16200000">
              <a:off x="1090" y="1922"/>
              <a:ext cx="360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40.0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 flipH="1">
              <a:off x="1378" y="1278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 rot="16200000">
              <a:off x="1090" y="1144"/>
              <a:ext cx="360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60.0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 flipH="1">
              <a:off x="1378" y="500"/>
              <a:ext cx="5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 rot="16200000">
              <a:off x="1090" y="367"/>
              <a:ext cx="360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80.0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 rot="16200000">
              <a:off x="766" y="2017"/>
              <a:ext cx="58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Percent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" name="Line 40"/>
            <p:cNvSpPr>
              <a:spLocks noChangeShapeType="1"/>
            </p:cNvSpPr>
            <p:nvPr/>
          </p:nvSpPr>
          <p:spPr bwMode="auto">
            <a:xfrm>
              <a:off x="1435" y="3708"/>
              <a:ext cx="5242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Line 41"/>
            <p:cNvSpPr>
              <a:spLocks noChangeShapeType="1"/>
            </p:cNvSpPr>
            <p:nvPr/>
          </p:nvSpPr>
          <p:spPr bwMode="auto">
            <a:xfrm>
              <a:off x="1954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1910" y="3798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5" name="Line 43"/>
            <p:cNvSpPr>
              <a:spLocks noChangeShapeType="1"/>
            </p:cNvSpPr>
            <p:nvPr/>
          </p:nvSpPr>
          <p:spPr bwMode="auto">
            <a:xfrm>
              <a:off x="3005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2962" y="3798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7" name="Line 45"/>
            <p:cNvSpPr>
              <a:spLocks noChangeShapeType="1"/>
            </p:cNvSpPr>
            <p:nvPr/>
          </p:nvSpPr>
          <p:spPr bwMode="auto">
            <a:xfrm>
              <a:off x="4056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4016" y="3798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9" name="Line 47"/>
            <p:cNvSpPr>
              <a:spLocks noChangeShapeType="1"/>
            </p:cNvSpPr>
            <p:nvPr/>
          </p:nvSpPr>
          <p:spPr bwMode="auto">
            <a:xfrm>
              <a:off x="5107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5068" y="3798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" name="Line 49"/>
            <p:cNvSpPr>
              <a:spLocks noChangeShapeType="1"/>
            </p:cNvSpPr>
            <p:nvPr/>
          </p:nvSpPr>
          <p:spPr bwMode="auto">
            <a:xfrm>
              <a:off x="6162" y="3708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ectangle 50"/>
            <p:cNvSpPr>
              <a:spLocks noChangeArrowheads="1"/>
            </p:cNvSpPr>
            <p:nvPr/>
          </p:nvSpPr>
          <p:spPr bwMode="auto">
            <a:xfrm>
              <a:off x="6119" y="3798"/>
              <a:ext cx="15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" name="Rectangle 51"/>
            <p:cNvSpPr>
              <a:spLocks noChangeArrowheads="1"/>
            </p:cNvSpPr>
            <p:nvPr/>
          </p:nvSpPr>
          <p:spPr bwMode="auto">
            <a:xfrm>
              <a:off x="3286" y="3989"/>
              <a:ext cx="161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Parent Income Quintile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" name="Rectangle 52"/>
            <p:cNvSpPr>
              <a:spLocks noChangeArrowheads="1"/>
            </p:cNvSpPr>
            <p:nvPr/>
          </p:nvSpPr>
          <p:spPr bwMode="auto">
            <a:xfrm>
              <a:off x="1489" y="652"/>
              <a:ext cx="2722" cy="385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1500" y="666"/>
              <a:ext cx="562" cy="151"/>
            </a:xfrm>
            <a:prstGeom prst="rect">
              <a:avLst/>
            </a:prstGeom>
            <a:solidFill>
              <a:srgbClr val="486C8C"/>
            </a:solidFill>
            <a:ln w="11113">
              <a:solidFill>
                <a:srgbClr val="1A476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Rectangle 54"/>
            <p:cNvSpPr>
              <a:spLocks noChangeArrowheads="1"/>
            </p:cNvSpPr>
            <p:nvPr/>
          </p:nvSpPr>
          <p:spPr bwMode="auto">
            <a:xfrm>
              <a:off x="1500" y="875"/>
              <a:ext cx="562" cy="151"/>
            </a:xfrm>
            <a:prstGeom prst="rect">
              <a:avLst/>
            </a:prstGeom>
            <a:solidFill>
              <a:srgbClr val="338033"/>
            </a:solidFill>
            <a:ln w="11113">
              <a:solidFill>
                <a:srgbClr val="006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Rectangle 55"/>
            <p:cNvSpPr>
              <a:spLocks noChangeArrowheads="1"/>
            </p:cNvSpPr>
            <p:nvPr/>
          </p:nvSpPr>
          <p:spPr bwMode="auto">
            <a:xfrm>
              <a:off x="2152" y="662"/>
              <a:ext cx="211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% with SAT above 1100 in U.S.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8" name="Rectangle 56"/>
            <p:cNvSpPr>
              <a:spLocks noChangeArrowheads="1"/>
            </p:cNvSpPr>
            <p:nvPr/>
          </p:nvSpPr>
          <p:spPr bwMode="auto">
            <a:xfrm>
              <a:off x="2152" y="871"/>
              <a:ext cx="200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% at highly selective colleges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9" name="Rectangle 57"/>
            <p:cNvSpPr>
              <a:spLocks noChangeArrowheads="1"/>
            </p:cNvSpPr>
            <p:nvPr/>
          </p:nvSpPr>
          <p:spPr bwMode="auto">
            <a:xfrm>
              <a:off x="3998" y="104"/>
              <a:ext cx="306" cy="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300" b="0" i="0" u="none" strike="noStrike" kern="1200" cap="none" spc="0" normalizeH="0" baseline="0" noProof="0">
                  <a:ln>
                    <a:noFill/>
                  </a:ln>
                  <a:solidFill>
                    <a:srgbClr val="1E2D5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7" name="AutoShape 3">
            <a:extLst>
              <a:ext uri="{FF2B5EF4-FFF2-40B4-BE49-F238E27FC236}">
                <a16:creationId xmlns:a16="http://schemas.microsoft.com/office/drawing/2014/main" id="{6E99D175-71EB-4089-BC29-3648C75F820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360666" y="182117"/>
            <a:ext cx="9470673" cy="688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37" tIns="45918" rIns="91837" bIns="459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8C298A18-390B-48D9-8A9E-5D4DC3F00ED7}"/>
              </a:ext>
            </a:extLst>
          </p:cNvPr>
          <p:cNvSpPr txBox="1">
            <a:spLocks/>
          </p:cNvSpPr>
          <p:nvPr/>
        </p:nvSpPr>
        <p:spPr>
          <a:xfrm>
            <a:off x="1672004" y="1"/>
            <a:ext cx="9144000" cy="531287"/>
          </a:xfrm>
          <a:prstGeom prst="rect">
            <a:avLst/>
          </a:prstGeom>
        </p:spPr>
        <p:txBody>
          <a:bodyPr vert="horz" lIns="91368" tIns="45718" rIns="91368" bIns="45718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358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Parental Income Distribution for Children with High SAT Scores </a:t>
            </a:r>
          </a:p>
          <a:p>
            <a:pPr marL="0" marR="0" lvl="0" indent="0" algn="ctr" defTabSz="91358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and for Students at Highly Selective Colleges</a:t>
            </a:r>
          </a:p>
        </p:txBody>
      </p:sp>
    </p:spTree>
    <p:extLst>
      <p:ext uri="{BB962C8B-B14F-4D97-AF65-F5344CB8AC3E}">
        <p14:creationId xmlns:p14="http://schemas.microsoft.com/office/powerpoint/2010/main" val="645379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829" y="1066800"/>
            <a:ext cx="11024171" cy="5658888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some scope to increase low and middle-income shares at highly selective colleges by admitting and enrolling more high-achieving, lower-income students</a:t>
            </a:r>
          </a:p>
          <a:p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Under-representation of low-income students at these colleges is partly driven by lower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rates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well qualified low-income students</a:t>
            </a:r>
          </a:p>
          <a:p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“undermatching” phenomenon is not simply explained by differences in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attendance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Hoxby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Avery 2013]</a:t>
            </a:r>
          </a:p>
        </p:txBody>
      </p:sp>
      <p:sp>
        <p:nvSpPr>
          <p:cNvPr id="25" name="Rectangle 217">
            <a:extLst>
              <a:ext uri="{FF2B5EF4-FFF2-40B4-BE49-F238E27FC236}">
                <a16:creationId xmlns:a16="http://schemas.microsoft.com/office/drawing/2014/main" id="{C40B199D-E381-4BE6-880E-D88A4C80A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304800"/>
            <a:ext cx="117068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Increasing Applications from High-Achieving, Low-Income Students </a:t>
            </a:r>
          </a:p>
        </p:txBody>
      </p:sp>
    </p:spTree>
    <p:extLst>
      <p:ext uri="{BB962C8B-B14F-4D97-AF65-F5344CB8AC3E}">
        <p14:creationId xmlns:p14="http://schemas.microsoft.com/office/powerpoint/2010/main" val="37476977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AutoShape 157"/>
          <p:cNvSpPr>
            <a:spLocks noChangeAspect="1" noChangeArrowheads="1" noTextEdit="1"/>
          </p:cNvSpPr>
          <p:nvPr/>
        </p:nvSpPr>
        <p:spPr bwMode="auto">
          <a:xfrm>
            <a:off x="1524000" y="103188"/>
            <a:ext cx="9144005" cy="665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5" name="Rectangle 159"/>
          <p:cNvSpPr>
            <a:spLocks noChangeArrowheads="1"/>
          </p:cNvSpPr>
          <p:nvPr/>
        </p:nvSpPr>
        <p:spPr bwMode="auto">
          <a:xfrm>
            <a:off x="1519233" y="98434"/>
            <a:ext cx="9153531" cy="666115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6" name="Rectangle 160"/>
          <p:cNvSpPr>
            <a:spLocks noChangeArrowheads="1"/>
          </p:cNvSpPr>
          <p:nvPr/>
        </p:nvSpPr>
        <p:spPr bwMode="auto">
          <a:xfrm>
            <a:off x="1523997" y="107951"/>
            <a:ext cx="9139243" cy="6646869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7" name="Rectangle 161"/>
          <p:cNvSpPr>
            <a:spLocks noChangeArrowheads="1"/>
          </p:cNvSpPr>
          <p:nvPr/>
        </p:nvSpPr>
        <p:spPr bwMode="auto">
          <a:xfrm>
            <a:off x="2393949" y="712907"/>
            <a:ext cx="8069267" cy="3819529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8" name="Line 162"/>
          <p:cNvSpPr>
            <a:spLocks noChangeShapeType="1"/>
          </p:cNvSpPr>
          <p:nvPr/>
        </p:nvSpPr>
        <p:spPr bwMode="auto">
          <a:xfrm>
            <a:off x="2393949" y="4532317"/>
            <a:ext cx="8069267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9" name="Line 163"/>
          <p:cNvSpPr>
            <a:spLocks noChangeShapeType="1"/>
          </p:cNvSpPr>
          <p:nvPr/>
        </p:nvSpPr>
        <p:spPr bwMode="auto">
          <a:xfrm>
            <a:off x="2393949" y="3816354"/>
            <a:ext cx="8069267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0" name="Line 164"/>
          <p:cNvSpPr>
            <a:spLocks noChangeShapeType="1"/>
          </p:cNvSpPr>
          <p:nvPr/>
        </p:nvSpPr>
        <p:spPr bwMode="auto">
          <a:xfrm>
            <a:off x="2393949" y="3097216"/>
            <a:ext cx="8069267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1" name="Line 165"/>
          <p:cNvSpPr>
            <a:spLocks noChangeShapeType="1"/>
          </p:cNvSpPr>
          <p:nvPr/>
        </p:nvSpPr>
        <p:spPr bwMode="auto">
          <a:xfrm>
            <a:off x="2393949" y="2381252"/>
            <a:ext cx="8069267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2" name="Line 166"/>
          <p:cNvSpPr>
            <a:spLocks noChangeShapeType="1"/>
          </p:cNvSpPr>
          <p:nvPr/>
        </p:nvSpPr>
        <p:spPr bwMode="auto">
          <a:xfrm>
            <a:off x="2393949" y="1660527"/>
            <a:ext cx="8069267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4" name="Line 167"/>
          <p:cNvSpPr>
            <a:spLocks noChangeShapeType="1"/>
          </p:cNvSpPr>
          <p:nvPr/>
        </p:nvSpPr>
        <p:spPr bwMode="auto">
          <a:xfrm>
            <a:off x="2393949" y="946151"/>
            <a:ext cx="8069267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5" name="Rectangle 168"/>
          <p:cNvSpPr>
            <a:spLocks noChangeArrowheads="1"/>
          </p:cNvSpPr>
          <p:nvPr/>
        </p:nvSpPr>
        <p:spPr bwMode="auto">
          <a:xfrm>
            <a:off x="2705097" y="4049839"/>
            <a:ext cx="381000" cy="482601"/>
          </a:xfrm>
          <a:prstGeom prst="rect">
            <a:avLst/>
          </a:prstGeom>
          <a:solidFill>
            <a:srgbClr val="1A476F"/>
          </a:solidFill>
          <a:ln w="0">
            <a:solidFill>
              <a:srgbClr val="1A476F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6" name="Rectangle 169"/>
          <p:cNvSpPr>
            <a:spLocks noChangeArrowheads="1"/>
          </p:cNvSpPr>
          <p:nvPr/>
        </p:nvSpPr>
        <p:spPr bwMode="auto">
          <a:xfrm>
            <a:off x="2705097" y="1262182"/>
            <a:ext cx="381000" cy="2787653"/>
          </a:xfrm>
          <a:prstGeom prst="rect">
            <a:avLst/>
          </a:prstGeom>
          <a:solidFill>
            <a:srgbClr val="90353B"/>
          </a:solidFill>
          <a:ln w="0">
            <a:solidFill>
              <a:srgbClr val="90353B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7" name="Rectangle 170"/>
          <p:cNvSpPr>
            <a:spLocks noChangeArrowheads="1"/>
          </p:cNvSpPr>
          <p:nvPr/>
        </p:nvSpPr>
        <p:spPr bwMode="auto">
          <a:xfrm>
            <a:off x="3348035" y="3544891"/>
            <a:ext cx="381000" cy="987426"/>
          </a:xfrm>
          <a:prstGeom prst="rect">
            <a:avLst/>
          </a:prstGeom>
          <a:solidFill>
            <a:srgbClr val="1A476F"/>
          </a:solidFill>
          <a:ln w="0">
            <a:solidFill>
              <a:srgbClr val="1A476F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8" name="Rectangle 171"/>
          <p:cNvSpPr>
            <a:spLocks noChangeArrowheads="1"/>
          </p:cNvSpPr>
          <p:nvPr/>
        </p:nvSpPr>
        <p:spPr bwMode="auto">
          <a:xfrm>
            <a:off x="3348035" y="1760539"/>
            <a:ext cx="381000" cy="1784352"/>
          </a:xfrm>
          <a:prstGeom prst="rect">
            <a:avLst/>
          </a:prstGeom>
          <a:solidFill>
            <a:srgbClr val="90353B"/>
          </a:solidFill>
          <a:ln w="0">
            <a:solidFill>
              <a:srgbClr val="90353B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9" name="Rectangle 172"/>
          <p:cNvSpPr>
            <a:spLocks noChangeArrowheads="1"/>
          </p:cNvSpPr>
          <p:nvPr/>
        </p:nvSpPr>
        <p:spPr bwMode="auto">
          <a:xfrm>
            <a:off x="3989387" y="3279779"/>
            <a:ext cx="382588" cy="1252539"/>
          </a:xfrm>
          <a:prstGeom prst="rect">
            <a:avLst/>
          </a:prstGeom>
          <a:solidFill>
            <a:srgbClr val="1A476F"/>
          </a:solidFill>
          <a:ln w="0">
            <a:solidFill>
              <a:srgbClr val="1A476F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0" name="Rectangle 173"/>
          <p:cNvSpPr>
            <a:spLocks noChangeArrowheads="1"/>
          </p:cNvSpPr>
          <p:nvPr/>
        </p:nvSpPr>
        <p:spPr bwMode="auto">
          <a:xfrm>
            <a:off x="3989387" y="1960564"/>
            <a:ext cx="382588" cy="1319214"/>
          </a:xfrm>
          <a:prstGeom prst="rect">
            <a:avLst/>
          </a:prstGeom>
          <a:solidFill>
            <a:srgbClr val="90353B"/>
          </a:solidFill>
          <a:ln w="0">
            <a:solidFill>
              <a:srgbClr val="90353B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1" name="Rectangle 174"/>
          <p:cNvSpPr>
            <a:spLocks noChangeArrowheads="1"/>
          </p:cNvSpPr>
          <p:nvPr/>
        </p:nvSpPr>
        <p:spPr bwMode="auto">
          <a:xfrm>
            <a:off x="4632323" y="3384553"/>
            <a:ext cx="382588" cy="1147764"/>
          </a:xfrm>
          <a:prstGeom prst="rect">
            <a:avLst/>
          </a:prstGeom>
          <a:solidFill>
            <a:srgbClr val="1A476F"/>
          </a:solidFill>
          <a:ln w="0">
            <a:solidFill>
              <a:srgbClr val="1A476F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2" name="Rectangle 175"/>
          <p:cNvSpPr>
            <a:spLocks noChangeArrowheads="1"/>
          </p:cNvSpPr>
          <p:nvPr/>
        </p:nvSpPr>
        <p:spPr bwMode="auto">
          <a:xfrm>
            <a:off x="4632323" y="2265556"/>
            <a:ext cx="382588" cy="1119189"/>
          </a:xfrm>
          <a:prstGeom prst="rect">
            <a:avLst/>
          </a:prstGeom>
          <a:solidFill>
            <a:srgbClr val="90353B"/>
          </a:solidFill>
          <a:ln w="0">
            <a:solidFill>
              <a:srgbClr val="90353B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3" name="Rectangle 176"/>
          <p:cNvSpPr>
            <a:spLocks noChangeArrowheads="1"/>
          </p:cNvSpPr>
          <p:nvPr/>
        </p:nvSpPr>
        <p:spPr bwMode="auto">
          <a:xfrm>
            <a:off x="5275263" y="2824165"/>
            <a:ext cx="382588" cy="1708152"/>
          </a:xfrm>
          <a:prstGeom prst="rect">
            <a:avLst/>
          </a:prstGeom>
          <a:solidFill>
            <a:srgbClr val="1A476F"/>
          </a:solidFill>
          <a:ln w="0">
            <a:solidFill>
              <a:srgbClr val="1A476F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4" name="Rectangle 177"/>
          <p:cNvSpPr>
            <a:spLocks noChangeArrowheads="1"/>
          </p:cNvSpPr>
          <p:nvPr/>
        </p:nvSpPr>
        <p:spPr bwMode="auto">
          <a:xfrm>
            <a:off x="5275263" y="2436815"/>
            <a:ext cx="382588" cy="387350"/>
          </a:xfrm>
          <a:prstGeom prst="rect">
            <a:avLst/>
          </a:prstGeom>
          <a:solidFill>
            <a:srgbClr val="90353B"/>
          </a:solidFill>
          <a:ln w="0">
            <a:solidFill>
              <a:srgbClr val="90353B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5" name="Rectangle 178"/>
          <p:cNvSpPr>
            <a:spLocks noChangeArrowheads="1"/>
          </p:cNvSpPr>
          <p:nvPr/>
        </p:nvSpPr>
        <p:spPr bwMode="auto">
          <a:xfrm>
            <a:off x="5913536" y="2841629"/>
            <a:ext cx="387351" cy="1690689"/>
          </a:xfrm>
          <a:prstGeom prst="rect">
            <a:avLst/>
          </a:prstGeom>
          <a:solidFill>
            <a:srgbClr val="1A476F"/>
          </a:solidFill>
          <a:ln w="0">
            <a:solidFill>
              <a:srgbClr val="1A476F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6" name="Rectangle 179"/>
          <p:cNvSpPr>
            <a:spLocks noChangeArrowheads="1"/>
          </p:cNvSpPr>
          <p:nvPr/>
        </p:nvSpPr>
        <p:spPr bwMode="auto">
          <a:xfrm>
            <a:off x="5913536" y="2564006"/>
            <a:ext cx="387351" cy="277813"/>
          </a:xfrm>
          <a:prstGeom prst="rect">
            <a:avLst/>
          </a:prstGeom>
          <a:solidFill>
            <a:srgbClr val="90353B"/>
          </a:solidFill>
          <a:ln w="0">
            <a:solidFill>
              <a:srgbClr val="90353B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7" name="Rectangle 180"/>
          <p:cNvSpPr>
            <a:spLocks noChangeArrowheads="1"/>
          </p:cNvSpPr>
          <p:nvPr/>
        </p:nvSpPr>
        <p:spPr bwMode="auto">
          <a:xfrm>
            <a:off x="6556492" y="3140079"/>
            <a:ext cx="387351" cy="1392239"/>
          </a:xfrm>
          <a:prstGeom prst="rect">
            <a:avLst/>
          </a:prstGeom>
          <a:solidFill>
            <a:srgbClr val="1A476F"/>
          </a:solidFill>
          <a:ln w="0">
            <a:solidFill>
              <a:srgbClr val="1A476F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8" name="Rectangle 181"/>
          <p:cNvSpPr>
            <a:spLocks noChangeArrowheads="1"/>
          </p:cNvSpPr>
          <p:nvPr/>
        </p:nvSpPr>
        <p:spPr bwMode="auto">
          <a:xfrm>
            <a:off x="6556492" y="2797178"/>
            <a:ext cx="387351" cy="342900"/>
          </a:xfrm>
          <a:prstGeom prst="rect">
            <a:avLst/>
          </a:prstGeom>
          <a:solidFill>
            <a:srgbClr val="90353B"/>
          </a:solidFill>
          <a:ln w="0">
            <a:solidFill>
              <a:srgbClr val="90353B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9" name="Rectangle 182"/>
          <p:cNvSpPr>
            <a:spLocks noChangeArrowheads="1"/>
          </p:cNvSpPr>
          <p:nvPr/>
        </p:nvSpPr>
        <p:spPr bwMode="auto">
          <a:xfrm>
            <a:off x="7199438" y="2641603"/>
            <a:ext cx="387351" cy="1890714"/>
          </a:xfrm>
          <a:prstGeom prst="rect">
            <a:avLst/>
          </a:prstGeom>
          <a:solidFill>
            <a:srgbClr val="1A476F"/>
          </a:solidFill>
          <a:ln w="0">
            <a:solidFill>
              <a:srgbClr val="1A476F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0" name="Rectangle 183"/>
          <p:cNvSpPr>
            <a:spLocks noChangeArrowheads="1"/>
          </p:cNvSpPr>
          <p:nvPr/>
        </p:nvSpPr>
        <p:spPr bwMode="auto">
          <a:xfrm>
            <a:off x="7842250" y="3168653"/>
            <a:ext cx="382588" cy="1363664"/>
          </a:xfrm>
          <a:prstGeom prst="rect">
            <a:avLst/>
          </a:prstGeom>
          <a:solidFill>
            <a:srgbClr val="1A476F"/>
          </a:solidFill>
          <a:ln w="0">
            <a:solidFill>
              <a:srgbClr val="1A476F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1" name="Rectangle 184"/>
          <p:cNvSpPr>
            <a:spLocks noChangeArrowheads="1"/>
          </p:cNvSpPr>
          <p:nvPr/>
        </p:nvSpPr>
        <p:spPr bwMode="auto">
          <a:xfrm>
            <a:off x="8485188" y="3467104"/>
            <a:ext cx="381000" cy="1065214"/>
          </a:xfrm>
          <a:prstGeom prst="rect">
            <a:avLst/>
          </a:prstGeom>
          <a:solidFill>
            <a:srgbClr val="1A476F"/>
          </a:solidFill>
          <a:ln w="0">
            <a:solidFill>
              <a:srgbClr val="1A476F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2" name="Rectangle 185"/>
          <p:cNvSpPr>
            <a:spLocks noChangeArrowheads="1"/>
          </p:cNvSpPr>
          <p:nvPr/>
        </p:nvSpPr>
        <p:spPr bwMode="auto">
          <a:xfrm>
            <a:off x="8485188" y="3251203"/>
            <a:ext cx="381000" cy="215900"/>
          </a:xfrm>
          <a:prstGeom prst="rect">
            <a:avLst/>
          </a:prstGeom>
          <a:solidFill>
            <a:srgbClr val="90353B"/>
          </a:solidFill>
          <a:ln w="0">
            <a:solidFill>
              <a:srgbClr val="90353B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3" name="Rectangle 186"/>
          <p:cNvSpPr>
            <a:spLocks noChangeArrowheads="1"/>
          </p:cNvSpPr>
          <p:nvPr/>
        </p:nvSpPr>
        <p:spPr bwMode="auto">
          <a:xfrm>
            <a:off x="9128127" y="3989392"/>
            <a:ext cx="381000" cy="542926"/>
          </a:xfrm>
          <a:prstGeom prst="rect">
            <a:avLst/>
          </a:prstGeom>
          <a:solidFill>
            <a:srgbClr val="1A476F"/>
          </a:solidFill>
          <a:ln w="0">
            <a:solidFill>
              <a:srgbClr val="1A476F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4" name="Rectangle 187"/>
          <p:cNvSpPr>
            <a:spLocks noChangeArrowheads="1"/>
          </p:cNvSpPr>
          <p:nvPr/>
        </p:nvSpPr>
        <p:spPr bwMode="auto">
          <a:xfrm>
            <a:off x="9128127" y="3778254"/>
            <a:ext cx="381000" cy="211138"/>
          </a:xfrm>
          <a:prstGeom prst="rect">
            <a:avLst/>
          </a:prstGeom>
          <a:solidFill>
            <a:srgbClr val="90353B"/>
          </a:solidFill>
          <a:ln w="0">
            <a:solidFill>
              <a:srgbClr val="90353B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5" name="Rectangle 188"/>
          <p:cNvSpPr>
            <a:spLocks noChangeArrowheads="1"/>
          </p:cNvSpPr>
          <p:nvPr/>
        </p:nvSpPr>
        <p:spPr bwMode="auto">
          <a:xfrm>
            <a:off x="9769479" y="3206753"/>
            <a:ext cx="382588" cy="1325564"/>
          </a:xfrm>
          <a:prstGeom prst="rect">
            <a:avLst/>
          </a:prstGeom>
          <a:solidFill>
            <a:srgbClr val="1A476F"/>
          </a:solidFill>
          <a:ln w="0">
            <a:solidFill>
              <a:srgbClr val="1A476F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6" name="Rectangle 189"/>
          <p:cNvSpPr>
            <a:spLocks noChangeArrowheads="1"/>
          </p:cNvSpPr>
          <p:nvPr/>
        </p:nvSpPr>
        <p:spPr bwMode="auto">
          <a:xfrm>
            <a:off x="9769479" y="2990853"/>
            <a:ext cx="382588" cy="215900"/>
          </a:xfrm>
          <a:prstGeom prst="rect">
            <a:avLst/>
          </a:prstGeom>
          <a:solidFill>
            <a:srgbClr val="90353B"/>
          </a:solidFill>
          <a:ln w="0">
            <a:solidFill>
              <a:srgbClr val="90353B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7" name="Line 190"/>
          <p:cNvSpPr>
            <a:spLocks noChangeShapeType="1"/>
          </p:cNvSpPr>
          <p:nvPr/>
        </p:nvSpPr>
        <p:spPr bwMode="auto">
          <a:xfrm flipV="1">
            <a:off x="2393947" y="712907"/>
            <a:ext cx="0" cy="3819529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8" name="Line 191"/>
          <p:cNvSpPr>
            <a:spLocks noChangeShapeType="1"/>
          </p:cNvSpPr>
          <p:nvPr/>
        </p:nvSpPr>
        <p:spPr bwMode="auto">
          <a:xfrm flipH="1">
            <a:off x="2305047" y="4532317"/>
            <a:ext cx="8890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9" name="Rectangle 192"/>
          <p:cNvSpPr>
            <a:spLocks noChangeArrowheads="1"/>
          </p:cNvSpPr>
          <p:nvPr/>
        </p:nvSpPr>
        <p:spPr bwMode="auto">
          <a:xfrm rot="16200000">
            <a:off x="2086939" y="4335176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</a:t>
            </a:r>
          </a:p>
        </p:txBody>
      </p:sp>
      <p:sp>
        <p:nvSpPr>
          <p:cNvPr id="200" name="Line 193"/>
          <p:cNvSpPr>
            <a:spLocks noChangeShapeType="1"/>
          </p:cNvSpPr>
          <p:nvPr/>
        </p:nvSpPr>
        <p:spPr bwMode="auto">
          <a:xfrm flipH="1">
            <a:off x="2305047" y="3816354"/>
            <a:ext cx="8890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1" name="Rectangle 194"/>
          <p:cNvSpPr>
            <a:spLocks noChangeArrowheads="1"/>
          </p:cNvSpPr>
          <p:nvPr/>
        </p:nvSpPr>
        <p:spPr bwMode="auto">
          <a:xfrm rot="16200000">
            <a:off x="2022819" y="3620705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10</a:t>
            </a:r>
          </a:p>
        </p:txBody>
      </p:sp>
      <p:sp>
        <p:nvSpPr>
          <p:cNvPr id="202" name="Line 195"/>
          <p:cNvSpPr>
            <a:spLocks noChangeShapeType="1"/>
          </p:cNvSpPr>
          <p:nvPr/>
        </p:nvSpPr>
        <p:spPr bwMode="auto">
          <a:xfrm flipH="1">
            <a:off x="2305047" y="3097216"/>
            <a:ext cx="8890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3" name="Rectangle 196"/>
          <p:cNvSpPr>
            <a:spLocks noChangeArrowheads="1"/>
          </p:cNvSpPr>
          <p:nvPr/>
        </p:nvSpPr>
        <p:spPr bwMode="auto">
          <a:xfrm rot="16200000">
            <a:off x="2022819" y="2900074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</a:t>
            </a:r>
          </a:p>
        </p:txBody>
      </p:sp>
      <p:sp>
        <p:nvSpPr>
          <p:cNvPr id="204" name="Line 197"/>
          <p:cNvSpPr>
            <a:spLocks noChangeShapeType="1"/>
          </p:cNvSpPr>
          <p:nvPr/>
        </p:nvSpPr>
        <p:spPr bwMode="auto">
          <a:xfrm flipH="1">
            <a:off x="2305047" y="2381252"/>
            <a:ext cx="8890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5" name="Rectangle 198"/>
          <p:cNvSpPr>
            <a:spLocks noChangeArrowheads="1"/>
          </p:cNvSpPr>
          <p:nvPr/>
        </p:nvSpPr>
        <p:spPr bwMode="auto">
          <a:xfrm rot="16200000">
            <a:off x="2022819" y="2184111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30</a:t>
            </a:r>
          </a:p>
        </p:txBody>
      </p:sp>
      <p:sp>
        <p:nvSpPr>
          <p:cNvPr id="206" name="Line 199"/>
          <p:cNvSpPr>
            <a:spLocks noChangeShapeType="1"/>
          </p:cNvSpPr>
          <p:nvPr/>
        </p:nvSpPr>
        <p:spPr bwMode="auto">
          <a:xfrm flipH="1">
            <a:off x="2305047" y="1660527"/>
            <a:ext cx="8890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7" name="Rectangle 200"/>
          <p:cNvSpPr>
            <a:spLocks noChangeArrowheads="1"/>
          </p:cNvSpPr>
          <p:nvPr/>
        </p:nvSpPr>
        <p:spPr bwMode="auto">
          <a:xfrm rot="16200000">
            <a:off x="2022819" y="1463385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40</a:t>
            </a:r>
          </a:p>
        </p:txBody>
      </p:sp>
      <p:sp>
        <p:nvSpPr>
          <p:cNvPr id="208" name="Line 201"/>
          <p:cNvSpPr>
            <a:spLocks noChangeShapeType="1"/>
          </p:cNvSpPr>
          <p:nvPr/>
        </p:nvSpPr>
        <p:spPr bwMode="auto">
          <a:xfrm flipH="1">
            <a:off x="2305047" y="946151"/>
            <a:ext cx="8890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9" name="Rectangle 202"/>
          <p:cNvSpPr>
            <a:spLocks noChangeArrowheads="1"/>
          </p:cNvSpPr>
          <p:nvPr/>
        </p:nvSpPr>
        <p:spPr bwMode="auto">
          <a:xfrm rot="16200000">
            <a:off x="2022819" y="747327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50</a:t>
            </a:r>
          </a:p>
        </p:txBody>
      </p:sp>
      <p:sp>
        <p:nvSpPr>
          <p:cNvPr id="210" name="Rectangle 203"/>
          <p:cNvSpPr>
            <a:spLocks noChangeArrowheads="1"/>
          </p:cNvSpPr>
          <p:nvPr/>
        </p:nvSpPr>
        <p:spPr bwMode="auto">
          <a:xfrm rot="16200000">
            <a:off x="-195707" y="2402592"/>
            <a:ext cx="38688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Avg. Tuition Cost in 2009-10 ($1,000)</a:t>
            </a:r>
          </a:p>
        </p:txBody>
      </p:sp>
      <p:sp>
        <p:nvSpPr>
          <p:cNvPr id="211" name="Line 204"/>
          <p:cNvSpPr>
            <a:spLocks noChangeShapeType="1"/>
          </p:cNvSpPr>
          <p:nvPr/>
        </p:nvSpPr>
        <p:spPr bwMode="auto">
          <a:xfrm>
            <a:off x="2393949" y="4532317"/>
            <a:ext cx="8069267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2" name="Rectangle 205"/>
          <p:cNvSpPr>
            <a:spLocks noChangeArrowheads="1"/>
          </p:cNvSpPr>
          <p:nvPr/>
        </p:nvSpPr>
        <p:spPr bwMode="auto">
          <a:xfrm rot="18900000">
            <a:off x="1761183" y="4963552"/>
            <a:ext cx="13433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Most competitive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3" name="Rectangle 206"/>
          <p:cNvSpPr>
            <a:spLocks noChangeArrowheads="1"/>
          </p:cNvSpPr>
          <p:nvPr/>
        </p:nvSpPr>
        <p:spPr bwMode="auto">
          <a:xfrm rot="18900000">
            <a:off x="1986724" y="5136590"/>
            <a:ext cx="183223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Highly competitive plus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4" name="Rectangle 207"/>
          <p:cNvSpPr>
            <a:spLocks noChangeArrowheads="1"/>
          </p:cNvSpPr>
          <p:nvPr/>
        </p:nvSpPr>
        <p:spPr bwMode="auto">
          <a:xfrm rot="18900000">
            <a:off x="2948099" y="5009590"/>
            <a:ext cx="145392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Highly competitive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5" name="Rectangle 208"/>
          <p:cNvSpPr>
            <a:spLocks noChangeArrowheads="1"/>
          </p:cNvSpPr>
          <p:nvPr/>
        </p:nvSpPr>
        <p:spPr bwMode="auto">
          <a:xfrm rot="18900000">
            <a:off x="3383823" y="5096902"/>
            <a:ext cx="169251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Very competitive plus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6" name="Rectangle 209"/>
          <p:cNvSpPr>
            <a:spLocks noChangeArrowheads="1"/>
          </p:cNvSpPr>
          <p:nvPr/>
        </p:nvSpPr>
        <p:spPr bwMode="auto">
          <a:xfrm rot="18900000">
            <a:off x="4350666" y="4960377"/>
            <a:ext cx="131420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Very competitive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7" name="Rectangle 210"/>
          <p:cNvSpPr>
            <a:spLocks noChangeArrowheads="1"/>
          </p:cNvSpPr>
          <p:nvPr/>
        </p:nvSpPr>
        <p:spPr bwMode="auto">
          <a:xfrm rot="18900000">
            <a:off x="4988665" y="4960377"/>
            <a:ext cx="132408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Competitive plus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8" name="Rectangle 211"/>
          <p:cNvSpPr>
            <a:spLocks noChangeArrowheads="1"/>
          </p:cNvSpPr>
          <p:nvPr/>
        </p:nvSpPr>
        <p:spPr bwMode="auto">
          <a:xfrm rot="18900000">
            <a:off x="5959663" y="4822264"/>
            <a:ext cx="945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Competitive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9" name="Rectangle 212"/>
          <p:cNvSpPr>
            <a:spLocks noChangeArrowheads="1"/>
          </p:cNvSpPr>
          <p:nvPr/>
        </p:nvSpPr>
        <p:spPr bwMode="auto">
          <a:xfrm rot="18900000">
            <a:off x="6267350" y="4963552"/>
            <a:ext cx="13336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Less competitive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0" name="Rectangle 213"/>
          <p:cNvSpPr>
            <a:spLocks noChangeArrowheads="1"/>
          </p:cNvSpPr>
          <p:nvPr/>
        </p:nvSpPr>
        <p:spPr bwMode="auto">
          <a:xfrm rot="18900000">
            <a:off x="6026199" y="5335027"/>
            <a:ext cx="234468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Some or no selectivity, 4-year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1" name="Rectangle 214"/>
          <p:cNvSpPr>
            <a:spLocks noChangeArrowheads="1"/>
          </p:cNvSpPr>
          <p:nvPr/>
        </p:nvSpPr>
        <p:spPr bwMode="auto">
          <a:xfrm rot="18900000">
            <a:off x="7741610" y="4879415"/>
            <a:ext cx="11140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Private 2-year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2" name="Rectangle 215"/>
          <p:cNvSpPr>
            <a:spLocks noChangeArrowheads="1"/>
          </p:cNvSpPr>
          <p:nvPr/>
        </p:nvSpPr>
        <p:spPr bwMode="auto">
          <a:xfrm rot="18900000">
            <a:off x="8445210" y="4852427"/>
            <a:ext cx="10451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Public 2-year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3" name="Rectangle 216"/>
          <p:cNvSpPr>
            <a:spLocks noChangeArrowheads="1"/>
          </p:cNvSpPr>
          <p:nvPr/>
        </p:nvSpPr>
        <p:spPr bwMode="auto">
          <a:xfrm rot="18900000">
            <a:off x="8876662" y="4946090"/>
            <a:ext cx="12808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For-profit 2-year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4" name="Rectangle 217"/>
          <p:cNvSpPr>
            <a:spLocks noChangeArrowheads="1"/>
          </p:cNvSpPr>
          <p:nvPr/>
        </p:nvSpPr>
        <p:spPr bwMode="auto">
          <a:xfrm>
            <a:off x="6384924" y="303218"/>
            <a:ext cx="8976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500" b="0" i="0" u="none" strike="noStrike" kern="1200" cap="none" spc="0" normalizeH="0" baseline="0" noProof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5" name="Rectangle 218"/>
          <p:cNvSpPr>
            <a:spLocks noChangeArrowheads="1"/>
          </p:cNvSpPr>
          <p:nvPr/>
        </p:nvSpPr>
        <p:spPr bwMode="auto">
          <a:xfrm>
            <a:off x="7281863" y="812802"/>
            <a:ext cx="865188" cy="227013"/>
          </a:xfrm>
          <a:prstGeom prst="rect">
            <a:avLst/>
          </a:prstGeom>
          <a:solidFill>
            <a:srgbClr val="1A476F"/>
          </a:solidFill>
          <a:ln w="0">
            <a:solidFill>
              <a:srgbClr val="1A476F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6" name="Rectangle 219"/>
          <p:cNvSpPr>
            <a:spLocks noChangeArrowheads="1"/>
          </p:cNvSpPr>
          <p:nvPr/>
        </p:nvSpPr>
        <p:spPr bwMode="auto">
          <a:xfrm>
            <a:off x="7281863" y="1133667"/>
            <a:ext cx="865188" cy="233363"/>
          </a:xfrm>
          <a:prstGeom prst="rect">
            <a:avLst/>
          </a:prstGeom>
          <a:solidFill>
            <a:srgbClr val="90353B"/>
          </a:solidFill>
          <a:ln w="0">
            <a:solidFill>
              <a:srgbClr val="90353B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7" name="Rectangle 220"/>
          <p:cNvSpPr>
            <a:spLocks noChangeArrowheads="1"/>
          </p:cNvSpPr>
          <p:nvPr/>
        </p:nvSpPr>
        <p:spPr bwMode="auto">
          <a:xfrm>
            <a:off x="8285290" y="806457"/>
            <a:ext cx="270586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Costs for 20th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pctile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family</a:t>
            </a:r>
          </a:p>
        </p:txBody>
      </p:sp>
      <p:sp>
        <p:nvSpPr>
          <p:cNvPr id="228" name="Rectangle 221"/>
          <p:cNvSpPr>
            <a:spLocks noChangeArrowheads="1"/>
          </p:cNvSpPr>
          <p:nvPr/>
        </p:nvSpPr>
        <p:spPr bwMode="auto">
          <a:xfrm>
            <a:off x="8285163" y="1128905"/>
            <a:ext cx="129522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Sticker Price</a:t>
            </a:r>
          </a:p>
        </p:txBody>
      </p:sp>
      <p:sp>
        <p:nvSpPr>
          <p:cNvPr id="7" name="AutoShape 4"/>
          <p:cNvSpPr>
            <a:spLocks noChangeAspect="1" noChangeArrowheads="1" noTextEdit="1"/>
          </p:cNvSpPr>
          <p:nvPr/>
        </p:nvSpPr>
        <p:spPr bwMode="auto">
          <a:xfrm>
            <a:off x="1523999" y="103191"/>
            <a:ext cx="9144000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86" name="Rectangle 227"/>
          <p:cNvSpPr>
            <a:spLocks noChangeArrowheads="1"/>
          </p:cNvSpPr>
          <p:nvPr/>
        </p:nvSpPr>
        <p:spPr bwMode="auto">
          <a:xfrm>
            <a:off x="6200774" y="303218"/>
            <a:ext cx="8976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500" b="0" i="0" u="none" strike="noStrike" kern="1200" cap="none" spc="0" normalizeH="0" baseline="0" noProof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29" name="TextBox 92"/>
          <p:cNvSpPr txBox="1"/>
          <p:nvPr/>
        </p:nvSpPr>
        <p:spPr>
          <a:xfrm>
            <a:off x="1524134" y="76259"/>
            <a:ext cx="9143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Costs of Attending Colleges by Selectivity Tier for Low-Income Students</a:t>
            </a:r>
          </a:p>
        </p:txBody>
      </p:sp>
    </p:spTree>
    <p:extLst>
      <p:ext uri="{BB962C8B-B14F-4D97-AF65-F5344CB8AC3E}">
        <p14:creationId xmlns:p14="http://schemas.microsoft.com/office/powerpoint/2010/main" val="41570938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829" y="1021312"/>
            <a:ext cx="11024171" cy="5658888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 hypothesis: lack of information or application support for low-income students limits their applications even when tuition cost is low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Hoxby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Turner 2013]</a:t>
            </a:r>
          </a:p>
          <a:p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Dynarski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(2018) test this hypothesis in a recent experiment at the University of Michigan that exploits big data for targeting</a:t>
            </a:r>
          </a:p>
          <a:p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information about applying to U of M to high-achieving (GPA &gt; 3.3, SAT &gt; 1100) students from low-income families (incomes &lt; $47K)</a:t>
            </a:r>
          </a:p>
          <a:p>
            <a:pPr lvl="1"/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all such students in the state of Michigan using administrative data from schools on GPAs, SAT scores (mandatory in Michigan), and eligibility for free/reduced price lunch</a:t>
            </a:r>
          </a:p>
          <a:p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2,000 students meet these criteria each year; 50% randomly assigned to receive treatment of additional information and support</a:t>
            </a:r>
          </a:p>
        </p:txBody>
      </p:sp>
      <p:sp>
        <p:nvSpPr>
          <p:cNvPr id="25" name="Rectangle 217">
            <a:extLst>
              <a:ext uri="{FF2B5EF4-FFF2-40B4-BE49-F238E27FC236}">
                <a16:creationId xmlns:a16="http://schemas.microsoft.com/office/drawing/2014/main" id="{C40B199D-E381-4BE6-880E-D88A4C80A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304800"/>
            <a:ext cx="117068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defTabSz="1219170"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2060"/>
                </a:solidFill>
              </a:rPr>
              <a:t>University of Michigan HAIL Experiment</a:t>
            </a:r>
          </a:p>
        </p:txBody>
      </p:sp>
    </p:spTree>
    <p:extLst>
      <p:ext uri="{BB962C8B-B14F-4D97-AF65-F5344CB8AC3E}">
        <p14:creationId xmlns:p14="http://schemas.microsoft.com/office/powerpoint/2010/main" val="23732514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B58F7D2-B71D-49E4-8E4A-7E1D6D986B89}"/>
              </a:ext>
            </a:extLst>
          </p:cNvPr>
          <p:cNvSpPr/>
          <p:nvPr/>
        </p:nvSpPr>
        <p:spPr>
          <a:xfrm>
            <a:off x="2108131" y="204728"/>
            <a:ext cx="83395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HAIL Scholarship Mailings Sent to Students in the Treatment Group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EAD867-EBE6-4A5A-A1B4-E8BC1629B954}"/>
              </a:ext>
            </a:extLst>
          </p:cNvPr>
          <p:cNvSpPr/>
          <p:nvPr/>
        </p:nvSpPr>
        <p:spPr>
          <a:xfrm>
            <a:off x="249624" y="6400800"/>
            <a:ext cx="3236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Source: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Dynarski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et al. (2018)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E3127029-9142-4C96-AF36-2E185317EC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3" t="16528" r="25958" b="9297"/>
          <a:stretch/>
        </p:blipFill>
        <p:spPr>
          <a:xfrm>
            <a:off x="4132992" y="868546"/>
            <a:ext cx="3926016" cy="5822826"/>
          </a:xfrm>
        </p:spPr>
      </p:pic>
    </p:spTree>
    <p:extLst>
      <p:ext uri="{BB962C8B-B14F-4D97-AF65-F5344CB8AC3E}">
        <p14:creationId xmlns:p14="http://schemas.microsoft.com/office/powerpoint/2010/main" val="9855743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C7E831E-B1F6-4EEB-B3D9-217F14AC3FA2}"/>
              </a:ext>
            </a:extLst>
          </p:cNvPr>
          <p:cNvSpPr/>
          <p:nvPr/>
        </p:nvSpPr>
        <p:spPr>
          <a:xfrm>
            <a:off x="533400" y="1126583"/>
            <a:ext cx="111252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Dear Parent or Guardian of &lt;&lt;first name&gt;&gt; &lt;&lt;last name&gt;&gt;: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Since your child is an excellent student, we want to offer a potentially transformative college opportunity: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If &lt;&lt;first name&gt;&gt; applies and is admitted to the University of Michigan - Ann Arbor, your child will be awarded the HAIL Scholarship covering the entire cost of U-M tuition and fees for four years. This is an offer we are delighted to make, worth approximately $60,000. Furthermore, after a review of their financial aid applications, your student will likely be eligible for additional aid to cover other costs such as housing and textbooks.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Sincerely,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Kedra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Ishop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PhD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Associate Vice President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Office of Enrollment Management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8464F8-E286-4ABA-91B5-1134C44C8979}"/>
              </a:ext>
            </a:extLst>
          </p:cNvPr>
          <p:cNvSpPr/>
          <p:nvPr/>
        </p:nvSpPr>
        <p:spPr>
          <a:xfrm>
            <a:off x="798482" y="204728"/>
            <a:ext cx="109588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Excerpt of HAIL Scholarship Mailings Sent to Parents of Students in the Treatment Group</a:t>
            </a:r>
          </a:p>
        </p:txBody>
      </p:sp>
    </p:spTree>
    <p:extLst>
      <p:ext uri="{BB962C8B-B14F-4D97-AF65-F5344CB8AC3E}">
        <p14:creationId xmlns:p14="http://schemas.microsoft.com/office/powerpoint/2010/main" val="9658960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5A31D1-BDC0-498D-BAB8-AC2B34D9F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960" y="694944"/>
            <a:ext cx="8281801" cy="5905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92155" y="204728"/>
            <a:ext cx="83715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Effect of HAIL Scholarship on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Application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to University of Michigan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54CEED-BC92-4258-90EA-037559300BC9}"/>
              </a:ext>
            </a:extLst>
          </p:cNvPr>
          <p:cNvSpPr/>
          <p:nvPr/>
        </p:nvSpPr>
        <p:spPr>
          <a:xfrm>
            <a:off x="249624" y="6400800"/>
            <a:ext cx="3236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Source: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Dynarski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et al. (2018)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379018-6A0A-440A-84A3-0CE58A68210C}"/>
              </a:ext>
            </a:extLst>
          </p:cNvPr>
          <p:cNvSpPr/>
          <p:nvPr/>
        </p:nvSpPr>
        <p:spPr>
          <a:xfrm>
            <a:off x="4267200" y="4114800"/>
            <a:ext cx="825867" cy="4770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26%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C466EC-8930-423E-91AD-5D5E7B716E0A}"/>
              </a:ext>
            </a:extLst>
          </p:cNvPr>
          <p:cNvSpPr/>
          <p:nvPr/>
        </p:nvSpPr>
        <p:spPr>
          <a:xfrm>
            <a:off x="7924800" y="1524000"/>
            <a:ext cx="825867" cy="4770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67%</a:t>
            </a:r>
          </a:p>
        </p:txBody>
      </p:sp>
    </p:spTree>
    <p:extLst>
      <p:ext uri="{BB962C8B-B14F-4D97-AF65-F5344CB8AC3E}">
        <p14:creationId xmlns:p14="http://schemas.microsoft.com/office/powerpoint/2010/main" val="15780794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36522A-8E4B-496C-A390-A1F6B411B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299" y="686099"/>
            <a:ext cx="8333401" cy="58993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34637" y="204728"/>
            <a:ext cx="82865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Effect of HAIL Scholarship on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Admission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to University of Michigan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6660BF-3EE0-41E4-860F-76727681CF60}"/>
              </a:ext>
            </a:extLst>
          </p:cNvPr>
          <p:cNvSpPr/>
          <p:nvPr/>
        </p:nvSpPr>
        <p:spPr>
          <a:xfrm>
            <a:off x="249624" y="6400800"/>
            <a:ext cx="3236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Source: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Dynarski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et al. (2018)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338111-ECEA-4123-9CFD-D2750F44A235}"/>
              </a:ext>
            </a:extLst>
          </p:cNvPr>
          <p:cNvSpPr/>
          <p:nvPr/>
        </p:nvSpPr>
        <p:spPr>
          <a:xfrm>
            <a:off x="8001000" y="3635782"/>
            <a:ext cx="825867" cy="4770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32%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5A4698-B3EA-4871-B10D-2BD434036F55}"/>
              </a:ext>
            </a:extLst>
          </p:cNvPr>
          <p:cNvSpPr/>
          <p:nvPr/>
        </p:nvSpPr>
        <p:spPr>
          <a:xfrm>
            <a:off x="4191000" y="4724400"/>
            <a:ext cx="825867" cy="4770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15%</a:t>
            </a:r>
          </a:p>
        </p:txBody>
      </p:sp>
    </p:spTree>
    <p:extLst>
      <p:ext uri="{BB962C8B-B14F-4D97-AF65-F5344CB8AC3E}">
        <p14:creationId xmlns:p14="http://schemas.microsoft.com/office/powerpoint/2010/main" val="1284470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10058400" cy="5181600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Third factor needed to assess effects of higher education system on mobility:</a:t>
            </a:r>
          </a:p>
          <a:p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Fraction of earnings variation across colleges due to causal effects</a:t>
            </a:r>
          </a:p>
          <a:p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Why does this matter?</a:t>
            </a:r>
          </a:p>
          <a:p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Suppose differences in earnings outcomes between students at Harvard and another college were purely driven by selection of who gets in</a:t>
            </a:r>
          </a:p>
          <a:p>
            <a:pPr lvl="1"/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Then reducing segregation across colleges would have no impact on mobility</a:t>
            </a:r>
          </a:p>
          <a:p>
            <a:pPr lvl="1"/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But if differences reflect causal effects, changes in admissions policies could have a big impact on mobility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0" y="90714"/>
            <a:ext cx="9144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Causal Effects of Colleges</a:t>
            </a:r>
          </a:p>
        </p:txBody>
      </p:sp>
    </p:spTree>
    <p:extLst>
      <p:ext uri="{BB962C8B-B14F-4D97-AF65-F5344CB8AC3E}">
        <p14:creationId xmlns:p14="http://schemas.microsoft.com/office/powerpoint/2010/main" val="41846517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8EF47F-5DAC-442A-87B7-913B4EA10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664" y="705300"/>
            <a:ext cx="8385001" cy="5847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23476" y="204728"/>
            <a:ext cx="83088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Effect of HAIL Scholarship on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Enrollment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at University of Michigan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A4E993-9673-43BA-9805-385DA3FA7BF6}"/>
              </a:ext>
            </a:extLst>
          </p:cNvPr>
          <p:cNvSpPr/>
          <p:nvPr/>
        </p:nvSpPr>
        <p:spPr>
          <a:xfrm>
            <a:off x="249624" y="6400800"/>
            <a:ext cx="3236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Source: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Dynarski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et al. (2018)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4603A5-6B87-4A18-8AD0-7122E8185410}"/>
              </a:ext>
            </a:extLst>
          </p:cNvPr>
          <p:cNvSpPr/>
          <p:nvPr/>
        </p:nvSpPr>
        <p:spPr>
          <a:xfrm>
            <a:off x="4267200" y="4953000"/>
            <a:ext cx="825867" cy="4770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12%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409923-8982-4D0F-A9FC-EECDFF8DE33F}"/>
              </a:ext>
            </a:extLst>
          </p:cNvPr>
          <p:cNvSpPr/>
          <p:nvPr/>
        </p:nvSpPr>
        <p:spPr>
          <a:xfrm>
            <a:off x="8077200" y="3962400"/>
            <a:ext cx="825867" cy="4770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27%</a:t>
            </a:r>
          </a:p>
        </p:txBody>
      </p:sp>
    </p:spTree>
    <p:extLst>
      <p:ext uri="{BB962C8B-B14F-4D97-AF65-F5344CB8AC3E}">
        <p14:creationId xmlns:p14="http://schemas.microsoft.com/office/powerpoint/2010/main" val="18305362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829" y="1021312"/>
            <a:ext cx="11024171" cy="5354153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Main lesson: removing cost and informational barriers for high-achieving, low-income students can increase their access to highly selective colleges appreciably</a:t>
            </a:r>
          </a:p>
          <a:p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But such policies are insufficient to desegregate higher education system by themselves</a:t>
            </a:r>
          </a:p>
          <a:p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Even shifting to pure SAT-based enrollment would not change low-income shares appreciably at Ivy league institutions</a:t>
            </a:r>
          </a:p>
          <a:p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5" name="Rectangle 217">
            <a:extLst>
              <a:ext uri="{FF2B5EF4-FFF2-40B4-BE49-F238E27FC236}">
                <a16:creationId xmlns:a16="http://schemas.microsoft.com/office/drawing/2014/main" id="{C40B199D-E381-4BE6-880E-D88A4C80A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1" y="164069"/>
            <a:ext cx="11706891" cy="41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SAT-Based Admissions: Implications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1516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829" y="1021312"/>
            <a:ext cx="11024171" cy="5354153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onsider two alternative admissions rules:</a:t>
            </a: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853656" lvl="1" indent="-457200"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SAT-based admissions: colleges admit students purely based on their SAT scores, ignoring parent income and all other factors</a:t>
            </a:r>
          </a:p>
          <a:p>
            <a:pPr marL="853656" lvl="1" indent="-457200"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853656" lvl="1" indent="-457200"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853656" lvl="1" indent="-457200">
              <a:buFont typeface="+mj-lt"/>
              <a:buAutoNum type="arabicPeriod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Class-based affirmative action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colleges give a SAT test score boost to children from low-income families</a:t>
            </a:r>
          </a:p>
          <a:p>
            <a:pPr marL="853656" lvl="1" indent="-457200">
              <a:buFont typeface="+mj-lt"/>
              <a:buAutoNum type="arabicPeriod"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250320" lvl="2" indent="-457200">
              <a:buClr>
                <a:srgbClr val="00336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Implicit boost given to legacy students (whose parents attended the same college) is approximately 170 points at elite private colleges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[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Espenshade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et al. 2004]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250320" lvl="2" indent="-457200">
              <a:buClr>
                <a:srgbClr val="003366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250320" lvl="2" indent="-457200">
              <a:buClr>
                <a:srgbClr val="003366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What is the effect of adding 170 points to SAT scores of low-income students?  </a:t>
            </a:r>
          </a:p>
        </p:txBody>
      </p:sp>
      <p:sp>
        <p:nvSpPr>
          <p:cNvPr id="25" name="Rectangle 217">
            <a:extLst>
              <a:ext uri="{FF2B5EF4-FFF2-40B4-BE49-F238E27FC236}">
                <a16:creationId xmlns:a16="http://schemas.microsoft.com/office/drawing/2014/main" id="{C40B199D-E381-4BE6-880E-D88A4C80A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1" y="164069"/>
            <a:ext cx="11706891" cy="41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Alternative Admissions Rules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1238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8">
            <a:extLst>
              <a:ext uri="{FF2B5EF4-FFF2-40B4-BE49-F238E27FC236}">
                <a16:creationId xmlns:a16="http://schemas.microsoft.com/office/drawing/2014/main" id="{3315117B-AA31-412E-8C64-8A76555B210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2573" y="5263469"/>
            <a:ext cx="8272463" cy="0"/>
          </a:xfrm>
          <a:prstGeom prst="line">
            <a:avLst/>
          </a:prstGeom>
          <a:noFill/>
          <a:ln w="19050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112" tIns="45719" rIns="91112" bIns="45719" numCol="1" anchor="t" anchorCtr="0" compatLnSpc="1">
            <a:prstTxWarp prst="textNoShape">
              <a:avLst/>
            </a:prstTxWarp>
          </a:bodyPr>
          <a:lstStyle/>
          <a:p>
            <a:pPr defTabSz="910660" fontAlgn="auto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18689A-B83F-4073-BECF-891949718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6823" y="4296683"/>
            <a:ext cx="585788" cy="966788"/>
          </a:xfrm>
          <a:prstGeom prst="rect">
            <a:avLst/>
          </a:prstGeom>
          <a:solidFill>
            <a:srgbClr val="002060"/>
          </a:solidFill>
          <a:ln w="0">
            <a:solidFill>
              <a:srgbClr val="1A476F"/>
            </a:solidFill>
            <a:prstDash val="solid"/>
            <a:miter lim="800000"/>
            <a:headEnd/>
            <a:tailEnd/>
          </a:ln>
        </p:spPr>
        <p:txBody>
          <a:bodyPr vert="horz" wrap="square" lIns="91112" tIns="45719" rIns="91112" bIns="45719" numCol="1" anchor="t" anchorCtr="0" compatLnSpc="1">
            <a:prstTxWarp prst="textNoShape">
              <a:avLst/>
            </a:prstTxWarp>
          </a:bodyPr>
          <a:lstStyle/>
          <a:p>
            <a:pPr defTabSz="910660" fontAlgn="auto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636647-E31F-40A1-9246-74377485D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2611" y="4358601"/>
            <a:ext cx="585788" cy="904875"/>
          </a:xfrm>
          <a:prstGeom prst="rect">
            <a:avLst/>
          </a:prstGeom>
          <a:solidFill>
            <a:srgbClr val="548235"/>
          </a:solidFill>
          <a:ln w="0">
            <a:solidFill>
              <a:schemeClr val="accent6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112" tIns="45719" rIns="91112" bIns="45719" numCol="1" anchor="t" anchorCtr="0" compatLnSpc="1">
            <a:prstTxWarp prst="textNoShape">
              <a:avLst/>
            </a:prstTxWarp>
          </a:bodyPr>
          <a:lstStyle/>
          <a:p>
            <a:pPr defTabSz="910660" fontAlgn="auto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C13716-DEAC-4ABD-A800-E5DD017F3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397" y="2210713"/>
            <a:ext cx="592139" cy="30527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0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112" tIns="45719" rIns="91112" bIns="45719" numCol="1" anchor="t" anchorCtr="0" compatLnSpc="1">
            <a:prstTxWarp prst="textNoShape">
              <a:avLst/>
            </a:prstTxWarp>
          </a:bodyPr>
          <a:lstStyle/>
          <a:p>
            <a:pPr defTabSz="910660" fontAlgn="auto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948EF3-709E-4B83-97D3-F4578B59A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71" y="3379109"/>
            <a:ext cx="585788" cy="1884363"/>
          </a:xfrm>
          <a:prstGeom prst="rect">
            <a:avLst/>
          </a:prstGeom>
          <a:solidFill>
            <a:srgbClr val="002060"/>
          </a:solidFill>
          <a:ln w="0">
            <a:solidFill>
              <a:srgbClr val="1A476F"/>
            </a:solidFill>
            <a:prstDash val="solid"/>
            <a:miter lim="800000"/>
            <a:headEnd/>
            <a:tailEnd/>
          </a:ln>
        </p:spPr>
        <p:txBody>
          <a:bodyPr vert="horz" wrap="square" lIns="91112" tIns="45719" rIns="91112" bIns="45719" numCol="1" anchor="t" anchorCtr="0" compatLnSpc="1">
            <a:prstTxWarp prst="textNoShape">
              <a:avLst/>
            </a:prstTxWarp>
          </a:bodyPr>
          <a:lstStyle/>
          <a:p>
            <a:pPr defTabSz="910660" fontAlgn="auto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EE9CE2-A06C-45BE-902E-60E40E542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2660" y="3064783"/>
            <a:ext cx="592139" cy="219868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0">
            <a:solidFill>
              <a:schemeClr val="accent6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112" tIns="45719" rIns="91112" bIns="45719" numCol="1" anchor="t" anchorCtr="0" compatLnSpc="1">
            <a:prstTxWarp prst="textNoShape">
              <a:avLst/>
            </a:prstTxWarp>
          </a:bodyPr>
          <a:lstStyle/>
          <a:p>
            <a:pPr defTabSz="910660" fontAlgn="auto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7F89BF-0A14-40C5-8AA2-C3C342656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4795" y="2594883"/>
            <a:ext cx="585788" cy="26685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0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112" tIns="45719" rIns="91112" bIns="45719" numCol="1" anchor="t" anchorCtr="0" compatLnSpc="1">
            <a:prstTxWarp prst="textNoShape">
              <a:avLst/>
            </a:prstTxWarp>
          </a:bodyPr>
          <a:lstStyle/>
          <a:p>
            <a:pPr defTabSz="910660" fontAlgn="auto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0EB22C-2C64-4838-B1BB-3A3AC9F31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7139" y="1404264"/>
            <a:ext cx="590551" cy="3859213"/>
          </a:xfrm>
          <a:prstGeom prst="rect">
            <a:avLst/>
          </a:prstGeom>
          <a:solidFill>
            <a:srgbClr val="002060"/>
          </a:solidFill>
          <a:ln w="0">
            <a:solidFill>
              <a:srgbClr val="1A476F"/>
            </a:solidFill>
            <a:prstDash val="solid"/>
            <a:miter lim="800000"/>
            <a:headEnd/>
            <a:tailEnd/>
          </a:ln>
        </p:spPr>
        <p:txBody>
          <a:bodyPr vert="horz" wrap="square" lIns="91112" tIns="45719" rIns="91112" bIns="45719" numCol="1" anchor="t" anchorCtr="0" compatLnSpc="1">
            <a:prstTxWarp prst="textNoShape">
              <a:avLst/>
            </a:prstTxWarp>
          </a:bodyPr>
          <a:lstStyle/>
          <a:p>
            <a:pPr defTabSz="910660" fontAlgn="auto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1B5C52-B832-4EDC-9D65-8F4C31553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7693" y="1812256"/>
            <a:ext cx="587375" cy="34512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0">
            <a:solidFill>
              <a:schemeClr val="accent6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112" tIns="45719" rIns="91112" bIns="45719" numCol="1" anchor="t" anchorCtr="0" compatLnSpc="1">
            <a:prstTxWarp prst="textNoShape">
              <a:avLst/>
            </a:prstTxWarp>
          </a:bodyPr>
          <a:lstStyle/>
          <a:p>
            <a:pPr defTabSz="910660" fontAlgn="auto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A35321-C4AD-4336-B9B7-DE40D645B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4847" y="2417083"/>
            <a:ext cx="585788" cy="2846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0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112" tIns="45719" rIns="91112" bIns="45719" numCol="1" anchor="t" anchorCtr="0" compatLnSpc="1">
            <a:prstTxWarp prst="textNoShape">
              <a:avLst/>
            </a:prstTxWarp>
          </a:bodyPr>
          <a:lstStyle/>
          <a:p>
            <a:pPr defTabSz="910660" fontAlgn="auto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Line 21">
            <a:extLst>
              <a:ext uri="{FF2B5EF4-FFF2-40B4-BE49-F238E27FC236}">
                <a16:creationId xmlns:a16="http://schemas.microsoft.com/office/drawing/2014/main" id="{59A517D6-A974-4AC6-BABD-EA4D3745BC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22495" y="1202868"/>
            <a:ext cx="0" cy="406082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112" tIns="45719" rIns="91112" bIns="45719" numCol="1" anchor="t" anchorCtr="0" compatLnSpc="1">
            <a:prstTxWarp prst="textNoShape">
              <a:avLst/>
            </a:prstTxWarp>
          </a:bodyPr>
          <a:lstStyle/>
          <a:p>
            <a:pPr defTabSz="910660" fontAlgn="auto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Line 22">
            <a:extLst>
              <a:ext uri="{FF2B5EF4-FFF2-40B4-BE49-F238E27FC236}">
                <a16:creationId xmlns:a16="http://schemas.microsoft.com/office/drawing/2014/main" id="{EE4D59EE-4202-4311-BDA9-D001836F333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43342" y="5263469"/>
            <a:ext cx="7937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112" tIns="45719" rIns="91112" bIns="45719" numCol="1" anchor="t" anchorCtr="0" compatLnSpc="1">
            <a:prstTxWarp prst="textNoShape">
              <a:avLst/>
            </a:prstTxWarp>
          </a:bodyPr>
          <a:lstStyle/>
          <a:p>
            <a:pPr defTabSz="910660" fontAlgn="auto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AE622BE-88E5-4668-A793-D3C83BD2D2B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967058" y="5081708"/>
            <a:ext cx="133050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0660"/>
            <a:r>
              <a:rPr lang="en-US" altLang="en-US" sz="1867" dirty="0">
                <a:solidFill>
                  <a:srgbClr val="000000"/>
                </a:solidFill>
              </a:rPr>
              <a:t>0</a:t>
            </a:r>
            <a:endParaRPr lang="en-US" altLang="en-US" sz="1867" dirty="0">
              <a:solidFill>
                <a:prstClr val="black"/>
              </a:solidFill>
            </a:endParaRPr>
          </a:p>
        </p:txBody>
      </p:sp>
      <p:sp>
        <p:nvSpPr>
          <p:cNvPr id="19" name="Line 24">
            <a:extLst>
              <a:ext uri="{FF2B5EF4-FFF2-40B4-BE49-F238E27FC236}">
                <a16:creationId xmlns:a16="http://schemas.microsoft.com/office/drawing/2014/main" id="{072589BD-D309-483B-B9DB-F82C43723D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43342" y="3979183"/>
            <a:ext cx="7937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112" tIns="45719" rIns="91112" bIns="45719" numCol="1" anchor="t" anchorCtr="0" compatLnSpc="1">
            <a:prstTxWarp prst="textNoShape">
              <a:avLst/>
            </a:prstTxWarp>
          </a:bodyPr>
          <a:lstStyle/>
          <a:p>
            <a:pPr defTabSz="910660" fontAlgn="auto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A1DFDF0-1F82-41B5-B919-C97948EDC67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967058" y="3797424"/>
            <a:ext cx="133050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0660"/>
            <a:r>
              <a:rPr lang="en-US" altLang="en-US" sz="1867" dirty="0">
                <a:solidFill>
                  <a:srgbClr val="000000"/>
                </a:solidFill>
              </a:rPr>
              <a:t>5</a:t>
            </a:r>
            <a:endParaRPr lang="en-US" altLang="en-US" sz="1867" dirty="0">
              <a:solidFill>
                <a:prstClr val="black"/>
              </a:solidFill>
            </a:endParaRPr>
          </a:p>
        </p:txBody>
      </p:sp>
      <p:sp>
        <p:nvSpPr>
          <p:cNvPr id="21" name="Line 26">
            <a:extLst>
              <a:ext uri="{FF2B5EF4-FFF2-40B4-BE49-F238E27FC236}">
                <a16:creationId xmlns:a16="http://schemas.microsoft.com/office/drawing/2014/main" id="{D0969AF3-5AA4-4C04-ABE0-4A16940EDF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43342" y="2688544"/>
            <a:ext cx="7937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112" tIns="45719" rIns="91112" bIns="45719" numCol="1" anchor="t" anchorCtr="0" compatLnSpc="1">
            <a:prstTxWarp prst="textNoShape">
              <a:avLst/>
            </a:prstTxWarp>
          </a:bodyPr>
          <a:lstStyle/>
          <a:p>
            <a:pPr defTabSz="910660" fontAlgn="auto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369A965-BF3A-4076-A789-38E56F3344E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899835" y="2505196"/>
            <a:ext cx="266098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0660"/>
            <a:r>
              <a:rPr lang="en-US" altLang="en-US" sz="1867">
                <a:solidFill>
                  <a:srgbClr val="000000"/>
                </a:solidFill>
              </a:rPr>
              <a:t>10</a:t>
            </a:r>
            <a:endParaRPr lang="en-US" altLang="en-US" sz="1867">
              <a:solidFill>
                <a:prstClr val="black"/>
              </a:solidFill>
            </a:endParaRPr>
          </a:p>
        </p:txBody>
      </p:sp>
      <p:sp>
        <p:nvSpPr>
          <p:cNvPr id="23" name="Line 28">
            <a:extLst>
              <a:ext uri="{FF2B5EF4-FFF2-40B4-BE49-F238E27FC236}">
                <a16:creationId xmlns:a16="http://schemas.microsoft.com/office/drawing/2014/main" id="{4129850A-0434-4001-AEED-33663A3A84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43342" y="1399495"/>
            <a:ext cx="7937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112" tIns="45719" rIns="91112" bIns="45719" numCol="1" anchor="t" anchorCtr="0" compatLnSpc="1">
            <a:prstTxWarp prst="textNoShape">
              <a:avLst/>
            </a:prstTxWarp>
          </a:bodyPr>
          <a:lstStyle/>
          <a:p>
            <a:pPr defTabSz="910660" fontAlgn="auto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E6707E4-379F-41FF-9B76-3104165B937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899835" y="1212972"/>
            <a:ext cx="266098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0660"/>
            <a:r>
              <a:rPr lang="en-US" altLang="en-US" sz="1867">
                <a:solidFill>
                  <a:srgbClr val="000000"/>
                </a:solidFill>
              </a:rPr>
              <a:t>15</a:t>
            </a:r>
            <a:endParaRPr lang="en-US" altLang="en-US" sz="1867">
              <a:solidFill>
                <a:prstClr val="black"/>
              </a:solidFill>
            </a:endParaRPr>
          </a:p>
        </p:txBody>
      </p:sp>
      <p:sp>
        <p:nvSpPr>
          <p:cNvPr id="25" name="Line 31">
            <a:extLst>
              <a:ext uri="{FF2B5EF4-FFF2-40B4-BE49-F238E27FC236}">
                <a16:creationId xmlns:a16="http://schemas.microsoft.com/office/drawing/2014/main" id="{326BF317-53B3-46A9-909D-4CDC7674A9D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2573" y="5263469"/>
            <a:ext cx="827246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112" tIns="45719" rIns="91112" bIns="45719" numCol="1" anchor="t" anchorCtr="0" compatLnSpc="1">
            <a:prstTxWarp prst="textNoShape">
              <a:avLst/>
            </a:prstTxWarp>
          </a:bodyPr>
          <a:lstStyle/>
          <a:p>
            <a:pPr defTabSz="910660" fontAlgn="auto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6" name="Rectangle 32">
            <a:extLst>
              <a:ext uri="{FF2B5EF4-FFF2-40B4-BE49-F238E27FC236}">
                <a16:creationId xmlns:a16="http://schemas.microsoft.com/office/drawing/2014/main" id="{04AC2577-6A91-4698-A5A4-636DEDD9A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901" y="5342852"/>
            <a:ext cx="838371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0660"/>
            <a:r>
              <a:rPr lang="en-US" altLang="en-US" sz="1867">
                <a:solidFill>
                  <a:srgbClr val="000000"/>
                </a:solidFill>
              </a:rPr>
              <a:t>Ivy Plus</a:t>
            </a:r>
            <a:endParaRPr lang="en-US" altLang="en-US" sz="1867">
              <a:solidFill>
                <a:prstClr val="black"/>
              </a:solidFill>
            </a:endParaRPr>
          </a:p>
        </p:txBody>
      </p:sp>
      <p:sp>
        <p:nvSpPr>
          <p:cNvPr id="27" name="Rectangle 33">
            <a:extLst>
              <a:ext uri="{FF2B5EF4-FFF2-40B4-BE49-F238E27FC236}">
                <a16:creationId xmlns:a16="http://schemas.microsoft.com/office/drawing/2014/main" id="{D940F89A-9F9C-4229-8E63-8A348D1A1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7152" y="5342852"/>
            <a:ext cx="1968488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0660"/>
            <a:r>
              <a:rPr lang="en-US" altLang="en-US" sz="1867" dirty="0">
                <a:solidFill>
                  <a:srgbClr val="000000"/>
                </a:solidFill>
              </a:rPr>
              <a:t>Selective Colleges</a:t>
            </a:r>
            <a:endParaRPr lang="en-US" altLang="en-US" sz="1867" dirty="0">
              <a:solidFill>
                <a:prstClr val="black"/>
              </a:solidFill>
            </a:endParaRPr>
          </a:p>
        </p:txBody>
      </p:sp>
      <p:sp>
        <p:nvSpPr>
          <p:cNvPr id="28" name="Rectangle 34">
            <a:extLst>
              <a:ext uri="{FF2B5EF4-FFF2-40B4-BE49-F238E27FC236}">
                <a16:creationId xmlns:a16="http://schemas.microsoft.com/office/drawing/2014/main" id="{D11A877A-0B39-4948-9A84-0B161F981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4140" y="5342852"/>
            <a:ext cx="1594988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0660"/>
            <a:r>
              <a:rPr lang="en-US" altLang="en-US" sz="1867" dirty="0">
                <a:solidFill>
                  <a:srgbClr val="000000"/>
                </a:solidFill>
              </a:rPr>
              <a:t>Other Colleges</a:t>
            </a:r>
            <a:endParaRPr lang="en-US" altLang="en-US" sz="1867" dirty="0">
              <a:solidFill>
                <a:prstClr val="black"/>
              </a:solidFill>
            </a:endParaRPr>
          </a:p>
        </p:txBody>
      </p:sp>
      <p:sp>
        <p:nvSpPr>
          <p:cNvPr id="29" name="Rectangle 36">
            <a:extLst>
              <a:ext uri="{FF2B5EF4-FFF2-40B4-BE49-F238E27FC236}">
                <a16:creationId xmlns:a16="http://schemas.microsoft.com/office/drawing/2014/main" id="{792E1952-6127-423A-8229-B0FC62934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8209" y="5886593"/>
            <a:ext cx="731839" cy="196851"/>
          </a:xfrm>
          <a:prstGeom prst="rect">
            <a:avLst/>
          </a:prstGeom>
          <a:solidFill>
            <a:srgbClr val="002060"/>
          </a:solidFill>
          <a:ln w="0">
            <a:solidFill>
              <a:srgbClr val="1A476F"/>
            </a:solidFill>
            <a:prstDash val="solid"/>
            <a:miter lim="800000"/>
            <a:headEnd/>
            <a:tailEnd/>
          </a:ln>
        </p:spPr>
        <p:txBody>
          <a:bodyPr vert="horz" wrap="square" lIns="91112" tIns="45719" rIns="91112" bIns="45719" numCol="1" anchor="t" anchorCtr="0" compatLnSpc="1">
            <a:prstTxWarp prst="textNoShape">
              <a:avLst/>
            </a:prstTxWarp>
          </a:bodyPr>
          <a:lstStyle/>
          <a:p>
            <a:pPr defTabSz="910660" fontAlgn="auto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0" name="Rectangle 37">
            <a:extLst>
              <a:ext uri="{FF2B5EF4-FFF2-40B4-BE49-F238E27FC236}">
                <a16:creationId xmlns:a16="http://schemas.microsoft.com/office/drawing/2014/main" id="{EB7203A0-49A5-4806-90A5-1DB9006A5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8209" y="6158053"/>
            <a:ext cx="731839" cy="19685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0">
            <a:solidFill>
              <a:schemeClr val="accent6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112" tIns="45719" rIns="91112" bIns="45719" numCol="1" anchor="t" anchorCtr="0" compatLnSpc="1">
            <a:prstTxWarp prst="textNoShape">
              <a:avLst/>
            </a:prstTxWarp>
          </a:bodyPr>
          <a:lstStyle/>
          <a:p>
            <a:pPr defTabSz="910660" fontAlgn="auto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1" name="Rectangle 38">
            <a:extLst>
              <a:ext uri="{FF2B5EF4-FFF2-40B4-BE49-F238E27FC236}">
                <a16:creationId xmlns:a16="http://schemas.microsoft.com/office/drawing/2014/main" id="{6E3D0049-B185-47CC-987E-3759D409C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8209" y="6429517"/>
            <a:ext cx="731839" cy="1968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0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112" tIns="45719" rIns="91112" bIns="45719" numCol="1" anchor="t" anchorCtr="0" compatLnSpc="1">
            <a:prstTxWarp prst="textNoShape">
              <a:avLst/>
            </a:prstTxWarp>
          </a:bodyPr>
          <a:lstStyle/>
          <a:p>
            <a:pPr defTabSz="910660" fontAlgn="auto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" name="Rectangle 39">
            <a:extLst>
              <a:ext uri="{FF2B5EF4-FFF2-40B4-BE49-F238E27FC236}">
                <a16:creationId xmlns:a16="http://schemas.microsoft.com/office/drawing/2014/main" id="{5D18BBB9-5B6B-438E-B9D1-619C88ECE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7485" y="5881836"/>
            <a:ext cx="665247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0660"/>
            <a:r>
              <a:rPr lang="en-US" altLang="en-US" sz="1867">
                <a:solidFill>
                  <a:srgbClr val="000000"/>
                </a:solidFill>
              </a:rPr>
              <a:t>Actual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3" name="Rectangle 40">
            <a:extLst>
              <a:ext uri="{FF2B5EF4-FFF2-40B4-BE49-F238E27FC236}">
                <a16:creationId xmlns:a16="http://schemas.microsoft.com/office/drawing/2014/main" id="{42C4EB38-5ADF-4B9D-8D82-55ED7E4A5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7450" y="6158060"/>
            <a:ext cx="4013022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0660"/>
            <a:r>
              <a:rPr lang="en-US" altLang="en-US" sz="1867" dirty="0">
                <a:solidFill>
                  <a:srgbClr val="000000"/>
                </a:solidFill>
              </a:rPr>
              <a:t>SAT Based Admissions counterfactual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34" name="Rectangle 41">
            <a:extLst>
              <a:ext uri="{FF2B5EF4-FFF2-40B4-BE49-F238E27FC236}">
                <a16:creationId xmlns:a16="http://schemas.microsoft.com/office/drawing/2014/main" id="{E57F1D1C-EF79-4438-9E94-C9E3C5E5C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7447" y="6429524"/>
            <a:ext cx="7258526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0660"/>
            <a:r>
              <a:rPr lang="en-US" altLang="en-US" sz="1867" dirty="0">
                <a:solidFill>
                  <a:srgbClr val="000000"/>
                </a:solidFill>
              </a:rPr>
              <a:t>Class Based Affirmative Action counterfactual (170-point SAT bonus)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37" name="Rectangle 30">
            <a:extLst>
              <a:ext uri="{FF2B5EF4-FFF2-40B4-BE49-F238E27FC236}">
                <a16:creationId xmlns:a16="http://schemas.microsoft.com/office/drawing/2014/main" id="{709E6639-2F0C-4A62-B38E-D5F6D8AD1F1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585379" y="3119196"/>
            <a:ext cx="4409862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0660"/>
            <a:r>
              <a:rPr lang="en-US" altLang="en-US" sz="1867" dirty="0">
                <a:solidFill>
                  <a:srgbClr val="000000"/>
                </a:solidFill>
              </a:rPr>
              <a:t>Share with Parents in Bottom Quintile (%)</a:t>
            </a:r>
            <a:endParaRPr lang="en-US" altLang="en-US" sz="1867" dirty="0">
              <a:solidFill>
                <a:prstClr val="black"/>
              </a:solidFill>
            </a:endParaRPr>
          </a:p>
        </p:txBody>
      </p:sp>
      <p:sp>
        <p:nvSpPr>
          <p:cNvPr id="36" name="TextBox 92">
            <a:extLst>
              <a:ext uri="{FF2B5EF4-FFF2-40B4-BE49-F238E27FC236}">
                <a16:creationId xmlns:a16="http://schemas.microsoft.com/office/drawing/2014/main" id="{69A00EE5-650C-472B-880F-2BBFDAB1121E}"/>
              </a:ext>
            </a:extLst>
          </p:cNvPr>
          <p:cNvSpPr txBox="1"/>
          <p:nvPr/>
        </p:nvSpPr>
        <p:spPr>
          <a:xfrm>
            <a:off x="0" y="49489"/>
            <a:ext cx="12192000" cy="769439"/>
          </a:xfrm>
          <a:prstGeom prst="rect">
            <a:avLst/>
          </a:prstGeom>
          <a:noFill/>
        </p:spPr>
        <p:txBody>
          <a:bodyPr wrap="square" lIns="91112" tIns="45719" rIns="91112" bIns="45719" rtlCol="0">
            <a:spAutoFit/>
          </a:bodyPr>
          <a:lstStyle/>
          <a:p>
            <a:pPr algn="ctr" defTabSz="910660">
              <a:defRPr/>
            </a:pPr>
            <a:r>
              <a:rPr lang="en-US" sz="2200" b="1" dirty="0">
                <a:solidFill>
                  <a:srgbClr val="002060"/>
                </a:solidFill>
                <a:latin typeface="Arial"/>
                <a:cs typeface="Arial"/>
              </a:rPr>
              <a:t>Parental Income Distributions Under Alternative Admissions Rules </a:t>
            </a:r>
          </a:p>
          <a:p>
            <a:pPr algn="ctr" defTabSz="910660">
              <a:defRPr/>
            </a:pPr>
            <a:r>
              <a:rPr lang="en-US" sz="2200" dirty="0">
                <a:solidFill>
                  <a:prstClr val="white">
                    <a:lumMod val="75000"/>
                  </a:prstClr>
                </a:solidFill>
                <a:latin typeface="Arial"/>
                <a:cs typeface="Arial"/>
              </a:rPr>
              <a:t>Bottom Quintile Shares across College Tiers</a:t>
            </a:r>
          </a:p>
        </p:txBody>
      </p:sp>
    </p:spTree>
    <p:extLst>
      <p:ext uri="{BB962C8B-B14F-4D97-AF65-F5344CB8AC3E}">
        <p14:creationId xmlns:p14="http://schemas.microsoft.com/office/powerpoint/2010/main" val="25603600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829" y="1021312"/>
            <a:ext cx="11024171" cy="5354153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Class-based affirmative action of a magnitude comparable to the implicit boost given to legacy students would essentially desegregate the higher education system</a:t>
            </a:r>
          </a:p>
          <a:p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But could come at a cost in terms of reducing selectivity and average student performance</a:t>
            </a:r>
          </a:p>
        </p:txBody>
      </p:sp>
      <p:sp>
        <p:nvSpPr>
          <p:cNvPr id="25" name="Rectangle 217">
            <a:extLst>
              <a:ext uri="{FF2B5EF4-FFF2-40B4-BE49-F238E27FC236}">
                <a16:creationId xmlns:a16="http://schemas.microsoft.com/office/drawing/2014/main" id="{C40B199D-E381-4BE6-880E-D88A4C80A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1" y="164069"/>
            <a:ext cx="11706891" cy="41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Class-Based Affirmative Action: Implications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3788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829" y="1021312"/>
            <a:ext cx="11024171" cy="5354153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analyze impacts of same alternative admissions rules on mobility rates</a:t>
            </a:r>
          </a:p>
          <a:p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 “mobility” as difference in chance of reaching top fifth of income distribution for children from families in bottom fifth vs. top fifth</a:t>
            </a:r>
          </a:p>
          <a:p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assumption: causal effects of colleges are unaffected by changes in composition of student body</a:t>
            </a:r>
          </a:p>
        </p:txBody>
      </p:sp>
      <p:sp>
        <p:nvSpPr>
          <p:cNvPr id="25" name="Rectangle 217">
            <a:extLst>
              <a:ext uri="{FF2B5EF4-FFF2-40B4-BE49-F238E27FC236}">
                <a16:creationId xmlns:a16="http://schemas.microsoft.com/office/drawing/2014/main" id="{C40B199D-E381-4BE6-880E-D88A4C80A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177800"/>
            <a:ext cx="11706891" cy="41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1219170" fontAlgn="auto">
              <a:spcAft>
                <a:spcPts val="0"/>
              </a:spcAft>
              <a:defRPr/>
            </a:pPr>
            <a:r>
              <a:rPr lang="en-US" sz="2667" b="1" dirty="0">
                <a:solidFill>
                  <a:srgbClr val="002060"/>
                </a:solidFill>
              </a:rPr>
              <a:t>Impact of Alternative Admissions Rules on Mobility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489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AutoShape 45"/>
          <p:cNvSpPr>
            <a:spLocks noChangeAspect="1" noChangeArrowheads="1" noTextEdit="1"/>
          </p:cNvSpPr>
          <p:nvPr/>
        </p:nvSpPr>
        <p:spPr bwMode="auto">
          <a:xfrm>
            <a:off x="609600" y="24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44" tIns="45719" rIns="91144" bIns="45719" numCol="1" anchor="t" anchorCtr="0" compatLnSpc="1">
            <a:prstTxWarp prst="textNoShape">
              <a:avLst/>
            </a:prstTxWarp>
          </a:bodyPr>
          <a:lstStyle/>
          <a:p>
            <a:pPr defTabSz="911023" fontAlgn="auto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604840" y="-4764"/>
            <a:ext cx="10982325" cy="68675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44" tIns="45719" rIns="91144" bIns="45719" numCol="1" anchor="t" anchorCtr="0" compatLnSpc="1">
            <a:prstTxWarp prst="textNoShape">
              <a:avLst/>
            </a:prstTxWarp>
          </a:bodyPr>
          <a:lstStyle/>
          <a:p>
            <a:pPr defTabSz="911023" fontAlgn="auto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609600" y="4845"/>
            <a:ext cx="10968037" cy="6853239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144" tIns="45719" rIns="91144" bIns="45719" numCol="1" anchor="t" anchorCtr="0" compatLnSpc="1">
            <a:prstTxWarp prst="textNoShape">
              <a:avLst/>
            </a:prstTxWarp>
          </a:bodyPr>
          <a:lstStyle/>
          <a:p>
            <a:pPr defTabSz="911023" fontAlgn="auto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1867604" y="1325565"/>
            <a:ext cx="9532937" cy="3890963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144" tIns="45719" rIns="91144" bIns="45719" numCol="1" anchor="t" anchorCtr="0" compatLnSpc="1">
            <a:prstTxWarp prst="textNoShape">
              <a:avLst/>
            </a:prstTxWarp>
          </a:bodyPr>
          <a:lstStyle/>
          <a:p>
            <a:pPr defTabSz="911023" fontAlgn="auto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2059186" y="1476377"/>
            <a:ext cx="1846263" cy="3589339"/>
          </a:xfrm>
          <a:prstGeom prst="rect">
            <a:avLst/>
          </a:prstGeom>
          <a:solidFill>
            <a:srgbClr val="334D80"/>
          </a:solidFill>
          <a:ln w="0">
            <a:solidFill>
              <a:srgbClr val="002060"/>
            </a:solidFill>
            <a:prstDash val="solid"/>
            <a:miter lim="800000"/>
            <a:headEnd/>
            <a:tailEnd/>
          </a:ln>
        </p:spPr>
        <p:txBody>
          <a:bodyPr vert="horz" wrap="square" lIns="91144" tIns="45719" rIns="91144" bIns="45719" numCol="1" anchor="t" anchorCtr="0" compatLnSpc="1">
            <a:prstTxWarp prst="textNoShape">
              <a:avLst/>
            </a:prstTxWarp>
          </a:bodyPr>
          <a:lstStyle/>
          <a:p>
            <a:pPr defTabSz="911023" fontAlgn="auto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5753101" y="2167009"/>
            <a:ext cx="1847851" cy="2898775"/>
          </a:xfrm>
          <a:prstGeom prst="rect">
            <a:avLst/>
          </a:prstGeom>
          <a:solidFill>
            <a:srgbClr val="769B5D"/>
          </a:solidFill>
          <a:ln w="0">
            <a:solidFill>
              <a:srgbClr val="548235"/>
            </a:solidFill>
            <a:prstDash val="solid"/>
            <a:miter lim="800000"/>
            <a:headEnd/>
            <a:tailEnd/>
          </a:ln>
        </p:spPr>
        <p:txBody>
          <a:bodyPr vert="horz" wrap="square" lIns="91144" tIns="45719" rIns="91144" bIns="45719" numCol="1" anchor="t" anchorCtr="0" compatLnSpc="1">
            <a:prstTxWarp prst="textNoShape">
              <a:avLst/>
            </a:prstTxWarp>
          </a:bodyPr>
          <a:lstStyle/>
          <a:p>
            <a:pPr defTabSz="911023" fontAlgn="auto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6179977" y="1467892"/>
            <a:ext cx="1728037" cy="57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1023"/>
            <a:r>
              <a:rPr lang="en-US" altLang="en-US" sz="1867" dirty="0">
                <a:solidFill>
                  <a:srgbClr val="808080"/>
                </a:solidFill>
              </a:rPr>
              <a:t>10.5% reduction</a:t>
            </a:r>
          </a:p>
          <a:p>
            <a:pPr defTabSz="911023"/>
            <a:r>
              <a:rPr lang="en-US" altLang="en-US" sz="1867" dirty="0">
                <a:solidFill>
                  <a:srgbClr val="808080"/>
                </a:solidFill>
              </a:rPr>
              <a:t>in gap</a:t>
            </a:r>
            <a:endParaRPr lang="en-US" altLang="en-US" sz="1867" dirty="0">
              <a:solidFill>
                <a:prstClr val="black"/>
              </a:solidFill>
            </a:endParaRPr>
          </a:p>
        </p:txBody>
      </p:sp>
      <p:sp>
        <p:nvSpPr>
          <p:cNvPr id="58" name="Line 57"/>
          <p:cNvSpPr>
            <a:spLocks noChangeShapeType="1"/>
          </p:cNvSpPr>
          <p:nvPr/>
        </p:nvSpPr>
        <p:spPr bwMode="auto">
          <a:xfrm flipV="1">
            <a:off x="1908175" y="1325565"/>
            <a:ext cx="0" cy="3890963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144" tIns="45719" rIns="91144" bIns="45719" numCol="1" anchor="t" anchorCtr="0" compatLnSpc="1">
            <a:prstTxWarp prst="textNoShape">
              <a:avLst/>
            </a:prstTxWarp>
          </a:bodyPr>
          <a:lstStyle/>
          <a:p>
            <a:pPr defTabSz="911023" fontAlgn="auto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9" name="Line 58"/>
          <p:cNvSpPr>
            <a:spLocks noChangeShapeType="1"/>
          </p:cNvSpPr>
          <p:nvPr/>
        </p:nvSpPr>
        <p:spPr bwMode="auto">
          <a:xfrm flipH="1">
            <a:off x="1816101" y="5065713"/>
            <a:ext cx="920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144" tIns="45719" rIns="91144" bIns="45719" numCol="1" anchor="t" anchorCtr="0" compatLnSpc="1">
            <a:prstTxWarp prst="textNoShape">
              <a:avLst/>
            </a:prstTxWarp>
          </a:bodyPr>
          <a:lstStyle/>
          <a:p>
            <a:pPr defTabSz="911023" fontAlgn="auto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1482726" y="4929189"/>
            <a:ext cx="2853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1023"/>
            <a:r>
              <a:rPr lang="en-US" altLang="en-US">
                <a:solidFill>
                  <a:srgbClr val="808080"/>
                </a:solidFill>
              </a:rPr>
              <a:t>10</a:t>
            </a:r>
            <a:endParaRPr lang="en-US" altLang="en-US" sz="1867">
              <a:solidFill>
                <a:prstClr val="black"/>
              </a:solidFill>
            </a:endParaRPr>
          </a:p>
        </p:txBody>
      </p:sp>
      <p:sp>
        <p:nvSpPr>
          <p:cNvPr id="61" name="Line 60"/>
          <p:cNvSpPr>
            <a:spLocks noChangeShapeType="1"/>
          </p:cNvSpPr>
          <p:nvPr/>
        </p:nvSpPr>
        <p:spPr bwMode="auto">
          <a:xfrm flipH="1">
            <a:off x="1816101" y="4467225"/>
            <a:ext cx="920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144" tIns="45719" rIns="91144" bIns="45719" numCol="1" anchor="t" anchorCtr="0" compatLnSpc="1">
            <a:prstTxWarp prst="textNoShape">
              <a:avLst/>
            </a:prstTxWarp>
          </a:bodyPr>
          <a:lstStyle/>
          <a:p>
            <a:pPr defTabSz="911023" fontAlgn="auto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1482726" y="4333876"/>
            <a:ext cx="2853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1023"/>
            <a:r>
              <a:rPr lang="en-US" altLang="en-US">
                <a:solidFill>
                  <a:srgbClr val="808080"/>
                </a:solidFill>
              </a:rPr>
              <a:t>12</a:t>
            </a:r>
            <a:endParaRPr lang="en-US" altLang="en-US" sz="1867">
              <a:solidFill>
                <a:prstClr val="black"/>
              </a:solidFill>
            </a:endParaRPr>
          </a:p>
        </p:txBody>
      </p:sp>
      <p:sp>
        <p:nvSpPr>
          <p:cNvPr id="63" name="Line 62"/>
          <p:cNvSpPr>
            <a:spLocks noChangeShapeType="1"/>
          </p:cNvSpPr>
          <p:nvPr/>
        </p:nvSpPr>
        <p:spPr bwMode="auto">
          <a:xfrm flipH="1">
            <a:off x="1816101" y="3871913"/>
            <a:ext cx="920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144" tIns="45719" rIns="91144" bIns="45719" numCol="1" anchor="t" anchorCtr="0" compatLnSpc="1">
            <a:prstTxWarp prst="textNoShape">
              <a:avLst/>
            </a:prstTxWarp>
          </a:bodyPr>
          <a:lstStyle/>
          <a:p>
            <a:pPr defTabSz="911023" fontAlgn="auto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0" name="Rectangle 63"/>
          <p:cNvSpPr>
            <a:spLocks noChangeArrowheads="1"/>
          </p:cNvSpPr>
          <p:nvPr/>
        </p:nvSpPr>
        <p:spPr bwMode="auto">
          <a:xfrm>
            <a:off x="1482726" y="3735389"/>
            <a:ext cx="2853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1023"/>
            <a:r>
              <a:rPr lang="en-US" altLang="en-US">
                <a:solidFill>
                  <a:srgbClr val="808080"/>
                </a:solidFill>
              </a:rPr>
              <a:t>14</a:t>
            </a:r>
            <a:endParaRPr lang="en-US" altLang="en-US" sz="1867">
              <a:solidFill>
                <a:prstClr val="black"/>
              </a:solidFill>
            </a:endParaRPr>
          </a:p>
        </p:txBody>
      </p:sp>
      <p:sp>
        <p:nvSpPr>
          <p:cNvPr id="161" name="Line 64"/>
          <p:cNvSpPr>
            <a:spLocks noChangeShapeType="1"/>
          </p:cNvSpPr>
          <p:nvPr/>
        </p:nvSpPr>
        <p:spPr bwMode="auto">
          <a:xfrm flipH="1">
            <a:off x="1816101" y="3273425"/>
            <a:ext cx="920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144" tIns="45719" rIns="91144" bIns="45719" numCol="1" anchor="t" anchorCtr="0" compatLnSpc="1">
            <a:prstTxWarp prst="textNoShape">
              <a:avLst/>
            </a:prstTxWarp>
          </a:bodyPr>
          <a:lstStyle/>
          <a:p>
            <a:pPr defTabSz="911023" fontAlgn="auto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2" name="Rectangle 65"/>
          <p:cNvSpPr>
            <a:spLocks noChangeArrowheads="1"/>
          </p:cNvSpPr>
          <p:nvPr/>
        </p:nvSpPr>
        <p:spPr bwMode="auto">
          <a:xfrm>
            <a:off x="1482726" y="3141664"/>
            <a:ext cx="2853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1023"/>
            <a:r>
              <a:rPr lang="en-US" altLang="en-US">
                <a:solidFill>
                  <a:srgbClr val="808080"/>
                </a:solidFill>
              </a:rPr>
              <a:t>16</a:t>
            </a:r>
            <a:endParaRPr lang="en-US" altLang="en-US" sz="1867">
              <a:solidFill>
                <a:prstClr val="black"/>
              </a:solidFill>
            </a:endParaRPr>
          </a:p>
        </p:txBody>
      </p:sp>
      <p:sp>
        <p:nvSpPr>
          <p:cNvPr id="163" name="Line 66"/>
          <p:cNvSpPr>
            <a:spLocks noChangeShapeType="1"/>
          </p:cNvSpPr>
          <p:nvPr/>
        </p:nvSpPr>
        <p:spPr bwMode="auto">
          <a:xfrm flipH="1">
            <a:off x="1816101" y="2679700"/>
            <a:ext cx="920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144" tIns="45719" rIns="91144" bIns="45719" numCol="1" anchor="t" anchorCtr="0" compatLnSpc="1">
            <a:prstTxWarp prst="textNoShape">
              <a:avLst/>
            </a:prstTxWarp>
          </a:bodyPr>
          <a:lstStyle/>
          <a:p>
            <a:pPr defTabSz="911023" fontAlgn="auto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4" name="Rectangle 67"/>
          <p:cNvSpPr>
            <a:spLocks noChangeArrowheads="1"/>
          </p:cNvSpPr>
          <p:nvPr/>
        </p:nvSpPr>
        <p:spPr bwMode="auto">
          <a:xfrm>
            <a:off x="1482726" y="2541588"/>
            <a:ext cx="2853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1023"/>
            <a:r>
              <a:rPr lang="en-US" altLang="en-US">
                <a:solidFill>
                  <a:srgbClr val="808080"/>
                </a:solidFill>
              </a:rPr>
              <a:t>18</a:t>
            </a:r>
            <a:endParaRPr lang="en-US" altLang="en-US" sz="1867">
              <a:solidFill>
                <a:prstClr val="black"/>
              </a:solidFill>
            </a:endParaRPr>
          </a:p>
        </p:txBody>
      </p:sp>
      <p:sp>
        <p:nvSpPr>
          <p:cNvPr id="165" name="Line 68"/>
          <p:cNvSpPr>
            <a:spLocks noChangeShapeType="1"/>
          </p:cNvSpPr>
          <p:nvPr/>
        </p:nvSpPr>
        <p:spPr bwMode="auto">
          <a:xfrm flipH="1">
            <a:off x="1816101" y="2079625"/>
            <a:ext cx="920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144" tIns="45719" rIns="91144" bIns="45719" numCol="1" anchor="t" anchorCtr="0" compatLnSpc="1">
            <a:prstTxWarp prst="textNoShape">
              <a:avLst/>
            </a:prstTxWarp>
          </a:bodyPr>
          <a:lstStyle/>
          <a:p>
            <a:pPr defTabSz="911023" fontAlgn="auto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6" name="Rectangle 69"/>
          <p:cNvSpPr>
            <a:spLocks noChangeArrowheads="1"/>
          </p:cNvSpPr>
          <p:nvPr/>
        </p:nvSpPr>
        <p:spPr bwMode="auto">
          <a:xfrm>
            <a:off x="1482726" y="1947864"/>
            <a:ext cx="2853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1023"/>
            <a:r>
              <a:rPr lang="en-US" altLang="en-US">
                <a:solidFill>
                  <a:srgbClr val="808080"/>
                </a:solidFill>
              </a:rPr>
              <a:t>20</a:t>
            </a:r>
            <a:endParaRPr lang="en-US" altLang="en-US" sz="1867">
              <a:solidFill>
                <a:prstClr val="black"/>
              </a:solidFill>
            </a:endParaRPr>
          </a:p>
        </p:txBody>
      </p:sp>
      <p:sp>
        <p:nvSpPr>
          <p:cNvPr id="167" name="Line 70"/>
          <p:cNvSpPr>
            <a:spLocks noChangeShapeType="1"/>
          </p:cNvSpPr>
          <p:nvPr/>
        </p:nvSpPr>
        <p:spPr bwMode="auto">
          <a:xfrm flipH="1">
            <a:off x="1816101" y="1485900"/>
            <a:ext cx="920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144" tIns="45719" rIns="91144" bIns="45719" numCol="1" anchor="t" anchorCtr="0" compatLnSpc="1">
            <a:prstTxWarp prst="textNoShape">
              <a:avLst/>
            </a:prstTxWarp>
          </a:bodyPr>
          <a:lstStyle/>
          <a:p>
            <a:pPr defTabSz="911023" fontAlgn="auto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8" name="Rectangle 71"/>
          <p:cNvSpPr>
            <a:spLocks noChangeArrowheads="1"/>
          </p:cNvSpPr>
          <p:nvPr/>
        </p:nvSpPr>
        <p:spPr bwMode="auto">
          <a:xfrm>
            <a:off x="1482726" y="1349376"/>
            <a:ext cx="2853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1023"/>
            <a:r>
              <a:rPr lang="en-US" altLang="en-US">
                <a:solidFill>
                  <a:srgbClr val="808080"/>
                </a:solidFill>
              </a:rPr>
              <a:t>22</a:t>
            </a:r>
            <a:endParaRPr lang="en-US" altLang="en-US" sz="1867">
              <a:solidFill>
                <a:prstClr val="black"/>
              </a:solidFill>
            </a:endParaRPr>
          </a:p>
        </p:txBody>
      </p:sp>
      <p:sp>
        <p:nvSpPr>
          <p:cNvPr id="171" name="Line 74"/>
          <p:cNvSpPr>
            <a:spLocks noChangeShapeType="1"/>
          </p:cNvSpPr>
          <p:nvPr/>
        </p:nvSpPr>
        <p:spPr bwMode="auto">
          <a:xfrm>
            <a:off x="1908352" y="5216525"/>
            <a:ext cx="9532937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144" tIns="45719" rIns="91144" bIns="45719" numCol="1" anchor="t" anchorCtr="0" compatLnSpc="1">
            <a:prstTxWarp prst="textNoShape">
              <a:avLst/>
            </a:prstTxWarp>
          </a:bodyPr>
          <a:lstStyle/>
          <a:p>
            <a:pPr defTabSz="911023" fontAlgn="auto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2" name="Line 75"/>
          <p:cNvSpPr>
            <a:spLocks noChangeShapeType="1"/>
          </p:cNvSpPr>
          <p:nvPr/>
        </p:nvSpPr>
        <p:spPr bwMode="auto">
          <a:xfrm>
            <a:off x="2982913" y="5216723"/>
            <a:ext cx="0" cy="96839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144" tIns="45719" rIns="91144" bIns="45719" numCol="1" anchor="t" anchorCtr="0" compatLnSpc="1">
            <a:prstTxWarp prst="textNoShape">
              <a:avLst/>
            </a:prstTxWarp>
          </a:bodyPr>
          <a:lstStyle/>
          <a:p>
            <a:pPr defTabSz="911023" fontAlgn="auto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3" name="Rectangle 76"/>
          <p:cNvSpPr>
            <a:spLocks noChangeArrowheads="1"/>
          </p:cNvSpPr>
          <p:nvPr/>
        </p:nvSpPr>
        <p:spPr bwMode="auto">
          <a:xfrm>
            <a:off x="2635447" y="5357814"/>
            <a:ext cx="7133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1023"/>
            <a:r>
              <a:rPr lang="en-US" altLang="en-US">
                <a:solidFill>
                  <a:srgbClr val="808080"/>
                </a:solidFill>
              </a:rPr>
              <a:t>Actual</a:t>
            </a:r>
            <a:endParaRPr lang="en-US" altLang="en-US" sz="1867">
              <a:solidFill>
                <a:prstClr val="black"/>
              </a:solidFill>
            </a:endParaRPr>
          </a:p>
        </p:txBody>
      </p:sp>
      <p:sp>
        <p:nvSpPr>
          <p:cNvPr id="174" name="Line 77"/>
          <p:cNvSpPr>
            <a:spLocks noChangeShapeType="1"/>
          </p:cNvSpPr>
          <p:nvPr/>
        </p:nvSpPr>
        <p:spPr bwMode="auto">
          <a:xfrm>
            <a:off x="6677025" y="5216723"/>
            <a:ext cx="0" cy="96839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144" tIns="45719" rIns="91144" bIns="45719" numCol="1" anchor="t" anchorCtr="0" compatLnSpc="1">
            <a:prstTxWarp prst="textNoShape">
              <a:avLst/>
            </a:prstTxWarp>
          </a:bodyPr>
          <a:lstStyle/>
          <a:p>
            <a:pPr defTabSz="911023" fontAlgn="auto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5" name="Rectangle 78"/>
          <p:cNvSpPr>
            <a:spLocks noChangeArrowheads="1"/>
          </p:cNvSpPr>
          <p:nvPr/>
        </p:nvSpPr>
        <p:spPr bwMode="auto">
          <a:xfrm>
            <a:off x="5753100" y="5357814"/>
            <a:ext cx="184569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1023"/>
            <a:r>
              <a:rPr lang="en-US" altLang="en-US" dirty="0">
                <a:solidFill>
                  <a:srgbClr val="808080"/>
                </a:solidFill>
              </a:rPr>
              <a:t>SAT Admissions</a:t>
            </a:r>
            <a:endParaRPr lang="en-US" altLang="en-US" sz="1867" dirty="0">
              <a:solidFill>
                <a:prstClr val="black"/>
              </a:solidFill>
            </a:endParaRPr>
          </a:p>
        </p:txBody>
      </p:sp>
      <p:sp>
        <p:nvSpPr>
          <p:cNvPr id="176" name="Rectangle 79"/>
          <p:cNvSpPr>
            <a:spLocks noChangeArrowheads="1"/>
          </p:cNvSpPr>
          <p:nvPr/>
        </p:nvSpPr>
        <p:spPr bwMode="auto">
          <a:xfrm>
            <a:off x="5857877" y="5610226"/>
            <a:ext cx="16671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1023"/>
            <a:r>
              <a:rPr lang="en-US" altLang="en-US">
                <a:solidFill>
                  <a:srgbClr val="808080"/>
                </a:solidFill>
              </a:rPr>
              <a:t>Counterfactual</a:t>
            </a:r>
            <a:endParaRPr lang="en-US" altLang="en-US" sz="1867">
              <a:solidFill>
                <a:prstClr val="black"/>
              </a:solidFill>
            </a:endParaRPr>
          </a:p>
        </p:txBody>
      </p:sp>
      <p:sp>
        <p:nvSpPr>
          <p:cNvPr id="178" name="Line 81"/>
          <p:cNvSpPr>
            <a:spLocks noChangeShapeType="1"/>
          </p:cNvSpPr>
          <p:nvPr/>
        </p:nvSpPr>
        <p:spPr bwMode="auto">
          <a:xfrm>
            <a:off x="10366375" y="5216723"/>
            <a:ext cx="0" cy="96839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144" tIns="45719" rIns="91144" bIns="45719" numCol="1" anchor="t" anchorCtr="0" compatLnSpc="1">
            <a:prstTxWarp prst="textNoShape">
              <a:avLst/>
            </a:prstTxWarp>
          </a:bodyPr>
          <a:lstStyle/>
          <a:p>
            <a:pPr defTabSz="911023" fontAlgn="auto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9" name="Rectangle 82"/>
          <p:cNvSpPr>
            <a:spLocks noChangeArrowheads="1"/>
          </p:cNvSpPr>
          <p:nvPr/>
        </p:nvSpPr>
        <p:spPr bwMode="auto">
          <a:xfrm>
            <a:off x="9648826" y="5357814"/>
            <a:ext cx="14555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1023"/>
            <a:r>
              <a:rPr lang="en-US" altLang="en-US">
                <a:solidFill>
                  <a:srgbClr val="808080"/>
                </a:solidFill>
              </a:rPr>
              <a:t>Class-Based</a:t>
            </a:r>
            <a:endParaRPr lang="en-US" altLang="en-US" sz="1867">
              <a:solidFill>
                <a:prstClr val="black"/>
              </a:solidFill>
            </a:endParaRPr>
          </a:p>
        </p:txBody>
      </p:sp>
      <p:sp>
        <p:nvSpPr>
          <p:cNvPr id="180" name="Rectangle 83"/>
          <p:cNvSpPr>
            <a:spLocks noChangeArrowheads="1"/>
          </p:cNvSpPr>
          <p:nvPr/>
        </p:nvSpPr>
        <p:spPr bwMode="auto">
          <a:xfrm>
            <a:off x="9388475" y="5610226"/>
            <a:ext cx="19753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1023"/>
            <a:r>
              <a:rPr lang="en-US" altLang="en-US">
                <a:solidFill>
                  <a:srgbClr val="808080"/>
                </a:solidFill>
              </a:rPr>
              <a:t>Affirmative Action</a:t>
            </a:r>
            <a:endParaRPr lang="en-US" altLang="en-US" sz="1867">
              <a:solidFill>
                <a:prstClr val="black"/>
              </a:solidFill>
            </a:endParaRPr>
          </a:p>
        </p:txBody>
      </p:sp>
      <p:sp>
        <p:nvSpPr>
          <p:cNvPr id="223" name="Rectangle 84"/>
          <p:cNvSpPr>
            <a:spLocks noChangeArrowheads="1"/>
          </p:cNvSpPr>
          <p:nvPr/>
        </p:nvSpPr>
        <p:spPr bwMode="auto">
          <a:xfrm>
            <a:off x="9547229" y="5865814"/>
            <a:ext cx="16671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1023"/>
            <a:r>
              <a:rPr lang="en-US" altLang="en-US">
                <a:solidFill>
                  <a:srgbClr val="808080"/>
                </a:solidFill>
              </a:rPr>
              <a:t>Counterfactual</a:t>
            </a:r>
            <a:endParaRPr lang="en-US" altLang="en-US" sz="1867">
              <a:solidFill>
                <a:prstClr val="black"/>
              </a:solidFill>
            </a:endParaRPr>
          </a:p>
        </p:txBody>
      </p:sp>
      <p:sp>
        <p:nvSpPr>
          <p:cNvPr id="224" name="Rectangle 85"/>
          <p:cNvSpPr>
            <a:spLocks noChangeArrowheads="1"/>
          </p:cNvSpPr>
          <p:nvPr/>
        </p:nvSpPr>
        <p:spPr bwMode="auto">
          <a:xfrm>
            <a:off x="9087047" y="6116640"/>
            <a:ext cx="25844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1023"/>
            <a:r>
              <a:rPr lang="en-US" altLang="en-US">
                <a:solidFill>
                  <a:srgbClr val="808080"/>
                </a:solidFill>
              </a:rPr>
              <a:t>(170-point SAT Bonus)</a:t>
            </a:r>
            <a:endParaRPr lang="en-US" altLang="en-US" sz="1867">
              <a:solidFill>
                <a:prstClr val="black"/>
              </a:solidFill>
            </a:endParaRPr>
          </a:p>
        </p:txBody>
      </p:sp>
      <p:sp>
        <p:nvSpPr>
          <p:cNvPr id="225" name="Rectangle 86"/>
          <p:cNvSpPr>
            <a:spLocks noChangeArrowheads="1"/>
          </p:cNvSpPr>
          <p:nvPr/>
        </p:nvSpPr>
        <p:spPr bwMode="auto">
          <a:xfrm>
            <a:off x="6626227" y="484383"/>
            <a:ext cx="109004" cy="471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1023"/>
            <a:r>
              <a:rPr lang="en-US" altLang="en-US" sz="3067">
                <a:solidFill>
                  <a:srgbClr val="1E2D53"/>
                </a:solidFill>
              </a:rPr>
              <a:t> </a:t>
            </a:r>
            <a:endParaRPr lang="en-US" altLang="en-US" sz="1867">
              <a:solidFill>
                <a:prstClr val="black"/>
              </a:solidFill>
            </a:endParaRPr>
          </a:p>
        </p:txBody>
      </p:sp>
      <p:sp>
        <p:nvSpPr>
          <p:cNvPr id="226" name="Rectangle 87"/>
          <p:cNvSpPr>
            <a:spLocks noChangeArrowheads="1"/>
          </p:cNvSpPr>
          <p:nvPr/>
        </p:nvSpPr>
        <p:spPr bwMode="auto">
          <a:xfrm>
            <a:off x="6626227" y="863798"/>
            <a:ext cx="109004" cy="471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1023"/>
            <a:r>
              <a:rPr lang="en-US" altLang="en-US" sz="3067">
                <a:solidFill>
                  <a:srgbClr val="1E2D53"/>
                </a:solidFill>
              </a:rPr>
              <a:t> </a:t>
            </a:r>
            <a:endParaRPr lang="en-US" altLang="en-US" sz="1867">
              <a:solidFill>
                <a:prstClr val="black"/>
              </a:solidFill>
            </a:endParaRPr>
          </a:p>
        </p:txBody>
      </p:sp>
      <p:sp>
        <p:nvSpPr>
          <p:cNvPr id="222" name="Right Brace 221"/>
          <p:cNvSpPr/>
          <p:nvPr/>
        </p:nvSpPr>
        <p:spPr>
          <a:xfrm>
            <a:off x="5844559" y="1466445"/>
            <a:ext cx="147479" cy="574675"/>
          </a:xfrm>
          <a:prstGeom prst="rightBrac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91144" tIns="45719" rIns="91144" bIns="45719" rtlCol="0" anchor="ctr"/>
          <a:lstStyle/>
          <a:p>
            <a:pPr algn="ctr" defTabSz="911023" fontAlgn="auto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5" name="TextBox 92"/>
          <p:cNvSpPr txBox="1"/>
          <p:nvPr/>
        </p:nvSpPr>
        <p:spPr>
          <a:xfrm>
            <a:off x="25" y="37295"/>
            <a:ext cx="11674995" cy="725705"/>
          </a:xfrm>
          <a:prstGeom prst="rect">
            <a:avLst/>
          </a:prstGeom>
          <a:noFill/>
        </p:spPr>
        <p:txBody>
          <a:bodyPr wrap="square" lIns="68381" tIns="34287" rIns="68381" bIns="34287" rtlCol="0">
            <a:spAutoFit/>
          </a:bodyPr>
          <a:lstStyle/>
          <a:p>
            <a:pPr algn="ctr" defTabSz="68339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33" b="1" dirty="0">
                <a:solidFill>
                  <a:srgbClr val="002060"/>
                </a:solidFill>
                <a:latin typeface="Arial"/>
                <a:cs typeface="Arial"/>
              </a:rPr>
              <a:t>Mobility Rates Under Alternative Admissions Rules</a:t>
            </a:r>
          </a:p>
          <a:p>
            <a:pPr algn="ctr" defTabSz="68339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33" dirty="0">
                <a:solidFill>
                  <a:prstClr val="white">
                    <a:lumMod val="75000"/>
                  </a:prstClr>
                </a:solidFill>
                <a:latin typeface="Arial"/>
                <a:cs typeface="Arial"/>
              </a:rPr>
              <a:t>Difference in Chance of Reaching Top Quintile for Students from Low vs. High Income Families</a:t>
            </a:r>
          </a:p>
        </p:txBody>
      </p:sp>
      <p:sp>
        <p:nvSpPr>
          <p:cNvPr id="47" name="Rectangle 69"/>
          <p:cNvSpPr>
            <a:spLocks noChangeArrowheads="1"/>
          </p:cNvSpPr>
          <p:nvPr/>
        </p:nvSpPr>
        <p:spPr bwMode="auto">
          <a:xfrm rot="16200000">
            <a:off x="-1639087" y="3419322"/>
            <a:ext cx="523207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2133" dirty="0">
                <a:solidFill>
                  <a:srgbClr val="808080"/>
                </a:solidFill>
              </a:rPr>
              <a:t>Difference in </a:t>
            </a:r>
            <a:r>
              <a:rPr lang="en-US" altLang="en-US" sz="2133" dirty="0" err="1">
                <a:solidFill>
                  <a:srgbClr val="808080"/>
                </a:solidFill>
              </a:rPr>
              <a:t>Prob</a:t>
            </a:r>
            <a:r>
              <a:rPr lang="en-US" altLang="en-US" sz="2133" dirty="0">
                <a:solidFill>
                  <a:srgbClr val="808080"/>
                </a:solidFill>
              </a:rPr>
              <a:t> of Reaching Top Quintile</a:t>
            </a:r>
            <a:endParaRPr lang="en-US" altLang="en-US" sz="2133" dirty="0">
              <a:solidFill>
                <a:prstClr val="black"/>
              </a:solidFill>
            </a:endParaRPr>
          </a:p>
        </p:txBody>
      </p:sp>
      <p:sp>
        <p:nvSpPr>
          <p:cNvPr id="66" name="Rectangle 70"/>
          <p:cNvSpPr>
            <a:spLocks noChangeArrowheads="1"/>
          </p:cNvSpPr>
          <p:nvPr/>
        </p:nvSpPr>
        <p:spPr bwMode="auto">
          <a:xfrm rot="16200000">
            <a:off x="-1541388" y="3459539"/>
            <a:ext cx="5697072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/>
            <a:r>
              <a:rPr lang="en-US" altLang="en-US" sz="2133" dirty="0">
                <a:solidFill>
                  <a:srgbClr val="808080"/>
                </a:solidFill>
              </a:rPr>
              <a:t>Among Students with Parents in Q5 v1 Q1 (pp)</a:t>
            </a:r>
            <a:endParaRPr lang="en-US" altLang="en-US" sz="2133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5179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AutoShape 45"/>
          <p:cNvSpPr>
            <a:spLocks noChangeAspect="1" noChangeArrowheads="1" noTextEdit="1"/>
          </p:cNvSpPr>
          <p:nvPr/>
        </p:nvSpPr>
        <p:spPr bwMode="auto">
          <a:xfrm>
            <a:off x="609600" y="24"/>
            <a:ext cx="10972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44" tIns="45719" rIns="91144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10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604840" y="-4764"/>
            <a:ext cx="10982325" cy="68675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44" tIns="45719" rIns="91144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10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609600" y="4845"/>
            <a:ext cx="10968037" cy="6853239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144" tIns="45719" rIns="91144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10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1867604" y="1325565"/>
            <a:ext cx="9532937" cy="3890963"/>
          </a:xfrm>
          <a:prstGeom prst="rect">
            <a:avLst/>
          </a:prstGeom>
          <a:solidFill>
            <a:srgbClr val="FFFFFF"/>
          </a:solidFill>
          <a:ln w="14288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144" tIns="45719" rIns="91144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10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2059186" y="1476377"/>
            <a:ext cx="1846263" cy="3589339"/>
          </a:xfrm>
          <a:prstGeom prst="rect">
            <a:avLst/>
          </a:prstGeom>
          <a:solidFill>
            <a:srgbClr val="334D80"/>
          </a:solidFill>
          <a:ln w="0">
            <a:solidFill>
              <a:srgbClr val="002060"/>
            </a:solidFill>
            <a:prstDash val="solid"/>
            <a:miter lim="800000"/>
            <a:headEnd/>
            <a:tailEnd/>
          </a:ln>
        </p:spPr>
        <p:txBody>
          <a:bodyPr vert="horz" wrap="square" lIns="91144" tIns="45719" rIns="91144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10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5753101" y="2167009"/>
            <a:ext cx="1847851" cy="2898775"/>
          </a:xfrm>
          <a:prstGeom prst="rect">
            <a:avLst/>
          </a:prstGeom>
          <a:solidFill>
            <a:srgbClr val="769B5D"/>
          </a:solidFill>
          <a:ln w="0">
            <a:solidFill>
              <a:srgbClr val="548235"/>
            </a:solidFill>
            <a:prstDash val="solid"/>
            <a:miter lim="800000"/>
            <a:headEnd/>
            <a:tailEnd/>
          </a:ln>
        </p:spPr>
        <p:txBody>
          <a:bodyPr vert="horz" wrap="square" lIns="91144" tIns="45719" rIns="91144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10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9442449" y="3149652"/>
            <a:ext cx="1847851" cy="1916113"/>
          </a:xfrm>
          <a:prstGeom prst="rect">
            <a:avLst/>
          </a:prstGeom>
          <a:solidFill>
            <a:srgbClr val="BADAA5"/>
          </a:solidFill>
          <a:ln w="0">
            <a:solidFill>
              <a:srgbClr val="A9D18E"/>
            </a:solidFill>
            <a:prstDash val="solid"/>
            <a:miter lim="800000"/>
            <a:headEnd/>
            <a:tailEnd/>
          </a:ln>
        </p:spPr>
        <p:txBody>
          <a:bodyPr vert="horz" wrap="square" lIns="91144" tIns="45719" rIns="91144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10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6179977" y="1467892"/>
            <a:ext cx="1728037" cy="57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102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10.5% reduction</a:t>
            </a:r>
          </a:p>
          <a:p>
            <a:pPr marL="0" marR="0" lvl="0" indent="0" algn="l" defTabSz="91102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 gap</a:t>
            </a:r>
            <a:endParaRPr kumimoji="0" lang="en-US" altLang="en-US" sz="18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9998505" y="2052352"/>
            <a:ext cx="1728037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102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25.4% reduction</a:t>
            </a:r>
            <a:endParaRPr kumimoji="0" lang="en-US" altLang="en-US" sz="18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9986867" y="2281532"/>
            <a:ext cx="650819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102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 gap</a:t>
            </a:r>
            <a:endParaRPr kumimoji="0" lang="en-US" altLang="en-US" sz="18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8" name="Line 57"/>
          <p:cNvSpPr>
            <a:spLocks noChangeShapeType="1"/>
          </p:cNvSpPr>
          <p:nvPr/>
        </p:nvSpPr>
        <p:spPr bwMode="auto">
          <a:xfrm flipV="1">
            <a:off x="1908175" y="1325565"/>
            <a:ext cx="0" cy="3890963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144" tIns="45719" rIns="91144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10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59" name="Line 58"/>
          <p:cNvSpPr>
            <a:spLocks noChangeShapeType="1"/>
          </p:cNvSpPr>
          <p:nvPr/>
        </p:nvSpPr>
        <p:spPr bwMode="auto">
          <a:xfrm flipH="1">
            <a:off x="1816101" y="5065713"/>
            <a:ext cx="920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144" tIns="45719" rIns="91144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10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1482726" y="4929189"/>
            <a:ext cx="2853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102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10</a:t>
            </a:r>
            <a:endParaRPr kumimoji="0" lang="en-US" altLang="en-US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1" name="Line 60"/>
          <p:cNvSpPr>
            <a:spLocks noChangeShapeType="1"/>
          </p:cNvSpPr>
          <p:nvPr/>
        </p:nvSpPr>
        <p:spPr bwMode="auto">
          <a:xfrm flipH="1">
            <a:off x="1816101" y="4467225"/>
            <a:ext cx="920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144" tIns="45719" rIns="91144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10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1482726" y="4333876"/>
            <a:ext cx="2853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102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12</a:t>
            </a:r>
            <a:endParaRPr kumimoji="0" lang="en-US" altLang="en-US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3" name="Line 62"/>
          <p:cNvSpPr>
            <a:spLocks noChangeShapeType="1"/>
          </p:cNvSpPr>
          <p:nvPr/>
        </p:nvSpPr>
        <p:spPr bwMode="auto">
          <a:xfrm flipH="1">
            <a:off x="1816101" y="3871913"/>
            <a:ext cx="920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144" tIns="45719" rIns="91144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10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160" name="Rectangle 63"/>
          <p:cNvSpPr>
            <a:spLocks noChangeArrowheads="1"/>
          </p:cNvSpPr>
          <p:nvPr/>
        </p:nvSpPr>
        <p:spPr bwMode="auto">
          <a:xfrm>
            <a:off x="1482726" y="3735389"/>
            <a:ext cx="2853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102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14</a:t>
            </a:r>
            <a:endParaRPr kumimoji="0" lang="en-US" altLang="en-US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1" name="Line 64"/>
          <p:cNvSpPr>
            <a:spLocks noChangeShapeType="1"/>
          </p:cNvSpPr>
          <p:nvPr/>
        </p:nvSpPr>
        <p:spPr bwMode="auto">
          <a:xfrm flipH="1">
            <a:off x="1816101" y="3273425"/>
            <a:ext cx="920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144" tIns="45719" rIns="91144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10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162" name="Rectangle 65"/>
          <p:cNvSpPr>
            <a:spLocks noChangeArrowheads="1"/>
          </p:cNvSpPr>
          <p:nvPr/>
        </p:nvSpPr>
        <p:spPr bwMode="auto">
          <a:xfrm>
            <a:off x="1482726" y="3141664"/>
            <a:ext cx="2853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102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16</a:t>
            </a:r>
            <a:endParaRPr kumimoji="0" lang="en-US" altLang="en-US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3" name="Line 66"/>
          <p:cNvSpPr>
            <a:spLocks noChangeShapeType="1"/>
          </p:cNvSpPr>
          <p:nvPr/>
        </p:nvSpPr>
        <p:spPr bwMode="auto">
          <a:xfrm flipH="1">
            <a:off x="1816101" y="2679700"/>
            <a:ext cx="920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144" tIns="45719" rIns="91144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10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164" name="Rectangle 67"/>
          <p:cNvSpPr>
            <a:spLocks noChangeArrowheads="1"/>
          </p:cNvSpPr>
          <p:nvPr/>
        </p:nvSpPr>
        <p:spPr bwMode="auto">
          <a:xfrm>
            <a:off x="1482726" y="2541588"/>
            <a:ext cx="2853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102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18</a:t>
            </a:r>
            <a:endParaRPr kumimoji="0" lang="en-US" altLang="en-US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5" name="Line 68"/>
          <p:cNvSpPr>
            <a:spLocks noChangeShapeType="1"/>
          </p:cNvSpPr>
          <p:nvPr/>
        </p:nvSpPr>
        <p:spPr bwMode="auto">
          <a:xfrm flipH="1">
            <a:off x="1816101" y="2079625"/>
            <a:ext cx="920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144" tIns="45719" rIns="91144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10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166" name="Rectangle 69"/>
          <p:cNvSpPr>
            <a:spLocks noChangeArrowheads="1"/>
          </p:cNvSpPr>
          <p:nvPr/>
        </p:nvSpPr>
        <p:spPr bwMode="auto">
          <a:xfrm>
            <a:off x="1482726" y="1947864"/>
            <a:ext cx="2853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102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</a:t>
            </a:r>
            <a:endParaRPr kumimoji="0" lang="en-US" altLang="en-US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7" name="Line 70"/>
          <p:cNvSpPr>
            <a:spLocks noChangeShapeType="1"/>
          </p:cNvSpPr>
          <p:nvPr/>
        </p:nvSpPr>
        <p:spPr bwMode="auto">
          <a:xfrm flipH="1">
            <a:off x="1816101" y="1485900"/>
            <a:ext cx="9207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144" tIns="45719" rIns="91144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10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168" name="Rectangle 71"/>
          <p:cNvSpPr>
            <a:spLocks noChangeArrowheads="1"/>
          </p:cNvSpPr>
          <p:nvPr/>
        </p:nvSpPr>
        <p:spPr bwMode="auto">
          <a:xfrm>
            <a:off x="1482726" y="1349376"/>
            <a:ext cx="2853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102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22</a:t>
            </a:r>
            <a:endParaRPr kumimoji="0" lang="en-US" altLang="en-US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1" name="Line 74"/>
          <p:cNvSpPr>
            <a:spLocks noChangeShapeType="1"/>
          </p:cNvSpPr>
          <p:nvPr/>
        </p:nvSpPr>
        <p:spPr bwMode="auto">
          <a:xfrm>
            <a:off x="1908352" y="5216525"/>
            <a:ext cx="9532937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144" tIns="45719" rIns="91144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10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172" name="Line 75"/>
          <p:cNvSpPr>
            <a:spLocks noChangeShapeType="1"/>
          </p:cNvSpPr>
          <p:nvPr/>
        </p:nvSpPr>
        <p:spPr bwMode="auto">
          <a:xfrm>
            <a:off x="2982913" y="5216723"/>
            <a:ext cx="0" cy="96839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144" tIns="45719" rIns="91144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10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173" name="Rectangle 76"/>
          <p:cNvSpPr>
            <a:spLocks noChangeArrowheads="1"/>
          </p:cNvSpPr>
          <p:nvPr/>
        </p:nvSpPr>
        <p:spPr bwMode="auto">
          <a:xfrm>
            <a:off x="2635447" y="5357814"/>
            <a:ext cx="7133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102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Actual</a:t>
            </a:r>
            <a:endParaRPr kumimoji="0" lang="en-US" altLang="en-US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4" name="Line 77"/>
          <p:cNvSpPr>
            <a:spLocks noChangeShapeType="1"/>
          </p:cNvSpPr>
          <p:nvPr/>
        </p:nvSpPr>
        <p:spPr bwMode="auto">
          <a:xfrm>
            <a:off x="6677025" y="5216723"/>
            <a:ext cx="0" cy="96839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144" tIns="45719" rIns="91144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10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175" name="Rectangle 78"/>
          <p:cNvSpPr>
            <a:spLocks noChangeArrowheads="1"/>
          </p:cNvSpPr>
          <p:nvPr/>
        </p:nvSpPr>
        <p:spPr bwMode="auto">
          <a:xfrm>
            <a:off x="5753100" y="5357814"/>
            <a:ext cx="184569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102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SAT Admissions</a:t>
            </a:r>
            <a:endParaRPr kumimoji="0" lang="en-US" altLang="en-US" sz="18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6" name="Rectangle 79"/>
          <p:cNvSpPr>
            <a:spLocks noChangeArrowheads="1"/>
          </p:cNvSpPr>
          <p:nvPr/>
        </p:nvSpPr>
        <p:spPr bwMode="auto">
          <a:xfrm>
            <a:off x="5857877" y="5610226"/>
            <a:ext cx="16671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102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Counterfactual</a:t>
            </a:r>
            <a:endParaRPr kumimoji="0" lang="en-US" altLang="en-US" sz="18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8" name="Line 81"/>
          <p:cNvSpPr>
            <a:spLocks noChangeShapeType="1"/>
          </p:cNvSpPr>
          <p:nvPr/>
        </p:nvSpPr>
        <p:spPr bwMode="auto">
          <a:xfrm>
            <a:off x="10366375" y="5216723"/>
            <a:ext cx="0" cy="96839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144" tIns="45719" rIns="91144" bIns="4571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10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179" name="Rectangle 82"/>
          <p:cNvSpPr>
            <a:spLocks noChangeArrowheads="1"/>
          </p:cNvSpPr>
          <p:nvPr/>
        </p:nvSpPr>
        <p:spPr bwMode="auto">
          <a:xfrm>
            <a:off x="9648826" y="5357814"/>
            <a:ext cx="14555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102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Class-Based</a:t>
            </a:r>
            <a:endParaRPr kumimoji="0" lang="en-US" altLang="en-US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0" name="Rectangle 83"/>
          <p:cNvSpPr>
            <a:spLocks noChangeArrowheads="1"/>
          </p:cNvSpPr>
          <p:nvPr/>
        </p:nvSpPr>
        <p:spPr bwMode="auto">
          <a:xfrm>
            <a:off x="9388475" y="5610226"/>
            <a:ext cx="19753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102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Affirmative Action</a:t>
            </a:r>
            <a:endParaRPr kumimoji="0" lang="en-US" altLang="en-US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3" name="Rectangle 84"/>
          <p:cNvSpPr>
            <a:spLocks noChangeArrowheads="1"/>
          </p:cNvSpPr>
          <p:nvPr/>
        </p:nvSpPr>
        <p:spPr bwMode="auto">
          <a:xfrm>
            <a:off x="9547229" y="5865814"/>
            <a:ext cx="16671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102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Counterfactual</a:t>
            </a:r>
            <a:endParaRPr kumimoji="0" lang="en-US" altLang="en-US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4" name="Rectangle 85"/>
          <p:cNvSpPr>
            <a:spLocks noChangeArrowheads="1"/>
          </p:cNvSpPr>
          <p:nvPr/>
        </p:nvSpPr>
        <p:spPr bwMode="auto">
          <a:xfrm>
            <a:off x="9087047" y="6116640"/>
            <a:ext cx="25844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102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(170-point SAT Bonus)</a:t>
            </a:r>
            <a:endParaRPr kumimoji="0" lang="en-US" altLang="en-US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5" name="Rectangle 86"/>
          <p:cNvSpPr>
            <a:spLocks noChangeArrowheads="1"/>
          </p:cNvSpPr>
          <p:nvPr/>
        </p:nvSpPr>
        <p:spPr bwMode="auto">
          <a:xfrm>
            <a:off x="6626227" y="484383"/>
            <a:ext cx="109004" cy="471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102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67" b="0" i="0" u="none" strike="noStrike" kern="1200" cap="none" spc="0" normalizeH="0" baseline="0" noProof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altLang="en-US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6" name="Rectangle 87"/>
          <p:cNvSpPr>
            <a:spLocks noChangeArrowheads="1"/>
          </p:cNvSpPr>
          <p:nvPr/>
        </p:nvSpPr>
        <p:spPr bwMode="auto">
          <a:xfrm>
            <a:off x="6626227" y="863798"/>
            <a:ext cx="109004" cy="471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102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67" b="0" i="0" u="none" strike="noStrike" kern="1200" cap="none" spc="0" normalizeH="0" baseline="0" noProof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altLang="en-US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2" name="Right Brace 221"/>
          <p:cNvSpPr/>
          <p:nvPr/>
        </p:nvSpPr>
        <p:spPr>
          <a:xfrm>
            <a:off x="5844559" y="1466445"/>
            <a:ext cx="147479" cy="574675"/>
          </a:xfrm>
          <a:prstGeom prst="rightBrac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91144" tIns="45719" rIns="91144" bIns="45719" rtlCol="0" anchor="ctr"/>
          <a:lstStyle/>
          <a:p>
            <a:pPr marL="0" marR="0" lvl="0" indent="0" algn="ctr" defTabSz="9110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Right Brace 130"/>
          <p:cNvSpPr/>
          <p:nvPr/>
        </p:nvSpPr>
        <p:spPr>
          <a:xfrm>
            <a:off x="9518068" y="1525732"/>
            <a:ext cx="221421" cy="1519845"/>
          </a:xfrm>
          <a:prstGeom prst="rightBrac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91144" tIns="45719" rIns="91144" bIns="45719" rtlCol="0" anchor="ctr"/>
          <a:lstStyle/>
          <a:p>
            <a:pPr marL="0" marR="0" lvl="0" indent="0" algn="ctr" defTabSz="9110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69"/>
          <p:cNvSpPr>
            <a:spLocks noChangeArrowheads="1"/>
          </p:cNvSpPr>
          <p:nvPr/>
        </p:nvSpPr>
        <p:spPr bwMode="auto">
          <a:xfrm rot="16200000">
            <a:off x="-1639087" y="3419322"/>
            <a:ext cx="523207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Difference in </a:t>
            </a:r>
            <a:r>
              <a:rPr kumimoji="0" lang="en-US" altLang="en-US" sz="2133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Prob</a:t>
            </a:r>
            <a:r>
              <a:rPr kumimoji="0" lang="en-US" alt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of Reaching Top Quintile</a:t>
            </a:r>
            <a:endParaRPr kumimoji="0" lang="en-US" altLang="en-US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6" name="Rectangle 70"/>
          <p:cNvSpPr>
            <a:spLocks noChangeArrowheads="1"/>
          </p:cNvSpPr>
          <p:nvPr/>
        </p:nvSpPr>
        <p:spPr bwMode="auto">
          <a:xfrm rot="16200000">
            <a:off x="-1541388" y="3459539"/>
            <a:ext cx="5697072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Among Students with Parents in Q5 v1 Q1 (pp)</a:t>
            </a:r>
            <a:endParaRPr kumimoji="0" lang="en-US" altLang="en-US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" name="TextBox 92">
            <a:extLst>
              <a:ext uri="{FF2B5EF4-FFF2-40B4-BE49-F238E27FC236}">
                <a16:creationId xmlns:a16="http://schemas.microsoft.com/office/drawing/2014/main" id="{9F071D24-FEC9-4EA4-A4EB-9CC9C24EA4AA}"/>
              </a:ext>
            </a:extLst>
          </p:cNvPr>
          <p:cNvSpPr txBox="1"/>
          <p:nvPr/>
        </p:nvSpPr>
        <p:spPr>
          <a:xfrm>
            <a:off x="25" y="37295"/>
            <a:ext cx="11674995" cy="725705"/>
          </a:xfrm>
          <a:prstGeom prst="rect">
            <a:avLst/>
          </a:prstGeom>
          <a:noFill/>
        </p:spPr>
        <p:txBody>
          <a:bodyPr wrap="square" lIns="68381" tIns="34287" rIns="68381" bIns="34287" rtlCol="0">
            <a:spAutoFit/>
          </a:bodyPr>
          <a:lstStyle/>
          <a:p>
            <a:pPr algn="ctr" defTabSz="68339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33" b="1" dirty="0">
                <a:solidFill>
                  <a:srgbClr val="002060"/>
                </a:solidFill>
                <a:latin typeface="Arial"/>
                <a:cs typeface="Arial"/>
              </a:rPr>
              <a:t>Mobility Rates Under Alternative Admissions Rules</a:t>
            </a:r>
          </a:p>
          <a:p>
            <a:pPr algn="ctr" defTabSz="68339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33" dirty="0">
                <a:solidFill>
                  <a:prstClr val="white">
                    <a:lumMod val="75000"/>
                  </a:prstClr>
                </a:solidFill>
                <a:latin typeface="Arial"/>
                <a:cs typeface="Arial"/>
              </a:rPr>
              <a:t>Difference in Chance of Reaching Top Quintile for Students from Low vs. High Income Families</a:t>
            </a:r>
          </a:p>
        </p:txBody>
      </p:sp>
    </p:spTree>
    <p:extLst>
      <p:ext uri="{BB962C8B-B14F-4D97-AF65-F5344CB8AC3E}">
        <p14:creationId xmlns:p14="http://schemas.microsoft.com/office/powerpoint/2010/main" val="12331545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829" y="1021312"/>
            <a:ext cx="11024171" cy="5658888"/>
          </a:xfrm>
        </p:spPr>
        <p:txBody>
          <a:bodyPr>
            <a:normAutofit lnSpcReduction="10000"/>
          </a:bodyPr>
          <a:lstStyle/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education system can play a significant role in increasing social mobility, but requires active effort to undo disparities that emerge before college</a:t>
            </a:r>
          </a:p>
          <a:p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Admissions based purely on academic qualifications (as proxied for by SAT scores) would reduce segregation across colleges, but have little impact at elite colleges</a:t>
            </a:r>
          </a:p>
          <a:p>
            <a:endParaRPr lang="en-US" sz="1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Pre-college differences in environment create large gaps in achievement </a:t>
            </a:r>
            <a:r>
              <a:rPr lang="en-US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few students from low-income families have sufficiently strong qualifications to get in to elite colleges</a:t>
            </a:r>
            <a:endParaRPr lang="en-US" sz="1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colleges can still actively counter these disparities and increase upward-mobility for children from low-income backgrounds if they wish to do so</a:t>
            </a:r>
          </a:p>
          <a:p>
            <a:endParaRPr lang="en-US" sz="1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Class-based affirmative action would eliminate income segregation across colleges and increase mobility significantly</a:t>
            </a:r>
          </a:p>
        </p:txBody>
      </p:sp>
      <p:sp>
        <p:nvSpPr>
          <p:cNvPr id="25" name="Rectangle 217">
            <a:extLst>
              <a:ext uri="{FF2B5EF4-FFF2-40B4-BE49-F238E27FC236}">
                <a16:creationId xmlns:a16="http://schemas.microsoft.com/office/drawing/2014/main" id="{C40B199D-E381-4BE6-880E-D88A4C80A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177800"/>
            <a:ext cx="11706891" cy="41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Effects of Higher Education on Mobility: Summary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6490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829" y="1021312"/>
            <a:ext cx="11024171" cy="5658888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Unlike other examples we have discussed (e.g., exposure to innovation), there may be a tradeoff between principles of meritocracy and equal opportunity here</a:t>
            </a:r>
          </a:p>
          <a:p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(“optimal”) policy therefore may require a value judgement on what colleges’ goals should be</a:t>
            </a:r>
          </a:p>
          <a:p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Economists typically view such value judgements as outside our field’s domain and leave this to the public to decide</a:t>
            </a:r>
          </a:p>
        </p:txBody>
      </p:sp>
      <p:sp>
        <p:nvSpPr>
          <p:cNvPr id="25" name="Rectangle 217">
            <a:extLst>
              <a:ext uri="{FF2B5EF4-FFF2-40B4-BE49-F238E27FC236}">
                <a16:creationId xmlns:a16="http://schemas.microsoft.com/office/drawing/2014/main" id="{C40B199D-E381-4BE6-880E-D88A4C80A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177800"/>
            <a:ext cx="11706891" cy="41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Meritocracy vs. Equality of Opportunity in Higher Education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556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10515600" cy="5181600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Ideal experiment to estimate each college’s causal effect: compare earnings at age 30 after random assignment of students to colleges</a:t>
            </a:r>
          </a:p>
          <a:p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Lacking such an experiment, need to find quasi-experimental variation that effectively allocates comparable students to different colleges</a:t>
            </a:r>
          </a:p>
          <a:p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Challenging problem because one needs one experiment per college</a:t>
            </a:r>
            <a:b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Example: Zimmerman (2014) estimates causal effects by exploiting admissions cutoffs at Florida International University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0" y="90714"/>
            <a:ext cx="9144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Estimating the Causal Effects of Colleges</a:t>
            </a:r>
          </a:p>
        </p:txBody>
      </p:sp>
    </p:spTree>
    <p:extLst>
      <p:ext uri="{BB962C8B-B14F-4D97-AF65-F5344CB8AC3E}">
        <p14:creationId xmlns:p14="http://schemas.microsoft.com/office/powerpoint/2010/main" val="3455287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10058400" cy="5181600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Zimmerman compares students just above and just below state-level GPA cutoff for admission to the Florida State University System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0" y="90714"/>
            <a:ext cx="9144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Regression Discontinuity Methods</a:t>
            </a:r>
          </a:p>
        </p:txBody>
      </p:sp>
    </p:spTree>
    <p:extLst>
      <p:ext uri="{BB962C8B-B14F-4D97-AF65-F5344CB8AC3E}">
        <p14:creationId xmlns:p14="http://schemas.microsoft.com/office/powerpoint/2010/main" val="3014360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6"/>
          <a:stretch/>
        </p:blipFill>
        <p:spPr bwMode="auto">
          <a:xfrm>
            <a:off x="1752600" y="304800"/>
            <a:ext cx="8398112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9624" y="6400800"/>
            <a:ext cx="3005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Source: Zimmerman (2014)</a:t>
            </a:r>
          </a:p>
        </p:txBody>
      </p:sp>
    </p:spTree>
    <p:extLst>
      <p:ext uri="{BB962C8B-B14F-4D97-AF65-F5344CB8AC3E}">
        <p14:creationId xmlns:p14="http://schemas.microsoft.com/office/powerpoint/2010/main" val="1784273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492" y="1219200"/>
            <a:ext cx="9116542" cy="463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29054" y="204728"/>
            <a:ext cx="82977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Florida International University Admissions and Attendance Rates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Around FIU GPA Admissions Cutoffs</a:t>
            </a:r>
          </a:p>
        </p:txBody>
      </p:sp>
      <p:sp>
        <p:nvSpPr>
          <p:cNvPr id="2" name="Right Brace 1"/>
          <p:cNvSpPr/>
          <p:nvPr/>
        </p:nvSpPr>
        <p:spPr>
          <a:xfrm>
            <a:off x="4114801" y="2133601"/>
            <a:ext cx="128772" cy="1404937"/>
          </a:xfrm>
          <a:prstGeom prst="rightBrace">
            <a:avLst/>
          </a:prstGeom>
          <a:ln w="27178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72346" y="2636013"/>
            <a:ext cx="10663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23.4 pp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(2.1 pp)</a:t>
            </a:r>
          </a:p>
        </p:txBody>
      </p:sp>
      <p:sp>
        <p:nvSpPr>
          <p:cNvPr id="7" name="Right Brace 6"/>
          <p:cNvSpPr/>
          <p:nvPr/>
        </p:nvSpPr>
        <p:spPr>
          <a:xfrm>
            <a:off x="8505079" y="2057401"/>
            <a:ext cx="90861" cy="1404937"/>
          </a:xfrm>
          <a:prstGeom prst="rightBrace">
            <a:avLst/>
          </a:prstGeom>
          <a:ln w="27178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62624" y="2559813"/>
            <a:ext cx="10663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10.4 pp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(2.5 pp)</a:t>
            </a:r>
          </a:p>
        </p:txBody>
      </p:sp>
      <p:sp>
        <p:nvSpPr>
          <p:cNvPr id="9" name="Rectangle 8"/>
          <p:cNvSpPr/>
          <p:nvPr/>
        </p:nvSpPr>
        <p:spPr>
          <a:xfrm>
            <a:off x="249624" y="6400800"/>
            <a:ext cx="3005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Source: Zimmerman (2014)</a:t>
            </a:r>
          </a:p>
        </p:txBody>
      </p:sp>
    </p:spTree>
    <p:extLst>
      <p:ext uri="{BB962C8B-B14F-4D97-AF65-F5344CB8AC3E}">
        <p14:creationId xmlns:p14="http://schemas.microsoft.com/office/powerpoint/2010/main" val="2426259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10591800" cy="5181600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Zimmerman compares students just above and just below state-level GPA cutoff for admission to the Florida State University System </a:t>
            </a:r>
          </a:p>
          <a:p>
            <a:pPr lvl="1"/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Those with GPA just above cutoff are “treatment” group and those below are “control”</a:t>
            </a:r>
          </a:p>
          <a:p>
            <a:pPr lvl="1"/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Control group typically attends a two-year community college instead of FIU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0" y="90714"/>
            <a:ext cx="9144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Regression Discontinuity Methods</a:t>
            </a:r>
          </a:p>
        </p:txBody>
      </p:sp>
    </p:spTree>
    <p:extLst>
      <p:ext uri="{BB962C8B-B14F-4D97-AF65-F5344CB8AC3E}">
        <p14:creationId xmlns:p14="http://schemas.microsoft.com/office/powerpoint/2010/main" val="1294248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10591800" cy="5181600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Key identification assumption to estimate causal effects: all other determinants of earnings are balanced on either side of the cutoff</a:t>
            </a:r>
          </a:p>
          <a:p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Any difference in earnings at the threshold must then be due to the discrete jump in chance of attending FIU instead of community college</a:t>
            </a:r>
          </a:p>
          <a:p>
            <a:pPr lvl="1"/>
            <a:endParaRPr lang="en-US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US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Assumption is plausible because admission threshold was not publicized</a:t>
            </a:r>
          </a:p>
          <a:p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If cutoffs were well publicized, may worry that students just above cutoff are different from those below (“manipulation” of running variable)</a:t>
            </a:r>
          </a:p>
          <a:p>
            <a:pPr lvl="1"/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lvl="1"/>
            <a:endParaRPr lang="en-US" sz="22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r>
              <a:rPr lang="en-US" sz="22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Evaluate validity of assumption by making sure observable characteristics are similar on both sides of cutoff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0" y="90714"/>
            <a:ext cx="9144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Regression Discontinuity Methods</a:t>
            </a:r>
          </a:p>
        </p:txBody>
      </p:sp>
    </p:spTree>
    <p:extLst>
      <p:ext uri="{BB962C8B-B14F-4D97-AF65-F5344CB8AC3E}">
        <p14:creationId xmlns:p14="http://schemas.microsoft.com/office/powerpoint/2010/main" val="10141026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heme/theme1.xml><?xml version="1.0" encoding="utf-8"?>
<a:theme xmlns:a="http://schemas.openxmlformats.org/drawingml/2006/main" name="3_Beamer Template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eamer Template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Level">
  <a:themeElements>
    <a:clrScheme name="">
      <a:dk1>
        <a:srgbClr val="000000"/>
      </a:dk1>
      <a:lt1>
        <a:srgbClr val="FFFFFF"/>
      </a:lt1>
      <a:dk2>
        <a:srgbClr val="2F2F26"/>
      </a:dk2>
      <a:lt2>
        <a:srgbClr val="9FA795"/>
      </a:lt2>
      <a:accent1>
        <a:srgbClr val="749805"/>
      </a:accent1>
      <a:accent2>
        <a:srgbClr val="BACC82"/>
      </a:accent2>
      <a:accent3>
        <a:srgbClr val="FFFFFF"/>
      </a:accent3>
      <a:accent4>
        <a:srgbClr val="000000"/>
      </a:accent4>
      <a:accent5>
        <a:srgbClr val="BCCAAA"/>
      </a:accent5>
      <a:accent6>
        <a:srgbClr val="A8B975"/>
      </a:accent6>
      <a:hlink>
        <a:srgbClr val="FFC000"/>
      </a:hlink>
      <a:folHlink>
        <a:srgbClr val="C0C000"/>
      </a:folHlink>
    </a:clrScheme>
    <a:fontScheme name="6_Level">
      <a:majorFont>
        <a:latin typeface="Garamond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4994</TotalTime>
  <Words>2191</Words>
  <Application>Microsoft Office PowerPoint</Application>
  <PresentationFormat>Widescreen</PresentationFormat>
  <Paragraphs>424</Paragraphs>
  <Slides>39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39</vt:i4>
      </vt:variant>
    </vt:vector>
  </HeadingPairs>
  <TitlesOfParts>
    <vt:vector size="58" baseType="lpstr">
      <vt:lpstr>Arial</vt:lpstr>
      <vt:lpstr>Calibri</vt:lpstr>
      <vt:lpstr>Calibri Light</vt:lpstr>
      <vt:lpstr>Chalkboard</vt:lpstr>
      <vt:lpstr>cmss10</vt:lpstr>
      <vt:lpstr>Garamond</vt:lpstr>
      <vt:lpstr>Lucida Sans</vt:lpstr>
      <vt:lpstr>Symbol</vt:lpstr>
      <vt:lpstr>Verdana</vt:lpstr>
      <vt:lpstr>Wingdings</vt:lpstr>
      <vt:lpstr>3_Beamer Template</vt:lpstr>
      <vt:lpstr>13_Office Theme</vt:lpstr>
      <vt:lpstr>2_Office Theme</vt:lpstr>
      <vt:lpstr>6_Office Theme</vt:lpstr>
      <vt:lpstr>Beamer Template</vt:lpstr>
      <vt:lpstr>15_Office Theme</vt:lpstr>
      <vt:lpstr>9_Office Theme</vt:lpstr>
      <vt:lpstr>10_Office Theme</vt:lpstr>
      <vt:lpstr>9_Level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Chetty, Raj</dc:creator>
  <cp:lastModifiedBy>Gregory Bruich</cp:lastModifiedBy>
  <cp:revision>153</cp:revision>
  <dcterms:created xsi:type="dcterms:W3CDTF">2019-02-05T05:08:05Z</dcterms:created>
  <dcterms:modified xsi:type="dcterms:W3CDTF">2019-05-09T23:13:45Z</dcterms:modified>
</cp:coreProperties>
</file>