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3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97641" r:id="rId1"/>
    <p:sldMasterId id="2147497648" r:id="rId2"/>
    <p:sldMasterId id="2147497828" r:id="rId3"/>
    <p:sldMasterId id="2147497852" r:id="rId4"/>
    <p:sldMasterId id="2147497913" r:id="rId5"/>
    <p:sldMasterId id="2147497925" r:id="rId6"/>
    <p:sldMasterId id="2147497937" r:id="rId7"/>
    <p:sldMasterId id="2147497949" r:id="rId8"/>
    <p:sldMasterId id="2147497977" r:id="rId9"/>
    <p:sldMasterId id="2147497994" r:id="rId10"/>
    <p:sldMasterId id="2147498006" r:id="rId11"/>
    <p:sldMasterId id="2147498011" r:id="rId12"/>
    <p:sldMasterId id="2147498064" r:id="rId13"/>
    <p:sldMasterId id="2147498076" r:id="rId14"/>
    <p:sldMasterId id="2147498100" r:id="rId15"/>
    <p:sldMasterId id="2147498112" r:id="rId16"/>
    <p:sldMasterId id="2147498117" r:id="rId17"/>
  </p:sldMasterIdLst>
  <p:notesMasterIdLst>
    <p:notesMasterId r:id="rId65"/>
  </p:notesMasterIdLst>
  <p:handoutMasterIdLst>
    <p:handoutMasterId r:id="rId66"/>
  </p:handoutMasterIdLst>
  <p:sldIdLst>
    <p:sldId id="2756" r:id="rId18"/>
    <p:sldId id="2789" r:id="rId19"/>
    <p:sldId id="264" r:id="rId20"/>
    <p:sldId id="344" r:id="rId21"/>
    <p:sldId id="266" r:id="rId22"/>
    <p:sldId id="317" r:id="rId23"/>
    <p:sldId id="318" r:id="rId24"/>
    <p:sldId id="319" r:id="rId25"/>
    <p:sldId id="326" r:id="rId26"/>
    <p:sldId id="395" r:id="rId27"/>
    <p:sldId id="396" r:id="rId28"/>
    <p:sldId id="269" r:id="rId29"/>
    <p:sldId id="2956" r:id="rId30"/>
    <p:sldId id="397" r:id="rId31"/>
    <p:sldId id="398" r:id="rId32"/>
    <p:sldId id="400" r:id="rId33"/>
    <p:sldId id="2975" r:id="rId34"/>
    <p:sldId id="346" r:id="rId35"/>
    <p:sldId id="357" r:id="rId36"/>
    <p:sldId id="2797" r:id="rId37"/>
    <p:sldId id="2787" r:id="rId38"/>
    <p:sldId id="403" r:id="rId39"/>
    <p:sldId id="2957" r:id="rId40"/>
    <p:sldId id="2958" r:id="rId41"/>
    <p:sldId id="2247" r:id="rId42"/>
    <p:sldId id="2970" r:id="rId43"/>
    <p:sldId id="2971" r:id="rId44"/>
    <p:sldId id="2800" r:id="rId45"/>
    <p:sldId id="2976" r:id="rId46"/>
    <p:sldId id="351" r:id="rId47"/>
    <p:sldId id="354" r:id="rId48"/>
    <p:sldId id="355" r:id="rId49"/>
    <p:sldId id="356" r:id="rId50"/>
    <p:sldId id="350" r:id="rId51"/>
    <p:sldId id="2977" r:id="rId52"/>
    <p:sldId id="2760" r:id="rId53"/>
    <p:sldId id="2972" r:id="rId54"/>
    <p:sldId id="3001" r:id="rId55"/>
    <p:sldId id="2974" r:id="rId56"/>
    <p:sldId id="2979" r:id="rId57"/>
    <p:sldId id="2982" r:id="rId58"/>
    <p:sldId id="2961" r:id="rId59"/>
    <p:sldId id="256" r:id="rId60"/>
    <p:sldId id="257" r:id="rId61"/>
    <p:sldId id="2878" r:id="rId62"/>
    <p:sldId id="2960" r:id="rId63"/>
    <p:sldId id="2981" r:id="rId6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0070C0"/>
    <a:srgbClr val="1A476F"/>
    <a:srgbClr val="CD375D"/>
    <a:srgbClr val="6CA62C"/>
    <a:srgbClr val="006600"/>
    <a:srgbClr val="F0F7FA"/>
    <a:srgbClr val="EDF6F9"/>
    <a:srgbClr val="E5F2F7"/>
    <a:srgbClr val="F3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4" autoAdjust="0"/>
    <p:restoredTop sz="84568" autoAdjust="0"/>
  </p:normalViewPr>
  <p:slideViewPr>
    <p:cSldViewPr>
      <p:cViewPr varScale="1">
        <p:scale>
          <a:sx n="112" d="100"/>
          <a:sy n="112" d="100"/>
        </p:scale>
        <p:origin x="-33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040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Arial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>
              <a:latin typeface="cmss10"/>
            </a:endParaRPr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67862519-F60B-45CB-9A87-78CA7E34BA54}" type="slidenum">
              <a:rPr lang="en-US">
                <a:latin typeface="cmss10"/>
                <a:cs typeface="CMU Bright" panose="02000603000000000000" pitchFamily="2" charset="0"/>
              </a:rPr>
              <a:pPr>
                <a:defRPr/>
              </a:pPr>
              <a:t>‹#›</a:t>
            </a:fld>
            <a:endParaRPr lang="en-US" dirty="0">
              <a:latin typeface="cmss10"/>
              <a:cs typeface="CMU Br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36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2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0375" y="720725"/>
            <a:ext cx="6396038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l" defTabSz="965200" eaLnBrk="0" hangingPunct="0">
              <a:buClrTx/>
              <a:buSzTx/>
              <a:buFontTx/>
              <a:buNone/>
              <a:defRPr sz="1200">
                <a:latin typeface="Chalkboard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Chalkboard"/>
                <a:ea typeface="ＭＳ Ｐゴシック" pitchFamily="34" charset="-128"/>
                <a:cs typeface="CMU Bright" panose="02000603000000000000" pitchFamily="2" charset="0"/>
              </a:defRPr>
            </a:lvl1pPr>
          </a:lstStyle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50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mss10"/>
        <a:ea typeface="ＭＳ Ｐゴシック" charset="-128"/>
        <a:cs typeface="CMU Bright" panose="02000603000000000000" pitchFamily="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zQtmZjMdejU?utm_source=unsplash&amp;utm_medium=referral&amp;utm_content=creditCopyTex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white?utm_source=unsplash&amp;utm_medium=referral&amp;utm_content=creditCopyText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6246F5-9D12-48FD-B271-F479458B03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81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01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73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47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97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507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703D-C473-4F8A-A116-DD7512516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96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11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487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93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37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81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46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24F59-7964-4737-8CED-9ACB117490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703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2925" y="757238"/>
            <a:ext cx="6718300" cy="3778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0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10203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94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83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4199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0375" y="720725"/>
            <a:ext cx="6396038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632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1E23F-720D-44B7-B9BE-9C7137B44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/>
                <a:cs typeface="ＭＳ Ｐゴシック"/>
              </a:rPr>
              <a:pPr marL="0" marR="0" lvl="0" indent="0" algn="r" defTabSz="9632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8736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112E5-92BC-4241-9D12-5EB645B75C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726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3214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97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965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6456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18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57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algn="l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660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B703D-C473-4F8A-A116-DD7512516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433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671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235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2336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5536-7C40-4D79-8D59-3C9CBA8A0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945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590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2" indent="0" eaLnBrk="0" hangingPunct="0">
              <a:buSzPct val="80000"/>
              <a:buFontTx/>
              <a:buNone/>
              <a:defRPr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C0B58-2045-4EC1-BECD-31DF6B15A9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95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202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8445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69D36-D4DD-4907-A022-BB4C56E2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DAA3EC-A4F3-44E1-B64D-B252DBBE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9073E7-2C6B-4858-96DC-373D1FB5B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A426F8-4604-4CE5-ABF3-9DC77A9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89C79E-70D3-4C9C-AF81-2A796C9E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018B84-FF36-4A3B-BC3E-E6A4A314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30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7A14F8-440C-481C-BCF4-6287F899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D550BC-85F6-4707-B8CC-B5A42B917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A554DC-78E3-4963-B506-A8256916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898BC2-9738-4CC1-8F4D-C50E9A66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9B7B66-F513-4650-B6D4-405A0B40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285554-55D7-4865-835D-BAE880F9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46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E9EB3-97B5-41DA-84F4-5C2869CF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F814D4-8F8F-4B0F-ACFA-918A279CC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16660F-648D-4A55-BED0-96CC7160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8373E4-8CB9-447E-A289-8B5C0234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42F1BD-C33C-419C-85DB-184DF1D5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692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D4AD8C-57F6-4B07-B646-CB79793BE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574134-B847-4330-99F7-955372BD1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005F1-0154-4D3F-8143-351D75C7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54D77-B377-40DB-A18E-46C6861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777AAF-2264-44F5-A9FB-B068D750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8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27" indent="0" algn="ctr">
              <a:buNone/>
              <a:defRPr sz="2000"/>
            </a:lvl2pPr>
            <a:lvl3pPr marL="911612" indent="0" algn="ctr">
              <a:buNone/>
              <a:defRPr sz="1867"/>
            </a:lvl3pPr>
            <a:lvl4pPr marL="1367418" indent="0" algn="ctr">
              <a:buNone/>
              <a:defRPr sz="1600"/>
            </a:lvl4pPr>
            <a:lvl5pPr marL="1823224" indent="0" algn="ctr">
              <a:buNone/>
              <a:defRPr sz="1600"/>
            </a:lvl5pPr>
            <a:lvl6pPr marL="2279110" indent="0" algn="ctr">
              <a:buNone/>
              <a:defRPr sz="1600"/>
            </a:lvl6pPr>
            <a:lvl7pPr marL="2734834" indent="0" algn="ctr">
              <a:buNone/>
              <a:defRPr sz="1600"/>
            </a:lvl7pPr>
            <a:lvl8pPr marL="3190560" indent="0" algn="ctr">
              <a:buNone/>
              <a:defRPr sz="1600"/>
            </a:lvl8pPr>
            <a:lvl9pPr marL="36462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125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312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1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024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7" indent="0">
              <a:buNone/>
              <a:defRPr sz="2000" b="1"/>
            </a:lvl2pPr>
            <a:lvl3pPr marL="911612" indent="0">
              <a:buNone/>
              <a:defRPr sz="1867" b="1"/>
            </a:lvl3pPr>
            <a:lvl4pPr marL="1367418" indent="0">
              <a:buNone/>
              <a:defRPr sz="1600" b="1"/>
            </a:lvl4pPr>
            <a:lvl5pPr marL="1823224" indent="0">
              <a:buNone/>
              <a:defRPr sz="1600" b="1"/>
            </a:lvl5pPr>
            <a:lvl6pPr marL="2279110" indent="0">
              <a:buNone/>
              <a:defRPr sz="1600" b="1"/>
            </a:lvl6pPr>
            <a:lvl7pPr marL="2734834" indent="0">
              <a:buNone/>
              <a:defRPr sz="1600" b="1"/>
            </a:lvl7pPr>
            <a:lvl8pPr marL="3190560" indent="0">
              <a:buNone/>
              <a:defRPr sz="1600" b="1"/>
            </a:lvl8pPr>
            <a:lvl9pPr marL="36462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7" indent="0">
              <a:buNone/>
              <a:defRPr sz="2000" b="1"/>
            </a:lvl2pPr>
            <a:lvl3pPr marL="911612" indent="0">
              <a:buNone/>
              <a:defRPr sz="1867" b="1"/>
            </a:lvl3pPr>
            <a:lvl4pPr marL="1367418" indent="0">
              <a:buNone/>
              <a:defRPr sz="1600" b="1"/>
            </a:lvl4pPr>
            <a:lvl5pPr marL="1823224" indent="0">
              <a:buNone/>
              <a:defRPr sz="1600" b="1"/>
            </a:lvl5pPr>
            <a:lvl6pPr marL="2279110" indent="0">
              <a:buNone/>
              <a:defRPr sz="1600" b="1"/>
            </a:lvl6pPr>
            <a:lvl7pPr marL="2734834" indent="0">
              <a:buNone/>
              <a:defRPr sz="1600" b="1"/>
            </a:lvl7pPr>
            <a:lvl8pPr marL="3190560" indent="0">
              <a:buNone/>
              <a:defRPr sz="1600" b="1"/>
            </a:lvl8pPr>
            <a:lvl9pPr marL="36462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725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7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4" indent="0">
              <a:buNone/>
              <a:defRPr sz="2800"/>
            </a:lvl2pPr>
            <a:lvl3pPr marL="913544" indent="0">
              <a:buNone/>
              <a:defRPr sz="2400"/>
            </a:lvl3pPr>
            <a:lvl4pPr marL="1370319" indent="0">
              <a:buNone/>
              <a:defRPr sz="2000"/>
            </a:lvl4pPr>
            <a:lvl5pPr marL="1827089" indent="0">
              <a:buNone/>
              <a:defRPr sz="2000"/>
            </a:lvl5pPr>
            <a:lvl6pPr marL="2283864" indent="0">
              <a:buNone/>
              <a:defRPr sz="2000"/>
            </a:lvl6pPr>
            <a:lvl7pPr marL="2740634" indent="0">
              <a:buNone/>
              <a:defRPr sz="2000"/>
            </a:lvl7pPr>
            <a:lvl8pPr marL="3197408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4" indent="0">
              <a:buNone/>
              <a:defRPr sz="1200"/>
            </a:lvl2pPr>
            <a:lvl3pPr marL="913544" indent="0">
              <a:buNone/>
              <a:defRPr sz="1000"/>
            </a:lvl3pPr>
            <a:lvl4pPr marL="1370319" indent="0">
              <a:buNone/>
              <a:defRPr sz="900"/>
            </a:lvl4pPr>
            <a:lvl5pPr marL="1827089" indent="0">
              <a:buNone/>
              <a:defRPr sz="900"/>
            </a:lvl5pPr>
            <a:lvl6pPr marL="2283864" indent="0">
              <a:buNone/>
              <a:defRPr sz="900"/>
            </a:lvl6pPr>
            <a:lvl7pPr marL="2740634" indent="0">
              <a:buNone/>
              <a:defRPr sz="900"/>
            </a:lvl7pPr>
            <a:lvl8pPr marL="3197408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969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382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7" indent="0">
              <a:buNone/>
              <a:defRPr sz="1467"/>
            </a:lvl2pPr>
            <a:lvl3pPr marL="911612" indent="0">
              <a:buNone/>
              <a:defRPr sz="1200"/>
            </a:lvl3pPr>
            <a:lvl4pPr marL="1367418" indent="0">
              <a:buNone/>
              <a:defRPr sz="1067"/>
            </a:lvl4pPr>
            <a:lvl5pPr marL="1823224" indent="0">
              <a:buNone/>
              <a:defRPr sz="1067"/>
            </a:lvl5pPr>
            <a:lvl6pPr marL="2279110" indent="0">
              <a:buNone/>
              <a:defRPr sz="1067"/>
            </a:lvl6pPr>
            <a:lvl7pPr marL="2734834" indent="0">
              <a:buNone/>
              <a:defRPr sz="1067"/>
            </a:lvl7pPr>
            <a:lvl8pPr marL="3190560" indent="0">
              <a:buNone/>
              <a:defRPr sz="1067"/>
            </a:lvl8pPr>
            <a:lvl9pPr marL="364629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97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8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727" indent="0">
              <a:buNone/>
              <a:defRPr sz="2800"/>
            </a:lvl2pPr>
            <a:lvl3pPr marL="911612" indent="0">
              <a:buNone/>
              <a:defRPr sz="2400"/>
            </a:lvl3pPr>
            <a:lvl4pPr marL="1367418" indent="0">
              <a:buNone/>
              <a:defRPr sz="2000"/>
            </a:lvl4pPr>
            <a:lvl5pPr marL="1823224" indent="0">
              <a:buNone/>
              <a:defRPr sz="2000"/>
            </a:lvl5pPr>
            <a:lvl6pPr marL="2279110" indent="0">
              <a:buNone/>
              <a:defRPr sz="2000"/>
            </a:lvl6pPr>
            <a:lvl7pPr marL="2734834" indent="0">
              <a:buNone/>
              <a:defRPr sz="2000"/>
            </a:lvl7pPr>
            <a:lvl8pPr marL="3190560" indent="0">
              <a:buNone/>
              <a:defRPr sz="2000"/>
            </a:lvl8pPr>
            <a:lvl9pPr marL="364629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7" indent="0">
              <a:buNone/>
              <a:defRPr sz="1467"/>
            </a:lvl2pPr>
            <a:lvl3pPr marL="911612" indent="0">
              <a:buNone/>
              <a:defRPr sz="1200"/>
            </a:lvl3pPr>
            <a:lvl4pPr marL="1367418" indent="0">
              <a:buNone/>
              <a:defRPr sz="1067"/>
            </a:lvl4pPr>
            <a:lvl5pPr marL="1823224" indent="0">
              <a:buNone/>
              <a:defRPr sz="1067"/>
            </a:lvl5pPr>
            <a:lvl6pPr marL="2279110" indent="0">
              <a:buNone/>
              <a:defRPr sz="1067"/>
            </a:lvl6pPr>
            <a:lvl7pPr marL="2734834" indent="0">
              <a:buNone/>
              <a:defRPr sz="1067"/>
            </a:lvl7pPr>
            <a:lvl8pPr marL="3190560" indent="0">
              <a:buNone/>
              <a:defRPr sz="1067"/>
            </a:lvl8pPr>
            <a:lvl9pPr marL="364629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100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715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8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8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256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078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997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602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82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54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5631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885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67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661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370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827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265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498A436F-3574-4E4E-8F21-410F75A2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97" y="258117"/>
            <a:ext cx="10998199" cy="50607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8C554DE-AF41-46DC-B425-CBDAE94F6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089025"/>
            <a:ext cx="10998200" cy="52673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1pPr>
            <a:lvl2pPr marL="685800" indent="-228600">
              <a:buClr>
                <a:schemeClr val="bg2"/>
              </a:buClr>
              <a:buSzPct val="125000"/>
              <a:buFont typeface="Lucida Sans" panose="020B0602030504020204" pitchFamily="34" charset="0"/>
              <a:buChar char="–"/>
              <a:defRPr sz="2400"/>
            </a:lvl2pPr>
            <a:lvl3pPr marL="1143000" indent="-228600">
              <a:buClr>
                <a:schemeClr val="bg2"/>
              </a:buClr>
              <a:buSzPct val="125000"/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4pPr>
            <a:lvl5pPr marL="2057400" indent="-22860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26742366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6" y="330739"/>
            <a:ext cx="6322978" cy="410507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accent4"/>
                </a:solidFill>
                <a:latin typeface="Lucida Sans Typewriter" panose="020B05090305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746" y="4601184"/>
            <a:ext cx="6322978" cy="15581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latin typeface="Lucida Sans Typewriter" panose="020B050903050403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6550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5004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12E70-646F-42D7-A72E-73641E2B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BD9208-2C2D-45A4-B89F-A0D0031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74E006-2570-433A-8756-C719CDC9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50839E-9BDF-4662-878F-5E2A987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1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152400"/>
            <a:ext cx="29210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8559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3643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3723E-52E3-4769-B594-6808A13B9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06D5FC-D8DA-4E36-9D89-17A2F9F54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9" indent="0" algn="ctr">
              <a:buNone/>
              <a:defRPr sz="2000"/>
            </a:lvl2pPr>
            <a:lvl3pPr marL="913788" indent="0" algn="ctr">
              <a:buNone/>
              <a:defRPr sz="1900"/>
            </a:lvl3pPr>
            <a:lvl4pPr marL="1370682" indent="0" algn="ctr">
              <a:buNone/>
              <a:defRPr sz="1600"/>
            </a:lvl4pPr>
            <a:lvl5pPr marL="1827576" indent="0" algn="ctr">
              <a:buNone/>
              <a:defRPr sz="1600"/>
            </a:lvl5pPr>
            <a:lvl6pPr marL="2284486" indent="0" algn="ctr">
              <a:buNone/>
              <a:defRPr sz="1600"/>
            </a:lvl6pPr>
            <a:lvl7pPr marL="2741362" indent="0" algn="ctr">
              <a:buNone/>
              <a:defRPr sz="1600"/>
            </a:lvl7pPr>
            <a:lvl8pPr marL="3198240" indent="0" algn="ctr">
              <a:buNone/>
              <a:defRPr sz="1600"/>
            </a:lvl8pPr>
            <a:lvl9pPr marL="36551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FFBA67-BBAE-42F4-9EB8-01DD06C7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B5A1E-C7CE-42AF-B935-FE0505BE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E6C750-A534-42C5-B962-7A8ABEF88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319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1811C-188B-48B9-8936-0CB2F868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57BB93-8C60-4C13-8DBD-2FE1B22BD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2FDFCE-E705-4859-AE3D-F169C7AA7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6621BF-0AD2-4875-899B-505C6793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0899C-A83F-4863-94BA-0A66B8FE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607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BAF01-35DB-4F73-AD44-2DC78AF9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6ED0B7-C523-448A-BB0C-7B74D9E2E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B280FD-C0A3-4D26-9624-F6425F3C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C58CF5-6DD7-4A50-AB5B-A584D77A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EA3119-52CE-42FE-8BB4-9ABD0CE0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04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96A17F-F69F-4319-A3F5-6410B933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BAD36-3F45-40DB-B3E8-0FE4B2D85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643A3C-0608-411B-9B16-7627954A7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2DA517-3C98-45C9-8541-245DC234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07553B-7CD7-4268-9C80-7E30F044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938DC4-A860-46AC-B5BD-7939279E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132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FCD940-4CEC-48A7-8538-4B979AE0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B9375F-78AD-4BBB-B7E4-6A9892E69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5D8A6A-DC16-4471-9AC5-EF479B58C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59C83F8-1D7F-4CF2-AE46-A5E00FC92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B45C82-DE36-4F94-BAD9-466C35920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2C2073-C8CE-45DE-A518-4B7C764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0D81EA-10D8-48BF-A8D5-969BE802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21BD69-A3EB-44E4-ABE0-F00C80E9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403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DCA6-BA3F-471F-85D4-B7A10654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BF77E1-7350-4CE5-95EA-02501D6E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052132-920E-430A-87D5-09716249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056773-5AB4-4701-8BE2-2E79F264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873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C13CC-D96F-44F0-A0C5-AEE774AB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3AA7CF-9174-4498-A4A1-B29E22C4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30C100-990E-4BCD-A018-3788B12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231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E8400-ED1C-4133-85D7-359B97C4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5C02EC-C3E1-4436-8DD8-7A58C89B4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F9017A-CE5F-4860-A80F-2A0E487B1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F0C04F-9B64-4D8D-88B7-0687739B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3874F1-4751-4133-949B-9BDB4965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852BDB-8547-4E13-956E-176A2D5F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572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403D0-D606-4293-840B-7A181471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1DE3C7-77E1-40E5-A914-7D2482810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88" indent="0">
              <a:buNone/>
              <a:defRPr sz="2400"/>
            </a:lvl3pPr>
            <a:lvl4pPr marL="1370682" indent="0">
              <a:buNone/>
              <a:defRPr sz="2000"/>
            </a:lvl4pPr>
            <a:lvl5pPr marL="1827576" indent="0">
              <a:buNone/>
              <a:defRPr sz="2000"/>
            </a:lvl5pPr>
            <a:lvl6pPr marL="2284486" indent="0">
              <a:buNone/>
              <a:defRPr sz="2000"/>
            </a:lvl6pPr>
            <a:lvl7pPr marL="2741362" indent="0">
              <a:buNone/>
              <a:defRPr sz="2000"/>
            </a:lvl7pPr>
            <a:lvl8pPr marL="3198240" indent="0">
              <a:buNone/>
              <a:defRPr sz="2000"/>
            </a:lvl8pPr>
            <a:lvl9pPr marL="36551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638FED-4770-40C5-866C-214F7FB85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2D5DDC-B45D-4C86-BC4E-049F2458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31D50D-B7EC-45BB-8008-B6F28962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096BAD-EAB3-4FD5-B32D-9AFBB604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277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A379E-4CE0-41F3-AFE3-7A84A963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2A0964-6447-460C-9961-892176BC3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57DB-09D5-4363-9C3D-BC1630FA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FFFD98-B2CF-45B4-8CDB-017BE73E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D9EAC2-0905-4731-B007-07630FBC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3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C811DA-1E84-49BB-94AC-A9101C30B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3C7290-72C2-46B3-A354-C098248B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900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7F8BE1-DCEA-4A59-86CA-6F6392DC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1F7835-25A9-4700-84E7-F1943FF4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6F5E99-8F1E-40B1-8310-F8C940AA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895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FDEBCB-8249-4106-A8E4-AB1BB042D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0D59ED-89DC-43C7-826A-5E90DB323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98E7FA-5A79-4256-93CE-609EB7013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55660-6521-4F6B-A422-E126549F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B84CEC-5A61-40E6-9183-D3338BF1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21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94BAE-5ADB-4D67-B752-8293158C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371347-1EF1-4B64-8C3B-252872F3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2CF92-F30D-45AA-8D4E-001F5B18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3A1F00-1DBC-4D9C-AD35-181963BE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55CEBF-6147-485F-BB40-FF3D857F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AFC31-7739-410D-B0CE-312C9ED09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6D15DA-55FA-4856-857E-C8C0FDC99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F940ED-A3C7-45F2-ABCF-EBFB0BA1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F3EC63-C59D-4F58-BD93-F4C908DA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F03D8-ED25-4470-902F-D9B67333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B37FF-1292-4028-B098-15B94C5C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429938-6F94-4905-9DC1-77EE06976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8934AC-3B70-4B25-88F7-351BDE66A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C84AA5-D92F-43CE-944D-5F40776F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DFBD79-05ED-40A3-A1A3-1B44FE47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61B604-54AA-453A-A80F-4D9518AB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0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98D94-0EFE-4025-9BC2-1627602F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158272-5A19-486B-86A8-7553388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900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E77CE0-DFF4-4AEC-A97C-AD55096DB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11AA36-74C0-4D85-B3AF-4C79ABBAD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900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CB6D3A-873E-4B03-9189-FDC65B648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B3B58D-A7C5-49BB-B900-E63AE8A0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F16A5E7-C69D-48FE-A1A2-A5E56C58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8A8C26-52A9-427D-901D-E274DB7C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77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BBAE6-38A6-422E-87F4-3E49B615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3D51B3E-2134-48B1-87BD-8C1A1DD7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3FCBBE-AB2D-4B34-9FBF-A79E94CC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1904DCD-922E-43EF-8B17-78914811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91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22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D730A4-4216-4A2D-A3DE-4E7C631E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8E29AC2-ACBD-4182-A57E-96CC15FD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A12B8A-19AA-4D0D-8A88-B4FF0F4E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5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958C2E-B101-4DBD-A251-8621ED17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C9C9FE-F462-42E3-B92E-2169BD7B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E1C612-BDC6-4E27-B801-7DFBFDF0E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500"/>
            </a:lvl2pPr>
            <a:lvl3pPr marL="914037" indent="0">
              <a:buNone/>
              <a:defRPr sz="1200"/>
            </a:lvl3pPr>
            <a:lvl4pPr marL="1371056" indent="0">
              <a:buNone/>
              <a:defRPr sz="1100"/>
            </a:lvl4pPr>
            <a:lvl5pPr marL="1828074" indent="0">
              <a:buNone/>
              <a:defRPr sz="1100"/>
            </a:lvl5pPr>
            <a:lvl6pPr marL="2285102" indent="0">
              <a:buNone/>
              <a:defRPr sz="1100"/>
            </a:lvl6pPr>
            <a:lvl7pPr marL="2742110" indent="0">
              <a:buNone/>
              <a:defRPr sz="1100"/>
            </a:lvl7pPr>
            <a:lvl8pPr marL="3199120" indent="0">
              <a:buNone/>
              <a:defRPr sz="1100"/>
            </a:lvl8pPr>
            <a:lvl9pPr marL="36561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78507A-ED57-49A7-87D5-CEF34A5D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3360E1-FB9C-4FAA-92A3-785F608F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A1973-4070-48FF-A8E7-4DFBA616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4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E8CC2-D002-43EB-A973-96931F58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974C72C-1224-427C-BBEA-4975F0902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902F7F-69D7-4FED-8573-883814E8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500"/>
            </a:lvl2pPr>
            <a:lvl3pPr marL="914037" indent="0">
              <a:buNone/>
              <a:defRPr sz="1200"/>
            </a:lvl3pPr>
            <a:lvl4pPr marL="1371056" indent="0">
              <a:buNone/>
              <a:defRPr sz="1100"/>
            </a:lvl4pPr>
            <a:lvl5pPr marL="1828074" indent="0">
              <a:buNone/>
              <a:defRPr sz="1100"/>
            </a:lvl5pPr>
            <a:lvl6pPr marL="2285102" indent="0">
              <a:buNone/>
              <a:defRPr sz="1100"/>
            </a:lvl6pPr>
            <a:lvl7pPr marL="2742110" indent="0">
              <a:buNone/>
              <a:defRPr sz="1100"/>
            </a:lvl7pPr>
            <a:lvl8pPr marL="3199120" indent="0">
              <a:buNone/>
              <a:defRPr sz="1100"/>
            </a:lvl8pPr>
            <a:lvl9pPr marL="365613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3DC21A-88CE-415C-B0F9-86D38732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ED1EF3-37A8-49F9-9DDA-2E4B0308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636049-CA47-494C-874F-D97F2769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07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910A7-4B8B-4707-BAB9-C162DCEE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34E463-5FA7-4B3D-A684-E6382E61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C5562F-51A4-471D-892A-97259BD9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B81697-FB1D-4332-A2C7-38C8E59B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D78F5-BC24-4CEA-9D65-075C2EC3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0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024BBE-F1E8-43ED-8A33-3B8658721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9CBBDE-CF88-46AC-8463-7F23F0C9F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0ABE6-1BC6-4123-83E6-60BFAE09F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D9F9C4-8E7E-4B46-B16C-D69833B7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23545-55A2-42E8-9341-8E00F202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24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3540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56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2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75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4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1" y="1143001"/>
            <a:ext cx="1109556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514600"/>
            <a:ext cx="8534400" cy="3124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08000" y="1219200"/>
            <a:ext cx="11074400" cy="685800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434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88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58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64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8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77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22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34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04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84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6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471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29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2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20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22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52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10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9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00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6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AB94-33FB-4925-99C4-3605CD7E7A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D206-AFF2-49E0-983F-E1606970DC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62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1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4" indent="0">
              <a:buNone/>
              <a:defRPr sz="1800"/>
            </a:lvl2pPr>
            <a:lvl3pPr marL="913544" indent="0">
              <a:buNone/>
              <a:defRPr sz="1600"/>
            </a:lvl3pPr>
            <a:lvl4pPr marL="1370319" indent="0">
              <a:buNone/>
              <a:defRPr sz="1400"/>
            </a:lvl4pPr>
            <a:lvl5pPr marL="1827089" indent="0">
              <a:buNone/>
              <a:defRPr sz="1400"/>
            </a:lvl5pPr>
            <a:lvl6pPr marL="2283864" indent="0">
              <a:buNone/>
              <a:defRPr sz="1400"/>
            </a:lvl6pPr>
            <a:lvl7pPr marL="2740634" indent="0">
              <a:buNone/>
              <a:defRPr sz="1400"/>
            </a:lvl7pPr>
            <a:lvl8pPr marL="3197408" indent="0">
              <a:buNone/>
              <a:defRPr sz="1400"/>
            </a:lvl8pPr>
            <a:lvl9pPr marL="365417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470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28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19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17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328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77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79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73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83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4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0"/>
            <a:ext cx="54356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838200"/>
            <a:ext cx="54356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580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9125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77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791" indent="0" algn="ctr">
              <a:buNone/>
              <a:defRPr sz="2000"/>
            </a:lvl2pPr>
            <a:lvl3pPr marL="909844" indent="0" algn="ctr">
              <a:buNone/>
              <a:defRPr sz="1867"/>
            </a:lvl3pPr>
            <a:lvl4pPr marL="1364767" indent="0" algn="ctr">
              <a:buNone/>
              <a:defRPr sz="1600"/>
            </a:lvl4pPr>
            <a:lvl5pPr marL="1819688" indent="0" algn="ctr">
              <a:buNone/>
              <a:defRPr sz="1600"/>
            </a:lvl5pPr>
            <a:lvl6pPr marL="2274742" indent="0" algn="ctr">
              <a:buNone/>
              <a:defRPr sz="1600"/>
            </a:lvl6pPr>
            <a:lvl7pPr marL="2729530" indent="0" algn="ctr">
              <a:buNone/>
              <a:defRPr sz="1600"/>
            </a:lvl7pPr>
            <a:lvl8pPr marL="3184320" indent="0" algn="ctr">
              <a:buNone/>
              <a:defRPr sz="1600"/>
            </a:lvl8pPr>
            <a:lvl9pPr marL="363922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28600" y="6248400"/>
            <a:ext cx="2844800" cy="365125"/>
          </a:xfrm>
          <a:prstGeom prst="rect">
            <a:avLst/>
          </a:prstGeom>
        </p:spPr>
        <p:txBody>
          <a:bodyPr vert="horz" lIns="91040" tIns="45719" rIns="91040" bIns="45719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ED7399DA-F1CE-4B5E-A1EA-178920051883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030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498A436F-3574-4E4E-8F21-410F75A2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18" y="258138"/>
            <a:ext cx="10998199" cy="506079"/>
          </a:xfrm>
          <a:prstGeom prst="rect">
            <a:avLst/>
          </a:prstGeom>
        </p:spPr>
        <p:txBody>
          <a:bodyPr lIns="91408" tIns="45718" rIns="91408" bIns="45718"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8C554DE-AF41-46DC-B425-CBDAE94F6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089028"/>
            <a:ext cx="10998200" cy="5267325"/>
          </a:xfrm>
          <a:prstGeom prst="rect">
            <a:avLst/>
          </a:prstGeom>
        </p:spPr>
        <p:txBody>
          <a:bodyPr lIns="91408" tIns="45718" rIns="91408" bIns="45718"/>
          <a:lstStyle>
            <a:lvl1pPr marL="228514" indent="-228514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1pPr>
            <a:lvl2pPr marL="685542" indent="-228514">
              <a:buClr>
                <a:schemeClr val="bg2"/>
              </a:buClr>
              <a:buSzPct val="125000"/>
              <a:buFont typeface="Lucida Sans" panose="020B0602030504020204" pitchFamily="34" charset="0"/>
              <a:buChar char="–"/>
              <a:defRPr sz="2400"/>
            </a:lvl2pPr>
            <a:lvl3pPr marL="1142550" indent="-228514">
              <a:buClr>
                <a:schemeClr val="bg2"/>
              </a:buClr>
              <a:buSzPct val="125000"/>
              <a:buFont typeface="Courier New" panose="02070309020205020404" pitchFamily="49" charset="0"/>
              <a:buChar char="o"/>
              <a:defRPr sz="2400"/>
            </a:lvl3pPr>
            <a:lvl4pPr marL="1599560" indent="-228514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4pPr>
            <a:lvl5pPr marL="2056571" indent="-228514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3483020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5" y="330761"/>
            <a:ext cx="6322979" cy="4105073"/>
          </a:xfrm>
          <a:prstGeom prst="rect">
            <a:avLst/>
          </a:prstGeom>
        </p:spPr>
        <p:txBody>
          <a:bodyPr lIns="91408" tIns="45718" rIns="91408" bIns="45718" anchor="ctr"/>
          <a:lstStyle>
            <a:lvl1pPr algn="l">
              <a:defRPr sz="6000" b="1">
                <a:solidFill>
                  <a:schemeClr val="accent4"/>
                </a:solidFill>
                <a:latin typeface="Lucida Sans Typewriter" panose="020B05090305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745" y="4601187"/>
            <a:ext cx="6322979" cy="1558148"/>
          </a:xfrm>
          <a:prstGeom prst="rect">
            <a:avLst/>
          </a:prstGeom>
        </p:spPr>
        <p:txBody>
          <a:bodyPr lIns="91408" tIns="45718" rIns="91408" bIns="45718"/>
          <a:lstStyle>
            <a:lvl1pPr marL="0" indent="0" algn="r">
              <a:buNone/>
              <a:defRPr sz="2400">
                <a:latin typeface="Lucida Sans Typewriter" panose="020B0509030504030204" pitchFamily="49" charset="0"/>
              </a:defRPr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900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8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20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200" y="1625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0" y="1625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 lIns="91408" tIns="45718" rIns="91408" bIns="4571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81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0476"/>
            <a:endParaRPr lang="en-US" sz="8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9183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127" indent="0" algn="ctr">
              <a:buNone/>
              <a:defRPr sz="2000"/>
            </a:lvl2pPr>
            <a:lvl3pPr marL="910479" indent="0" algn="ctr">
              <a:buNone/>
              <a:defRPr sz="1900"/>
            </a:lvl3pPr>
            <a:lvl4pPr marL="1365719" indent="0" algn="ctr">
              <a:buNone/>
              <a:defRPr sz="1600"/>
            </a:lvl4pPr>
            <a:lvl5pPr marL="1820957" indent="0" algn="ctr">
              <a:buNone/>
              <a:defRPr sz="1600"/>
            </a:lvl5pPr>
            <a:lvl6pPr marL="2276310" indent="0" algn="ctr">
              <a:buNone/>
              <a:defRPr sz="1600"/>
            </a:lvl6pPr>
            <a:lvl7pPr marL="2731434" indent="0" algn="ctr">
              <a:buNone/>
              <a:defRPr sz="1600"/>
            </a:lvl7pPr>
            <a:lvl8pPr marL="3186560" indent="0" algn="ctr">
              <a:buNone/>
              <a:defRPr sz="1600"/>
            </a:lvl8pPr>
            <a:lvl9pPr marL="364175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43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85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4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5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6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1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6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1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1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4" indent="0">
              <a:buNone/>
              <a:defRPr sz="2000" b="1"/>
            </a:lvl2pPr>
            <a:lvl3pPr marL="913544" indent="0">
              <a:buNone/>
              <a:defRPr sz="1800" b="1"/>
            </a:lvl3pPr>
            <a:lvl4pPr marL="1370319" indent="0">
              <a:buNone/>
              <a:defRPr sz="1600" b="1"/>
            </a:lvl4pPr>
            <a:lvl5pPr marL="1827089" indent="0">
              <a:buNone/>
              <a:defRPr sz="1600" b="1"/>
            </a:lvl5pPr>
            <a:lvl6pPr marL="2283864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8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274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45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27" indent="0">
              <a:buNone/>
              <a:defRPr sz="2000" b="1"/>
            </a:lvl2pPr>
            <a:lvl3pPr marL="910479" indent="0">
              <a:buNone/>
              <a:defRPr sz="1900" b="1"/>
            </a:lvl3pPr>
            <a:lvl4pPr marL="1365719" indent="0">
              <a:buNone/>
              <a:defRPr sz="1600" b="1"/>
            </a:lvl4pPr>
            <a:lvl5pPr marL="1820957" indent="0">
              <a:buNone/>
              <a:defRPr sz="1600" b="1"/>
            </a:lvl5pPr>
            <a:lvl6pPr marL="2276310" indent="0">
              <a:buNone/>
              <a:defRPr sz="1600" b="1"/>
            </a:lvl6pPr>
            <a:lvl7pPr marL="2731434" indent="0">
              <a:buNone/>
              <a:defRPr sz="1600" b="1"/>
            </a:lvl7pPr>
            <a:lvl8pPr marL="3186560" indent="0">
              <a:buNone/>
              <a:defRPr sz="1600" b="1"/>
            </a:lvl8pPr>
            <a:lvl9pPr marL="364175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27" indent="0">
              <a:buNone/>
              <a:defRPr sz="2000" b="1"/>
            </a:lvl2pPr>
            <a:lvl3pPr marL="910479" indent="0">
              <a:buNone/>
              <a:defRPr sz="1900" b="1"/>
            </a:lvl3pPr>
            <a:lvl4pPr marL="1365719" indent="0">
              <a:buNone/>
              <a:defRPr sz="1600" b="1"/>
            </a:lvl4pPr>
            <a:lvl5pPr marL="1820957" indent="0">
              <a:buNone/>
              <a:defRPr sz="1600" b="1"/>
            </a:lvl5pPr>
            <a:lvl6pPr marL="2276310" indent="0">
              <a:buNone/>
              <a:defRPr sz="1600" b="1"/>
            </a:lvl6pPr>
            <a:lvl7pPr marL="2731434" indent="0">
              <a:buNone/>
              <a:defRPr sz="1600" b="1"/>
            </a:lvl7pPr>
            <a:lvl8pPr marL="3186560" indent="0">
              <a:buNone/>
              <a:defRPr sz="1600" b="1"/>
            </a:lvl8pPr>
            <a:lvl9pPr marL="364175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06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993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292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127" indent="0">
              <a:buNone/>
              <a:defRPr sz="1500"/>
            </a:lvl2pPr>
            <a:lvl3pPr marL="910479" indent="0">
              <a:buNone/>
              <a:defRPr sz="1200"/>
            </a:lvl3pPr>
            <a:lvl4pPr marL="1365719" indent="0">
              <a:buNone/>
              <a:defRPr sz="1100"/>
            </a:lvl4pPr>
            <a:lvl5pPr marL="1820957" indent="0">
              <a:buNone/>
              <a:defRPr sz="1100"/>
            </a:lvl5pPr>
            <a:lvl6pPr marL="2276310" indent="0">
              <a:buNone/>
              <a:defRPr sz="1100"/>
            </a:lvl6pPr>
            <a:lvl7pPr marL="2731434" indent="0">
              <a:buNone/>
              <a:defRPr sz="1100"/>
            </a:lvl7pPr>
            <a:lvl8pPr marL="3186560" indent="0">
              <a:buNone/>
              <a:defRPr sz="1100"/>
            </a:lvl8pPr>
            <a:lvl9pPr marL="364175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944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127" indent="0">
              <a:buNone/>
              <a:defRPr sz="2800"/>
            </a:lvl2pPr>
            <a:lvl3pPr marL="910479" indent="0">
              <a:buNone/>
              <a:defRPr sz="2400"/>
            </a:lvl3pPr>
            <a:lvl4pPr marL="1365719" indent="0">
              <a:buNone/>
              <a:defRPr sz="2000"/>
            </a:lvl4pPr>
            <a:lvl5pPr marL="1820957" indent="0">
              <a:buNone/>
              <a:defRPr sz="2000"/>
            </a:lvl5pPr>
            <a:lvl6pPr marL="2276310" indent="0">
              <a:buNone/>
              <a:defRPr sz="2000"/>
            </a:lvl6pPr>
            <a:lvl7pPr marL="2731434" indent="0">
              <a:buNone/>
              <a:defRPr sz="2000"/>
            </a:lvl7pPr>
            <a:lvl8pPr marL="3186560" indent="0">
              <a:buNone/>
              <a:defRPr sz="2000"/>
            </a:lvl8pPr>
            <a:lvl9pPr marL="36417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127" indent="0">
              <a:buNone/>
              <a:defRPr sz="1500"/>
            </a:lvl2pPr>
            <a:lvl3pPr marL="910479" indent="0">
              <a:buNone/>
              <a:defRPr sz="1200"/>
            </a:lvl3pPr>
            <a:lvl4pPr marL="1365719" indent="0">
              <a:buNone/>
              <a:defRPr sz="1100"/>
            </a:lvl4pPr>
            <a:lvl5pPr marL="1820957" indent="0">
              <a:buNone/>
              <a:defRPr sz="1100"/>
            </a:lvl5pPr>
            <a:lvl6pPr marL="2276310" indent="0">
              <a:buNone/>
              <a:defRPr sz="1100"/>
            </a:lvl6pPr>
            <a:lvl7pPr marL="2731434" indent="0">
              <a:buNone/>
              <a:defRPr sz="1100"/>
            </a:lvl7pPr>
            <a:lvl8pPr marL="3186560" indent="0">
              <a:buNone/>
              <a:defRPr sz="1100"/>
            </a:lvl8pPr>
            <a:lvl9pPr marL="364175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72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63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4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4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1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498A436F-3574-4E4E-8F21-410F75A2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94" y="258214"/>
            <a:ext cx="10998199" cy="506079"/>
          </a:xfrm>
          <a:prstGeom prst="rect">
            <a:avLst/>
          </a:prstGeom>
        </p:spPr>
        <p:txBody>
          <a:bodyPr lIns="91294" tIns="45718" rIns="91294" bIns="45718"/>
          <a:lstStyle>
            <a:lvl1pPr>
              <a:defRPr sz="28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8C554DE-AF41-46DC-B425-CBDAE94F6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00" y="1089028"/>
            <a:ext cx="10998200" cy="5267325"/>
          </a:xfrm>
          <a:prstGeom prst="rect">
            <a:avLst/>
          </a:prstGeom>
        </p:spPr>
        <p:txBody>
          <a:bodyPr lIns="91294" tIns="45718" rIns="91294" bIns="45718"/>
          <a:lstStyle>
            <a:lvl1pPr marL="228210" indent="-22821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1pPr>
            <a:lvl2pPr marL="684630" indent="-228210">
              <a:buClr>
                <a:schemeClr val="bg2"/>
              </a:buClr>
              <a:buSzPct val="125000"/>
              <a:buFont typeface="Lucida Sans" panose="020B0602030504020204" pitchFamily="34" charset="0"/>
              <a:buChar char="–"/>
              <a:defRPr sz="2400"/>
            </a:lvl2pPr>
            <a:lvl3pPr marL="1140954" indent="-228210">
              <a:buClr>
                <a:schemeClr val="bg2"/>
              </a:buClr>
              <a:buSzPct val="125000"/>
              <a:buFont typeface="Courier New" panose="02070309020205020404" pitchFamily="49" charset="0"/>
              <a:buChar char="o"/>
              <a:defRPr sz="2400"/>
            </a:lvl3pPr>
            <a:lvl4pPr marL="1597280" indent="-22821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4pPr>
            <a:lvl5pPr marL="2053607" indent="-228210">
              <a:buClr>
                <a:schemeClr val="bg2"/>
              </a:buClr>
              <a:buSzPct val="125000"/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</p:spTree>
    <p:extLst>
      <p:ext uri="{BB962C8B-B14F-4D97-AF65-F5344CB8AC3E}">
        <p14:creationId xmlns:p14="http://schemas.microsoft.com/office/powerpoint/2010/main" val="36322678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5" y="330837"/>
            <a:ext cx="6322979" cy="4105073"/>
          </a:xfrm>
          <a:prstGeom prst="rect">
            <a:avLst/>
          </a:prstGeom>
        </p:spPr>
        <p:txBody>
          <a:bodyPr lIns="91294" tIns="45718" rIns="91294" bIns="45718" anchor="ctr"/>
          <a:lstStyle>
            <a:lvl1pPr algn="l">
              <a:defRPr sz="6000" b="1">
                <a:solidFill>
                  <a:schemeClr val="accent4"/>
                </a:solidFill>
                <a:latin typeface="Lucida Sans Typewriter" panose="020B05090305040302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745" y="4601187"/>
            <a:ext cx="6322979" cy="1558148"/>
          </a:xfrm>
          <a:prstGeom prst="rect">
            <a:avLst/>
          </a:prstGeom>
        </p:spPr>
        <p:txBody>
          <a:bodyPr lIns="91294" tIns="45718" rIns="91294" bIns="45718"/>
          <a:lstStyle>
            <a:lvl1pPr marL="0" indent="0" algn="r">
              <a:buNone/>
              <a:defRPr sz="2400">
                <a:latin typeface="Lucida Sans Typewriter" panose="020B0509030504030204" pitchFamily="49" charset="0"/>
              </a:defRPr>
            </a:lvl1pPr>
            <a:lvl2pPr marL="456327" indent="0" algn="ctr">
              <a:buNone/>
              <a:defRPr sz="2000"/>
            </a:lvl2pPr>
            <a:lvl3pPr marL="912745" indent="0" algn="ctr">
              <a:buNone/>
              <a:defRPr sz="1900"/>
            </a:lvl3pPr>
            <a:lvl4pPr marL="1369118" indent="0" algn="ctr">
              <a:buNone/>
              <a:defRPr sz="1600"/>
            </a:lvl4pPr>
            <a:lvl5pPr marL="1825490" indent="0" algn="ctr">
              <a:buNone/>
              <a:defRPr sz="1600"/>
            </a:lvl5pPr>
            <a:lvl6pPr marL="2281910" indent="0" algn="ctr">
              <a:buNone/>
              <a:defRPr sz="1600"/>
            </a:lvl6pPr>
            <a:lvl7pPr marL="2738234" indent="0" algn="ctr">
              <a:buNone/>
              <a:defRPr sz="1600"/>
            </a:lvl7pPr>
            <a:lvl8pPr marL="3194560" indent="0" algn="ctr">
              <a:buNone/>
              <a:defRPr sz="1600"/>
            </a:lvl8pPr>
            <a:lvl9pPr marL="365088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72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3988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85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200" y="1625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0" y="1625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 lIns="91294" tIns="45718" rIns="91294" bIns="45718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10995481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09184"/>
            <a:endParaRPr lang="en-US" sz="800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9953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4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97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164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646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716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34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204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6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758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5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127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02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499CE-C504-4689-8C5F-EECF9CEF9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573E3F-9D05-46E1-AFBA-4D280830A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C07607-80E4-4360-88F7-F0306B76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D837DD-1CE1-4AD4-A3F3-812A6A33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8F586-C65A-4DA6-8E4D-FE28C54E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79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60BB6-D398-4F1B-B391-F60C0F7E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53E51-28A0-46FB-8488-6FF0DEC3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2F5DB3-76A8-4443-B955-9D143ACA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5D9D39-2810-4488-9595-6004888F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B7934F-5EE8-43A4-A6B4-63C300AD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45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E9A69D-2B84-4C71-AB66-EC1A65B6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A305AD-A12B-4A0C-9327-AB34D54D2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C97869-80F4-473E-8ADD-52610BD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00631-569F-4D22-8F95-98BD1011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E27D4F-2A6B-4570-94DF-0424A8A0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3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02FFB-78D7-4C28-9F83-A8104BF4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436E4D-2FD0-477F-86CD-DE3E693F2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1B70A6-AF25-4899-8A3F-411AEBC5F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B50A23-9383-44F6-95C9-EDEED960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AEAFC4-7C27-4BD9-8471-B3C9765D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4D139D-CC85-4A7E-8B1D-82E2D55C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84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31E4DC-C349-4012-A35E-AC141056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85C5EF-8277-43FE-91BF-6BA5ABBC7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E8AD1F-F3B6-467B-B3E5-51E5A87EA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C16773-FAEF-42D6-84F8-7C682F156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D41B01-9EDF-4448-9DD4-821D50D5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A4871E-0776-496D-BC19-3B97CC17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61894D6-4CB7-4D55-A51B-4046283D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76C6F9-DDAC-49E5-99E4-7C594B68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230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12E70-646F-42D7-A72E-73641E2B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BD9208-2C2D-45A4-B89F-A0D0031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74E006-2570-433A-8756-C719CDC9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50839E-9BDF-4662-878F-5E2A987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0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8564FC-DCE5-4DF6-8B32-A622B79C2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877B38-390A-4010-999C-FEAE39CD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9D41D2-DC3F-4525-B1BE-823BB6C0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2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831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2" r:id="rId1"/>
    <p:sldLayoutId id="214749764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334" tIns="34286" rIns="68334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334" tIns="34286" rIns="68334" bIns="3428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334" tIns="34286" rIns="68334" bIns="3428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EA758-0726-432F-8801-2D7EA84D4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334" tIns="34286" rIns="68334" bIns="3428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334" tIns="34286" rIns="68334" bIns="3428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8D6A7-E7FE-4764-A25F-2F544BCE7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95" r:id="rId1"/>
    <p:sldLayoutId id="2147497996" r:id="rId2"/>
    <p:sldLayoutId id="2147497997" r:id="rId3"/>
    <p:sldLayoutId id="2147497998" r:id="rId4"/>
    <p:sldLayoutId id="2147497999" r:id="rId5"/>
    <p:sldLayoutId id="2147498000" r:id="rId6"/>
    <p:sldLayoutId id="2147498001" r:id="rId7"/>
    <p:sldLayoutId id="2147498002" r:id="rId8"/>
    <p:sldLayoutId id="2147498003" r:id="rId9"/>
    <p:sldLayoutId id="2147498004" r:id="rId10"/>
    <p:sldLayoutId id="2147498005" r:id="rId11"/>
  </p:sldLayoutIdLst>
  <p:txStyles>
    <p:titleStyle>
      <a:lvl1pPr algn="l" defTabSz="9104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77" indent="-227677" algn="l" defTabSz="9104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030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154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80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07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759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999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237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590" indent="-227677" algn="l" defTabSz="9104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27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79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19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57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310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34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60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758" algn="l" defTabSz="9104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2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007" r:id="rId1"/>
    <p:sldLayoutId id="2147498008" r:id="rId2"/>
    <p:sldLayoutId id="2147498009" r:id="rId3"/>
    <p:sldLayoutId id="2147498010" r:id="rId4"/>
  </p:sldLayoutIdLst>
  <p:txStyles>
    <p:titleStyle>
      <a:lvl1pPr algn="l" defTabSz="91274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0" indent="-228210" algn="l" defTabSz="91274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54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8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607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25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99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7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90" indent="-228210" algn="l" defTabSz="9127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7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5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8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1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34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6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87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77A32-82CA-4F5C-B408-07FD5B23D3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54ABC-BA7C-444A-A302-753C2780E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3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12" r:id="rId1"/>
    <p:sldLayoutId id="2147498013" r:id="rId2"/>
    <p:sldLayoutId id="2147498014" r:id="rId3"/>
    <p:sldLayoutId id="2147498015" r:id="rId4"/>
    <p:sldLayoutId id="2147498016" r:id="rId5"/>
    <p:sldLayoutId id="2147498017" r:id="rId6"/>
    <p:sldLayoutId id="2147498018" r:id="rId7"/>
    <p:sldLayoutId id="2147498019" r:id="rId8"/>
    <p:sldLayoutId id="2147498020" r:id="rId9"/>
    <p:sldLayoutId id="2147498021" r:id="rId10"/>
    <p:sldLayoutId id="2147498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2C41C7-2B86-4514-AC99-AD8DDB5C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F91616-299C-453C-9E7B-BDE8F77F0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72F8FA-642C-49D1-B3DD-D1E1836647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DAFA4-F657-4F3B-8E85-2A7FB1293A28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97A9B2-7EAB-479C-B43B-8F52D3FB7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84A57-FF10-48E0-9EB1-709186CE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72550-8FBA-4857-AA0D-56537483F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2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65" r:id="rId1"/>
    <p:sldLayoutId id="2147498066" r:id="rId2"/>
    <p:sldLayoutId id="2147498067" r:id="rId3"/>
    <p:sldLayoutId id="2147498068" r:id="rId4"/>
    <p:sldLayoutId id="2147498069" r:id="rId5"/>
    <p:sldLayoutId id="2147498070" r:id="rId6"/>
    <p:sldLayoutId id="2147498071" r:id="rId7"/>
    <p:sldLayoutId id="2147498072" r:id="rId8"/>
    <p:sldLayoutId id="2147498073" r:id="rId9"/>
    <p:sldLayoutId id="2147498074" r:id="rId10"/>
    <p:sldLayoutId id="21474980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397" tIns="34289" rIns="6839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397" tIns="34289" rIns="6839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397" tIns="34289" rIns="6839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2"/>
            <a:fld id="{E0C01A3D-3D84-4229-A92A-6734E857D6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12"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397" tIns="34289" rIns="6839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397" tIns="34289" rIns="6839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12"/>
            <a:fld id="{EF1D5D0B-F799-4342-A938-06E12D0E71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6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4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77" r:id="rId1"/>
    <p:sldLayoutId id="2147498078" r:id="rId2"/>
    <p:sldLayoutId id="2147498079" r:id="rId3"/>
    <p:sldLayoutId id="2147498080" r:id="rId4"/>
    <p:sldLayoutId id="2147498081" r:id="rId5"/>
    <p:sldLayoutId id="2147498082" r:id="rId6"/>
    <p:sldLayoutId id="2147498083" r:id="rId7"/>
    <p:sldLayoutId id="2147498084" r:id="rId8"/>
    <p:sldLayoutId id="2147498085" r:id="rId9"/>
    <p:sldLayoutId id="2147498086" r:id="rId10"/>
    <p:sldLayoutId id="2147498087" r:id="rId11"/>
  </p:sldLayoutIdLst>
  <p:txStyles>
    <p:titleStyle>
      <a:lvl1pPr algn="l" defTabSz="9116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44" indent="-227944" algn="l" defTabSz="9116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30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4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280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1007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06892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2699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18504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0" indent="-227944" algn="l" defTabSz="9116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5727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1612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7418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3224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9110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4834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0560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6292" algn="l" defTabSz="91161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5/14/2019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01" r:id="rId1"/>
    <p:sldLayoutId id="2147498102" r:id="rId2"/>
    <p:sldLayoutId id="2147498103" r:id="rId3"/>
    <p:sldLayoutId id="2147498104" r:id="rId4"/>
    <p:sldLayoutId id="2147498105" r:id="rId5"/>
    <p:sldLayoutId id="2147498106" r:id="rId6"/>
    <p:sldLayoutId id="2147498107" r:id="rId7"/>
    <p:sldLayoutId id="2147498108" r:id="rId8"/>
    <p:sldLayoutId id="2147498109" r:id="rId9"/>
    <p:sldLayoutId id="2147498110" r:id="rId10"/>
    <p:sldLayoutId id="21474981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436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113" r:id="rId1"/>
    <p:sldLayoutId id="2147498114" r:id="rId2"/>
    <p:sldLayoutId id="2147498115" r:id="rId3"/>
    <p:sldLayoutId id="21474981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9B745BF-CDFC-47AB-9266-35B4FF3C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6" tIns="45718" rIns="9138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F42137-ADEE-472D-951D-EAFA67321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6" tIns="45718" rIns="9138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65E0E-21B6-42D7-AA3D-6CD9EAD17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F37CB-58C4-450F-8A90-CBB0440748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115FF4-13B6-4910-AB34-8AA0362E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92D818-B650-44D9-9E0E-8E390A443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6" tIns="45718" rIns="9138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0632-3C2E-41C5-A672-06844313EC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6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18" r:id="rId1"/>
    <p:sldLayoutId id="2147498119" r:id="rId2"/>
    <p:sldLayoutId id="2147498120" r:id="rId3"/>
    <p:sldLayoutId id="2147498121" r:id="rId4"/>
    <p:sldLayoutId id="2147498122" r:id="rId5"/>
    <p:sldLayoutId id="2147498123" r:id="rId6"/>
    <p:sldLayoutId id="2147498124" r:id="rId7"/>
    <p:sldLayoutId id="2147498125" r:id="rId8"/>
    <p:sldLayoutId id="2147498126" r:id="rId9"/>
    <p:sldLayoutId id="2147498127" r:id="rId10"/>
    <p:sldLayoutId id="2147498128" r:id="rId11"/>
  </p:sldLayoutIdLst>
  <p:txStyles>
    <p:titleStyle>
      <a:lvl1pPr algn="l" defTabSz="9137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6" indent="-228456" algn="l" defTabSz="9137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0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99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0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8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7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8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6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0"/>
            <a:ext cx="11074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0" y="0"/>
            <a:ext cx="12192000" cy="762000"/>
          </a:xfrm>
          <a:prstGeom prst="rect">
            <a:avLst/>
          </a:prstGeom>
          <a:solidFill>
            <a:srgbClr val="2E249E"/>
          </a:solidFill>
          <a:ln>
            <a:noFill/>
          </a:ln>
          <a:extLst/>
        </p:spPr>
        <p:txBody>
          <a:bodyPr wrap="none" lIns="91354" tIns="45678" rIns="91354" bIns="45678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Symbol" charset="2"/>
              <a:ea typeface="ＭＳ Ｐゴシック" charset="-128"/>
              <a:cs typeface="Arial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1168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4" tIns="45678" rIns="91354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909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49" r:id="rId1"/>
    <p:sldLayoutId id="2147497650" r:id="rId2"/>
    <p:sldLayoutId id="2147497651" r:id="rId3"/>
    <p:sldLayoutId id="2147497652" r:id="rId4"/>
    <p:sldLayoutId id="2147497653" r:id="rId5"/>
    <p:sldLayoutId id="2147497654" r:id="rId6"/>
    <p:sldLayoutId id="2147497655" r:id="rId7"/>
    <p:sldLayoutId id="2147497656" r:id="rId8"/>
    <p:sldLayoutId id="2147497657" r:id="rId9"/>
    <p:sldLayoutId id="2147497658" r:id="rId10"/>
    <p:sldLayoutId id="2147497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  <a:ea typeface="ＭＳ Ｐゴシック" charset="0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ea typeface="ＭＳ Ｐゴシック" charset="0"/>
          <a:cs typeface="ＭＳ Ｐゴシック" charset="-128"/>
        </a:defRPr>
      </a:lvl5pPr>
      <a:lvl6pPr marL="45677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6pPr>
      <a:lvl7pPr marL="913544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7pPr>
      <a:lvl8pPr marL="137031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8pPr>
      <a:lvl9pPr marL="1827089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mss10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0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Arial" charset="0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Arial" panose="020B0604020202020204" pitchFamily="34" charset="0"/>
          <a:ea typeface="ＭＳ Ｐゴシック" charset="-128"/>
          <a:cs typeface="+mn-cs"/>
        </a:defRPr>
      </a:lvl5pPr>
      <a:lvl6pPr marL="2512248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6pPr>
      <a:lvl7pPr marL="2969022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7pPr>
      <a:lvl8pPr marL="3425793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8pPr>
      <a:lvl9pPr marL="3882564" indent="-228387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8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1053B7-D316-4D3C-A933-88404CD3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8" tIns="45718" rIns="9140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C17614-AA96-4AAC-A0DF-1A1D0113B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8" tIns="45718" rIns="9140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6BFB53-8A5D-4F24-998F-518AE0CE8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21C7-DFEA-4906-9CC2-B55D5C82FAA4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5DFEAE-9192-46BC-BF9A-749F98E45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90701-8081-4B25-AB64-B6B7E8DBA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CC873-0F7F-4AE5-8A7E-EEC53879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29" r:id="rId1"/>
    <p:sldLayoutId id="2147497830" r:id="rId2"/>
    <p:sldLayoutId id="2147497831" r:id="rId3"/>
    <p:sldLayoutId id="2147497832" r:id="rId4"/>
    <p:sldLayoutId id="2147497833" r:id="rId5"/>
    <p:sldLayoutId id="2147497834" r:id="rId6"/>
    <p:sldLayoutId id="2147497835" r:id="rId7"/>
    <p:sldLayoutId id="2147497836" r:id="rId8"/>
    <p:sldLayoutId id="2147497837" r:id="rId9"/>
    <p:sldLayoutId id="2147497838" r:id="rId10"/>
    <p:sldLayoutId id="2147497839" r:id="rId11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68265" tIns="34289" rIns="68265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68265" tIns="34289" rIns="68265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25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53" r:id="rId1"/>
    <p:sldLayoutId id="2147497854" r:id="rId2"/>
  </p:sldLayoutIdLst>
  <p:txStyles>
    <p:titleStyle>
      <a:lvl1pPr algn="ctr" defTabSz="909617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10" indent="-341210" algn="l" defTabSz="909617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39046" indent="-284344" algn="l" defTabSz="90961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37090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60" indent="-227474" algn="l" defTabSz="9096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436" indent="-227474" algn="l" defTabSz="9096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77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187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995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942" indent="-227474" algn="l" defTabSz="9096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4671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9617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4427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9235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4182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2885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3520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38313" algn="l" defTabSz="90961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7513F0F-F506-4C53-BF39-ED7D02AD2E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7399DA-F1CE-4B5E-A1EA-1789200518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8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14" r:id="rId1"/>
    <p:sldLayoutId id="2147497915" r:id="rId2"/>
    <p:sldLayoutId id="2147497916" r:id="rId3"/>
    <p:sldLayoutId id="2147497917" r:id="rId4"/>
    <p:sldLayoutId id="2147497918" r:id="rId5"/>
    <p:sldLayoutId id="2147497919" r:id="rId6"/>
    <p:sldLayoutId id="2147497920" r:id="rId7"/>
    <p:sldLayoutId id="2147497921" r:id="rId8"/>
    <p:sldLayoutId id="2147497922" r:id="rId9"/>
    <p:sldLayoutId id="2147497923" r:id="rId10"/>
    <p:sldLayoutId id="2147497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9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26" r:id="rId1"/>
    <p:sldLayoutId id="2147497927" r:id="rId2"/>
    <p:sldLayoutId id="2147497928" r:id="rId3"/>
    <p:sldLayoutId id="2147497929" r:id="rId4"/>
    <p:sldLayoutId id="2147497930" r:id="rId5"/>
    <p:sldLayoutId id="2147497931" r:id="rId6"/>
    <p:sldLayoutId id="2147497932" r:id="rId7"/>
    <p:sldLayoutId id="2147497933" r:id="rId8"/>
    <p:sldLayoutId id="2147497934" r:id="rId9"/>
    <p:sldLayoutId id="2147497935" r:id="rId10"/>
    <p:sldLayoutId id="2147497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3ABCB0-144B-4484-9368-4B6C18CB3E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5/14/2019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01E878-55F3-4E95-A47D-D5DCEDBDDE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5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38" r:id="rId1"/>
    <p:sldLayoutId id="2147497939" r:id="rId2"/>
    <p:sldLayoutId id="2147497940" r:id="rId3"/>
    <p:sldLayoutId id="2147497941" r:id="rId4"/>
    <p:sldLayoutId id="2147497942" r:id="rId5"/>
    <p:sldLayoutId id="2147497943" r:id="rId6"/>
    <p:sldLayoutId id="2147497944" r:id="rId7"/>
    <p:sldLayoutId id="2147497945" r:id="rId8"/>
    <p:sldLayoutId id="2147497946" r:id="rId9"/>
    <p:sldLayoutId id="2147497947" r:id="rId10"/>
    <p:sldLayoutId id="2147497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685800"/>
          </a:xfrm>
          <a:prstGeom prst="rect">
            <a:avLst/>
          </a:prstGeom>
        </p:spPr>
        <p:txBody>
          <a:bodyPr vert="horz" lIns="68273" tIns="34289" rIns="68273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5029200"/>
          </a:xfrm>
          <a:prstGeom prst="rect">
            <a:avLst/>
          </a:prstGeom>
        </p:spPr>
        <p:txBody>
          <a:bodyPr vert="horz" lIns="68273" tIns="34289" rIns="68273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756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50" r:id="rId1"/>
    <p:sldLayoutId id="2147497951" r:id="rId2"/>
    <p:sldLayoutId id="2147497952" r:id="rId3"/>
  </p:sldLayoutIdLst>
  <p:hf hdr="0" ftr="0" dt="0"/>
  <p:txStyles>
    <p:titleStyle>
      <a:lvl1pPr algn="ctr" defTabSz="909731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50" indent="-341250" algn="l" defTabSz="909731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39136" indent="-284377" algn="l" defTabSz="909731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37230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960" indent="-227501" algn="l" defTabSz="90973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91" indent="-227501" algn="l" defTabSz="90973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691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557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421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22" indent="-227501" algn="l" defTabSz="90973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4731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9731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4597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9461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74462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29190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83920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38766" algn="l" defTabSz="90973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514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8" r:id="rId1"/>
    <p:sldLayoutId id="2147497979" r:id="rId2"/>
    <p:sldLayoutId id="2147497980" r:id="rId3"/>
    <p:sldLayoutId id="2147497981" r:id="rId4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21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00C8E7B-0686-4BFC-B5F1-F752A07E3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952" y="5589270"/>
            <a:ext cx="2695849" cy="471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996B79-6892-4840-AFBE-D6E8B9623C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9"/>
          <a:stretch/>
        </p:blipFill>
        <p:spPr>
          <a:xfrm>
            <a:off x="1" y="0"/>
            <a:ext cx="2044254" cy="1554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F665EC-45F8-4C55-9A7D-53893B9295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/>
          <a:stretch/>
        </p:blipFill>
        <p:spPr>
          <a:xfrm>
            <a:off x="1" y="1591253"/>
            <a:ext cx="2044256" cy="1554480"/>
          </a:xfrm>
          <a:prstGeom prst="rect">
            <a:avLst/>
          </a:prstGeom>
        </p:spPr>
      </p:pic>
      <p:pic>
        <p:nvPicPr>
          <p:cNvPr id="7" name="Picture 4" descr="https://images.unsplash.com/photo-1455849318743-b2233052fcff?ixlib=rb-0.3.5&amp;ixid=eyJhcHBfaWQiOjEyMDd9&amp;s=9da561905a3da8a8eb52a58208b4bfc0&amp;dpr=1&amp;auto=format&amp;fit=crop&amp;w=1000&amp;q=80&amp;cs=tinysrgb">
            <a:extLst>
              <a:ext uri="{FF2B5EF4-FFF2-40B4-BE49-F238E27FC236}">
                <a16:creationId xmlns:a16="http://schemas.microsoft.com/office/drawing/2014/main" xmlns="" id="{EAFC1F83-134D-4882-A129-6AC871BDD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r="7203"/>
          <a:stretch/>
        </p:blipFill>
        <p:spPr bwMode="auto">
          <a:xfrm>
            <a:off x="1" y="4716682"/>
            <a:ext cx="204425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cK Date">
            <a:extLst>
              <a:ext uri="{FF2B5EF4-FFF2-40B4-BE49-F238E27FC236}">
                <a16:creationId xmlns:a16="http://schemas.microsoft.com/office/drawing/2014/main" xmlns="" id="{6A99B308-B936-4FA4-B9B6-582A8368AB5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19400" y="5687787"/>
            <a:ext cx="4935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50"/>
                <a:cs typeface="Arial" panose="020B0604020202020204" pitchFamily="34" charset="0"/>
              </a:rPr>
              <a:t>Spring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5183AF-590B-4D1E-8557-E6E6F081DD98}"/>
              </a:ext>
            </a:extLst>
          </p:cNvPr>
          <p:cNvSpPr/>
          <p:nvPr/>
        </p:nvSpPr>
        <p:spPr>
          <a:xfrm>
            <a:off x="0" y="6261905"/>
            <a:ext cx="12192000" cy="596096"/>
          </a:xfrm>
          <a:prstGeom prst="rect">
            <a:avLst/>
          </a:prstGeom>
          <a:solidFill>
            <a:srgbClr val="1A4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0266C45-7AE3-4067-B3ED-A81E05F0F295}"/>
              </a:ext>
            </a:extLst>
          </p:cNvPr>
          <p:cNvSpPr/>
          <p:nvPr/>
        </p:nvSpPr>
        <p:spPr>
          <a:xfrm>
            <a:off x="2714288" y="1452696"/>
            <a:ext cx="8739116" cy="2308320"/>
          </a:xfrm>
          <a:prstGeom prst="rect">
            <a:avLst/>
          </a:prstGeom>
          <a:noFill/>
          <a:effectLst/>
        </p:spPr>
        <p:txBody>
          <a:bodyPr wrap="square" lIns="91364" tIns="45718" rIns="91364" bIns="45718" anchor="ctr">
            <a:spAutoFit/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Using Big Data to Solve Economic and Social Problems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ucida Sans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476F"/>
              </a:solidFill>
              <a:effectLst/>
              <a:uLnTx/>
              <a:uFillTx/>
              <a:latin typeface="Lucida Sans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Professor Raj Chetty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/>
                <a:ea typeface="ＭＳ Ｐゴシック" pitchFamily="34" charset="-128"/>
                <a:cs typeface="Arial" pitchFamily="34" charset="0"/>
              </a:rPr>
              <a:t>Head Section Leader: Gregory Bruich, Ph.D.</a:t>
            </a:r>
          </a:p>
        </p:txBody>
      </p:sp>
      <p:pic>
        <p:nvPicPr>
          <p:cNvPr id="1026" name="Picture 2" descr="City Lights of the United States 2012">
            <a:extLst>
              <a:ext uri="{FF2B5EF4-FFF2-40B4-BE49-F238E27FC236}">
                <a16:creationId xmlns:a16="http://schemas.microsoft.com/office/drawing/2014/main" xmlns="" id="{FD134B14-213D-451C-9B02-02CC2626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r="4795"/>
          <a:stretch/>
        </p:blipFill>
        <p:spPr bwMode="auto">
          <a:xfrm>
            <a:off x="0" y="3182506"/>
            <a:ext cx="2044255" cy="14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arvard logo">
            <a:extLst>
              <a:ext uri="{FF2B5EF4-FFF2-40B4-BE49-F238E27FC236}">
                <a16:creationId xmlns:a16="http://schemas.microsoft.com/office/drawing/2014/main" xmlns="" id="{8FEA32A3-14C0-47F3-94B5-8AA9CCB0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572918"/>
            <a:ext cx="2010049" cy="5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Limitations of Randomized Experiments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Why not use randomized experiments to answer all policy questions?  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Beyond feasibility, there are three common limitations: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Attrition: lose track of participants over time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long-term impact evaluation unreliable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Especially a problem when attrition rate differs across treatment groups because we lose comparability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This problem is largely fixed by the big data revolution: in MTO, we are able to track 99% of participants by linking to tax records</a:t>
            </a: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4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Limitations of Randomized Experiments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Why not use randomized experiments to answer all policy questions?  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Beyond feasibility, there are three common limitations: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Attrition: lose track of participants over time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long-term impact evaluation unreliable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Sample size: small samples make estimates imprecise, especially for long-term impacts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This problem is </a:t>
            </a:r>
            <a:r>
              <a:rPr lang="en-US" sz="2000" i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not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fixed by big data: cost of data has fallen, but cost of experimentation (in social science) has not</a:t>
            </a: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5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5109" y="152407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Experimental Voucher by Age of Random Assignment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Household Income, Age ≥ 24 ($)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674827" y="492133"/>
            <a:ext cx="8755116" cy="6213475"/>
            <a:chOff x="95" y="212"/>
            <a:chExt cx="5515" cy="3914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95" y="385"/>
              <a:ext cx="5515" cy="3562"/>
              <a:chOff x="95" y="385"/>
              <a:chExt cx="5515" cy="3562"/>
            </a:xfrm>
          </p:grpSpPr>
          <p:sp>
            <p:nvSpPr>
              <p:cNvPr id="16" name="Rectangle 7"/>
              <p:cNvSpPr>
                <a:spLocks noChangeArrowheads="1"/>
              </p:cNvSpPr>
              <p:nvPr/>
            </p:nvSpPr>
            <p:spPr bwMode="auto">
              <a:xfrm>
                <a:off x="569" y="470"/>
                <a:ext cx="5041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>
                <a:off x="569" y="328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569" y="2743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569" y="2205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569" y="166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569" y="1126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>
                <a:off x="569" y="589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628" y="1099"/>
                <a:ext cx="63" cy="6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2248" y="1451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3868" y="1633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5488" y="2495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660" y="1046"/>
                <a:ext cx="4859" cy="1310"/>
              </a:xfrm>
              <a:custGeom>
                <a:avLst/>
                <a:gdLst>
                  <a:gd name="T0" fmla="*/ 0 w 1392"/>
                  <a:gd name="T1" fmla="*/ 0 h 375"/>
                  <a:gd name="T2" fmla="*/ 696 w 1392"/>
                  <a:gd name="T3" fmla="*/ 187 h 375"/>
                  <a:gd name="T4" fmla="*/ 1392 w 1392"/>
                  <a:gd name="T5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2" h="375">
                    <a:moveTo>
                      <a:pt x="0" y="0"/>
                    </a:moveTo>
                    <a:lnTo>
                      <a:pt x="696" y="187"/>
                    </a:lnTo>
                    <a:lnTo>
                      <a:pt x="1392" y="375"/>
                    </a:lnTo>
                  </a:path>
                </a:pathLst>
              </a:custGeom>
              <a:noFill/>
              <a:ln w="26988">
                <a:solidFill>
                  <a:srgbClr val="90353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" name="Line 19"/>
              <p:cNvSpPr>
                <a:spLocks noChangeShapeType="1"/>
              </p:cNvSpPr>
              <p:nvPr/>
            </p:nvSpPr>
            <p:spPr bwMode="auto">
              <a:xfrm>
                <a:off x="660" y="690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Line 20"/>
              <p:cNvSpPr>
                <a:spLocks noChangeShapeType="1"/>
              </p:cNvSpPr>
              <p:nvPr/>
            </p:nvSpPr>
            <p:spPr bwMode="auto">
              <a:xfrm>
                <a:off x="723" y="694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>
                <a:off x="785" y="70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1" name="Line 22"/>
              <p:cNvSpPr>
                <a:spLocks noChangeShapeType="1"/>
              </p:cNvSpPr>
              <p:nvPr/>
            </p:nvSpPr>
            <p:spPr bwMode="auto">
              <a:xfrm>
                <a:off x="848" y="704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>
                <a:off x="911" y="707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>
                <a:off x="974" y="711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>
                <a:off x="1037" y="714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>
                <a:off x="1100" y="718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>
                <a:off x="1162" y="725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7" name="Line 28"/>
              <p:cNvSpPr>
                <a:spLocks noChangeShapeType="1"/>
              </p:cNvSpPr>
              <p:nvPr/>
            </p:nvSpPr>
            <p:spPr bwMode="auto">
              <a:xfrm>
                <a:off x="1225" y="728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Line 29"/>
              <p:cNvSpPr>
                <a:spLocks noChangeShapeType="1"/>
              </p:cNvSpPr>
              <p:nvPr/>
            </p:nvSpPr>
            <p:spPr bwMode="auto">
              <a:xfrm>
                <a:off x="1285" y="732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>
                <a:off x="1347" y="73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>
                <a:off x="1410" y="739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1" name="Line 32"/>
              <p:cNvSpPr>
                <a:spLocks noChangeShapeType="1"/>
              </p:cNvSpPr>
              <p:nvPr/>
            </p:nvSpPr>
            <p:spPr bwMode="auto">
              <a:xfrm>
                <a:off x="1473" y="742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>
                <a:off x="1536" y="74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1599" y="75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4" name="Line 35"/>
              <p:cNvSpPr>
                <a:spLocks noChangeShapeType="1"/>
              </p:cNvSpPr>
              <p:nvPr/>
            </p:nvSpPr>
            <p:spPr bwMode="auto">
              <a:xfrm>
                <a:off x="1662" y="756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>
                <a:off x="1725" y="760"/>
                <a:ext cx="34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>
                <a:off x="1787" y="763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7" name="Line 38"/>
              <p:cNvSpPr>
                <a:spLocks noChangeShapeType="1"/>
              </p:cNvSpPr>
              <p:nvPr/>
            </p:nvSpPr>
            <p:spPr bwMode="auto">
              <a:xfrm>
                <a:off x="1850" y="767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>
                <a:off x="1913" y="774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1976" y="777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>
                <a:off x="2039" y="781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" name="Line 42"/>
              <p:cNvSpPr>
                <a:spLocks noChangeShapeType="1"/>
              </p:cNvSpPr>
              <p:nvPr/>
            </p:nvSpPr>
            <p:spPr bwMode="auto">
              <a:xfrm>
                <a:off x="2102" y="784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>
                <a:off x="2164" y="788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" name="Line 44"/>
              <p:cNvSpPr>
                <a:spLocks noChangeShapeType="1"/>
              </p:cNvSpPr>
              <p:nvPr/>
            </p:nvSpPr>
            <p:spPr bwMode="auto">
              <a:xfrm>
                <a:off x="2224" y="791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4" name="Line 45"/>
              <p:cNvSpPr>
                <a:spLocks noChangeShapeType="1"/>
              </p:cNvSpPr>
              <p:nvPr/>
            </p:nvSpPr>
            <p:spPr bwMode="auto">
              <a:xfrm>
                <a:off x="2287" y="798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5" name="Line 46"/>
              <p:cNvSpPr>
                <a:spLocks noChangeShapeType="1"/>
              </p:cNvSpPr>
              <p:nvPr/>
            </p:nvSpPr>
            <p:spPr bwMode="auto">
              <a:xfrm>
                <a:off x="2349" y="798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" name="Line 47"/>
              <p:cNvSpPr>
                <a:spLocks noChangeShapeType="1"/>
              </p:cNvSpPr>
              <p:nvPr/>
            </p:nvSpPr>
            <p:spPr bwMode="auto">
              <a:xfrm>
                <a:off x="2412" y="802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7" name="Line 48"/>
              <p:cNvSpPr>
                <a:spLocks noChangeShapeType="1"/>
              </p:cNvSpPr>
              <p:nvPr/>
            </p:nvSpPr>
            <p:spPr bwMode="auto">
              <a:xfrm>
                <a:off x="2475" y="80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>
                <a:off x="2538" y="80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9" name="Line 50"/>
              <p:cNvSpPr>
                <a:spLocks noChangeShapeType="1"/>
              </p:cNvSpPr>
              <p:nvPr/>
            </p:nvSpPr>
            <p:spPr bwMode="auto">
              <a:xfrm>
                <a:off x="2601" y="80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0" name="Line 51"/>
              <p:cNvSpPr>
                <a:spLocks noChangeShapeType="1"/>
              </p:cNvSpPr>
              <p:nvPr/>
            </p:nvSpPr>
            <p:spPr bwMode="auto">
              <a:xfrm>
                <a:off x="2664" y="812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1" name="Line 52"/>
              <p:cNvSpPr>
                <a:spLocks noChangeShapeType="1"/>
              </p:cNvSpPr>
              <p:nvPr/>
            </p:nvSpPr>
            <p:spPr bwMode="auto">
              <a:xfrm>
                <a:off x="2726" y="816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2" name="Line 53"/>
              <p:cNvSpPr>
                <a:spLocks noChangeShapeType="1"/>
              </p:cNvSpPr>
              <p:nvPr/>
            </p:nvSpPr>
            <p:spPr bwMode="auto">
              <a:xfrm>
                <a:off x="2789" y="816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3" name="Line 54"/>
              <p:cNvSpPr>
                <a:spLocks noChangeShapeType="1"/>
              </p:cNvSpPr>
              <p:nvPr/>
            </p:nvSpPr>
            <p:spPr bwMode="auto">
              <a:xfrm>
                <a:off x="2852" y="8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4" name="Line 55"/>
              <p:cNvSpPr>
                <a:spLocks noChangeShapeType="1"/>
              </p:cNvSpPr>
              <p:nvPr/>
            </p:nvSpPr>
            <p:spPr bwMode="auto">
              <a:xfrm>
                <a:off x="2915" y="82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5" name="Line 56"/>
              <p:cNvSpPr>
                <a:spLocks noChangeShapeType="1"/>
              </p:cNvSpPr>
              <p:nvPr/>
            </p:nvSpPr>
            <p:spPr bwMode="auto">
              <a:xfrm>
                <a:off x="2978" y="823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6" name="Line 57"/>
              <p:cNvSpPr>
                <a:spLocks noChangeShapeType="1"/>
              </p:cNvSpPr>
              <p:nvPr/>
            </p:nvSpPr>
            <p:spPr bwMode="auto">
              <a:xfrm>
                <a:off x="3041" y="826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7" name="Line 58"/>
              <p:cNvSpPr>
                <a:spLocks noChangeShapeType="1"/>
              </p:cNvSpPr>
              <p:nvPr/>
            </p:nvSpPr>
            <p:spPr bwMode="auto">
              <a:xfrm>
                <a:off x="3103" y="83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8" name="Line 59"/>
              <p:cNvSpPr>
                <a:spLocks noChangeShapeType="1"/>
              </p:cNvSpPr>
              <p:nvPr/>
            </p:nvSpPr>
            <p:spPr bwMode="auto">
              <a:xfrm>
                <a:off x="3166" y="83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9" name="Line 60"/>
              <p:cNvSpPr>
                <a:spLocks noChangeShapeType="1"/>
              </p:cNvSpPr>
              <p:nvPr/>
            </p:nvSpPr>
            <p:spPr bwMode="auto">
              <a:xfrm>
                <a:off x="3229" y="833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0" name="Line 61"/>
              <p:cNvSpPr>
                <a:spLocks noChangeShapeType="1"/>
              </p:cNvSpPr>
              <p:nvPr/>
            </p:nvSpPr>
            <p:spPr bwMode="auto">
              <a:xfrm>
                <a:off x="3292" y="83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3355" y="84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" name="Line 63"/>
              <p:cNvSpPr>
                <a:spLocks noChangeShapeType="1"/>
              </p:cNvSpPr>
              <p:nvPr/>
            </p:nvSpPr>
            <p:spPr bwMode="auto">
              <a:xfrm>
                <a:off x="3418" y="840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" name="Line 64"/>
              <p:cNvSpPr>
                <a:spLocks noChangeShapeType="1"/>
              </p:cNvSpPr>
              <p:nvPr/>
            </p:nvSpPr>
            <p:spPr bwMode="auto">
              <a:xfrm>
                <a:off x="3480" y="844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" name="Line 65"/>
              <p:cNvSpPr>
                <a:spLocks noChangeShapeType="1"/>
              </p:cNvSpPr>
              <p:nvPr/>
            </p:nvSpPr>
            <p:spPr bwMode="auto">
              <a:xfrm>
                <a:off x="3543" y="84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5" name="Line 66"/>
              <p:cNvSpPr>
                <a:spLocks noChangeShapeType="1"/>
              </p:cNvSpPr>
              <p:nvPr/>
            </p:nvSpPr>
            <p:spPr bwMode="auto">
              <a:xfrm>
                <a:off x="3606" y="85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6" name="Line 67"/>
              <p:cNvSpPr>
                <a:spLocks noChangeShapeType="1"/>
              </p:cNvSpPr>
              <p:nvPr/>
            </p:nvSpPr>
            <p:spPr bwMode="auto">
              <a:xfrm>
                <a:off x="3669" y="851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7" name="Line 68"/>
              <p:cNvSpPr>
                <a:spLocks noChangeShapeType="1"/>
              </p:cNvSpPr>
              <p:nvPr/>
            </p:nvSpPr>
            <p:spPr bwMode="auto">
              <a:xfrm>
                <a:off x="3732" y="85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8" name="Line 69"/>
              <p:cNvSpPr>
                <a:spLocks noChangeShapeType="1"/>
              </p:cNvSpPr>
              <p:nvPr/>
            </p:nvSpPr>
            <p:spPr bwMode="auto">
              <a:xfrm>
                <a:off x="3795" y="85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9" name="Line 70"/>
              <p:cNvSpPr>
                <a:spLocks noChangeShapeType="1"/>
              </p:cNvSpPr>
              <p:nvPr/>
            </p:nvSpPr>
            <p:spPr bwMode="auto">
              <a:xfrm>
                <a:off x="3857" y="858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0" name="Line 71"/>
              <p:cNvSpPr>
                <a:spLocks noChangeShapeType="1"/>
              </p:cNvSpPr>
              <p:nvPr/>
            </p:nvSpPr>
            <p:spPr bwMode="auto">
              <a:xfrm>
                <a:off x="3920" y="868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1" name="Line 72"/>
              <p:cNvSpPr>
                <a:spLocks noChangeShapeType="1"/>
              </p:cNvSpPr>
              <p:nvPr/>
            </p:nvSpPr>
            <p:spPr bwMode="auto">
              <a:xfrm>
                <a:off x="3980" y="889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2" name="Line 73"/>
              <p:cNvSpPr>
                <a:spLocks noChangeShapeType="1"/>
              </p:cNvSpPr>
              <p:nvPr/>
            </p:nvSpPr>
            <p:spPr bwMode="auto">
              <a:xfrm>
                <a:off x="4039" y="913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3" name="Line 74"/>
              <p:cNvSpPr>
                <a:spLocks noChangeShapeType="1"/>
              </p:cNvSpPr>
              <p:nvPr/>
            </p:nvSpPr>
            <p:spPr bwMode="auto">
              <a:xfrm>
                <a:off x="4095" y="934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4" name="Line 75"/>
              <p:cNvSpPr>
                <a:spLocks noChangeShapeType="1"/>
              </p:cNvSpPr>
              <p:nvPr/>
            </p:nvSpPr>
            <p:spPr bwMode="auto">
              <a:xfrm>
                <a:off x="4154" y="955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" name="Line 76"/>
              <p:cNvSpPr>
                <a:spLocks noChangeShapeType="1"/>
              </p:cNvSpPr>
              <p:nvPr/>
            </p:nvSpPr>
            <p:spPr bwMode="auto">
              <a:xfrm>
                <a:off x="4214" y="976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6" name="Line 77"/>
              <p:cNvSpPr>
                <a:spLocks noChangeShapeType="1"/>
              </p:cNvSpPr>
              <p:nvPr/>
            </p:nvSpPr>
            <p:spPr bwMode="auto">
              <a:xfrm>
                <a:off x="4273" y="997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7" name="Line 78"/>
              <p:cNvSpPr>
                <a:spLocks noChangeShapeType="1"/>
              </p:cNvSpPr>
              <p:nvPr/>
            </p:nvSpPr>
            <p:spPr bwMode="auto">
              <a:xfrm>
                <a:off x="4332" y="1018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8" name="Line 79"/>
              <p:cNvSpPr>
                <a:spLocks noChangeShapeType="1"/>
              </p:cNvSpPr>
              <p:nvPr/>
            </p:nvSpPr>
            <p:spPr bwMode="auto">
              <a:xfrm>
                <a:off x="4392" y="1043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9" name="Line 80"/>
              <p:cNvSpPr>
                <a:spLocks noChangeShapeType="1"/>
              </p:cNvSpPr>
              <p:nvPr/>
            </p:nvSpPr>
            <p:spPr bwMode="auto">
              <a:xfrm>
                <a:off x="4451" y="106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0" name="Line 81"/>
              <p:cNvSpPr>
                <a:spLocks noChangeShapeType="1"/>
              </p:cNvSpPr>
              <p:nvPr/>
            </p:nvSpPr>
            <p:spPr bwMode="auto">
              <a:xfrm>
                <a:off x="4510" y="1085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1" name="Line 82"/>
              <p:cNvSpPr>
                <a:spLocks noChangeShapeType="1"/>
              </p:cNvSpPr>
              <p:nvPr/>
            </p:nvSpPr>
            <p:spPr bwMode="auto">
              <a:xfrm>
                <a:off x="4570" y="1106"/>
                <a:ext cx="31" cy="1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2" name="Line 83"/>
              <p:cNvSpPr>
                <a:spLocks noChangeShapeType="1"/>
              </p:cNvSpPr>
              <p:nvPr/>
            </p:nvSpPr>
            <p:spPr bwMode="auto">
              <a:xfrm>
                <a:off x="4625" y="1126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3" name="Line 84"/>
              <p:cNvSpPr>
                <a:spLocks noChangeShapeType="1"/>
              </p:cNvSpPr>
              <p:nvPr/>
            </p:nvSpPr>
            <p:spPr bwMode="auto">
              <a:xfrm>
                <a:off x="4685" y="1151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>
                <a:off x="4744" y="1172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5" name="Line 86"/>
              <p:cNvSpPr>
                <a:spLocks noChangeShapeType="1"/>
              </p:cNvSpPr>
              <p:nvPr/>
            </p:nvSpPr>
            <p:spPr bwMode="auto">
              <a:xfrm>
                <a:off x="4803" y="1193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>
                <a:off x="4863" y="1214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7" name="Line 88"/>
              <p:cNvSpPr>
                <a:spLocks noChangeShapeType="1"/>
              </p:cNvSpPr>
              <p:nvPr/>
            </p:nvSpPr>
            <p:spPr bwMode="auto">
              <a:xfrm>
                <a:off x="4922" y="1235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>
                <a:off x="4982" y="1259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9" name="Line 90"/>
              <p:cNvSpPr>
                <a:spLocks noChangeShapeType="1"/>
              </p:cNvSpPr>
              <p:nvPr/>
            </p:nvSpPr>
            <p:spPr bwMode="auto">
              <a:xfrm>
                <a:off x="5041" y="1280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0" name="Line 91"/>
              <p:cNvSpPr>
                <a:spLocks noChangeShapeType="1"/>
              </p:cNvSpPr>
              <p:nvPr/>
            </p:nvSpPr>
            <p:spPr bwMode="auto">
              <a:xfrm>
                <a:off x="5100" y="1301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1" name="Line 92"/>
              <p:cNvSpPr>
                <a:spLocks noChangeShapeType="1"/>
              </p:cNvSpPr>
              <p:nvPr/>
            </p:nvSpPr>
            <p:spPr bwMode="auto">
              <a:xfrm>
                <a:off x="5160" y="1322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2" name="Line 93"/>
              <p:cNvSpPr>
                <a:spLocks noChangeShapeType="1"/>
              </p:cNvSpPr>
              <p:nvPr/>
            </p:nvSpPr>
            <p:spPr bwMode="auto">
              <a:xfrm>
                <a:off x="5215" y="1346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3" name="Line 94"/>
              <p:cNvSpPr>
                <a:spLocks noChangeShapeType="1"/>
              </p:cNvSpPr>
              <p:nvPr/>
            </p:nvSpPr>
            <p:spPr bwMode="auto">
              <a:xfrm>
                <a:off x="5275" y="136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4" name="Line 95"/>
              <p:cNvSpPr>
                <a:spLocks noChangeShapeType="1"/>
              </p:cNvSpPr>
              <p:nvPr/>
            </p:nvSpPr>
            <p:spPr bwMode="auto">
              <a:xfrm>
                <a:off x="5334" y="1388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5" name="Line 96"/>
              <p:cNvSpPr>
                <a:spLocks noChangeShapeType="1"/>
              </p:cNvSpPr>
              <p:nvPr/>
            </p:nvSpPr>
            <p:spPr bwMode="auto">
              <a:xfrm>
                <a:off x="5393" y="140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6" name="Line 97"/>
              <p:cNvSpPr>
                <a:spLocks noChangeShapeType="1"/>
              </p:cNvSpPr>
              <p:nvPr/>
            </p:nvSpPr>
            <p:spPr bwMode="auto">
              <a:xfrm>
                <a:off x="5453" y="1430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7" name="Line 98"/>
              <p:cNvSpPr>
                <a:spLocks noChangeShapeType="1"/>
              </p:cNvSpPr>
              <p:nvPr/>
            </p:nvSpPr>
            <p:spPr bwMode="auto">
              <a:xfrm>
                <a:off x="5512" y="1455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8" name="Line 99"/>
              <p:cNvSpPr>
                <a:spLocks noChangeShapeType="1"/>
              </p:cNvSpPr>
              <p:nvPr/>
            </p:nvSpPr>
            <p:spPr bwMode="auto">
              <a:xfrm>
                <a:off x="660" y="1566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9" name="Line 100"/>
              <p:cNvSpPr>
                <a:spLocks noChangeShapeType="1"/>
              </p:cNvSpPr>
              <p:nvPr/>
            </p:nvSpPr>
            <p:spPr bwMode="auto">
              <a:xfrm>
                <a:off x="719" y="1587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0" name="Line 101"/>
              <p:cNvSpPr>
                <a:spLocks noChangeShapeType="1"/>
              </p:cNvSpPr>
              <p:nvPr/>
            </p:nvSpPr>
            <p:spPr bwMode="auto">
              <a:xfrm>
                <a:off x="778" y="1608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1" name="Line 102"/>
              <p:cNvSpPr>
                <a:spLocks noChangeShapeType="1"/>
              </p:cNvSpPr>
              <p:nvPr/>
            </p:nvSpPr>
            <p:spPr bwMode="auto">
              <a:xfrm>
                <a:off x="838" y="1633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2" name="Line 103"/>
              <p:cNvSpPr>
                <a:spLocks noChangeShapeType="1"/>
              </p:cNvSpPr>
              <p:nvPr/>
            </p:nvSpPr>
            <p:spPr bwMode="auto">
              <a:xfrm>
                <a:off x="894" y="165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3" name="Line 104"/>
              <p:cNvSpPr>
                <a:spLocks noChangeShapeType="1"/>
              </p:cNvSpPr>
              <p:nvPr/>
            </p:nvSpPr>
            <p:spPr bwMode="auto">
              <a:xfrm>
                <a:off x="953" y="1675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4" name="Line 105"/>
              <p:cNvSpPr>
                <a:spLocks noChangeShapeType="1"/>
              </p:cNvSpPr>
              <p:nvPr/>
            </p:nvSpPr>
            <p:spPr bwMode="auto">
              <a:xfrm>
                <a:off x="1012" y="169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5" name="Line 106"/>
              <p:cNvSpPr>
                <a:spLocks noChangeShapeType="1"/>
              </p:cNvSpPr>
              <p:nvPr/>
            </p:nvSpPr>
            <p:spPr bwMode="auto">
              <a:xfrm>
                <a:off x="1072" y="1720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6" name="Line 107"/>
              <p:cNvSpPr>
                <a:spLocks noChangeShapeType="1"/>
              </p:cNvSpPr>
              <p:nvPr/>
            </p:nvSpPr>
            <p:spPr bwMode="auto">
              <a:xfrm>
                <a:off x="1131" y="1741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7" name="Line 108"/>
              <p:cNvSpPr>
                <a:spLocks noChangeShapeType="1"/>
              </p:cNvSpPr>
              <p:nvPr/>
            </p:nvSpPr>
            <p:spPr bwMode="auto">
              <a:xfrm>
                <a:off x="1190" y="1765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8" name="Line 109"/>
              <p:cNvSpPr>
                <a:spLocks noChangeShapeType="1"/>
              </p:cNvSpPr>
              <p:nvPr/>
            </p:nvSpPr>
            <p:spPr bwMode="auto">
              <a:xfrm>
                <a:off x="1250" y="1786"/>
                <a:ext cx="28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9" name="Line 110"/>
              <p:cNvSpPr>
                <a:spLocks noChangeShapeType="1"/>
              </p:cNvSpPr>
              <p:nvPr/>
            </p:nvSpPr>
            <p:spPr bwMode="auto">
              <a:xfrm>
                <a:off x="1306" y="180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0" name="Line 111"/>
              <p:cNvSpPr>
                <a:spLocks noChangeShapeType="1"/>
              </p:cNvSpPr>
              <p:nvPr/>
            </p:nvSpPr>
            <p:spPr bwMode="auto">
              <a:xfrm>
                <a:off x="1365" y="1828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1" name="Line 112"/>
              <p:cNvSpPr>
                <a:spLocks noChangeShapeType="1"/>
              </p:cNvSpPr>
              <p:nvPr/>
            </p:nvSpPr>
            <p:spPr bwMode="auto">
              <a:xfrm>
                <a:off x="1424" y="1853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2" name="Line 113"/>
              <p:cNvSpPr>
                <a:spLocks noChangeShapeType="1"/>
              </p:cNvSpPr>
              <p:nvPr/>
            </p:nvSpPr>
            <p:spPr bwMode="auto">
              <a:xfrm>
                <a:off x="1484" y="187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3" name="Line 114"/>
              <p:cNvSpPr>
                <a:spLocks noChangeShapeType="1"/>
              </p:cNvSpPr>
              <p:nvPr/>
            </p:nvSpPr>
            <p:spPr bwMode="auto">
              <a:xfrm>
                <a:off x="1543" y="1895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4" name="Line 115"/>
              <p:cNvSpPr>
                <a:spLocks noChangeShapeType="1"/>
              </p:cNvSpPr>
              <p:nvPr/>
            </p:nvSpPr>
            <p:spPr bwMode="auto">
              <a:xfrm>
                <a:off x="1602" y="191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5" name="Line 116"/>
              <p:cNvSpPr>
                <a:spLocks noChangeShapeType="1"/>
              </p:cNvSpPr>
              <p:nvPr/>
            </p:nvSpPr>
            <p:spPr bwMode="auto">
              <a:xfrm>
                <a:off x="1658" y="1940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6" name="Line 117"/>
              <p:cNvSpPr>
                <a:spLocks noChangeShapeType="1"/>
              </p:cNvSpPr>
              <p:nvPr/>
            </p:nvSpPr>
            <p:spPr bwMode="auto">
              <a:xfrm>
                <a:off x="1718" y="1961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7" name="Line 118"/>
              <p:cNvSpPr>
                <a:spLocks noChangeShapeType="1"/>
              </p:cNvSpPr>
              <p:nvPr/>
            </p:nvSpPr>
            <p:spPr bwMode="auto">
              <a:xfrm>
                <a:off x="1777" y="1982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8" name="Line 119"/>
              <p:cNvSpPr>
                <a:spLocks noChangeShapeType="1"/>
              </p:cNvSpPr>
              <p:nvPr/>
            </p:nvSpPr>
            <p:spPr bwMode="auto">
              <a:xfrm>
                <a:off x="1836" y="2006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9" name="Line 120"/>
              <p:cNvSpPr>
                <a:spLocks noChangeShapeType="1"/>
              </p:cNvSpPr>
              <p:nvPr/>
            </p:nvSpPr>
            <p:spPr bwMode="auto">
              <a:xfrm>
                <a:off x="1896" y="202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0" name="Line 121"/>
              <p:cNvSpPr>
                <a:spLocks noChangeShapeType="1"/>
              </p:cNvSpPr>
              <p:nvPr/>
            </p:nvSpPr>
            <p:spPr bwMode="auto">
              <a:xfrm>
                <a:off x="1955" y="2048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1" name="Line 122"/>
              <p:cNvSpPr>
                <a:spLocks noChangeShapeType="1"/>
              </p:cNvSpPr>
              <p:nvPr/>
            </p:nvSpPr>
            <p:spPr bwMode="auto">
              <a:xfrm>
                <a:off x="2014" y="2073"/>
                <a:ext cx="28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2" name="Line 123"/>
              <p:cNvSpPr>
                <a:spLocks noChangeShapeType="1"/>
              </p:cNvSpPr>
              <p:nvPr/>
            </p:nvSpPr>
            <p:spPr bwMode="auto">
              <a:xfrm>
                <a:off x="2070" y="2094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3" name="Line 124"/>
              <p:cNvSpPr>
                <a:spLocks noChangeShapeType="1"/>
              </p:cNvSpPr>
              <p:nvPr/>
            </p:nvSpPr>
            <p:spPr bwMode="auto">
              <a:xfrm>
                <a:off x="2129" y="2115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4" name="Line 125"/>
              <p:cNvSpPr>
                <a:spLocks noChangeShapeType="1"/>
              </p:cNvSpPr>
              <p:nvPr/>
            </p:nvSpPr>
            <p:spPr bwMode="auto">
              <a:xfrm>
                <a:off x="2189" y="2136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5" name="Line 126"/>
              <p:cNvSpPr>
                <a:spLocks noChangeShapeType="1"/>
              </p:cNvSpPr>
              <p:nvPr/>
            </p:nvSpPr>
            <p:spPr bwMode="auto">
              <a:xfrm>
                <a:off x="2248" y="2160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6" name="Line 127"/>
              <p:cNvSpPr>
                <a:spLocks noChangeShapeType="1"/>
              </p:cNvSpPr>
              <p:nvPr/>
            </p:nvSpPr>
            <p:spPr bwMode="auto">
              <a:xfrm>
                <a:off x="2307" y="2177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7" name="Line 128"/>
              <p:cNvSpPr>
                <a:spLocks noChangeShapeType="1"/>
              </p:cNvSpPr>
              <p:nvPr/>
            </p:nvSpPr>
            <p:spPr bwMode="auto">
              <a:xfrm>
                <a:off x="2370" y="218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8" name="Line 129"/>
              <p:cNvSpPr>
                <a:spLocks noChangeShapeType="1"/>
              </p:cNvSpPr>
              <p:nvPr/>
            </p:nvSpPr>
            <p:spPr bwMode="auto">
              <a:xfrm>
                <a:off x="2433" y="219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9" name="Line 130"/>
              <p:cNvSpPr>
                <a:spLocks noChangeShapeType="1"/>
              </p:cNvSpPr>
              <p:nvPr/>
            </p:nvSpPr>
            <p:spPr bwMode="auto">
              <a:xfrm>
                <a:off x="2493" y="2209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0" name="Line 131"/>
              <p:cNvSpPr>
                <a:spLocks noChangeShapeType="1"/>
              </p:cNvSpPr>
              <p:nvPr/>
            </p:nvSpPr>
            <p:spPr bwMode="auto">
              <a:xfrm>
                <a:off x="2555" y="2223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1" name="Line 132"/>
              <p:cNvSpPr>
                <a:spLocks noChangeShapeType="1"/>
              </p:cNvSpPr>
              <p:nvPr/>
            </p:nvSpPr>
            <p:spPr bwMode="auto">
              <a:xfrm>
                <a:off x="2618" y="2233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" name="Line 133"/>
              <p:cNvSpPr>
                <a:spLocks noChangeShapeType="1"/>
              </p:cNvSpPr>
              <p:nvPr/>
            </p:nvSpPr>
            <p:spPr bwMode="auto">
              <a:xfrm>
                <a:off x="2678" y="2244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" name="Line 134"/>
              <p:cNvSpPr>
                <a:spLocks noChangeShapeType="1"/>
              </p:cNvSpPr>
              <p:nvPr/>
            </p:nvSpPr>
            <p:spPr bwMode="auto">
              <a:xfrm>
                <a:off x="2740" y="225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" name="Line 135"/>
              <p:cNvSpPr>
                <a:spLocks noChangeShapeType="1"/>
              </p:cNvSpPr>
              <p:nvPr/>
            </p:nvSpPr>
            <p:spPr bwMode="auto">
              <a:xfrm>
                <a:off x="2803" y="226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" name="Line 136"/>
              <p:cNvSpPr>
                <a:spLocks noChangeShapeType="1"/>
              </p:cNvSpPr>
              <p:nvPr/>
            </p:nvSpPr>
            <p:spPr bwMode="auto">
              <a:xfrm>
                <a:off x="2863" y="2279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Line 137"/>
              <p:cNvSpPr>
                <a:spLocks noChangeShapeType="1"/>
              </p:cNvSpPr>
              <p:nvPr/>
            </p:nvSpPr>
            <p:spPr bwMode="auto">
              <a:xfrm>
                <a:off x="2925" y="228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" name="Line 138"/>
              <p:cNvSpPr>
                <a:spLocks noChangeShapeType="1"/>
              </p:cNvSpPr>
              <p:nvPr/>
            </p:nvSpPr>
            <p:spPr bwMode="auto">
              <a:xfrm>
                <a:off x="2988" y="2303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" name="Line 139"/>
              <p:cNvSpPr>
                <a:spLocks noChangeShapeType="1"/>
              </p:cNvSpPr>
              <p:nvPr/>
            </p:nvSpPr>
            <p:spPr bwMode="auto">
              <a:xfrm>
                <a:off x="3051" y="2314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" name="Line 140"/>
              <p:cNvSpPr>
                <a:spLocks noChangeShapeType="1"/>
              </p:cNvSpPr>
              <p:nvPr/>
            </p:nvSpPr>
            <p:spPr bwMode="auto">
              <a:xfrm>
                <a:off x="3110" y="232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0" name="Line 141"/>
              <p:cNvSpPr>
                <a:spLocks noChangeShapeType="1"/>
              </p:cNvSpPr>
              <p:nvPr/>
            </p:nvSpPr>
            <p:spPr bwMode="auto">
              <a:xfrm>
                <a:off x="3173" y="2335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1" name="Line 142"/>
              <p:cNvSpPr>
                <a:spLocks noChangeShapeType="1"/>
              </p:cNvSpPr>
              <p:nvPr/>
            </p:nvSpPr>
            <p:spPr bwMode="auto">
              <a:xfrm>
                <a:off x="3236" y="2349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" name="Line 143"/>
              <p:cNvSpPr>
                <a:spLocks noChangeShapeType="1"/>
              </p:cNvSpPr>
              <p:nvPr/>
            </p:nvSpPr>
            <p:spPr bwMode="auto">
              <a:xfrm>
                <a:off x="3295" y="235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" name="Line 144"/>
              <p:cNvSpPr>
                <a:spLocks noChangeShapeType="1"/>
              </p:cNvSpPr>
              <p:nvPr/>
            </p:nvSpPr>
            <p:spPr bwMode="auto">
              <a:xfrm>
                <a:off x="3358" y="2370"/>
                <a:ext cx="35" cy="6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" name="Line 145"/>
              <p:cNvSpPr>
                <a:spLocks noChangeShapeType="1"/>
              </p:cNvSpPr>
              <p:nvPr/>
            </p:nvSpPr>
            <p:spPr bwMode="auto">
              <a:xfrm>
                <a:off x="3421" y="2380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5" name="Line 146"/>
              <p:cNvSpPr>
                <a:spLocks noChangeShapeType="1"/>
              </p:cNvSpPr>
              <p:nvPr/>
            </p:nvSpPr>
            <p:spPr bwMode="auto">
              <a:xfrm>
                <a:off x="3484" y="2394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" name="Line 147"/>
              <p:cNvSpPr>
                <a:spLocks noChangeShapeType="1"/>
              </p:cNvSpPr>
              <p:nvPr/>
            </p:nvSpPr>
            <p:spPr bwMode="auto">
              <a:xfrm>
                <a:off x="3543" y="240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" name="Line 148"/>
              <p:cNvSpPr>
                <a:spLocks noChangeShapeType="1"/>
              </p:cNvSpPr>
              <p:nvPr/>
            </p:nvSpPr>
            <p:spPr bwMode="auto">
              <a:xfrm>
                <a:off x="3606" y="2415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8" name="Line 149"/>
              <p:cNvSpPr>
                <a:spLocks noChangeShapeType="1"/>
              </p:cNvSpPr>
              <p:nvPr/>
            </p:nvSpPr>
            <p:spPr bwMode="auto">
              <a:xfrm>
                <a:off x="3669" y="242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9" name="Line 150"/>
              <p:cNvSpPr>
                <a:spLocks noChangeShapeType="1"/>
              </p:cNvSpPr>
              <p:nvPr/>
            </p:nvSpPr>
            <p:spPr bwMode="auto">
              <a:xfrm>
                <a:off x="3728" y="2439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0" name="Line 151"/>
              <p:cNvSpPr>
                <a:spLocks noChangeShapeType="1"/>
              </p:cNvSpPr>
              <p:nvPr/>
            </p:nvSpPr>
            <p:spPr bwMode="auto">
              <a:xfrm>
                <a:off x="3791" y="2450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" name="Line 152"/>
              <p:cNvSpPr>
                <a:spLocks noChangeShapeType="1"/>
              </p:cNvSpPr>
              <p:nvPr/>
            </p:nvSpPr>
            <p:spPr bwMode="auto">
              <a:xfrm>
                <a:off x="3854" y="2460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" name="Line 153"/>
              <p:cNvSpPr>
                <a:spLocks noChangeShapeType="1"/>
              </p:cNvSpPr>
              <p:nvPr/>
            </p:nvSpPr>
            <p:spPr bwMode="auto">
              <a:xfrm>
                <a:off x="3913" y="2478"/>
                <a:ext cx="25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" name="Line 154"/>
              <p:cNvSpPr>
                <a:spLocks noChangeShapeType="1"/>
              </p:cNvSpPr>
              <p:nvPr/>
            </p:nvSpPr>
            <p:spPr bwMode="auto">
              <a:xfrm>
                <a:off x="3962" y="2516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" name="Line 155"/>
              <p:cNvSpPr>
                <a:spLocks noChangeShapeType="1"/>
              </p:cNvSpPr>
              <p:nvPr/>
            </p:nvSpPr>
            <p:spPr bwMode="auto">
              <a:xfrm>
                <a:off x="4015" y="2551"/>
                <a:ext cx="27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5" name="Line 156"/>
              <p:cNvSpPr>
                <a:spLocks noChangeShapeType="1"/>
              </p:cNvSpPr>
              <p:nvPr/>
            </p:nvSpPr>
            <p:spPr bwMode="auto">
              <a:xfrm>
                <a:off x="4067" y="2586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" name="Line 157"/>
              <p:cNvSpPr>
                <a:spLocks noChangeShapeType="1"/>
              </p:cNvSpPr>
              <p:nvPr/>
            </p:nvSpPr>
            <p:spPr bwMode="auto">
              <a:xfrm>
                <a:off x="4119" y="2621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" name="Line 158"/>
              <p:cNvSpPr>
                <a:spLocks noChangeShapeType="1"/>
              </p:cNvSpPr>
              <p:nvPr/>
            </p:nvSpPr>
            <p:spPr bwMode="auto">
              <a:xfrm>
                <a:off x="4168" y="2659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" name="Line 159"/>
              <p:cNvSpPr>
                <a:spLocks noChangeShapeType="1"/>
              </p:cNvSpPr>
              <p:nvPr/>
            </p:nvSpPr>
            <p:spPr bwMode="auto">
              <a:xfrm>
                <a:off x="4221" y="2694"/>
                <a:ext cx="27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9" name="Line 160"/>
              <p:cNvSpPr>
                <a:spLocks noChangeShapeType="1"/>
              </p:cNvSpPr>
              <p:nvPr/>
            </p:nvSpPr>
            <p:spPr bwMode="auto">
              <a:xfrm>
                <a:off x="4273" y="2729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0" name="Line 161"/>
              <p:cNvSpPr>
                <a:spLocks noChangeShapeType="1"/>
              </p:cNvSpPr>
              <p:nvPr/>
            </p:nvSpPr>
            <p:spPr bwMode="auto">
              <a:xfrm>
                <a:off x="4325" y="2768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1" name="Line 162"/>
              <p:cNvSpPr>
                <a:spLocks noChangeShapeType="1"/>
              </p:cNvSpPr>
              <p:nvPr/>
            </p:nvSpPr>
            <p:spPr bwMode="auto">
              <a:xfrm>
                <a:off x="4374" y="2802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2" name="Line 163"/>
              <p:cNvSpPr>
                <a:spLocks noChangeShapeType="1"/>
              </p:cNvSpPr>
              <p:nvPr/>
            </p:nvSpPr>
            <p:spPr bwMode="auto">
              <a:xfrm>
                <a:off x="4426" y="2837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3" name="Line 164"/>
              <p:cNvSpPr>
                <a:spLocks noChangeShapeType="1"/>
              </p:cNvSpPr>
              <p:nvPr/>
            </p:nvSpPr>
            <p:spPr bwMode="auto">
              <a:xfrm>
                <a:off x="4479" y="2872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4" name="Line 165"/>
              <p:cNvSpPr>
                <a:spLocks noChangeShapeType="1"/>
              </p:cNvSpPr>
              <p:nvPr/>
            </p:nvSpPr>
            <p:spPr bwMode="auto">
              <a:xfrm>
                <a:off x="4531" y="2911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5" name="Line 166"/>
              <p:cNvSpPr>
                <a:spLocks noChangeShapeType="1"/>
              </p:cNvSpPr>
              <p:nvPr/>
            </p:nvSpPr>
            <p:spPr bwMode="auto">
              <a:xfrm>
                <a:off x="4584" y="2946"/>
                <a:ext cx="24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6" name="Line 167"/>
              <p:cNvSpPr>
                <a:spLocks noChangeShapeType="1"/>
              </p:cNvSpPr>
              <p:nvPr/>
            </p:nvSpPr>
            <p:spPr bwMode="auto">
              <a:xfrm>
                <a:off x="4632" y="2981"/>
                <a:ext cx="28" cy="2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7" name="Line 168"/>
              <p:cNvSpPr>
                <a:spLocks noChangeShapeType="1"/>
              </p:cNvSpPr>
              <p:nvPr/>
            </p:nvSpPr>
            <p:spPr bwMode="auto">
              <a:xfrm>
                <a:off x="4685" y="3015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8" name="Line 169"/>
              <p:cNvSpPr>
                <a:spLocks noChangeShapeType="1"/>
              </p:cNvSpPr>
              <p:nvPr/>
            </p:nvSpPr>
            <p:spPr bwMode="auto">
              <a:xfrm>
                <a:off x="4737" y="3054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" name="Line 170"/>
              <p:cNvSpPr>
                <a:spLocks noChangeShapeType="1"/>
              </p:cNvSpPr>
              <p:nvPr/>
            </p:nvSpPr>
            <p:spPr bwMode="auto">
              <a:xfrm>
                <a:off x="4790" y="3089"/>
                <a:ext cx="27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0" name="Line 171"/>
              <p:cNvSpPr>
                <a:spLocks noChangeShapeType="1"/>
              </p:cNvSpPr>
              <p:nvPr/>
            </p:nvSpPr>
            <p:spPr bwMode="auto">
              <a:xfrm>
                <a:off x="4838" y="3124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1" name="Line 172"/>
              <p:cNvSpPr>
                <a:spLocks noChangeShapeType="1"/>
              </p:cNvSpPr>
              <p:nvPr/>
            </p:nvSpPr>
            <p:spPr bwMode="auto">
              <a:xfrm>
                <a:off x="4891" y="3162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2" name="Line 173"/>
              <p:cNvSpPr>
                <a:spLocks noChangeShapeType="1"/>
              </p:cNvSpPr>
              <p:nvPr/>
            </p:nvSpPr>
            <p:spPr bwMode="auto">
              <a:xfrm>
                <a:off x="4943" y="3197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3" name="Line 174"/>
              <p:cNvSpPr>
                <a:spLocks noChangeShapeType="1"/>
              </p:cNvSpPr>
              <p:nvPr/>
            </p:nvSpPr>
            <p:spPr bwMode="auto">
              <a:xfrm>
                <a:off x="4995" y="3232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4" name="Line 175"/>
              <p:cNvSpPr>
                <a:spLocks noChangeShapeType="1"/>
              </p:cNvSpPr>
              <p:nvPr/>
            </p:nvSpPr>
            <p:spPr bwMode="auto">
              <a:xfrm>
                <a:off x="5048" y="3267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5" name="Line 176"/>
              <p:cNvSpPr>
                <a:spLocks noChangeShapeType="1"/>
              </p:cNvSpPr>
              <p:nvPr/>
            </p:nvSpPr>
            <p:spPr bwMode="auto">
              <a:xfrm>
                <a:off x="5097" y="3305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6" name="Line 177"/>
              <p:cNvSpPr>
                <a:spLocks noChangeShapeType="1"/>
              </p:cNvSpPr>
              <p:nvPr/>
            </p:nvSpPr>
            <p:spPr bwMode="auto">
              <a:xfrm>
                <a:off x="5149" y="3340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7" name="Line 178"/>
              <p:cNvSpPr>
                <a:spLocks noChangeShapeType="1"/>
              </p:cNvSpPr>
              <p:nvPr/>
            </p:nvSpPr>
            <p:spPr bwMode="auto">
              <a:xfrm>
                <a:off x="5201" y="3375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8" name="Line 179"/>
              <p:cNvSpPr>
                <a:spLocks noChangeShapeType="1"/>
              </p:cNvSpPr>
              <p:nvPr/>
            </p:nvSpPr>
            <p:spPr bwMode="auto">
              <a:xfrm>
                <a:off x="5254" y="3410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9" name="Line 180"/>
              <p:cNvSpPr>
                <a:spLocks noChangeShapeType="1"/>
              </p:cNvSpPr>
              <p:nvPr/>
            </p:nvSpPr>
            <p:spPr bwMode="auto">
              <a:xfrm>
                <a:off x="5306" y="3448"/>
                <a:ext cx="25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0" name="Line 181"/>
              <p:cNvSpPr>
                <a:spLocks noChangeShapeType="1"/>
              </p:cNvSpPr>
              <p:nvPr/>
            </p:nvSpPr>
            <p:spPr bwMode="auto">
              <a:xfrm>
                <a:off x="5355" y="3483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1" name="Line 182"/>
              <p:cNvSpPr>
                <a:spLocks noChangeShapeType="1"/>
              </p:cNvSpPr>
              <p:nvPr/>
            </p:nvSpPr>
            <p:spPr bwMode="auto">
              <a:xfrm>
                <a:off x="5407" y="3518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2" name="Line 183"/>
              <p:cNvSpPr>
                <a:spLocks noChangeShapeType="1"/>
              </p:cNvSpPr>
              <p:nvPr/>
            </p:nvSpPr>
            <p:spPr bwMode="auto">
              <a:xfrm>
                <a:off x="5460" y="3553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3" name="Line 184"/>
              <p:cNvSpPr>
                <a:spLocks noChangeShapeType="1"/>
              </p:cNvSpPr>
              <p:nvPr/>
            </p:nvSpPr>
            <p:spPr bwMode="auto">
              <a:xfrm>
                <a:off x="5512" y="3592"/>
                <a:ext cx="7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4" name="Line 185"/>
              <p:cNvSpPr>
                <a:spLocks noChangeShapeType="1"/>
              </p:cNvSpPr>
              <p:nvPr/>
            </p:nvSpPr>
            <p:spPr bwMode="auto">
              <a:xfrm flipV="1">
                <a:off x="569" y="470"/>
                <a:ext cx="0" cy="321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5" name="Line 186"/>
              <p:cNvSpPr>
                <a:spLocks noChangeShapeType="1"/>
              </p:cNvSpPr>
              <p:nvPr/>
            </p:nvSpPr>
            <p:spPr bwMode="auto">
              <a:xfrm flipH="1">
                <a:off x="510" y="328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6" name="Rectangle 187"/>
              <p:cNvSpPr>
                <a:spLocks noChangeArrowheads="1"/>
              </p:cNvSpPr>
              <p:nvPr/>
            </p:nvSpPr>
            <p:spPr bwMode="auto">
              <a:xfrm rot="16200000">
                <a:off x="230" y="3155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-6000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7" name="Line 188"/>
              <p:cNvSpPr>
                <a:spLocks noChangeShapeType="1"/>
              </p:cNvSpPr>
              <p:nvPr/>
            </p:nvSpPr>
            <p:spPr bwMode="auto">
              <a:xfrm flipH="1">
                <a:off x="510" y="2743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8" name="Rectangle 189"/>
              <p:cNvSpPr>
                <a:spLocks noChangeArrowheads="1"/>
              </p:cNvSpPr>
              <p:nvPr/>
            </p:nvSpPr>
            <p:spPr bwMode="auto">
              <a:xfrm rot="16200000">
                <a:off x="230" y="2614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-4000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9" name="Line 190"/>
              <p:cNvSpPr>
                <a:spLocks noChangeShapeType="1"/>
              </p:cNvSpPr>
              <p:nvPr/>
            </p:nvSpPr>
            <p:spPr bwMode="auto">
              <a:xfrm flipH="1">
                <a:off x="510" y="2205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0" name="Rectangle 191"/>
              <p:cNvSpPr>
                <a:spLocks noChangeArrowheads="1"/>
              </p:cNvSpPr>
              <p:nvPr/>
            </p:nvSpPr>
            <p:spPr bwMode="auto">
              <a:xfrm rot="16200000">
                <a:off x="230" y="2076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-2000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1" name="Line 192"/>
              <p:cNvSpPr>
                <a:spLocks noChangeShapeType="1"/>
              </p:cNvSpPr>
              <p:nvPr/>
            </p:nvSpPr>
            <p:spPr bwMode="auto">
              <a:xfrm flipH="1">
                <a:off x="510" y="166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2" name="Rectangle 193"/>
              <p:cNvSpPr>
                <a:spLocks noChangeArrowheads="1"/>
              </p:cNvSpPr>
              <p:nvPr/>
            </p:nvSpPr>
            <p:spPr bwMode="auto">
              <a:xfrm rot="16200000">
                <a:off x="376" y="1541"/>
                <a:ext cx="8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3" name="Line 194"/>
              <p:cNvSpPr>
                <a:spLocks noChangeShapeType="1"/>
              </p:cNvSpPr>
              <p:nvPr/>
            </p:nvSpPr>
            <p:spPr bwMode="auto">
              <a:xfrm flipH="1">
                <a:off x="510" y="1126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4" name="Rectangle 195"/>
              <p:cNvSpPr>
                <a:spLocks noChangeArrowheads="1"/>
              </p:cNvSpPr>
              <p:nvPr/>
            </p:nvSpPr>
            <p:spPr bwMode="auto">
              <a:xfrm rot="16200000">
                <a:off x="253" y="999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5" name="Line 196"/>
              <p:cNvSpPr>
                <a:spLocks noChangeShapeType="1"/>
              </p:cNvSpPr>
              <p:nvPr/>
            </p:nvSpPr>
            <p:spPr bwMode="auto">
              <a:xfrm flipH="1">
                <a:off x="510" y="589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6" name="Rectangle 197"/>
              <p:cNvSpPr>
                <a:spLocks noChangeArrowheads="1"/>
              </p:cNvSpPr>
              <p:nvPr/>
            </p:nvSpPr>
            <p:spPr bwMode="auto">
              <a:xfrm rot="16200000">
                <a:off x="254" y="460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4000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7" name="Rectangle 198"/>
              <p:cNvSpPr>
                <a:spLocks noChangeArrowheads="1"/>
              </p:cNvSpPr>
              <p:nvPr/>
            </p:nvSpPr>
            <p:spPr bwMode="auto">
              <a:xfrm rot="16200000">
                <a:off x="-1218" y="1894"/>
                <a:ext cx="28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Experimental Vs. Control ITT on Income ($)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8" name="Line 199"/>
              <p:cNvSpPr>
                <a:spLocks noChangeShapeType="1"/>
              </p:cNvSpPr>
              <p:nvPr/>
            </p:nvSpPr>
            <p:spPr bwMode="auto">
              <a:xfrm>
                <a:off x="569" y="3686"/>
                <a:ext cx="504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9" name="Line 200"/>
              <p:cNvSpPr>
                <a:spLocks noChangeShapeType="1"/>
              </p:cNvSpPr>
              <p:nvPr/>
            </p:nvSpPr>
            <p:spPr bwMode="auto">
              <a:xfrm>
                <a:off x="660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0" name="Rectangle 201"/>
              <p:cNvSpPr>
                <a:spLocks noChangeArrowheads="1"/>
              </p:cNvSpPr>
              <p:nvPr/>
            </p:nvSpPr>
            <p:spPr bwMode="auto">
              <a:xfrm>
                <a:off x="579" y="3773"/>
                <a:ext cx="16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1" name="Line 202"/>
              <p:cNvSpPr>
                <a:spLocks noChangeShapeType="1"/>
              </p:cNvSpPr>
              <p:nvPr/>
            </p:nvSpPr>
            <p:spPr bwMode="auto">
              <a:xfrm>
                <a:off x="2280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2" name="Rectangle 203"/>
              <p:cNvSpPr>
                <a:spLocks noChangeArrowheads="1"/>
              </p:cNvSpPr>
              <p:nvPr/>
            </p:nvSpPr>
            <p:spPr bwMode="auto">
              <a:xfrm>
                <a:off x="2199" y="3773"/>
                <a:ext cx="16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3" name="Line 204"/>
              <p:cNvSpPr>
                <a:spLocks noChangeShapeType="1"/>
              </p:cNvSpPr>
              <p:nvPr/>
            </p:nvSpPr>
            <p:spPr bwMode="auto">
              <a:xfrm>
                <a:off x="3899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9" name="Rectangle 206"/>
            <p:cNvSpPr>
              <a:spLocks noChangeArrowheads="1"/>
            </p:cNvSpPr>
            <p:nvPr/>
          </p:nvSpPr>
          <p:spPr bwMode="auto">
            <a:xfrm>
              <a:off x="381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14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Line 207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208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16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209"/>
            <p:cNvSpPr>
              <a:spLocks noChangeArrowheads="1"/>
            </p:cNvSpPr>
            <p:nvPr/>
          </p:nvSpPr>
          <p:spPr bwMode="auto">
            <a:xfrm>
              <a:off x="1841" y="3952"/>
              <a:ext cx="233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Age of Child at Random Assignment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Rectangle 210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1E2D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04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0" y="832301"/>
            <a:ext cx="10972800" cy="6858000"/>
            <a:chOff x="48" y="324"/>
            <a:chExt cx="5184" cy="3240"/>
          </a:xfrm>
        </p:grpSpPr>
        <p:sp>
          <p:nvSpPr>
            <p:cNvPr id="3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8" y="324"/>
              <a:ext cx="5184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Rectangle 7"/>
            <p:cNvSpPr>
              <a:spLocks noChangeArrowheads="1"/>
            </p:cNvSpPr>
            <p:nvPr/>
          </p:nvSpPr>
          <p:spPr bwMode="auto">
            <a:xfrm>
              <a:off x="1150" y="486"/>
              <a:ext cx="3598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1150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Line 9"/>
            <p:cNvSpPr>
              <a:spLocks noChangeShapeType="1"/>
            </p:cNvSpPr>
            <p:nvPr/>
          </p:nvSpPr>
          <p:spPr bwMode="auto">
            <a:xfrm>
              <a:off x="124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>
              <a:off x="134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Line 11"/>
            <p:cNvSpPr>
              <a:spLocks noChangeShapeType="1"/>
            </p:cNvSpPr>
            <p:nvPr/>
          </p:nvSpPr>
          <p:spPr bwMode="auto">
            <a:xfrm>
              <a:off x="1441" y="2568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>
              <a:off x="1536" y="2568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4" name="Line 13"/>
            <p:cNvSpPr>
              <a:spLocks noChangeShapeType="1"/>
            </p:cNvSpPr>
            <p:nvPr/>
          </p:nvSpPr>
          <p:spPr bwMode="auto">
            <a:xfrm>
              <a:off x="1633" y="2568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Line 14"/>
            <p:cNvSpPr>
              <a:spLocks noChangeShapeType="1"/>
            </p:cNvSpPr>
            <p:nvPr/>
          </p:nvSpPr>
          <p:spPr bwMode="auto">
            <a:xfrm>
              <a:off x="173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6" name="Line 15"/>
            <p:cNvSpPr>
              <a:spLocks noChangeShapeType="1"/>
            </p:cNvSpPr>
            <p:nvPr/>
          </p:nvSpPr>
          <p:spPr bwMode="auto">
            <a:xfrm>
              <a:off x="1830" y="2568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192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202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Line 18"/>
            <p:cNvSpPr>
              <a:spLocks noChangeShapeType="1"/>
            </p:cNvSpPr>
            <p:nvPr/>
          </p:nvSpPr>
          <p:spPr bwMode="auto">
            <a:xfrm>
              <a:off x="211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Line 19"/>
            <p:cNvSpPr>
              <a:spLocks noChangeShapeType="1"/>
            </p:cNvSpPr>
            <p:nvPr/>
          </p:nvSpPr>
          <p:spPr bwMode="auto">
            <a:xfrm>
              <a:off x="2217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Line 20"/>
            <p:cNvSpPr>
              <a:spLocks noChangeShapeType="1"/>
            </p:cNvSpPr>
            <p:nvPr/>
          </p:nvSpPr>
          <p:spPr bwMode="auto">
            <a:xfrm>
              <a:off x="231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Line 21"/>
            <p:cNvSpPr>
              <a:spLocks noChangeShapeType="1"/>
            </p:cNvSpPr>
            <p:nvPr/>
          </p:nvSpPr>
          <p:spPr bwMode="auto">
            <a:xfrm>
              <a:off x="2411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3" name="Line 22"/>
            <p:cNvSpPr>
              <a:spLocks noChangeShapeType="1"/>
            </p:cNvSpPr>
            <p:nvPr/>
          </p:nvSpPr>
          <p:spPr bwMode="auto">
            <a:xfrm>
              <a:off x="2508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8" name="Line 23"/>
            <p:cNvSpPr>
              <a:spLocks noChangeShapeType="1"/>
            </p:cNvSpPr>
            <p:nvPr/>
          </p:nvSpPr>
          <p:spPr bwMode="auto">
            <a:xfrm>
              <a:off x="260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9" name="Line 24"/>
            <p:cNvSpPr>
              <a:spLocks noChangeShapeType="1"/>
            </p:cNvSpPr>
            <p:nvPr/>
          </p:nvSpPr>
          <p:spPr bwMode="auto">
            <a:xfrm>
              <a:off x="2703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0" name="Line 25"/>
            <p:cNvSpPr>
              <a:spLocks noChangeShapeType="1"/>
            </p:cNvSpPr>
            <p:nvPr/>
          </p:nvSpPr>
          <p:spPr bwMode="auto">
            <a:xfrm>
              <a:off x="2800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2" name="Line 26"/>
            <p:cNvSpPr>
              <a:spLocks noChangeShapeType="1"/>
            </p:cNvSpPr>
            <p:nvPr/>
          </p:nvSpPr>
          <p:spPr bwMode="auto">
            <a:xfrm>
              <a:off x="289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3" name="Line 27"/>
            <p:cNvSpPr>
              <a:spLocks noChangeShapeType="1"/>
            </p:cNvSpPr>
            <p:nvPr/>
          </p:nvSpPr>
          <p:spPr bwMode="auto">
            <a:xfrm>
              <a:off x="2994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4" name="Line 28"/>
            <p:cNvSpPr>
              <a:spLocks noChangeShapeType="1"/>
            </p:cNvSpPr>
            <p:nvPr/>
          </p:nvSpPr>
          <p:spPr bwMode="auto">
            <a:xfrm>
              <a:off x="3091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5" name="Line 29"/>
            <p:cNvSpPr>
              <a:spLocks noChangeShapeType="1"/>
            </p:cNvSpPr>
            <p:nvPr/>
          </p:nvSpPr>
          <p:spPr bwMode="auto">
            <a:xfrm>
              <a:off x="3189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6" name="Line 30"/>
            <p:cNvSpPr>
              <a:spLocks noChangeShapeType="1"/>
            </p:cNvSpPr>
            <p:nvPr/>
          </p:nvSpPr>
          <p:spPr bwMode="auto">
            <a:xfrm>
              <a:off x="3286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7" name="Line 31"/>
            <p:cNvSpPr>
              <a:spLocks noChangeShapeType="1"/>
            </p:cNvSpPr>
            <p:nvPr/>
          </p:nvSpPr>
          <p:spPr bwMode="auto">
            <a:xfrm>
              <a:off x="338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8" name="Line 32"/>
            <p:cNvSpPr>
              <a:spLocks noChangeShapeType="1"/>
            </p:cNvSpPr>
            <p:nvPr/>
          </p:nvSpPr>
          <p:spPr bwMode="auto">
            <a:xfrm>
              <a:off x="3480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9" name="Line 33"/>
            <p:cNvSpPr>
              <a:spLocks noChangeShapeType="1"/>
            </p:cNvSpPr>
            <p:nvPr/>
          </p:nvSpPr>
          <p:spPr bwMode="auto">
            <a:xfrm>
              <a:off x="3577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0" name="Line 34"/>
            <p:cNvSpPr>
              <a:spLocks noChangeShapeType="1"/>
            </p:cNvSpPr>
            <p:nvPr/>
          </p:nvSpPr>
          <p:spPr bwMode="auto">
            <a:xfrm>
              <a:off x="3675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1" name="Line 35"/>
            <p:cNvSpPr>
              <a:spLocks noChangeShapeType="1"/>
            </p:cNvSpPr>
            <p:nvPr/>
          </p:nvSpPr>
          <p:spPr bwMode="auto">
            <a:xfrm>
              <a:off x="377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8" name="Line 36"/>
            <p:cNvSpPr>
              <a:spLocks noChangeShapeType="1"/>
            </p:cNvSpPr>
            <p:nvPr/>
          </p:nvSpPr>
          <p:spPr bwMode="auto">
            <a:xfrm>
              <a:off x="386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1" name="Line 37"/>
            <p:cNvSpPr>
              <a:spLocks noChangeShapeType="1"/>
            </p:cNvSpPr>
            <p:nvPr/>
          </p:nvSpPr>
          <p:spPr bwMode="auto">
            <a:xfrm>
              <a:off x="3966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2" name="Line 38"/>
            <p:cNvSpPr>
              <a:spLocks noChangeShapeType="1"/>
            </p:cNvSpPr>
            <p:nvPr/>
          </p:nvSpPr>
          <p:spPr bwMode="auto">
            <a:xfrm>
              <a:off x="4063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3" name="Line 39"/>
            <p:cNvSpPr>
              <a:spLocks noChangeShapeType="1"/>
            </p:cNvSpPr>
            <p:nvPr/>
          </p:nvSpPr>
          <p:spPr bwMode="auto">
            <a:xfrm>
              <a:off x="4161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4" name="Line 40"/>
            <p:cNvSpPr>
              <a:spLocks noChangeShapeType="1"/>
            </p:cNvSpPr>
            <p:nvPr/>
          </p:nvSpPr>
          <p:spPr bwMode="auto">
            <a:xfrm>
              <a:off x="4258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5" name="Line 41"/>
            <p:cNvSpPr>
              <a:spLocks noChangeShapeType="1"/>
            </p:cNvSpPr>
            <p:nvPr/>
          </p:nvSpPr>
          <p:spPr bwMode="auto">
            <a:xfrm>
              <a:off x="4355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6" name="Line 42"/>
            <p:cNvSpPr>
              <a:spLocks noChangeShapeType="1"/>
            </p:cNvSpPr>
            <p:nvPr/>
          </p:nvSpPr>
          <p:spPr bwMode="auto">
            <a:xfrm>
              <a:off x="4452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7" name="Line 43"/>
            <p:cNvSpPr>
              <a:spLocks noChangeShapeType="1"/>
            </p:cNvSpPr>
            <p:nvPr/>
          </p:nvSpPr>
          <p:spPr bwMode="auto">
            <a:xfrm>
              <a:off x="4549" y="2568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8" name="Line 44"/>
            <p:cNvSpPr>
              <a:spLocks noChangeShapeType="1"/>
            </p:cNvSpPr>
            <p:nvPr/>
          </p:nvSpPr>
          <p:spPr bwMode="auto">
            <a:xfrm>
              <a:off x="4647" y="2568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9" name="Line 45"/>
            <p:cNvSpPr>
              <a:spLocks noChangeShapeType="1"/>
            </p:cNvSpPr>
            <p:nvPr/>
          </p:nvSpPr>
          <p:spPr bwMode="auto">
            <a:xfrm>
              <a:off x="4744" y="2568"/>
              <a:ext cx="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0" name="Line 46"/>
            <p:cNvSpPr>
              <a:spLocks noChangeShapeType="1"/>
            </p:cNvSpPr>
            <p:nvPr/>
          </p:nvSpPr>
          <p:spPr bwMode="auto">
            <a:xfrm>
              <a:off x="1150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1" name="Line 47"/>
            <p:cNvSpPr>
              <a:spLocks noChangeShapeType="1"/>
            </p:cNvSpPr>
            <p:nvPr/>
          </p:nvSpPr>
          <p:spPr bwMode="auto">
            <a:xfrm>
              <a:off x="124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2" name="Line 48"/>
            <p:cNvSpPr>
              <a:spLocks noChangeShapeType="1"/>
            </p:cNvSpPr>
            <p:nvPr/>
          </p:nvSpPr>
          <p:spPr bwMode="auto">
            <a:xfrm>
              <a:off x="134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3" name="Line 49"/>
            <p:cNvSpPr>
              <a:spLocks noChangeShapeType="1"/>
            </p:cNvSpPr>
            <p:nvPr/>
          </p:nvSpPr>
          <p:spPr bwMode="auto">
            <a:xfrm>
              <a:off x="1441" y="780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4" name="Line 50"/>
            <p:cNvSpPr>
              <a:spLocks noChangeShapeType="1"/>
            </p:cNvSpPr>
            <p:nvPr/>
          </p:nvSpPr>
          <p:spPr bwMode="auto">
            <a:xfrm>
              <a:off x="1536" y="780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5" name="Line 51"/>
            <p:cNvSpPr>
              <a:spLocks noChangeShapeType="1"/>
            </p:cNvSpPr>
            <p:nvPr/>
          </p:nvSpPr>
          <p:spPr bwMode="auto">
            <a:xfrm>
              <a:off x="1633" y="780"/>
              <a:ext cx="67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6" name="Line 52"/>
            <p:cNvSpPr>
              <a:spLocks noChangeShapeType="1"/>
            </p:cNvSpPr>
            <p:nvPr/>
          </p:nvSpPr>
          <p:spPr bwMode="auto">
            <a:xfrm>
              <a:off x="173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7" name="Line 53"/>
            <p:cNvSpPr>
              <a:spLocks noChangeShapeType="1"/>
            </p:cNvSpPr>
            <p:nvPr/>
          </p:nvSpPr>
          <p:spPr bwMode="auto">
            <a:xfrm>
              <a:off x="1830" y="780"/>
              <a:ext cx="63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8" name="Line 54"/>
            <p:cNvSpPr>
              <a:spLocks noChangeShapeType="1"/>
            </p:cNvSpPr>
            <p:nvPr/>
          </p:nvSpPr>
          <p:spPr bwMode="auto">
            <a:xfrm>
              <a:off x="192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9" name="Line 55"/>
            <p:cNvSpPr>
              <a:spLocks noChangeShapeType="1"/>
            </p:cNvSpPr>
            <p:nvPr/>
          </p:nvSpPr>
          <p:spPr bwMode="auto">
            <a:xfrm>
              <a:off x="202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0" name="Line 56"/>
            <p:cNvSpPr>
              <a:spLocks noChangeShapeType="1"/>
            </p:cNvSpPr>
            <p:nvPr/>
          </p:nvSpPr>
          <p:spPr bwMode="auto">
            <a:xfrm>
              <a:off x="211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1" name="Line 57"/>
            <p:cNvSpPr>
              <a:spLocks noChangeShapeType="1"/>
            </p:cNvSpPr>
            <p:nvPr/>
          </p:nvSpPr>
          <p:spPr bwMode="auto">
            <a:xfrm>
              <a:off x="2217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2" name="Line 58"/>
            <p:cNvSpPr>
              <a:spLocks noChangeShapeType="1"/>
            </p:cNvSpPr>
            <p:nvPr/>
          </p:nvSpPr>
          <p:spPr bwMode="auto">
            <a:xfrm>
              <a:off x="231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3" name="Line 59"/>
            <p:cNvSpPr>
              <a:spLocks noChangeShapeType="1"/>
            </p:cNvSpPr>
            <p:nvPr/>
          </p:nvSpPr>
          <p:spPr bwMode="auto">
            <a:xfrm>
              <a:off x="2411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4" name="Line 60"/>
            <p:cNvSpPr>
              <a:spLocks noChangeShapeType="1"/>
            </p:cNvSpPr>
            <p:nvPr/>
          </p:nvSpPr>
          <p:spPr bwMode="auto">
            <a:xfrm>
              <a:off x="2508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5" name="Line 61"/>
            <p:cNvSpPr>
              <a:spLocks noChangeShapeType="1"/>
            </p:cNvSpPr>
            <p:nvPr/>
          </p:nvSpPr>
          <p:spPr bwMode="auto">
            <a:xfrm>
              <a:off x="260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6" name="Line 62"/>
            <p:cNvSpPr>
              <a:spLocks noChangeShapeType="1"/>
            </p:cNvSpPr>
            <p:nvPr/>
          </p:nvSpPr>
          <p:spPr bwMode="auto">
            <a:xfrm>
              <a:off x="2703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7" name="Line 63"/>
            <p:cNvSpPr>
              <a:spLocks noChangeShapeType="1"/>
            </p:cNvSpPr>
            <p:nvPr/>
          </p:nvSpPr>
          <p:spPr bwMode="auto">
            <a:xfrm>
              <a:off x="2800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8" name="Line 64"/>
            <p:cNvSpPr>
              <a:spLocks noChangeShapeType="1"/>
            </p:cNvSpPr>
            <p:nvPr/>
          </p:nvSpPr>
          <p:spPr bwMode="auto">
            <a:xfrm>
              <a:off x="289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9" name="Line 65"/>
            <p:cNvSpPr>
              <a:spLocks noChangeShapeType="1"/>
            </p:cNvSpPr>
            <p:nvPr/>
          </p:nvSpPr>
          <p:spPr bwMode="auto">
            <a:xfrm>
              <a:off x="2994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0" name="Line 66"/>
            <p:cNvSpPr>
              <a:spLocks noChangeShapeType="1"/>
            </p:cNvSpPr>
            <p:nvPr/>
          </p:nvSpPr>
          <p:spPr bwMode="auto">
            <a:xfrm>
              <a:off x="3091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1" name="Line 67"/>
            <p:cNvSpPr>
              <a:spLocks noChangeShapeType="1"/>
            </p:cNvSpPr>
            <p:nvPr/>
          </p:nvSpPr>
          <p:spPr bwMode="auto">
            <a:xfrm>
              <a:off x="3189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1" name="Line 68"/>
            <p:cNvSpPr>
              <a:spLocks noChangeShapeType="1"/>
            </p:cNvSpPr>
            <p:nvPr/>
          </p:nvSpPr>
          <p:spPr bwMode="auto">
            <a:xfrm>
              <a:off x="3286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Line 69"/>
            <p:cNvSpPr>
              <a:spLocks noChangeShapeType="1"/>
            </p:cNvSpPr>
            <p:nvPr/>
          </p:nvSpPr>
          <p:spPr bwMode="auto">
            <a:xfrm>
              <a:off x="338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3" name="Line 70"/>
            <p:cNvSpPr>
              <a:spLocks noChangeShapeType="1"/>
            </p:cNvSpPr>
            <p:nvPr/>
          </p:nvSpPr>
          <p:spPr bwMode="auto">
            <a:xfrm>
              <a:off x="3480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Line 71"/>
            <p:cNvSpPr>
              <a:spLocks noChangeShapeType="1"/>
            </p:cNvSpPr>
            <p:nvPr/>
          </p:nvSpPr>
          <p:spPr bwMode="auto">
            <a:xfrm>
              <a:off x="3577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Line 72"/>
            <p:cNvSpPr>
              <a:spLocks noChangeShapeType="1"/>
            </p:cNvSpPr>
            <p:nvPr/>
          </p:nvSpPr>
          <p:spPr bwMode="auto">
            <a:xfrm>
              <a:off x="3675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Line 73"/>
            <p:cNvSpPr>
              <a:spLocks noChangeShapeType="1"/>
            </p:cNvSpPr>
            <p:nvPr/>
          </p:nvSpPr>
          <p:spPr bwMode="auto">
            <a:xfrm>
              <a:off x="377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9" name="Line 74"/>
            <p:cNvSpPr>
              <a:spLocks noChangeShapeType="1"/>
            </p:cNvSpPr>
            <p:nvPr/>
          </p:nvSpPr>
          <p:spPr bwMode="auto">
            <a:xfrm>
              <a:off x="386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2" name="Line 75"/>
            <p:cNvSpPr>
              <a:spLocks noChangeShapeType="1"/>
            </p:cNvSpPr>
            <p:nvPr/>
          </p:nvSpPr>
          <p:spPr bwMode="auto">
            <a:xfrm>
              <a:off x="3966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Line 76"/>
            <p:cNvSpPr>
              <a:spLocks noChangeShapeType="1"/>
            </p:cNvSpPr>
            <p:nvPr/>
          </p:nvSpPr>
          <p:spPr bwMode="auto">
            <a:xfrm>
              <a:off x="4063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Line 77"/>
            <p:cNvSpPr>
              <a:spLocks noChangeShapeType="1"/>
            </p:cNvSpPr>
            <p:nvPr/>
          </p:nvSpPr>
          <p:spPr bwMode="auto">
            <a:xfrm>
              <a:off x="4161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5" name="Line 78"/>
            <p:cNvSpPr>
              <a:spLocks noChangeShapeType="1"/>
            </p:cNvSpPr>
            <p:nvPr/>
          </p:nvSpPr>
          <p:spPr bwMode="auto">
            <a:xfrm>
              <a:off x="4258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6" name="Line 79"/>
            <p:cNvSpPr>
              <a:spLocks noChangeShapeType="1"/>
            </p:cNvSpPr>
            <p:nvPr/>
          </p:nvSpPr>
          <p:spPr bwMode="auto">
            <a:xfrm>
              <a:off x="4355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7" name="Line 80"/>
            <p:cNvSpPr>
              <a:spLocks noChangeShapeType="1"/>
            </p:cNvSpPr>
            <p:nvPr/>
          </p:nvSpPr>
          <p:spPr bwMode="auto">
            <a:xfrm>
              <a:off x="4452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8" name="Line 81"/>
            <p:cNvSpPr>
              <a:spLocks noChangeShapeType="1"/>
            </p:cNvSpPr>
            <p:nvPr/>
          </p:nvSpPr>
          <p:spPr bwMode="auto">
            <a:xfrm>
              <a:off x="4549" y="780"/>
              <a:ext cx="65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9" name="Line 82"/>
            <p:cNvSpPr>
              <a:spLocks noChangeShapeType="1"/>
            </p:cNvSpPr>
            <p:nvPr/>
          </p:nvSpPr>
          <p:spPr bwMode="auto">
            <a:xfrm>
              <a:off x="4647" y="780"/>
              <a:ext cx="6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0" name="Line 83"/>
            <p:cNvSpPr>
              <a:spLocks noChangeShapeType="1"/>
            </p:cNvSpPr>
            <p:nvPr/>
          </p:nvSpPr>
          <p:spPr bwMode="auto">
            <a:xfrm>
              <a:off x="4744" y="780"/>
              <a:ext cx="4" cy="0"/>
            </a:xfrm>
            <a:prstGeom prst="line">
              <a:avLst/>
            </a:prstGeom>
            <a:noFill/>
            <a:ln w="14288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1" name="Oval 84"/>
            <p:cNvSpPr>
              <a:spLocks noChangeArrowheads="1"/>
            </p:cNvSpPr>
            <p:nvPr/>
          </p:nvSpPr>
          <p:spPr bwMode="auto">
            <a:xfrm>
              <a:off x="1199" y="916"/>
              <a:ext cx="41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2" name="Oval 85"/>
            <p:cNvSpPr>
              <a:spLocks noChangeArrowheads="1"/>
            </p:cNvSpPr>
            <p:nvPr/>
          </p:nvSpPr>
          <p:spPr bwMode="auto">
            <a:xfrm>
              <a:off x="1331" y="942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3" name="Oval 86"/>
            <p:cNvSpPr>
              <a:spLocks noChangeArrowheads="1"/>
            </p:cNvSpPr>
            <p:nvPr/>
          </p:nvSpPr>
          <p:spPr bwMode="auto">
            <a:xfrm>
              <a:off x="1465" y="1048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4" name="Oval 87"/>
            <p:cNvSpPr>
              <a:spLocks noChangeArrowheads="1"/>
            </p:cNvSpPr>
            <p:nvPr/>
          </p:nvSpPr>
          <p:spPr bwMode="auto">
            <a:xfrm>
              <a:off x="1597" y="1121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5" name="Oval 88"/>
            <p:cNvSpPr>
              <a:spLocks noChangeArrowheads="1"/>
            </p:cNvSpPr>
            <p:nvPr/>
          </p:nvSpPr>
          <p:spPr bwMode="auto">
            <a:xfrm>
              <a:off x="1731" y="1011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6" name="Oval 89"/>
            <p:cNvSpPr>
              <a:spLocks noChangeArrowheads="1"/>
            </p:cNvSpPr>
            <p:nvPr/>
          </p:nvSpPr>
          <p:spPr bwMode="auto">
            <a:xfrm>
              <a:off x="1862" y="1151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7" name="Oval 90"/>
            <p:cNvSpPr>
              <a:spLocks noChangeArrowheads="1"/>
            </p:cNvSpPr>
            <p:nvPr/>
          </p:nvSpPr>
          <p:spPr bwMode="auto">
            <a:xfrm>
              <a:off x="1996" y="1210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0" name="Oval 91"/>
            <p:cNvSpPr>
              <a:spLocks noChangeArrowheads="1"/>
            </p:cNvSpPr>
            <p:nvPr/>
          </p:nvSpPr>
          <p:spPr bwMode="auto">
            <a:xfrm>
              <a:off x="2128" y="1324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1" name="Oval 92"/>
            <p:cNvSpPr>
              <a:spLocks noChangeArrowheads="1"/>
            </p:cNvSpPr>
            <p:nvPr/>
          </p:nvSpPr>
          <p:spPr bwMode="auto">
            <a:xfrm>
              <a:off x="2262" y="1257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2" name="Oval 93"/>
            <p:cNvSpPr>
              <a:spLocks noChangeArrowheads="1"/>
            </p:cNvSpPr>
            <p:nvPr/>
          </p:nvSpPr>
          <p:spPr bwMode="auto">
            <a:xfrm>
              <a:off x="2396" y="1395"/>
              <a:ext cx="41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3" name="Oval 94"/>
            <p:cNvSpPr>
              <a:spLocks noChangeArrowheads="1"/>
            </p:cNvSpPr>
            <p:nvPr/>
          </p:nvSpPr>
          <p:spPr bwMode="auto">
            <a:xfrm>
              <a:off x="2528" y="1378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4" name="Oval 95"/>
            <p:cNvSpPr>
              <a:spLocks noChangeArrowheads="1"/>
            </p:cNvSpPr>
            <p:nvPr/>
          </p:nvSpPr>
          <p:spPr bwMode="auto">
            <a:xfrm>
              <a:off x="2662" y="1540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5" name="Oval 96"/>
            <p:cNvSpPr>
              <a:spLocks noChangeArrowheads="1"/>
            </p:cNvSpPr>
            <p:nvPr/>
          </p:nvSpPr>
          <p:spPr bwMode="auto">
            <a:xfrm>
              <a:off x="2793" y="1624"/>
              <a:ext cx="44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6" name="Oval 97"/>
            <p:cNvSpPr>
              <a:spLocks noChangeArrowheads="1"/>
            </p:cNvSpPr>
            <p:nvPr/>
          </p:nvSpPr>
          <p:spPr bwMode="auto">
            <a:xfrm>
              <a:off x="2927" y="1629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7" name="Oval 98"/>
            <p:cNvSpPr>
              <a:spLocks noChangeArrowheads="1"/>
            </p:cNvSpPr>
            <p:nvPr/>
          </p:nvSpPr>
          <p:spPr bwMode="auto">
            <a:xfrm>
              <a:off x="3059" y="1713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8" name="Oval 99"/>
            <p:cNvSpPr>
              <a:spLocks noChangeArrowheads="1"/>
            </p:cNvSpPr>
            <p:nvPr/>
          </p:nvSpPr>
          <p:spPr bwMode="auto">
            <a:xfrm>
              <a:off x="3193" y="1819"/>
              <a:ext cx="43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9" name="Oval 100"/>
            <p:cNvSpPr>
              <a:spLocks noChangeArrowheads="1"/>
            </p:cNvSpPr>
            <p:nvPr/>
          </p:nvSpPr>
          <p:spPr bwMode="auto">
            <a:xfrm>
              <a:off x="3325" y="2058"/>
              <a:ext cx="43" cy="42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0" name="Oval 101"/>
            <p:cNvSpPr>
              <a:spLocks noChangeArrowheads="1"/>
            </p:cNvSpPr>
            <p:nvPr/>
          </p:nvSpPr>
          <p:spPr bwMode="auto">
            <a:xfrm>
              <a:off x="3459" y="2128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1" name="Oval 102"/>
            <p:cNvSpPr>
              <a:spLocks noChangeArrowheads="1"/>
            </p:cNvSpPr>
            <p:nvPr/>
          </p:nvSpPr>
          <p:spPr bwMode="auto">
            <a:xfrm>
              <a:off x="3590" y="2171"/>
              <a:ext cx="44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2" name="Oval 103"/>
            <p:cNvSpPr>
              <a:spLocks noChangeArrowheads="1"/>
            </p:cNvSpPr>
            <p:nvPr/>
          </p:nvSpPr>
          <p:spPr bwMode="auto">
            <a:xfrm>
              <a:off x="3724" y="2372"/>
              <a:ext cx="44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3" name="Oval 104"/>
            <p:cNvSpPr>
              <a:spLocks noChangeArrowheads="1"/>
            </p:cNvSpPr>
            <p:nvPr/>
          </p:nvSpPr>
          <p:spPr bwMode="auto">
            <a:xfrm>
              <a:off x="3858" y="2344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2" name="Oval 105"/>
            <p:cNvSpPr>
              <a:spLocks noChangeArrowheads="1"/>
            </p:cNvSpPr>
            <p:nvPr/>
          </p:nvSpPr>
          <p:spPr bwMode="auto">
            <a:xfrm>
              <a:off x="3990" y="2454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3" name="Oval 106"/>
            <p:cNvSpPr>
              <a:spLocks noChangeArrowheads="1"/>
            </p:cNvSpPr>
            <p:nvPr/>
          </p:nvSpPr>
          <p:spPr bwMode="auto">
            <a:xfrm>
              <a:off x="4124" y="2547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4" name="Oval 107"/>
            <p:cNvSpPr>
              <a:spLocks noChangeArrowheads="1"/>
            </p:cNvSpPr>
            <p:nvPr/>
          </p:nvSpPr>
          <p:spPr bwMode="auto">
            <a:xfrm>
              <a:off x="4256" y="2503"/>
              <a:ext cx="43" cy="44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5" name="Oval 108"/>
            <p:cNvSpPr>
              <a:spLocks noChangeArrowheads="1"/>
            </p:cNvSpPr>
            <p:nvPr/>
          </p:nvSpPr>
          <p:spPr bwMode="auto">
            <a:xfrm>
              <a:off x="4390" y="2508"/>
              <a:ext cx="41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6" name="Oval 109"/>
            <p:cNvSpPr>
              <a:spLocks noChangeArrowheads="1"/>
            </p:cNvSpPr>
            <p:nvPr/>
          </p:nvSpPr>
          <p:spPr bwMode="auto">
            <a:xfrm>
              <a:off x="4521" y="2568"/>
              <a:ext cx="44" cy="41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7" name="Oval 110"/>
            <p:cNvSpPr>
              <a:spLocks noChangeArrowheads="1"/>
            </p:cNvSpPr>
            <p:nvPr/>
          </p:nvSpPr>
          <p:spPr bwMode="auto">
            <a:xfrm>
              <a:off x="4655" y="2609"/>
              <a:ext cx="43" cy="43"/>
            </a:xfrm>
            <a:prstGeom prst="ellipse">
              <a:avLst/>
            </a:prstGeom>
            <a:solidFill>
              <a:srgbClr val="1A476F"/>
            </a:solidFill>
            <a:ln w="23813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8" name="Freeform 111"/>
            <p:cNvSpPr>
              <a:spLocks/>
            </p:cNvSpPr>
            <p:nvPr/>
          </p:nvSpPr>
          <p:spPr bwMode="auto">
            <a:xfrm>
              <a:off x="1219" y="944"/>
              <a:ext cx="2924" cy="1622"/>
            </a:xfrm>
            <a:custGeom>
              <a:avLst/>
              <a:gdLst>
                <a:gd name="T0" fmla="*/ 0 w 1354"/>
                <a:gd name="T1" fmla="*/ 0 h 751"/>
                <a:gd name="T2" fmla="*/ 62 w 1354"/>
                <a:gd name="T3" fmla="*/ 20 h 751"/>
                <a:gd name="T4" fmla="*/ 124 w 1354"/>
                <a:gd name="T5" fmla="*/ 42 h 751"/>
                <a:gd name="T6" fmla="*/ 185 w 1354"/>
                <a:gd name="T7" fmla="*/ 64 h 751"/>
                <a:gd name="T8" fmla="*/ 247 w 1354"/>
                <a:gd name="T9" fmla="*/ 87 h 751"/>
                <a:gd name="T10" fmla="*/ 308 w 1354"/>
                <a:gd name="T11" fmla="*/ 111 h 751"/>
                <a:gd name="T12" fmla="*/ 370 w 1354"/>
                <a:gd name="T13" fmla="*/ 136 h 751"/>
                <a:gd name="T14" fmla="*/ 431 w 1354"/>
                <a:gd name="T15" fmla="*/ 161 h 751"/>
                <a:gd name="T16" fmla="*/ 493 w 1354"/>
                <a:gd name="T17" fmla="*/ 188 h 751"/>
                <a:gd name="T18" fmla="*/ 554 w 1354"/>
                <a:gd name="T19" fmla="*/ 217 h 751"/>
                <a:gd name="T20" fmla="*/ 616 w 1354"/>
                <a:gd name="T21" fmla="*/ 248 h 751"/>
                <a:gd name="T22" fmla="*/ 678 w 1354"/>
                <a:gd name="T23" fmla="*/ 283 h 751"/>
                <a:gd name="T24" fmla="*/ 739 w 1354"/>
                <a:gd name="T25" fmla="*/ 320 h 751"/>
                <a:gd name="T26" fmla="*/ 801 w 1354"/>
                <a:gd name="T27" fmla="*/ 361 h 751"/>
                <a:gd name="T28" fmla="*/ 862 w 1354"/>
                <a:gd name="T29" fmla="*/ 403 h 751"/>
                <a:gd name="T30" fmla="*/ 924 w 1354"/>
                <a:gd name="T31" fmla="*/ 447 h 751"/>
                <a:gd name="T32" fmla="*/ 985 w 1354"/>
                <a:gd name="T33" fmla="*/ 492 h 751"/>
                <a:gd name="T34" fmla="*/ 1047 w 1354"/>
                <a:gd name="T35" fmla="*/ 537 h 751"/>
                <a:gd name="T36" fmla="*/ 1108 w 1354"/>
                <a:gd name="T37" fmla="*/ 583 h 751"/>
                <a:gd name="T38" fmla="*/ 1170 w 1354"/>
                <a:gd name="T39" fmla="*/ 629 h 751"/>
                <a:gd name="T40" fmla="*/ 1231 w 1354"/>
                <a:gd name="T41" fmla="*/ 674 h 751"/>
                <a:gd name="T42" fmla="*/ 1293 w 1354"/>
                <a:gd name="T43" fmla="*/ 714 h 751"/>
                <a:gd name="T44" fmla="*/ 1354 w 1354"/>
                <a:gd name="T45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54" h="751">
                  <a:moveTo>
                    <a:pt x="0" y="0"/>
                  </a:moveTo>
                  <a:lnTo>
                    <a:pt x="62" y="20"/>
                  </a:lnTo>
                  <a:lnTo>
                    <a:pt x="124" y="42"/>
                  </a:lnTo>
                  <a:lnTo>
                    <a:pt x="185" y="64"/>
                  </a:lnTo>
                  <a:lnTo>
                    <a:pt x="247" y="87"/>
                  </a:lnTo>
                  <a:lnTo>
                    <a:pt x="308" y="111"/>
                  </a:lnTo>
                  <a:lnTo>
                    <a:pt x="370" y="136"/>
                  </a:lnTo>
                  <a:lnTo>
                    <a:pt x="431" y="161"/>
                  </a:lnTo>
                  <a:lnTo>
                    <a:pt x="493" y="188"/>
                  </a:lnTo>
                  <a:lnTo>
                    <a:pt x="554" y="217"/>
                  </a:lnTo>
                  <a:lnTo>
                    <a:pt x="616" y="248"/>
                  </a:lnTo>
                  <a:lnTo>
                    <a:pt x="678" y="283"/>
                  </a:lnTo>
                  <a:lnTo>
                    <a:pt x="739" y="320"/>
                  </a:lnTo>
                  <a:lnTo>
                    <a:pt x="801" y="361"/>
                  </a:lnTo>
                  <a:lnTo>
                    <a:pt x="862" y="403"/>
                  </a:lnTo>
                  <a:lnTo>
                    <a:pt x="924" y="447"/>
                  </a:lnTo>
                  <a:lnTo>
                    <a:pt x="985" y="492"/>
                  </a:lnTo>
                  <a:lnTo>
                    <a:pt x="1047" y="537"/>
                  </a:lnTo>
                  <a:lnTo>
                    <a:pt x="1108" y="583"/>
                  </a:lnTo>
                  <a:lnTo>
                    <a:pt x="1170" y="629"/>
                  </a:lnTo>
                  <a:lnTo>
                    <a:pt x="1231" y="674"/>
                  </a:lnTo>
                  <a:lnTo>
                    <a:pt x="1293" y="714"/>
                  </a:lnTo>
                  <a:lnTo>
                    <a:pt x="1354" y="751"/>
                  </a:lnTo>
                </a:path>
              </a:pathLst>
            </a:custGeom>
            <a:noFill/>
            <a:ln w="23813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9" name="Freeform 112"/>
            <p:cNvSpPr>
              <a:spLocks/>
            </p:cNvSpPr>
            <p:nvPr/>
          </p:nvSpPr>
          <p:spPr bwMode="auto">
            <a:xfrm>
              <a:off x="4143" y="2568"/>
              <a:ext cx="534" cy="0"/>
            </a:xfrm>
            <a:custGeom>
              <a:avLst/>
              <a:gdLst>
                <a:gd name="T0" fmla="*/ 4 w 247"/>
                <a:gd name="T1" fmla="*/ 8 w 247"/>
                <a:gd name="T2" fmla="*/ 12 w 247"/>
                <a:gd name="T3" fmla="*/ 16 w 247"/>
                <a:gd name="T4" fmla="*/ 20 w 247"/>
                <a:gd name="T5" fmla="*/ 24 w 247"/>
                <a:gd name="T6" fmla="*/ 28 w 247"/>
                <a:gd name="T7" fmla="*/ 33 w 247"/>
                <a:gd name="T8" fmla="*/ 37 w 247"/>
                <a:gd name="T9" fmla="*/ 41 w 247"/>
                <a:gd name="T10" fmla="*/ 45 w 247"/>
                <a:gd name="T11" fmla="*/ 49 w 247"/>
                <a:gd name="T12" fmla="*/ 53 w 247"/>
                <a:gd name="T13" fmla="*/ 57 w 247"/>
                <a:gd name="T14" fmla="*/ 61 w 247"/>
                <a:gd name="T15" fmla="*/ 66 w 247"/>
                <a:gd name="T16" fmla="*/ 70 w 247"/>
                <a:gd name="T17" fmla="*/ 74 w 247"/>
                <a:gd name="T18" fmla="*/ 78 w 247"/>
                <a:gd name="T19" fmla="*/ 82 w 247"/>
                <a:gd name="T20" fmla="*/ 86 w 247"/>
                <a:gd name="T21" fmla="*/ 90 w 247"/>
                <a:gd name="T22" fmla="*/ 94 w 247"/>
                <a:gd name="T23" fmla="*/ 98 w 247"/>
                <a:gd name="T24" fmla="*/ 103 w 247"/>
                <a:gd name="T25" fmla="*/ 107 w 247"/>
                <a:gd name="T26" fmla="*/ 111 w 247"/>
                <a:gd name="T27" fmla="*/ 115 w 247"/>
                <a:gd name="T28" fmla="*/ 119 w 247"/>
                <a:gd name="T29" fmla="*/ 123 w 247"/>
                <a:gd name="T30" fmla="*/ 127 w 247"/>
                <a:gd name="T31" fmla="*/ 131 w 247"/>
                <a:gd name="T32" fmla="*/ 136 w 247"/>
                <a:gd name="T33" fmla="*/ 140 w 247"/>
                <a:gd name="T34" fmla="*/ 144 w 247"/>
                <a:gd name="T35" fmla="*/ 148 w 247"/>
                <a:gd name="T36" fmla="*/ 152 w 247"/>
                <a:gd name="T37" fmla="*/ 156 w 247"/>
                <a:gd name="T38" fmla="*/ 160 w 247"/>
                <a:gd name="T39" fmla="*/ 164 w 247"/>
                <a:gd name="T40" fmla="*/ 168 w 247"/>
                <a:gd name="T41" fmla="*/ 173 w 247"/>
                <a:gd name="T42" fmla="*/ 177 w 247"/>
                <a:gd name="T43" fmla="*/ 181 w 247"/>
                <a:gd name="T44" fmla="*/ 185 w 247"/>
                <a:gd name="T45" fmla="*/ 189 w 247"/>
                <a:gd name="T46" fmla="*/ 193 w 247"/>
                <a:gd name="T47" fmla="*/ 197 w 247"/>
                <a:gd name="T48" fmla="*/ 201 w 247"/>
                <a:gd name="T49" fmla="*/ 206 w 247"/>
                <a:gd name="T50" fmla="*/ 210 w 247"/>
                <a:gd name="T51" fmla="*/ 214 w 247"/>
                <a:gd name="T52" fmla="*/ 218 w 247"/>
                <a:gd name="T53" fmla="*/ 222 w 247"/>
                <a:gd name="T54" fmla="*/ 226 w 247"/>
                <a:gd name="T55" fmla="*/ 230 w 247"/>
                <a:gd name="T56" fmla="*/ 234 w 247"/>
                <a:gd name="T57" fmla="*/ 238 w 247"/>
                <a:gd name="T58" fmla="*/ 243 w 247"/>
                <a:gd name="T59" fmla="*/ 247 w 2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  <a:cxn ang="0">
                  <a:pos x="T55" y="0"/>
                </a:cxn>
                <a:cxn ang="0">
                  <a:pos x="T56" y="0"/>
                </a:cxn>
                <a:cxn ang="0">
                  <a:pos x="T57" y="0"/>
                </a:cxn>
                <a:cxn ang="0">
                  <a:pos x="T58" y="0"/>
                </a:cxn>
                <a:cxn ang="0">
                  <a:pos x="T59" y="0"/>
                </a:cxn>
              </a:cxnLst>
              <a:rect l="0" t="0" r="r" b="b"/>
              <a:pathLst>
                <a:path w="247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9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6" y="0"/>
                  </a:lnTo>
                  <a:lnTo>
                    <a:pt x="157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5" y="0"/>
                  </a:lnTo>
                  <a:lnTo>
                    <a:pt x="166" y="0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0" y="0"/>
                  </a:lnTo>
                  <a:lnTo>
                    <a:pt x="171" y="0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74" y="0"/>
                  </a:lnTo>
                  <a:lnTo>
                    <a:pt x="175" y="0"/>
                  </a:lnTo>
                  <a:lnTo>
                    <a:pt x="176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78" y="0"/>
                  </a:lnTo>
                  <a:lnTo>
                    <a:pt x="179" y="0"/>
                  </a:lnTo>
                  <a:lnTo>
                    <a:pt x="180" y="0"/>
                  </a:lnTo>
                  <a:lnTo>
                    <a:pt x="181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5" y="0"/>
                  </a:lnTo>
                  <a:lnTo>
                    <a:pt x="186" y="0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88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93" y="0"/>
                  </a:lnTo>
                  <a:lnTo>
                    <a:pt x="194" y="0"/>
                  </a:lnTo>
                  <a:lnTo>
                    <a:pt x="195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8" y="0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2" y="0"/>
                  </a:lnTo>
                  <a:lnTo>
                    <a:pt x="203" y="0"/>
                  </a:lnTo>
                  <a:lnTo>
                    <a:pt x="204" y="0"/>
                  </a:lnTo>
                  <a:lnTo>
                    <a:pt x="205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1" y="0"/>
                  </a:lnTo>
                  <a:lnTo>
                    <a:pt x="212" y="0"/>
                  </a:lnTo>
                  <a:lnTo>
                    <a:pt x="213" y="0"/>
                  </a:lnTo>
                  <a:lnTo>
                    <a:pt x="214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18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0" y="0"/>
                  </a:lnTo>
                  <a:lnTo>
                    <a:pt x="231" y="0"/>
                  </a:lnTo>
                  <a:lnTo>
                    <a:pt x="232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7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0" y="0"/>
                  </a:lnTo>
                  <a:lnTo>
                    <a:pt x="241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7" y="0"/>
                  </a:lnTo>
                </a:path>
              </a:pathLst>
            </a:custGeom>
            <a:noFill/>
            <a:ln w="23813">
              <a:solidFill>
                <a:schemeClr val="bg2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0" name="Line 113"/>
            <p:cNvSpPr>
              <a:spLocks noChangeShapeType="1"/>
            </p:cNvSpPr>
            <p:nvPr/>
          </p:nvSpPr>
          <p:spPr bwMode="auto">
            <a:xfrm flipV="1">
              <a:off x="1150" y="486"/>
              <a:ext cx="0" cy="22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1" name="Line 114"/>
            <p:cNvSpPr>
              <a:spLocks noChangeShapeType="1"/>
            </p:cNvSpPr>
            <p:nvPr/>
          </p:nvSpPr>
          <p:spPr bwMode="auto">
            <a:xfrm flipH="1">
              <a:off x="1104" y="2568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3" name="Line 116"/>
            <p:cNvSpPr>
              <a:spLocks noChangeShapeType="1"/>
            </p:cNvSpPr>
            <p:nvPr/>
          </p:nvSpPr>
          <p:spPr bwMode="auto">
            <a:xfrm flipH="1">
              <a:off x="1104" y="1899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5" name="Line 118"/>
            <p:cNvSpPr>
              <a:spLocks noChangeShapeType="1"/>
            </p:cNvSpPr>
            <p:nvPr/>
          </p:nvSpPr>
          <p:spPr bwMode="auto">
            <a:xfrm flipH="1">
              <a:off x="1104" y="1227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7" name="Line 120"/>
            <p:cNvSpPr>
              <a:spLocks noChangeShapeType="1"/>
            </p:cNvSpPr>
            <p:nvPr/>
          </p:nvSpPr>
          <p:spPr bwMode="auto">
            <a:xfrm flipH="1">
              <a:off x="1104" y="557"/>
              <a:ext cx="46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8" name="Rectangle 121"/>
            <p:cNvSpPr>
              <a:spLocks noChangeArrowheads="1"/>
            </p:cNvSpPr>
            <p:nvPr/>
          </p:nvSpPr>
          <p:spPr bwMode="auto">
            <a:xfrm>
              <a:off x="767" y="492"/>
              <a:ext cx="32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$41K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9" name="Rectangle 122"/>
            <p:cNvSpPr>
              <a:spLocks noChangeArrowheads="1"/>
            </p:cNvSpPr>
            <p:nvPr/>
          </p:nvSpPr>
          <p:spPr bwMode="auto">
            <a:xfrm rot="16200000">
              <a:off x="-119" y="1562"/>
              <a:ext cx="147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Average Income at Age 35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0" name="Line 123"/>
            <p:cNvSpPr>
              <a:spLocks noChangeShapeType="1"/>
            </p:cNvSpPr>
            <p:nvPr/>
          </p:nvSpPr>
          <p:spPr bwMode="auto">
            <a:xfrm>
              <a:off x="1150" y="2702"/>
              <a:ext cx="3598" cy="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1" name="Line 124"/>
            <p:cNvSpPr>
              <a:spLocks noChangeShapeType="1"/>
            </p:cNvSpPr>
            <p:nvPr/>
          </p:nvSpPr>
          <p:spPr bwMode="auto">
            <a:xfrm>
              <a:off x="1221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2" name="Rectangle 125"/>
            <p:cNvSpPr>
              <a:spLocks noChangeArrowheads="1"/>
            </p:cNvSpPr>
            <p:nvPr/>
          </p:nvSpPr>
          <p:spPr bwMode="auto">
            <a:xfrm>
              <a:off x="1186" y="2769"/>
              <a:ext cx="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3" name="Line 126"/>
            <p:cNvSpPr>
              <a:spLocks noChangeShapeType="1"/>
            </p:cNvSpPr>
            <p:nvPr/>
          </p:nvSpPr>
          <p:spPr bwMode="auto">
            <a:xfrm>
              <a:off x="2284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4" name="Rectangle 127"/>
            <p:cNvSpPr>
              <a:spLocks noChangeArrowheads="1"/>
            </p:cNvSpPr>
            <p:nvPr/>
          </p:nvSpPr>
          <p:spPr bwMode="auto">
            <a:xfrm>
              <a:off x="2217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10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5" name="Line 128"/>
            <p:cNvSpPr>
              <a:spLocks noChangeShapeType="1"/>
            </p:cNvSpPr>
            <p:nvPr/>
          </p:nvSpPr>
          <p:spPr bwMode="auto">
            <a:xfrm>
              <a:off x="3612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6" name="Rectangle 129"/>
            <p:cNvSpPr>
              <a:spLocks noChangeArrowheads="1"/>
            </p:cNvSpPr>
            <p:nvPr/>
          </p:nvSpPr>
          <p:spPr bwMode="auto">
            <a:xfrm>
              <a:off x="3545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7" name="Line 130"/>
            <p:cNvSpPr>
              <a:spLocks noChangeShapeType="1"/>
            </p:cNvSpPr>
            <p:nvPr/>
          </p:nvSpPr>
          <p:spPr bwMode="auto">
            <a:xfrm>
              <a:off x="4677" y="2702"/>
              <a:ext cx="0" cy="4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8" name="Rectangle 131"/>
            <p:cNvSpPr>
              <a:spLocks noChangeArrowheads="1"/>
            </p:cNvSpPr>
            <p:nvPr/>
          </p:nvSpPr>
          <p:spPr bwMode="auto">
            <a:xfrm>
              <a:off x="4610" y="2769"/>
              <a:ext cx="14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28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9" name="Rectangle 132"/>
            <p:cNvSpPr>
              <a:spLocks noChangeArrowheads="1"/>
            </p:cNvSpPr>
            <p:nvPr/>
          </p:nvSpPr>
          <p:spPr bwMode="auto">
            <a:xfrm>
              <a:off x="2081" y="2918"/>
              <a:ext cx="180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674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Lucida Sans" panose="020B0602030504020204" pitchFamily="34" charset="0"/>
                  <a:ea typeface="+mn-ea"/>
                  <a:cs typeface="Arial" pitchFamily="34" charset="0"/>
                </a:rPr>
                <a:t>Age of Child when Parents Move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384953" y="336563"/>
            <a:ext cx="6732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18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8" name="Rectangle 171"/>
          <p:cNvSpPr>
            <a:spLocks noChangeArrowheads="1"/>
          </p:cNvSpPr>
          <p:nvPr/>
        </p:nvSpPr>
        <p:spPr bwMode="auto">
          <a:xfrm>
            <a:off x="10163389" y="5308607"/>
            <a:ext cx="982641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Roxbury</a:t>
            </a:r>
          </a:p>
        </p:txBody>
      </p:sp>
      <p:sp>
        <p:nvSpPr>
          <p:cNvPr id="209" name="Rectangle 171"/>
          <p:cNvSpPr>
            <a:spLocks noChangeArrowheads="1"/>
          </p:cNvSpPr>
          <p:nvPr/>
        </p:nvSpPr>
        <p:spPr bwMode="auto">
          <a:xfrm>
            <a:off x="10167390" y="1507375"/>
            <a:ext cx="1821519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18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Savin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 Hill</a:t>
            </a:r>
          </a:p>
        </p:txBody>
      </p:sp>
      <p:sp>
        <p:nvSpPr>
          <p:cNvPr id="135" name="Rectangle 115">
            <a:extLst>
              <a:ext uri="{FF2B5EF4-FFF2-40B4-BE49-F238E27FC236}">
                <a16:creationId xmlns:a16="http://schemas.microsoft.com/office/drawing/2014/main" xmlns="" id="{3C885E34-EBDF-4E59-A87E-739BBF0DE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5444522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$23K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Rectangle 117">
            <a:extLst>
              <a:ext uri="{FF2B5EF4-FFF2-40B4-BE49-F238E27FC236}">
                <a16:creationId xmlns:a16="http://schemas.microsoft.com/office/drawing/2014/main" xmlns="" id="{99ED3D87-372F-4546-8F17-90B2D3A7C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4028471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$29K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Rectangle 119">
            <a:extLst>
              <a:ext uri="{FF2B5EF4-FFF2-40B4-BE49-F238E27FC236}">
                <a16:creationId xmlns:a16="http://schemas.microsoft.com/office/drawing/2014/main" xmlns="" id="{C1C0EE01-BF8B-47A8-A8E9-F756EBBE9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885" y="2610303"/>
            <a:ext cx="6973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674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$35K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BFB82DE6-B8CC-4F44-AE28-D7FC03596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91" y="128141"/>
            <a:ext cx="104994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Income Gain from Moving to a Better Neighborhood</a:t>
            </a:r>
          </a:p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By Child’s Age at Move</a:t>
            </a:r>
          </a:p>
        </p:txBody>
      </p:sp>
    </p:spTree>
    <p:extLst>
      <p:ext uri="{BB962C8B-B14F-4D97-AF65-F5344CB8AC3E}">
        <p14:creationId xmlns:p14="http://schemas.microsoft.com/office/powerpoint/2010/main" val="201888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Limitations of Randomized Experiments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Why not use randomized experiments to answer all policy questions?  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Beyond feasibility, there are three common limitations: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Attrition: lose track of participants over time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long-term impact evaluation unreliable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Sample size: small samples make estimates imprecise, especially for long-term impacts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Generalizability: results of an experiment may not generalize to other subgroups or areas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Difficult to run experiments in all subgroups and areas  “scaling up” can be challenging</a:t>
            </a: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2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Quasi-Experimental Methods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8763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Quasi-experimental methods using big data can address these issues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Consider study of 3 million families that moved across areas discussed earlier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How did we achieve comparability across groups in this study?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People who move to different areas are not comparable to each other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But people who move when children are younger vs. older are more likely to be comparable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 Approximate experimental conditions by comparing children who</a:t>
            </a:r>
            <a:b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     move to a new area at different ages</a:t>
            </a:r>
          </a:p>
        </p:txBody>
      </p:sp>
    </p:spTree>
    <p:extLst>
      <p:ext uri="{BB962C8B-B14F-4D97-AF65-F5344CB8AC3E}">
        <p14:creationId xmlns:p14="http://schemas.microsoft.com/office/powerpoint/2010/main" val="234185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Quasi-Experimental Methods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28800" y="1295400"/>
            <a:ext cx="88392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Quasi-experimental approach addresses limitations of MTO experiment: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Sample size: much larger samples yield precise estimates of childhood exposure effects (4% convergence per year)</a:t>
            </a:r>
          </a:p>
          <a:p>
            <a:pPr marL="857250" lvl="1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Generalizability: results generalize to all areas of the U.S.</a:t>
            </a:r>
          </a:p>
          <a:p>
            <a:pPr marL="857250" lvl="1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0" lvl="1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Limitation of quasi-experimental approach: reliance on stronger assumptions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Bottom line: reassuring to have evidence from both approaches that is consistent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clear consensus that moving to opportunity works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7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2.png">
            <a:extLst>
              <a:ext uri="{FF2B5EF4-FFF2-40B4-BE49-F238E27FC236}">
                <a16:creationId xmlns:a16="http://schemas.microsoft.com/office/drawing/2014/main" xmlns="" id="{00000000-0008-0000-1000-00001F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8" y="4255762"/>
            <a:ext cx="3552459" cy="250332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1383816" y="21020"/>
            <a:ext cx="9947160" cy="461663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r>
              <a:rPr lang="en-US" sz="2400" b="1" dirty="0">
                <a:solidFill>
                  <a:srgbClr val="1E2D53"/>
                </a:solidFill>
              </a:rPr>
              <a:t>Childhood Exposure Effects Around the World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6" y="749738"/>
            <a:ext cx="3734613" cy="2698921"/>
          </a:xfrm>
          <a:prstGeom prst="rect">
            <a:avLst/>
          </a:prstGeom>
        </p:spPr>
      </p:pic>
      <p:sp>
        <p:nvSpPr>
          <p:cNvPr id="429" name="TextBox 428"/>
          <p:cNvSpPr txBox="1"/>
          <p:nvPr/>
        </p:nvSpPr>
        <p:spPr>
          <a:xfrm>
            <a:off x="467025" y="544136"/>
            <a:ext cx="3562409" cy="379654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r>
              <a:rPr lang="en-US" sz="1867" dirty="0">
                <a:solidFill>
                  <a:srgbClr val="1E2D53"/>
                </a:solidFill>
              </a:rPr>
              <a:t>United States</a:t>
            </a:r>
          </a:p>
        </p:txBody>
      </p:sp>
      <p:sp>
        <p:nvSpPr>
          <p:cNvPr id="430" name="TextBox 429"/>
          <p:cNvSpPr txBox="1"/>
          <p:nvPr/>
        </p:nvSpPr>
        <p:spPr>
          <a:xfrm>
            <a:off x="4201638" y="613709"/>
            <a:ext cx="3562409" cy="400108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endParaRPr lang="en-US" dirty="0">
              <a:solidFill>
                <a:srgbClr val="1E2D5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1441" y="3518360"/>
            <a:ext cx="2525463" cy="215442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defTabSz="911589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>
                <a:solidFill>
                  <a:prstClr val="black"/>
                </a:solidFill>
              </a:rPr>
              <a:t>Source: Chetty and </a:t>
            </a:r>
            <a:r>
              <a:rPr lang="en-US" sz="800" i="1" dirty="0" err="1">
                <a:solidFill>
                  <a:prstClr val="black"/>
                </a:solidFill>
              </a:rPr>
              <a:t>Hendren</a:t>
            </a:r>
            <a:r>
              <a:rPr lang="en-US" sz="800" i="1" dirty="0">
                <a:solidFill>
                  <a:prstClr val="black"/>
                </a:solidFill>
              </a:rPr>
              <a:t> (QJE 2018)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45025" y="482601"/>
            <a:ext cx="3901963" cy="3214199"/>
            <a:chOff x="2023408" y="3577609"/>
            <a:chExt cx="3901962" cy="3214197"/>
          </a:xfrm>
        </p:grpSpPr>
        <p:grpSp>
          <p:nvGrpSpPr>
            <p:cNvPr id="7" name="Group 6"/>
            <p:cNvGrpSpPr/>
            <p:nvPr/>
          </p:nvGrpSpPr>
          <p:grpSpPr>
            <a:xfrm>
              <a:off x="2266949" y="3577609"/>
              <a:ext cx="3658421" cy="3012071"/>
              <a:chOff x="2266949" y="3577609"/>
              <a:chExt cx="3658421" cy="3012071"/>
            </a:xfrm>
          </p:grpSpPr>
          <p:pic>
            <p:nvPicPr>
              <p:cNvPr id="222" name="Picture 2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6949" y="3946786"/>
                <a:ext cx="3658421" cy="2642894"/>
              </a:xfrm>
              <a:prstGeom prst="rect">
                <a:avLst/>
              </a:prstGeom>
            </p:spPr>
          </p:pic>
          <p:sp>
            <p:nvSpPr>
              <p:cNvPr id="432" name="TextBox 431"/>
              <p:cNvSpPr txBox="1"/>
              <p:nvPr/>
            </p:nvSpPr>
            <p:spPr>
              <a:xfrm>
                <a:off x="2373740" y="3577609"/>
                <a:ext cx="3436733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Australia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023408" y="6576362"/>
              <a:ext cx="15413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</a:t>
              </a:r>
              <a:r>
                <a:rPr lang="en-US" sz="800" i="1" dirty="0" err="1">
                  <a:solidFill>
                    <a:prstClr val="black"/>
                  </a:solidFill>
                </a:rPr>
                <a:t>Deutscher</a:t>
              </a:r>
              <a:r>
                <a:rPr lang="en-US" sz="800" i="1" dirty="0">
                  <a:solidFill>
                    <a:prstClr val="black"/>
                  </a:solidFill>
                </a:rPr>
                <a:t> (2018)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146019" y="477931"/>
            <a:ext cx="3847184" cy="3172760"/>
            <a:chOff x="6462016" y="3638083"/>
            <a:chExt cx="3847184" cy="3172759"/>
          </a:xfrm>
        </p:grpSpPr>
        <p:grpSp>
          <p:nvGrpSpPr>
            <p:cNvPr id="8" name="Group 7"/>
            <p:cNvGrpSpPr/>
            <p:nvPr/>
          </p:nvGrpSpPr>
          <p:grpSpPr>
            <a:xfrm>
              <a:off x="6529903" y="3638083"/>
              <a:ext cx="3779297" cy="2936784"/>
              <a:chOff x="6529903" y="3638083"/>
              <a:chExt cx="3779297" cy="2936784"/>
            </a:xfrm>
          </p:grpSpPr>
          <p:pic>
            <p:nvPicPr>
              <p:cNvPr id="223" name="Picture 2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903" y="3929359"/>
                <a:ext cx="3779297" cy="2645508"/>
              </a:xfrm>
              <a:prstGeom prst="rect">
                <a:avLst/>
              </a:prstGeom>
            </p:spPr>
          </p:pic>
          <p:sp>
            <p:nvSpPr>
              <p:cNvPr id="433" name="TextBox 432"/>
              <p:cNvSpPr txBox="1"/>
              <p:nvPr/>
            </p:nvSpPr>
            <p:spPr>
              <a:xfrm>
                <a:off x="6729015" y="3638083"/>
                <a:ext cx="3562409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Montreal, Canada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462016" y="6595398"/>
              <a:ext cx="12923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</a:t>
              </a:r>
              <a:r>
                <a:rPr lang="en-US" sz="800" i="1" dirty="0" err="1">
                  <a:solidFill>
                    <a:prstClr val="black"/>
                  </a:solidFill>
                </a:rPr>
                <a:t>Lalibert</a:t>
              </a:r>
              <a:r>
                <a:rPr lang="en-US" sz="800" dirty="0" err="1">
                  <a:solidFill>
                    <a:prstClr val="black"/>
                  </a:solidFill>
                </a:rPr>
                <a:t>é</a:t>
              </a:r>
              <a:r>
                <a:rPr lang="en-US" sz="800" dirty="0">
                  <a:solidFill>
                    <a:prstClr val="black"/>
                  </a:solidFill>
                </a:rPr>
                <a:t> (2018)</a:t>
              </a:r>
              <a:endParaRPr lang="en-US" sz="8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7900" y="3658574"/>
            <a:ext cx="3804191" cy="3208239"/>
            <a:chOff x="4255882" y="377165"/>
            <a:chExt cx="3804190" cy="3208237"/>
          </a:xfrm>
        </p:grpSpPr>
        <p:grpSp>
          <p:nvGrpSpPr>
            <p:cNvPr id="2" name="Group 1"/>
            <p:cNvGrpSpPr/>
            <p:nvPr/>
          </p:nvGrpSpPr>
          <p:grpSpPr>
            <a:xfrm>
              <a:off x="4255882" y="377165"/>
              <a:ext cx="3804190" cy="3041214"/>
              <a:chOff x="4255882" y="377165"/>
              <a:chExt cx="3804190" cy="304121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5882" y="779686"/>
                <a:ext cx="3768831" cy="2638693"/>
              </a:xfrm>
              <a:prstGeom prst="rect">
                <a:avLst/>
              </a:prstGeom>
            </p:spPr>
          </p:pic>
          <p:sp>
            <p:nvSpPr>
              <p:cNvPr id="434" name="TextBox 433"/>
              <p:cNvSpPr txBox="1"/>
              <p:nvPr/>
            </p:nvSpPr>
            <p:spPr>
              <a:xfrm>
                <a:off x="4343401" y="377165"/>
                <a:ext cx="3716671" cy="66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MTO: Baltimore, Boston, Chicago, LA, NYC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255882" y="3369958"/>
              <a:ext cx="23589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Chetty, </a:t>
              </a:r>
              <a:r>
                <a:rPr lang="en-US" sz="800" i="1" dirty="0" err="1">
                  <a:solidFill>
                    <a:prstClr val="black"/>
                  </a:solidFill>
                </a:rPr>
                <a:t>Hendren</a:t>
              </a:r>
              <a:r>
                <a:rPr lang="en-US" sz="800" i="1" dirty="0">
                  <a:solidFill>
                    <a:prstClr val="black"/>
                  </a:solidFill>
                </a:rPr>
                <a:t>, Katz (AER 2016)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976822" y="3645773"/>
            <a:ext cx="3940675" cy="3208239"/>
            <a:chOff x="8251326" y="331401"/>
            <a:chExt cx="3940674" cy="3208238"/>
          </a:xfrm>
        </p:grpSpPr>
        <p:grpSp>
          <p:nvGrpSpPr>
            <p:cNvPr id="5" name="Group 4"/>
            <p:cNvGrpSpPr/>
            <p:nvPr/>
          </p:nvGrpSpPr>
          <p:grpSpPr>
            <a:xfrm>
              <a:off x="8251326" y="331401"/>
              <a:ext cx="3940674" cy="3117093"/>
              <a:chOff x="8251326" y="331401"/>
              <a:chExt cx="3940674" cy="311709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1326" y="579541"/>
                <a:ext cx="3940674" cy="2868953"/>
              </a:xfrm>
              <a:prstGeom prst="rect">
                <a:avLst/>
              </a:prstGeom>
            </p:spPr>
          </p:pic>
          <p:sp>
            <p:nvSpPr>
              <p:cNvPr id="431" name="TextBox 430"/>
              <p:cNvSpPr txBox="1"/>
              <p:nvPr/>
            </p:nvSpPr>
            <p:spPr>
              <a:xfrm>
                <a:off x="8510221" y="331401"/>
                <a:ext cx="3562409" cy="66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1589"/>
                <a:r>
                  <a:rPr lang="en-US" sz="1867" dirty="0">
                    <a:solidFill>
                      <a:srgbClr val="1E2D53"/>
                    </a:solidFill>
                  </a:rPr>
                  <a:t>Chicago Public Housing Demolitions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251326" y="3324195"/>
              <a:ext cx="17513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58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i="1" dirty="0">
                  <a:solidFill>
                    <a:prstClr val="black"/>
                  </a:solidFill>
                </a:rPr>
                <a:t>Source: </a:t>
              </a:r>
              <a:r>
                <a:rPr lang="en-US" sz="800" i="1" dirty="0" err="1">
                  <a:solidFill>
                    <a:prstClr val="black"/>
                  </a:solidFill>
                </a:rPr>
                <a:t>Chyn</a:t>
              </a:r>
              <a:r>
                <a:rPr lang="en-US" sz="800" i="1" dirty="0">
                  <a:solidFill>
                    <a:prstClr val="black"/>
                  </a:solidFill>
                </a:rPr>
                <a:t> (AER 2018)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B4A8909-4C29-4AE3-BA3E-F50C4A536DBF}"/>
              </a:ext>
            </a:extLst>
          </p:cNvPr>
          <p:cNvSpPr txBox="1"/>
          <p:nvPr/>
        </p:nvSpPr>
        <p:spPr>
          <a:xfrm>
            <a:off x="393873" y="3787756"/>
            <a:ext cx="3562409" cy="379654"/>
          </a:xfrm>
          <a:prstGeom prst="rect">
            <a:avLst/>
          </a:prstGeom>
          <a:noFill/>
        </p:spPr>
        <p:txBody>
          <a:bodyPr wrap="square" lIns="91195" tIns="45719" rIns="91195" bIns="45719" rtlCol="0">
            <a:spAutoFit/>
          </a:bodyPr>
          <a:lstStyle/>
          <a:p>
            <a:pPr algn="ctr" defTabSz="911589"/>
            <a:r>
              <a:rPr lang="en-US" sz="1867">
                <a:solidFill>
                  <a:srgbClr val="1E2D53"/>
                </a:solidFill>
              </a:rPr>
              <a:t>Denmark</a:t>
            </a:r>
            <a:endParaRPr lang="en-US" sz="1867" dirty="0">
              <a:solidFill>
                <a:srgbClr val="1E2D53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E060C47-9082-416E-B956-5272380F47B3}"/>
              </a:ext>
            </a:extLst>
          </p:cNvPr>
          <p:cNvSpPr/>
          <p:nvPr/>
        </p:nvSpPr>
        <p:spPr>
          <a:xfrm>
            <a:off x="193648" y="6673847"/>
            <a:ext cx="23589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589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>
                <a:solidFill>
                  <a:prstClr val="black"/>
                </a:solidFill>
              </a:rPr>
              <a:t>Source: </a:t>
            </a:r>
            <a:r>
              <a:rPr lang="en-US" sz="800" i="1" dirty="0" err="1">
                <a:solidFill>
                  <a:prstClr val="black"/>
                </a:solidFill>
              </a:rPr>
              <a:t>Faurschou</a:t>
            </a:r>
            <a:r>
              <a:rPr lang="en-US" sz="800" i="1" dirty="0">
                <a:solidFill>
                  <a:prstClr val="black"/>
                </a:solidFill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66967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kern="12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Housing vouchers can be very effective but must be targeted carefully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1F497D"/>
              </a:buClr>
              <a:buSzTx/>
              <a:buNone/>
            </a:pPr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Vouchers should be targeted at families with young</a:t>
            </a:r>
            <a:r>
              <a:rPr lang="en-US" b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children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  <a:p>
            <a:pPr marL="1257300" lvl="2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ea typeface="ＭＳ Ｐゴシック"/>
                <a:cs typeface="ＭＳ Ｐゴシック"/>
              </a:rPr>
              <a:t>Current U.S. policy of putting families on waitlists is especially inefficient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Implications for Housing Voucher Policy</a:t>
            </a:r>
          </a:p>
        </p:txBody>
      </p:sp>
    </p:spTree>
    <p:extLst>
      <p:ext uri="{BB962C8B-B14F-4D97-AF65-F5344CB8AC3E}">
        <p14:creationId xmlns:p14="http://schemas.microsoft.com/office/powerpoint/2010/main" val="362326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kern="1200" dirty="0">
                <a:solidFill>
                  <a:prstClr val="black"/>
                </a:solidFill>
                <a:ea typeface="ＭＳ Ｐゴシック"/>
                <a:cs typeface="Arial" panose="020B0604020202020204" pitchFamily="34" charset="0"/>
              </a:rPr>
              <a:t>Housing vouchers can be very effective but must be targeted carefully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Vouchers should be targeted at families with young</a:t>
            </a:r>
            <a:r>
              <a:rPr lang="en-US" b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children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Vouchers should be explicitly designed to help families move to affordable, high-opportunity areas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ea typeface="ＭＳ Ｐゴシック"/>
                <a:cs typeface="ＭＳ Ｐゴシック"/>
              </a:rPr>
              <a:t>In MTO experiment, unrestricted “Section 8” vouchers produced </a:t>
            </a:r>
            <a:r>
              <a:rPr lang="en-US" i="1" dirty="0">
                <a:ea typeface="ＭＳ Ｐゴシック"/>
                <a:cs typeface="ＭＳ Ｐゴシック"/>
              </a:rPr>
              <a:t>smaller </a:t>
            </a:r>
            <a:r>
              <a:rPr lang="en-US" dirty="0">
                <a:ea typeface="ＭＳ Ｐゴシック"/>
                <a:cs typeface="ＭＳ Ｐゴシック"/>
              </a:rPr>
              <a:t>gains even though families could have made same moves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ea typeface="ＭＳ Ｐゴシック"/>
                <a:cs typeface="ＭＳ Ｐゴシック"/>
              </a:rPr>
              <a:t>More generally, low-income families rarely use cash transfers to move to better neighborhoods</a:t>
            </a:r>
            <a:r>
              <a:rPr lang="en-US" sz="1600" dirty="0">
                <a:ea typeface="ＭＳ Ｐゴシック"/>
                <a:cs typeface="ＭＳ Ｐゴシック"/>
              </a:rPr>
              <a:t> [Jacob et al. 2015]</a:t>
            </a: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–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80% of the 2.1 million Section 8 vouchers are currently used in high-poverty, low-opportunity neighborhoods</a:t>
            </a: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Implications for Housing Voucher Policy</a:t>
            </a:r>
          </a:p>
        </p:txBody>
      </p:sp>
    </p:spTree>
    <p:extLst>
      <p:ext uri="{BB962C8B-B14F-4D97-AF65-F5344CB8AC3E}">
        <p14:creationId xmlns:p14="http://schemas.microsoft.com/office/powerpoint/2010/main" val="302624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346B6B1-29A8-43FA-B343-90284EFF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23" y="128141"/>
            <a:ext cx="1123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Two Approaches to Increasing Upward Mobility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45DAE5-2DCC-46C1-B13A-E3EBA235B450}"/>
              </a:ext>
            </a:extLst>
          </p:cNvPr>
          <p:cNvSpPr/>
          <p:nvPr/>
        </p:nvSpPr>
        <p:spPr>
          <a:xfrm>
            <a:off x="4169181" y="1889926"/>
            <a:ext cx="67940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Moving to Opportunity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Provide Affordable Housing in High-Opportunity Areas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Place-Based Investments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Increase Upward Mobility in Low-Opportunity Areas</a:t>
            </a:r>
          </a:p>
        </p:txBody>
      </p:sp>
      <p:sp>
        <p:nvSpPr>
          <p:cNvPr id="8" name="AutoShape 16" descr="Image result for moving truck icon">
            <a:extLst>
              <a:ext uri="{FF2B5EF4-FFF2-40B4-BE49-F238E27FC236}">
                <a16:creationId xmlns:a16="http://schemas.microsoft.com/office/drawing/2014/main" xmlns="" id="{974CFF7A-8E53-4252-895C-8F745BEB1B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5477" y="497473"/>
            <a:ext cx="52673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3570" name="Picture 18" descr="Image result for moving truck icon">
            <a:extLst>
              <a:ext uri="{FF2B5EF4-FFF2-40B4-BE49-F238E27FC236}">
                <a16:creationId xmlns:a16="http://schemas.microsoft.com/office/drawing/2014/main" xmlns="" id="{0F54CE61-51CF-4BAE-AE00-05474182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65" y="1823745"/>
            <a:ext cx="1351834" cy="13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Image result for neighborhood icon">
            <a:extLst>
              <a:ext uri="{FF2B5EF4-FFF2-40B4-BE49-F238E27FC236}">
                <a16:creationId xmlns:a16="http://schemas.microsoft.com/office/drawing/2014/main" xmlns="" id="{CAF082D0-B9A3-4994-8B2B-8EC580A0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18" y="3532261"/>
            <a:ext cx="1634826" cy="16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6" descr="Image result for place icon">
            <a:extLst>
              <a:ext uri="{FF2B5EF4-FFF2-40B4-BE49-F238E27FC236}">
                <a16:creationId xmlns:a16="http://schemas.microsoft.com/office/drawing/2014/main" xmlns="" id="{1A6FC918-5691-4B1A-9BCC-83C92F354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14913" y="1900238"/>
            <a:ext cx="24669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0" name="Picture 28" descr="Image result for place icon">
            <a:extLst>
              <a:ext uri="{FF2B5EF4-FFF2-40B4-BE49-F238E27FC236}">
                <a16:creationId xmlns:a16="http://schemas.microsoft.com/office/drawing/2014/main" xmlns="" id="{5ED23ACF-C769-490F-85FE-CA45C08D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55" y="3476625"/>
            <a:ext cx="543588" cy="7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Image result for place icon">
            <a:extLst>
              <a:ext uri="{FF2B5EF4-FFF2-40B4-BE49-F238E27FC236}">
                <a16:creationId xmlns:a16="http://schemas.microsoft.com/office/drawing/2014/main" xmlns="" id="{1C56BCEA-2ADB-4C08-8874-8EDB8A59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80" y="1693450"/>
            <a:ext cx="531404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08CC82C-F11F-4714-82FF-5873AD36D90F}"/>
              </a:ext>
            </a:extLst>
          </p:cNvPr>
          <p:cNvSpPr/>
          <p:nvPr/>
        </p:nvSpPr>
        <p:spPr>
          <a:xfrm>
            <a:off x="1295400" y="1019205"/>
            <a:ext cx="9925050" cy="4962495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4" rIns="121629" bIns="60814" rtlCol="0" anchor="ctr"/>
          <a:lstStyle/>
          <a:p>
            <a:pPr marL="0" marR="0" lvl="0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9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76543" y="4991789"/>
            <a:ext cx="1476759" cy="529771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6" tIns="45718" rIns="91096" bIns="45718" rtlCol="0" anchor="ctr"/>
          <a:lstStyle/>
          <a:p>
            <a:pPr marL="0" marR="0" lvl="0" indent="0" algn="ctr" defTabSz="12169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6328" y="3023873"/>
            <a:ext cx="1045685" cy="529771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6" tIns="45718" rIns="91096" bIns="45718" rtlCol="0" anchor="ctr"/>
          <a:lstStyle/>
          <a:p>
            <a:pPr marL="0" marR="0" lvl="0" indent="0" algn="ctr" defTabSz="12169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59489" y="2108416"/>
            <a:ext cx="1630327" cy="497985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6" tIns="45718" rIns="91096" bIns="45718" rtlCol="0" anchor="ctr"/>
          <a:lstStyle/>
          <a:p>
            <a:pPr marL="0" marR="0" lvl="0" indent="0" algn="ctr" defTabSz="12169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23" y="835623"/>
            <a:ext cx="7049472" cy="6028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7841FAB-C377-422B-AB3D-CFE0D4231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1670" y="3308279"/>
            <a:ext cx="414041" cy="35586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75357" y="3362431"/>
            <a:ext cx="2209800" cy="323145"/>
          </a:xfrm>
          <a:prstGeom prst="rect">
            <a:avLst/>
          </a:prstGeom>
          <a:noFill/>
        </p:spPr>
        <p:txBody>
          <a:bodyPr wrap="square" lIns="90868" tIns="45710" rIns="90868" bIns="45710" rtlCol="0">
            <a:spAutoFit/>
          </a:bodyPr>
          <a:lstStyle/>
          <a:p>
            <a:pPr marL="0" marR="0" lvl="0" indent="0" algn="l" defTabSz="1215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&gt; $65k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900455" y="4933989"/>
            <a:ext cx="2209800" cy="323145"/>
          </a:xfrm>
          <a:prstGeom prst="rect">
            <a:avLst/>
          </a:prstGeom>
          <a:noFill/>
        </p:spPr>
        <p:txBody>
          <a:bodyPr wrap="square" lIns="90868" tIns="45710" rIns="90868" bIns="45710" rtlCol="0">
            <a:spAutoFit/>
          </a:bodyPr>
          <a:lstStyle/>
          <a:p>
            <a:pPr marL="0" marR="0" lvl="0" indent="0" algn="l" defTabSz="1215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$33k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87919" y="6498509"/>
            <a:ext cx="2209800" cy="323145"/>
          </a:xfrm>
          <a:prstGeom prst="rect">
            <a:avLst/>
          </a:prstGeom>
          <a:noFill/>
        </p:spPr>
        <p:txBody>
          <a:bodyPr wrap="square" lIns="90868" tIns="45710" rIns="90868" bIns="45710" rtlCol="0">
            <a:spAutoFit/>
          </a:bodyPr>
          <a:lstStyle/>
          <a:p>
            <a:pPr marL="0" marR="0" lvl="0" indent="0" algn="l" defTabSz="1215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&lt; $16k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050811-63EA-4069-A2FA-336FFA925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369" y="4020684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7D6563A-99BE-498D-98B6-AEB56B151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4036" y="4238325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D63C640-FD16-490B-A098-96794034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613" y="428662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A14C5E3-D431-4DBB-8D37-3F9F4BAE5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192" y="429224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CE68867-851C-4278-A9B7-E8FC0D94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988" y="411280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B1D0159-EB2A-4D4A-9756-CAC7178F0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111" y="301888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C56F903-5F3D-4F52-BA17-3D25A621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953" y="1326976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9750CF5-5366-49C5-9AE4-64F072949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519" y="4546601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B1048B2-B1B0-4407-B932-127661FD6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069" y="5191437"/>
            <a:ext cx="107987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B406FF1-9D7E-470A-B86B-5692E4175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929" y="4990997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3BE9B6B-5DEB-4051-B9C6-26CA0812E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479" y="668518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416156A-7530-493A-BBB8-87A367AB4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507" y="6723181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77AB032-3B9F-4D59-8A58-F6BCB12B7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961" y="6321197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B357FED-3258-4D4E-B541-0276BC3B5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801" y="6492593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568779D4-A8F8-4BDE-9BE2-2333916CF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347" y="6410729"/>
            <a:ext cx="98169" cy="96611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vert="horz" wrap="square" lIns="91134" tIns="45718" rIns="91134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0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D5A7741-4145-463A-8861-96CDC165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92" y="80539"/>
            <a:ext cx="12276127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Is Affordable Housing in Seattle Maximizing Opportunities for Upward Mobility?</a:t>
            </a:r>
          </a:p>
          <a:p>
            <a:pPr marL="0" marR="0" lvl="0" indent="0" algn="ctr" defTabSz="121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Most Common Current Locations of Families Receiving Housing Vouchers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493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F4CB573-F009-48B6-9248-DFB9E2FF5F4B}"/>
              </a:ext>
            </a:extLst>
          </p:cNvPr>
          <p:cNvSpPr txBox="1">
            <a:spLocks/>
          </p:cNvSpPr>
          <p:nvPr/>
        </p:nvSpPr>
        <p:spPr>
          <a:xfrm>
            <a:off x="0" y="77789"/>
            <a:ext cx="11858747" cy="6080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the Low Income Housing Tax Credit Reducing Mobility out of Poverty?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Location of LIHTC projects in Seattle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7" y="957239"/>
            <a:ext cx="5838594" cy="5634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84" y="957239"/>
            <a:ext cx="4892548" cy="4721630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35711" y="2859584"/>
            <a:ext cx="947651" cy="8977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23484" y="957239"/>
            <a:ext cx="4892548" cy="472163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stCxn id="4" idx="0"/>
          </p:cNvCxnSpPr>
          <p:nvPr/>
        </p:nvCxnSpPr>
        <p:spPr>
          <a:xfrm flipV="1">
            <a:off x="2809537" y="1102080"/>
            <a:ext cx="5469914" cy="1757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4"/>
          </p:cNvCxnSpPr>
          <p:nvPr/>
        </p:nvCxnSpPr>
        <p:spPr>
          <a:xfrm>
            <a:off x="2809537" y="3757359"/>
            <a:ext cx="5389846" cy="1725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7841FAB-C377-422B-AB3D-CFE0D4231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023455" y="4539047"/>
            <a:ext cx="314866" cy="35586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368930" y="6475808"/>
            <a:ext cx="763839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l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&gt; $56k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76832" y="6475808"/>
            <a:ext cx="608112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l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$34k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99383" y="6475808"/>
            <a:ext cx="756686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l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&lt; $16k</a:t>
            </a:r>
          </a:p>
        </p:txBody>
      </p:sp>
    </p:spTree>
    <p:extLst>
      <p:ext uri="{BB962C8B-B14F-4D97-AF65-F5344CB8AC3E}">
        <p14:creationId xmlns:p14="http://schemas.microsoft.com/office/powerpoint/2010/main" val="2277348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22874"/>
            <a:ext cx="9448800" cy="4820726"/>
          </a:xfrm>
        </p:spPr>
        <p:txBody>
          <a:bodyPr>
            <a:normAutofit/>
          </a:bodyPr>
          <a:lstStyle/>
          <a:p>
            <a:pPr marL="3690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simple explanation: areas that offer better opportunity may be unaffordable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test whether this is the case, examine relationship between measures of upward mobility and rents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12192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cmss1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Why Don’t More Low-Income Families Move to Opportunity?</a:t>
            </a:r>
          </a:p>
        </p:txBody>
      </p:sp>
    </p:spTree>
    <p:extLst>
      <p:ext uri="{BB962C8B-B14F-4D97-AF65-F5344CB8AC3E}">
        <p14:creationId xmlns:p14="http://schemas.microsoft.com/office/powerpoint/2010/main" val="204558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609602" y="-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" name="Group 205"/>
          <p:cNvGrpSpPr>
            <a:grpSpLocks/>
          </p:cNvGrpSpPr>
          <p:nvPr/>
        </p:nvGrpSpPr>
        <p:grpSpPr bwMode="auto">
          <a:xfrm>
            <a:off x="605369" y="-4234"/>
            <a:ext cx="10981267" cy="6866467"/>
            <a:chOff x="286" y="-2"/>
            <a:chExt cx="5188" cy="3244"/>
          </a:xfrm>
        </p:grpSpPr>
        <p:sp>
          <p:nvSpPr>
            <p:cNvPr id="2355" name="Rectangle 5"/>
            <p:cNvSpPr>
              <a:spLocks noChangeArrowheads="1"/>
            </p:cNvSpPr>
            <p:nvPr/>
          </p:nvSpPr>
          <p:spPr bwMode="auto">
            <a:xfrm>
              <a:off x="286" y="-2"/>
              <a:ext cx="5188" cy="3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6" name="Rectangle 6"/>
            <p:cNvSpPr>
              <a:spLocks noChangeArrowheads="1"/>
            </p:cNvSpPr>
            <p:nvPr/>
          </p:nvSpPr>
          <p:spPr bwMode="auto">
            <a:xfrm>
              <a:off x="288" y="0"/>
              <a:ext cx="5182" cy="32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7" name="Rectangle 7"/>
            <p:cNvSpPr>
              <a:spLocks noChangeArrowheads="1"/>
            </p:cNvSpPr>
            <p:nvPr/>
          </p:nvSpPr>
          <p:spPr bwMode="auto">
            <a:xfrm>
              <a:off x="901" y="486"/>
              <a:ext cx="4504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8" name="Line 8"/>
            <p:cNvSpPr>
              <a:spLocks noChangeShapeType="1"/>
            </p:cNvSpPr>
            <p:nvPr/>
          </p:nvSpPr>
          <p:spPr bwMode="auto">
            <a:xfrm>
              <a:off x="901" y="263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9" name="Line 9"/>
            <p:cNvSpPr>
              <a:spLocks noChangeShapeType="1"/>
            </p:cNvSpPr>
            <p:nvPr/>
          </p:nvSpPr>
          <p:spPr bwMode="auto">
            <a:xfrm>
              <a:off x="901" y="2216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0" name="Line 10"/>
            <p:cNvSpPr>
              <a:spLocks noChangeShapeType="1"/>
            </p:cNvSpPr>
            <p:nvPr/>
          </p:nvSpPr>
          <p:spPr bwMode="auto">
            <a:xfrm>
              <a:off x="901" y="180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1" name="Line 11"/>
            <p:cNvSpPr>
              <a:spLocks noChangeShapeType="1"/>
            </p:cNvSpPr>
            <p:nvPr/>
          </p:nvSpPr>
          <p:spPr bwMode="auto">
            <a:xfrm>
              <a:off x="901" y="138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2" name="Line 12"/>
            <p:cNvSpPr>
              <a:spLocks noChangeShapeType="1"/>
            </p:cNvSpPr>
            <p:nvPr/>
          </p:nvSpPr>
          <p:spPr bwMode="auto">
            <a:xfrm>
              <a:off x="901" y="972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3" name="Line 13"/>
            <p:cNvSpPr>
              <a:spLocks noChangeShapeType="1"/>
            </p:cNvSpPr>
            <p:nvPr/>
          </p:nvSpPr>
          <p:spPr bwMode="auto">
            <a:xfrm>
              <a:off x="901" y="55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4" name="Oval 14"/>
            <p:cNvSpPr>
              <a:spLocks noChangeArrowheads="1"/>
            </p:cNvSpPr>
            <p:nvPr/>
          </p:nvSpPr>
          <p:spPr bwMode="auto">
            <a:xfrm>
              <a:off x="2750" y="2478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5" name="Oval 15"/>
            <p:cNvSpPr>
              <a:spLocks noChangeArrowheads="1"/>
            </p:cNvSpPr>
            <p:nvPr/>
          </p:nvSpPr>
          <p:spPr bwMode="auto">
            <a:xfrm>
              <a:off x="3567" y="241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6" name="Oval 16"/>
            <p:cNvSpPr>
              <a:spLocks noChangeArrowheads="1"/>
            </p:cNvSpPr>
            <p:nvPr/>
          </p:nvSpPr>
          <p:spPr bwMode="auto">
            <a:xfrm>
              <a:off x="2625" y="237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7" name="Oval 17"/>
            <p:cNvSpPr>
              <a:spLocks noChangeArrowheads="1"/>
            </p:cNvSpPr>
            <p:nvPr/>
          </p:nvSpPr>
          <p:spPr bwMode="auto">
            <a:xfrm>
              <a:off x="2325" y="232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8" name="Oval 18"/>
            <p:cNvSpPr>
              <a:spLocks noChangeArrowheads="1"/>
            </p:cNvSpPr>
            <p:nvPr/>
          </p:nvSpPr>
          <p:spPr bwMode="auto">
            <a:xfrm>
              <a:off x="3083" y="230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9" name="Oval 19"/>
            <p:cNvSpPr>
              <a:spLocks noChangeArrowheads="1"/>
            </p:cNvSpPr>
            <p:nvPr/>
          </p:nvSpPr>
          <p:spPr bwMode="auto">
            <a:xfrm>
              <a:off x="4046" y="21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0" name="Oval 20"/>
            <p:cNvSpPr>
              <a:spLocks noChangeArrowheads="1"/>
            </p:cNvSpPr>
            <p:nvPr/>
          </p:nvSpPr>
          <p:spPr bwMode="auto">
            <a:xfrm>
              <a:off x="4128" y="2171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1" name="Oval 21"/>
            <p:cNvSpPr>
              <a:spLocks noChangeArrowheads="1"/>
            </p:cNvSpPr>
            <p:nvPr/>
          </p:nvSpPr>
          <p:spPr bwMode="auto">
            <a:xfrm>
              <a:off x="2999" y="216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2" name="Oval 22"/>
            <p:cNvSpPr>
              <a:spLocks noChangeArrowheads="1"/>
            </p:cNvSpPr>
            <p:nvPr/>
          </p:nvSpPr>
          <p:spPr bwMode="auto">
            <a:xfrm>
              <a:off x="3096" y="213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3" name="Oval 23"/>
            <p:cNvSpPr>
              <a:spLocks noChangeArrowheads="1"/>
            </p:cNvSpPr>
            <p:nvPr/>
          </p:nvSpPr>
          <p:spPr bwMode="auto">
            <a:xfrm>
              <a:off x="3360" y="212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4" name="Oval 24"/>
            <p:cNvSpPr>
              <a:spLocks noChangeArrowheads="1"/>
            </p:cNvSpPr>
            <p:nvPr/>
          </p:nvSpPr>
          <p:spPr bwMode="auto">
            <a:xfrm>
              <a:off x="3115" y="208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5" name="Oval 25"/>
            <p:cNvSpPr>
              <a:spLocks noChangeArrowheads="1"/>
            </p:cNvSpPr>
            <p:nvPr/>
          </p:nvSpPr>
          <p:spPr bwMode="auto">
            <a:xfrm>
              <a:off x="2251" y="205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6" name="Oval 26"/>
            <p:cNvSpPr>
              <a:spLocks noChangeArrowheads="1"/>
            </p:cNvSpPr>
            <p:nvPr/>
          </p:nvSpPr>
          <p:spPr bwMode="auto">
            <a:xfrm>
              <a:off x="2454" y="2050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7" name="Oval 27"/>
            <p:cNvSpPr>
              <a:spLocks noChangeArrowheads="1"/>
            </p:cNvSpPr>
            <p:nvPr/>
          </p:nvSpPr>
          <p:spPr bwMode="auto">
            <a:xfrm>
              <a:off x="3541" y="204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8" name="Oval 28"/>
            <p:cNvSpPr>
              <a:spLocks noChangeArrowheads="1"/>
            </p:cNvSpPr>
            <p:nvPr/>
          </p:nvSpPr>
          <p:spPr bwMode="auto">
            <a:xfrm>
              <a:off x="2932" y="20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9" name="Oval 29"/>
            <p:cNvSpPr>
              <a:spLocks noChangeArrowheads="1"/>
            </p:cNvSpPr>
            <p:nvPr/>
          </p:nvSpPr>
          <p:spPr bwMode="auto">
            <a:xfrm>
              <a:off x="3720" y="2026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0" name="Oval 30"/>
            <p:cNvSpPr>
              <a:spLocks noChangeArrowheads="1"/>
            </p:cNvSpPr>
            <p:nvPr/>
          </p:nvSpPr>
          <p:spPr bwMode="auto">
            <a:xfrm>
              <a:off x="2152" y="202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1" name="Oval 31"/>
            <p:cNvSpPr>
              <a:spLocks noChangeArrowheads="1"/>
            </p:cNvSpPr>
            <p:nvPr/>
          </p:nvSpPr>
          <p:spPr bwMode="auto">
            <a:xfrm>
              <a:off x="2152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2" name="Oval 32"/>
            <p:cNvSpPr>
              <a:spLocks noChangeArrowheads="1"/>
            </p:cNvSpPr>
            <p:nvPr/>
          </p:nvSpPr>
          <p:spPr bwMode="auto">
            <a:xfrm>
              <a:off x="964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3" name="Oval 33"/>
            <p:cNvSpPr>
              <a:spLocks noChangeArrowheads="1"/>
            </p:cNvSpPr>
            <p:nvPr/>
          </p:nvSpPr>
          <p:spPr bwMode="auto">
            <a:xfrm>
              <a:off x="2193" y="2000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4" name="Oval 34"/>
            <p:cNvSpPr>
              <a:spLocks noChangeArrowheads="1"/>
            </p:cNvSpPr>
            <p:nvPr/>
          </p:nvSpPr>
          <p:spPr bwMode="auto">
            <a:xfrm>
              <a:off x="4751" y="199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5" name="Oval 35"/>
            <p:cNvSpPr>
              <a:spLocks noChangeArrowheads="1"/>
            </p:cNvSpPr>
            <p:nvPr/>
          </p:nvSpPr>
          <p:spPr bwMode="auto">
            <a:xfrm>
              <a:off x="3342" y="19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6" name="Oval 36"/>
            <p:cNvSpPr>
              <a:spLocks noChangeArrowheads="1"/>
            </p:cNvSpPr>
            <p:nvPr/>
          </p:nvSpPr>
          <p:spPr bwMode="auto">
            <a:xfrm>
              <a:off x="2282" y="19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7" name="Oval 37"/>
            <p:cNvSpPr>
              <a:spLocks noChangeArrowheads="1"/>
            </p:cNvSpPr>
            <p:nvPr/>
          </p:nvSpPr>
          <p:spPr bwMode="auto">
            <a:xfrm>
              <a:off x="3003" y="1972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8" name="Oval 38"/>
            <p:cNvSpPr>
              <a:spLocks noChangeArrowheads="1"/>
            </p:cNvSpPr>
            <p:nvPr/>
          </p:nvSpPr>
          <p:spPr bwMode="auto">
            <a:xfrm>
              <a:off x="1761" y="196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9" name="Oval 39"/>
            <p:cNvSpPr>
              <a:spLocks noChangeArrowheads="1"/>
            </p:cNvSpPr>
            <p:nvPr/>
          </p:nvSpPr>
          <p:spPr bwMode="auto">
            <a:xfrm>
              <a:off x="2973" y="196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0" name="Oval 40"/>
            <p:cNvSpPr>
              <a:spLocks noChangeArrowheads="1"/>
            </p:cNvSpPr>
            <p:nvPr/>
          </p:nvSpPr>
          <p:spPr bwMode="auto">
            <a:xfrm>
              <a:off x="1960" y="19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1" name="Oval 41"/>
            <p:cNvSpPr>
              <a:spLocks noChangeArrowheads="1"/>
            </p:cNvSpPr>
            <p:nvPr/>
          </p:nvSpPr>
          <p:spPr bwMode="auto">
            <a:xfrm>
              <a:off x="2133" y="1950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2" name="Oval 42"/>
            <p:cNvSpPr>
              <a:spLocks noChangeArrowheads="1"/>
            </p:cNvSpPr>
            <p:nvPr/>
          </p:nvSpPr>
          <p:spPr bwMode="auto">
            <a:xfrm>
              <a:off x="3299" y="1933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3" name="Oval 43"/>
            <p:cNvSpPr>
              <a:spLocks noChangeArrowheads="1"/>
            </p:cNvSpPr>
            <p:nvPr/>
          </p:nvSpPr>
          <p:spPr bwMode="auto">
            <a:xfrm>
              <a:off x="2385" y="192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4" name="Oval 44"/>
            <p:cNvSpPr>
              <a:spLocks noChangeArrowheads="1"/>
            </p:cNvSpPr>
            <p:nvPr/>
          </p:nvSpPr>
          <p:spPr bwMode="auto">
            <a:xfrm>
              <a:off x="3215" y="192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5" name="Oval 45"/>
            <p:cNvSpPr>
              <a:spLocks noChangeArrowheads="1"/>
            </p:cNvSpPr>
            <p:nvPr/>
          </p:nvSpPr>
          <p:spPr bwMode="auto">
            <a:xfrm>
              <a:off x="1848" y="192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6" name="Oval 46"/>
            <p:cNvSpPr>
              <a:spLocks noChangeArrowheads="1"/>
            </p:cNvSpPr>
            <p:nvPr/>
          </p:nvSpPr>
          <p:spPr bwMode="auto">
            <a:xfrm>
              <a:off x="3260" y="191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7" name="Oval 47"/>
            <p:cNvSpPr>
              <a:spLocks noChangeArrowheads="1"/>
            </p:cNvSpPr>
            <p:nvPr/>
          </p:nvSpPr>
          <p:spPr bwMode="auto">
            <a:xfrm>
              <a:off x="2061" y="1914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8" name="Oval 48"/>
            <p:cNvSpPr>
              <a:spLocks noChangeArrowheads="1"/>
            </p:cNvSpPr>
            <p:nvPr/>
          </p:nvSpPr>
          <p:spPr bwMode="auto">
            <a:xfrm>
              <a:off x="3318" y="189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9" name="Oval 49"/>
            <p:cNvSpPr>
              <a:spLocks noChangeArrowheads="1"/>
            </p:cNvSpPr>
            <p:nvPr/>
          </p:nvSpPr>
          <p:spPr bwMode="auto">
            <a:xfrm>
              <a:off x="2521" y="189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0" name="Oval 50"/>
            <p:cNvSpPr>
              <a:spLocks noChangeArrowheads="1"/>
            </p:cNvSpPr>
            <p:nvPr/>
          </p:nvSpPr>
          <p:spPr bwMode="auto">
            <a:xfrm>
              <a:off x="2567" y="188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1" name="Oval 51"/>
            <p:cNvSpPr>
              <a:spLocks noChangeArrowheads="1"/>
            </p:cNvSpPr>
            <p:nvPr/>
          </p:nvSpPr>
          <p:spPr bwMode="auto">
            <a:xfrm>
              <a:off x="2558" y="188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2" name="Oval 52"/>
            <p:cNvSpPr>
              <a:spLocks noChangeArrowheads="1"/>
            </p:cNvSpPr>
            <p:nvPr/>
          </p:nvSpPr>
          <p:spPr bwMode="auto">
            <a:xfrm>
              <a:off x="2178" y="187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3" name="Oval 53"/>
            <p:cNvSpPr>
              <a:spLocks noChangeArrowheads="1"/>
            </p:cNvSpPr>
            <p:nvPr/>
          </p:nvSpPr>
          <p:spPr bwMode="auto">
            <a:xfrm>
              <a:off x="2118" y="187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4" name="Oval 54"/>
            <p:cNvSpPr>
              <a:spLocks noChangeArrowheads="1"/>
            </p:cNvSpPr>
            <p:nvPr/>
          </p:nvSpPr>
          <p:spPr bwMode="auto">
            <a:xfrm>
              <a:off x="2426" y="18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5" name="Oval 55"/>
            <p:cNvSpPr>
              <a:spLocks noChangeArrowheads="1"/>
            </p:cNvSpPr>
            <p:nvPr/>
          </p:nvSpPr>
          <p:spPr bwMode="auto">
            <a:xfrm>
              <a:off x="1949" y="18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6" name="Oval 56"/>
            <p:cNvSpPr>
              <a:spLocks noChangeArrowheads="1"/>
            </p:cNvSpPr>
            <p:nvPr/>
          </p:nvSpPr>
          <p:spPr bwMode="auto">
            <a:xfrm>
              <a:off x="2102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7" name="Oval 57"/>
            <p:cNvSpPr>
              <a:spLocks noChangeArrowheads="1"/>
            </p:cNvSpPr>
            <p:nvPr/>
          </p:nvSpPr>
          <p:spPr bwMode="auto">
            <a:xfrm>
              <a:off x="1709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8" name="Oval 58"/>
            <p:cNvSpPr>
              <a:spLocks noChangeArrowheads="1"/>
            </p:cNvSpPr>
            <p:nvPr/>
          </p:nvSpPr>
          <p:spPr bwMode="auto">
            <a:xfrm>
              <a:off x="3204" y="18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9" name="Oval 59"/>
            <p:cNvSpPr>
              <a:spLocks noChangeArrowheads="1"/>
            </p:cNvSpPr>
            <p:nvPr/>
          </p:nvSpPr>
          <p:spPr bwMode="auto">
            <a:xfrm>
              <a:off x="1757" y="184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0" name="Oval 60"/>
            <p:cNvSpPr>
              <a:spLocks noChangeArrowheads="1"/>
            </p:cNvSpPr>
            <p:nvPr/>
          </p:nvSpPr>
          <p:spPr bwMode="auto">
            <a:xfrm>
              <a:off x="1979" y="183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1" name="Oval 61"/>
            <p:cNvSpPr>
              <a:spLocks noChangeArrowheads="1"/>
            </p:cNvSpPr>
            <p:nvPr/>
          </p:nvSpPr>
          <p:spPr bwMode="auto">
            <a:xfrm>
              <a:off x="1971" y="183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2" name="Oval 62"/>
            <p:cNvSpPr>
              <a:spLocks noChangeArrowheads="1"/>
            </p:cNvSpPr>
            <p:nvPr/>
          </p:nvSpPr>
          <p:spPr bwMode="auto">
            <a:xfrm>
              <a:off x="3753" y="183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3" name="Oval 63"/>
            <p:cNvSpPr>
              <a:spLocks noChangeArrowheads="1"/>
            </p:cNvSpPr>
            <p:nvPr/>
          </p:nvSpPr>
          <p:spPr bwMode="auto">
            <a:xfrm>
              <a:off x="3614" y="181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4" name="Oval 64"/>
            <p:cNvSpPr>
              <a:spLocks noChangeArrowheads="1"/>
            </p:cNvSpPr>
            <p:nvPr/>
          </p:nvSpPr>
          <p:spPr bwMode="auto">
            <a:xfrm>
              <a:off x="2299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5" name="Oval 65"/>
            <p:cNvSpPr>
              <a:spLocks noChangeArrowheads="1"/>
            </p:cNvSpPr>
            <p:nvPr/>
          </p:nvSpPr>
          <p:spPr bwMode="auto">
            <a:xfrm>
              <a:off x="2545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6" name="Oval 66"/>
            <p:cNvSpPr>
              <a:spLocks noChangeArrowheads="1"/>
            </p:cNvSpPr>
            <p:nvPr/>
          </p:nvSpPr>
          <p:spPr bwMode="auto">
            <a:xfrm>
              <a:off x="2264" y="1797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7" name="Oval 67"/>
            <p:cNvSpPr>
              <a:spLocks noChangeArrowheads="1"/>
            </p:cNvSpPr>
            <p:nvPr/>
          </p:nvSpPr>
          <p:spPr bwMode="auto">
            <a:xfrm>
              <a:off x="2085" y="179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8" name="Oval 68"/>
            <p:cNvSpPr>
              <a:spLocks noChangeArrowheads="1"/>
            </p:cNvSpPr>
            <p:nvPr/>
          </p:nvSpPr>
          <p:spPr bwMode="auto">
            <a:xfrm>
              <a:off x="2545" y="1795"/>
              <a:ext cx="17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9" name="Oval 69"/>
            <p:cNvSpPr>
              <a:spLocks noChangeArrowheads="1"/>
            </p:cNvSpPr>
            <p:nvPr/>
          </p:nvSpPr>
          <p:spPr bwMode="auto">
            <a:xfrm>
              <a:off x="2245" y="178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0" name="Oval 70"/>
            <p:cNvSpPr>
              <a:spLocks noChangeArrowheads="1"/>
            </p:cNvSpPr>
            <p:nvPr/>
          </p:nvSpPr>
          <p:spPr bwMode="auto">
            <a:xfrm>
              <a:off x="2150" y="178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1" name="Oval 71"/>
            <p:cNvSpPr>
              <a:spLocks noChangeArrowheads="1"/>
            </p:cNvSpPr>
            <p:nvPr/>
          </p:nvSpPr>
          <p:spPr bwMode="auto">
            <a:xfrm>
              <a:off x="2485" y="17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2" name="Oval 72"/>
            <p:cNvSpPr>
              <a:spLocks noChangeArrowheads="1"/>
            </p:cNvSpPr>
            <p:nvPr/>
          </p:nvSpPr>
          <p:spPr bwMode="auto">
            <a:xfrm>
              <a:off x="2467" y="177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3" name="Oval 73"/>
            <p:cNvSpPr>
              <a:spLocks noChangeArrowheads="1"/>
            </p:cNvSpPr>
            <p:nvPr/>
          </p:nvSpPr>
          <p:spPr bwMode="auto">
            <a:xfrm>
              <a:off x="1988" y="177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4" name="Oval 74"/>
            <p:cNvSpPr>
              <a:spLocks noChangeArrowheads="1"/>
            </p:cNvSpPr>
            <p:nvPr/>
          </p:nvSpPr>
          <p:spPr bwMode="auto">
            <a:xfrm>
              <a:off x="2731" y="177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5" name="Oval 75"/>
            <p:cNvSpPr>
              <a:spLocks noChangeArrowheads="1"/>
            </p:cNvSpPr>
            <p:nvPr/>
          </p:nvSpPr>
          <p:spPr bwMode="auto">
            <a:xfrm>
              <a:off x="2491" y="177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6" name="Oval 76"/>
            <p:cNvSpPr>
              <a:spLocks noChangeArrowheads="1"/>
            </p:cNvSpPr>
            <p:nvPr/>
          </p:nvSpPr>
          <p:spPr bwMode="auto">
            <a:xfrm>
              <a:off x="2092" y="177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7" name="Oval 77"/>
            <p:cNvSpPr>
              <a:spLocks noChangeArrowheads="1"/>
            </p:cNvSpPr>
            <p:nvPr/>
          </p:nvSpPr>
          <p:spPr bwMode="auto">
            <a:xfrm>
              <a:off x="1889" y="176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8" name="Oval 78"/>
            <p:cNvSpPr>
              <a:spLocks noChangeArrowheads="1"/>
            </p:cNvSpPr>
            <p:nvPr/>
          </p:nvSpPr>
          <p:spPr bwMode="auto">
            <a:xfrm>
              <a:off x="2243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9" name="Oval 79"/>
            <p:cNvSpPr>
              <a:spLocks noChangeArrowheads="1"/>
            </p:cNvSpPr>
            <p:nvPr/>
          </p:nvSpPr>
          <p:spPr bwMode="auto">
            <a:xfrm>
              <a:off x="2016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0" name="Oval 80"/>
            <p:cNvSpPr>
              <a:spLocks noChangeArrowheads="1"/>
            </p:cNvSpPr>
            <p:nvPr/>
          </p:nvSpPr>
          <p:spPr bwMode="auto">
            <a:xfrm>
              <a:off x="2100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1" name="Oval 81"/>
            <p:cNvSpPr>
              <a:spLocks noChangeArrowheads="1"/>
            </p:cNvSpPr>
            <p:nvPr/>
          </p:nvSpPr>
          <p:spPr bwMode="auto">
            <a:xfrm>
              <a:off x="2532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2" name="Oval 82"/>
            <p:cNvSpPr>
              <a:spLocks noChangeArrowheads="1"/>
            </p:cNvSpPr>
            <p:nvPr/>
          </p:nvSpPr>
          <p:spPr bwMode="auto">
            <a:xfrm>
              <a:off x="2532" y="176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3" name="Oval 83"/>
            <p:cNvSpPr>
              <a:spLocks noChangeArrowheads="1"/>
            </p:cNvSpPr>
            <p:nvPr/>
          </p:nvSpPr>
          <p:spPr bwMode="auto">
            <a:xfrm>
              <a:off x="2189" y="17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4" name="Oval 84"/>
            <p:cNvSpPr>
              <a:spLocks noChangeArrowheads="1"/>
            </p:cNvSpPr>
            <p:nvPr/>
          </p:nvSpPr>
          <p:spPr bwMode="auto">
            <a:xfrm>
              <a:off x="2992" y="175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5" name="Oval 85"/>
            <p:cNvSpPr>
              <a:spLocks noChangeArrowheads="1"/>
            </p:cNvSpPr>
            <p:nvPr/>
          </p:nvSpPr>
          <p:spPr bwMode="auto">
            <a:xfrm>
              <a:off x="220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6" name="Oval 86"/>
            <p:cNvSpPr>
              <a:spLocks noChangeArrowheads="1"/>
            </p:cNvSpPr>
            <p:nvPr/>
          </p:nvSpPr>
          <p:spPr bwMode="auto">
            <a:xfrm>
              <a:off x="255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7" name="Oval 87"/>
            <p:cNvSpPr>
              <a:spLocks noChangeArrowheads="1"/>
            </p:cNvSpPr>
            <p:nvPr/>
          </p:nvSpPr>
          <p:spPr bwMode="auto">
            <a:xfrm>
              <a:off x="2861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8" name="Oval 88"/>
            <p:cNvSpPr>
              <a:spLocks noChangeArrowheads="1"/>
            </p:cNvSpPr>
            <p:nvPr/>
          </p:nvSpPr>
          <p:spPr bwMode="auto">
            <a:xfrm>
              <a:off x="2226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9" name="Oval 89"/>
            <p:cNvSpPr>
              <a:spLocks noChangeArrowheads="1"/>
            </p:cNvSpPr>
            <p:nvPr/>
          </p:nvSpPr>
          <p:spPr bwMode="auto">
            <a:xfrm>
              <a:off x="2515" y="1732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0" name="Oval 90"/>
            <p:cNvSpPr>
              <a:spLocks noChangeArrowheads="1"/>
            </p:cNvSpPr>
            <p:nvPr/>
          </p:nvSpPr>
          <p:spPr bwMode="auto">
            <a:xfrm>
              <a:off x="2703" y="17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1" name="Oval 91"/>
            <p:cNvSpPr>
              <a:spLocks noChangeArrowheads="1"/>
            </p:cNvSpPr>
            <p:nvPr/>
          </p:nvSpPr>
          <p:spPr bwMode="auto">
            <a:xfrm>
              <a:off x="1914" y="172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2" name="Oval 92"/>
            <p:cNvSpPr>
              <a:spLocks noChangeArrowheads="1"/>
            </p:cNvSpPr>
            <p:nvPr/>
          </p:nvSpPr>
          <p:spPr bwMode="auto">
            <a:xfrm>
              <a:off x="1925" y="1719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3" name="Oval 93"/>
            <p:cNvSpPr>
              <a:spLocks noChangeArrowheads="1"/>
            </p:cNvSpPr>
            <p:nvPr/>
          </p:nvSpPr>
          <p:spPr bwMode="auto">
            <a:xfrm>
              <a:off x="1731" y="171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4" name="Oval 94"/>
            <p:cNvSpPr>
              <a:spLocks noChangeArrowheads="1"/>
            </p:cNvSpPr>
            <p:nvPr/>
          </p:nvSpPr>
          <p:spPr bwMode="auto">
            <a:xfrm>
              <a:off x="1910" y="17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5" name="Oval 95"/>
            <p:cNvSpPr>
              <a:spLocks noChangeArrowheads="1"/>
            </p:cNvSpPr>
            <p:nvPr/>
          </p:nvSpPr>
          <p:spPr bwMode="auto">
            <a:xfrm>
              <a:off x="3215" y="1711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6" name="Oval 96"/>
            <p:cNvSpPr>
              <a:spLocks noChangeArrowheads="1"/>
            </p:cNvSpPr>
            <p:nvPr/>
          </p:nvSpPr>
          <p:spPr bwMode="auto">
            <a:xfrm>
              <a:off x="2768" y="170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7" name="Oval 97"/>
            <p:cNvSpPr>
              <a:spLocks noChangeArrowheads="1"/>
            </p:cNvSpPr>
            <p:nvPr/>
          </p:nvSpPr>
          <p:spPr bwMode="auto">
            <a:xfrm>
              <a:off x="2148" y="170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8" name="Oval 98"/>
            <p:cNvSpPr>
              <a:spLocks noChangeArrowheads="1"/>
            </p:cNvSpPr>
            <p:nvPr/>
          </p:nvSpPr>
          <p:spPr bwMode="auto">
            <a:xfrm>
              <a:off x="2338" y="170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9" name="Oval 99"/>
            <p:cNvSpPr>
              <a:spLocks noChangeArrowheads="1"/>
            </p:cNvSpPr>
            <p:nvPr/>
          </p:nvSpPr>
          <p:spPr bwMode="auto">
            <a:xfrm>
              <a:off x="3202" y="169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0" name="Oval 100"/>
            <p:cNvSpPr>
              <a:spLocks noChangeArrowheads="1"/>
            </p:cNvSpPr>
            <p:nvPr/>
          </p:nvSpPr>
          <p:spPr bwMode="auto">
            <a:xfrm>
              <a:off x="2830" y="169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1" name="Oval 101"/>
            <p:cNvSpPr>
              <a:spLocks noChangeArrowheads="1"/>
            </p:cNvSpPr>
            <p:nvPr/>
          </p:nvSpPr>
          <p:spPr bwMode="auto">
            <a:xfrm>
              <a:off x="2312" y="1691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2" name="Oval 102"/>
            <p:cNvSpPr>
              <a:spLocks noChangeArrowheads="1"/>
            </p:cNvSpPr>
            <p:nvPr/>
          </p:nvSpPr>
          <p:spPr bwMode="auto">
            <a:xfrm>
              <a:off x="2135" y="168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3" name="Oval 103"/>
            <p:cNvSpPr>
              <a:spLocks noChangeArrowheads="1"/>
            </p:cNvSpPr>
            <p:nvPr/>
          </p:nvSpPr>
          <p:spPr bwMode="auto">
            <a:xfrm>
              <a:off x="2221" y="1685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4" name="Oval 104"/>
            <p:cNvSpPr>
              <a:spLocks noChangeArrowheads="1"/>
            </p:cNvSpPr>
            <p:nvPr/>
          </p:nvSpPr>
          <p:spPr bwMode="auto">
            <a:xfrm>
              <a:off x="2375" y="168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5" name="Oval 105"/>
            <p:cNvSpPr>
              <a:spLocks noChangeArrowheads="1"/>
            </p:cNvSpPr>
            <p:nvPr/>
          </p:nvSpPr>
          <p:spPr bwMode="auto">
            <a:xfrm>
              <a:off x="2128" y="1680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6" name="Oval 106"/>
            <p:cNvSpPr>
              <a:spLocks noChangeArrowheads="1"/>
            </p:cNvSpPr>
            <p:nvPr/>
          </p:nvSpPr>
          <p:spPr bwMode="auto">
            <a:xfrm>
              <a:off x="2431" y="168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7" name="Oval 107"/>
            <p:cNvSpPr>
              <a:spLocks noChangeArrowheads="1"/>
            </p:cNvSpPr>
            <p:nvPr/>
          </p:nvSpPr>
          <p:spPr bwMode="auto">
            <a:xfrm>
              <a:off x="3018" y="167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8" name="Oval 108"/>
            <p:cNvSpPr>
              <a:spLocks noChangeArrowheads="1"/>
            </p:cNvSpPr>
            <p:nvPr/>
          </p:nvSpPr>
          <p:spPr bwMode="auto">
            <a:xfrm>
              <a:off x="3461" y="16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9" name="Oval 109"/>
            <p:cNvSpPr>
              <a:spLocks noChangeArrowheads="1"/>
            </p:cNvSpPr>
            <p:nvPr/>
          </p:nvSpPr>
          <p:spPr bwMode="auto">
            <a:xfrm>
              <a:off x="3696" y="16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0" name="Oval 110"/>
            <p:cNvSpPr>
              <a:spLocks noChangeArrowheads="1"/>
            </p:cNvSpPr>
            <p:nvPr/>
          </p:nvSpPr>
          <p:spPr bwMode="auto">
            <a:xfrm>
              <a:off x="2820" y="167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1" name="Oval 111"/>
            <p:cNvSpPr>
              <a:spLocks noChangeArrowheads="1"/>
            </p:cNvSpPr>
            <p:nvPr/>
          </p:nvSpPr>
          <p:spPr bwMode="auto">
            <a:xfrm>
              <a:off x="3107" y="166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2" name="Oval 112"/>
            <p:cNvSpPr>
              <a:spLocks noChangeArrowheads="1"/>
            </p:cNvSpPr>
            <p:nvPr/>
          </p:nvSpPr>
          <p:spPr bwMode="auto">
            <a:xfrm>
              <a:off x="2856" y="165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3" name="Oval 113"/>
            <p:cNvSpPr>
              <a:spLocks noChangeArrowheads="1"/>
            </p:cNvSpPr>
            <p:nvPr/>
          </p:nvSpPr>
          <p:spPr bwMode="auto">
            <a:xfrm>
              <a:off x="2295" y="16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4" name="Oval 114"/>
            <p:cNvSpPr>
              <a:spLocks noChangeArrowheads="1"/>
            </p:cNvSpPr>
            <p:nvPr/>
          </p:nvSpPr>
          <p:spPr bwMode="auto">
            <a:xfrm>
              <a:off x="1204" y="165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5" name="Oval 115"/>
            <p:cNvSpPr>
              <a:spLocks noChangeArrowheads="1"/>
            </p:cNvSpPr>
            <p:nvPr/>
          </p:nvSpPr>
          <p:spPr bwMode="auto">
            <a:xfrm>
              <a:off x="2178" y="16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6" name="Oval 116"/>
            <p:cNvSpPr>
              <a:spLocks noChangeArrowheads="1"/>
            </p:cNvSpPr>
            <p:nvPr/>
          </p:nvSpPr>
          <p:spPr bwMode="auto">
            <a:xfrm>
              <a:off x="2822" y="1637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7" name="Oval 117"/>
            <p:cNvSpPr>
              <a:spLocks noChangeArrowheads="1"/>
            </p:cNvSpPr>
            <p:nvPr/>
          </p:nvSpPr>
          <p:spPr bwMode="auto">
            <a:xfrm>
              <a:off x="2837" y="163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8" name="Oval 118"/>
            <p:cNvSpPr>
              <a:spLocks noChangeArrowheads="1"/>
            </p:cNvSpPr>
            <p:nvPr/>
          </p:nvSpPr>
          <p:spPr bwMode="auto">
            <a:xfrm>
              <a:off x="3247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9" name="Oval 119"/>
            <p:cNvSpPr>
              <a:spLocks noChangeArrowheads="1"/>
            </p:cNvSpPr>
            <p:nvPr/>
          </p:nvSpPr>
          <p:spPr bwMode="auto">
            <a:xfrm>
              <a:off x="1722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0" name="Oval 120"/>
            <p:cNvSpPr>
              <a:spLocks noChangeArrowheads="1"/>
            </p:cNvSpPr>
            <p:nvPr/>
          </p:nvSpPr>
          <p:spPr bwMode="auto">
            <a:xfrm>
              <a:off x="2364" y="163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1" name="Oval 121"/>
            <p:cNvSpPr>
              <a:spLocks noChangeArrowheads="1"/>
            </p:cNvSpPr>
            <p:nvPr/>
          </p:nvSpPr>
          <p:spPr bwMode="auto">
            <a:xfrm>
              <a:off x="1735" y="163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2" name="Oval 122"/>
            <p:cNvSpPr>
              <a:spLocks noChangeArrowheads="1"/>
            </p:cNvSpPr>
            <p:nvPr/>
          </p:nvSpPr>
          <p:spPr bwMode="auto">
            <a:xfrm>
              <a:off x="2718" y="1626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3" name="Oval 123"/>
            <p:cNvSpPr>
              <a:spLocks noChangeArrowheads="1"/>
            </p:cNvSpPr>
            <p:nvPr/>
          </p:nvSpPr>
          <p:spPr bwMode="auto">
            <a:xfrm>
              <a:off x="2057" y="1626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4" name="Oval 124"/>
            <p:cNvSpPr>
              <a:spLocks noChangeArrowheads="1"/>
            </p:cNvSpPr>
            <p:nvPr/>
          </p:nvSpPr>
          <p:spPr bwMode="auto">
            <a:xfrm>
              <a:off x="1796" y="162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5" name="Oval 125"/>
            <p:cNvSpPr>
              <a:spLocks noChangeArrowheads="1"/>
            </p:cNvSpPr>
            <p:nvPr/>
          </p:nvSpPr>
          <p:spPr bwMode="auto">
            <a:xfrm>
              <a:off x="3416" y="16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6" name="Oval 126"/>
            <p:cNvSpPr>
              <a:spLocks noChangeArrowheads="1"/>
            </p:cNvSpPr>
            <p:nvPr/>
          </p:nvSpPr>
          <p:spPr bwMode="auto">
            <a:xfrm>
              <a:off x="3124" y="161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7" name="Oval 127"/>
            <p:cNvSpPr>
              <a:spLocks noChangeArrowheads="1"/>
            </p:cNvSpPr>
            <p:nvPr/>
          </p:nvSpPr>
          <p:spPr bwMode="auto">
            <a:xfrm>
              <a:off x="3120" y="161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8" name="Oval 128"/>
            <p:cNvSpPr>
              <a:spLocks noChangeArrowheads="1"/>
            </p:cNvSpPr>
            <p:nvPr/>
          </p:nvSpPr>
          <p:spPr bwMode="auto">
            <a:xfrm>
              <a:off x="1897" y="160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9" name="Oval 129"/>
            <p:cNvSpPr>
              <a:spLocks noChangeArrowheads="1"/>
            </p:cNvSpPr>
            <p:nvPr/>
          </p:nvSpPr>
          <p:spPr bwMode="auto">
            <a:xfrm>
              <a:off x="3258" y="160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0" name="Oval 130"/>
            <p:cNvSpPr>
              <a:spLocks noChangeArrowheads="1"/>
            </p:cNvSpPr>
            <p:nvPr/>
          </p:nvSpPr>
          <p:spPr bwMode="auto">
            <a:xfrm>
              <a:off x="2323" y="159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1" name="Oval 131"/>
            <p:cNvSpPr>
              <a:spLocks noChangeArrowheads="1"/>
            </p:cNvSpPr>
            <p:nvPr/>
          </p:nvSpPr>
          <p:spPr bwMode="auto">
            <a:xfrm>
              <a:off x="2260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2" name="Oval 132"/>
            <p:cNvSpPr>
              <a:spLocks noChangeArrowheads="1"/>
            </p:cNvSpPr>
            <p:nvPr/>
          </p:nvSpPr>
          <p:spPr bwMode="auto">
            <a:xfrm>
              <a:off x="2275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3" name="Oval 133"/>
            <p:cNvSpPr>
              <a:spLocks noChangeArrowheads="1"/>
            </p:cNvSpPr>
            <p:nvPr/>
          </p:nvSpPr>
          <p:spPr bwMode="auto">
            <a:xfrm>
              <a:off x="2275" y="1585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4" name="Oval 134"/>
            <p:cNvSpPr>
              <a:spLocks noChangeArrowheads="1"/>
            </p:cNvSpPr>
            <p:nvPr/>
          </p:nvSpPr>
          <p:spPr bwMode="auto">
            <a:xfrm>
              <a:off x="3431" y="158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5" name="Oval 135"/>
            <p:cNvSpPr>
              <a:spLocks noChangeArrowheads="1"/>
            </p:cNvSpPr>
            <p:nvPr/>
          </p:nvSpPr>
          <p:spPr bwMode="auto">
            <a:xfrm>
              <a:off x="2893" y="157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6" name="Oval 136"/>
            <p:cNvSpPr>
              <a:spLocks noChangeArrowheads="1"/>
            </p:cNvSpPr>
            <p:nvPr/>
          </p:nvSpPr>
          <p:spPr bwMode="auto">
            <a:xfrm>
              <a:off x="2092" y="156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7" name="Oval 137"/>
            <p:cNvSpPr>
              <a:spLocks noChangeArrowheads="1"/>
            </p:cNvSpPr>
            <p:nvPr/>
          </p:nvSpPr>
          <p:spPr bwMode="auto">
            <a:xfrm>
              <a:off x="2100" y="15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8" name="Oval 138"/>
            <p:cNvSpPr>
              <a:spLocks noChangeArrowheads="1"/>
            </p:cNvSpPr>
            <p:nvPr/>
          </p:nvSpPr>
          <p:spPr bwMode="auto">
            <a:xfrm>
              <a:off x="2299" y="15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9" name="Oval 139"/>
            <p:cNvSpPr>
              <a:spLocks noChangeArrowheads="1"/>
            </p:cNvSpPr>
            <p:nvPr/>
          </p:nvSpPr>
          <p:spPr bwMode="auto">
            <a:xfrm>
              <a:off x="1884" y="156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0" name="Oval 140"/>
            <p:cNvSpPr>
              <a:spLocks noChangeArrowheads="1"/>
            </p:cNvSpPr>
            <p:nvPr/>
          </p:nvSpPr>
          <p:spPr bwMode="auto">
            <a:xfrm>
              <a:off x="3323" y="156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1" name="Oval 141"/>
            <p:cNvSpPr>
              <a:spLocks noChangeArrowheads="1"/>
            </p:cNvSpPr>
            <p:nvPr/>
          </p:nvSpPr>
          <p:spPr bwMode="auto">
            <a:xfrm>
              <a:off x="2813" y="156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2" name="Oval 142"/>
            <p:cNvSpPr>
              <a:spLocks noChangeArrowheads="1"/>
            </p:cNvSpPr>
            <p:nvPr/>
          </p:nvSpPr>
          <p:spPr bwMode="auto">
            <a:xfrm>
              <a:off x="1869" y="155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3" name="Oval 143"/>
            <p:cNvSpPr>
              <a:spLocks noChangeArrowheads="1"/>
            </p:cNvSpPr>
            <p:nvPr/>
          </p:nvSpPr>
          <p:spPr bwMode="auto">
            <a:xfrm>
              <a:off x="2763" y="154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4" name="Oval 144"/>
            <p:cNvSpPr>
              <a:spLocks noChangeArrowheads="1"/>
            </p:cNvSpPr>
            <p:nvPr/>
          </p:nvSpPr>
          <p:spPr bwMode="auto">
            <a:xfrm>
              <a:off x="2007" y="154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5" name="Oval 145"/>
            <p:cNvSpPr>
              <a:spLocks noChangeArrowheads="1"/>
            </p:cNvSpPr>
            <p:nvPr/>
          </p:nvSpPr>
          <p:spPr bwMode="auto">
            <a:xfrm>
              <a:off x="1908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6" name="Oval 146"/>
            <p:cNvSpPr>
              <a:spLocks noChangeArrowheads="1"/>
            </p:cNvSpPr>
            <p:nvPr/>
          </p:nvSpPr>
          <p:spPr bwMode="auto">
            <a:xfrm>
              <a:off x="2146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7" name="Oval 147"/>
            <p:cNvSpPr>
              <a:spLocks noChangeArrowheads="1"/>
            </p:cNvSpPr>
            <p:nvPr/>
          </p:nvSpPr>
          <p:spPr bwMode="auto">
            <a:xfrm>
              <a:off x="2405" y="154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8" name="Oval 148"/>
            <p:cNvSpPr>
              <a:spLocks noChangeArrowheads="1"/>
            </p:cNvSpPr>
            <p:nvPr/>
          </p:nvSpPr>
          <p:spPr bwMode="auto">
            <a:xfrm>
              <a:off x="2156" y="154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9" name="Oval 149"/>
            <p:cNvSpPr>
              <a:spLocks noChangeArrowheads="1"/>
            </p:cNvSpPr>
            <p:nvPr/>
          </p:nvSpPr>
          <p:spPr bwMode="auto">
            <a:xfrm>
              <a:off x="2634" y="1534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0" name="Oval 150"/>
            <p:cNvSpPr>
              <a:spLocks noChangeArrowheads="1"/>
            </p:cNvSpPr>
            <p:nvPr/>
          </p:nvSpPr>
          <p:spPr bwMode="auto">
            <a:xfrm>
              <a:off x="2878" y="153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1" name="Oval 151"/>
            <p:cNvSpPr>
              <a:spLocks noChangeArrowheads="1"/>
            </p:cNvSpPr>
            <p:nvPr/>
          </p:nvSpPr>
          <p:spPr bwMode="auto">
            <a:xfrm>
              <a:off x="2139" y="1531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2" name="Oval 152"/>
            <p:cNvSpPr>
              <a:spLocks noChangeArrowheads="1"/>
            </p:cNvSpPr>
            <p:nvPr/>
          </p:nvSpPr>
          <p:spPr bwMode="auto">
            <a:xfrm>
              <a:off x="3187" y="152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3" name="Oval 153"/>
            <p:cNvSpPr>
              <a:spLocks noChangeArrowheads="1"/>
            </p:cNvSpPr>
            <p:nvPr/>
          </p:nvSpPr>
          <p:spPr bwMode="auto">
            <a:xfrm>
              <a:off x="2126" y="152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4" name="Oval 154"/>
            <p:cNvSpPr>
              <a:spLocks noChangeArrowheads="1"/>
            </p:cNvSpPr>
            <p:nvPr/>
          </p:nvSpPr>
          <p:spPr bwMode="auto">
            <a:xfrm>
              <a:off x="2292" y="1525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5" name="Oval 155"/>
            <p:cNvSpPr>
              <a:spLocks noChangeArrowheads="1"/>
            </p:cNvSpPr>
            <p:nvPr/>
          </p:nvSpPr>
          <p:spPr bwMode="auto">
            <a:xfrm>
              <a:off x="1930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6" name="Oval 156"/>
            <p:cNvSpPr>
              <a:spLocks noChangeArrowheads="1"/>
            </p:cNvSpPr>
            <p:nvPr/>
          </p:nvSpPr>
          <p:spPr bwMode="auto">
            <a:xfrm>
              <a:off x="3757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7" name="Oval 157"/>
            <p:cNvSpPr>
              <a:spLocks noChangeArrowheads="1"/>
            </p:cNvSpPr>
            <p:nvPr/>
          </p:nvSpPr>
          <p:spPr bwMode="auto">
            <a:xfrm>
              <a:off x="2528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8" name="Oval 158"/>
            <p:cNvSpPr>
              <a:spLocks noChangeArrowheads="1"/>
            </p:cNvSpPr>
            <p:nvPr/>
          </p:nvSpPr>
          <p:spPr bwMode="auto">
            <a:xfrm>
              <a:off x="1835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9" name="Oval 159"/>
            <p:cNvSpPr>
              <a:spLocks noChangeArrowheads="1"/>
            </p:cNvSpPr>
            <p:nvPr/>
          </p:nvSpPr>
          <p:spPr bwMode="auto">
            <a:xfrm>
              <a:off x="1210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0" name="Oval 160"/>
            <p:cNvSpPr>
              <a:spLocks noChangeArrowheads="1"/>
            </p:cNvSpPr>
            <p:nvPr/>
          </p:nvSpPr>
          <p:spPr bwMode="auto">
            <a:xfrm>
              <a:off x="1897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1" name="Oval 161"/>
            <p:cNvSpPr>
              <a:spLocks noChangeArrowheads="1"/>
            </p:cNvSpPr>
            <p:nvPr/>
          </p:nvSpPr>
          <p:spPr bwMode="auto">
            <a:xfrm>
              <a:off x="2595" y="15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2" name="Oval 162"/>
            <p:cNvSpPr>
              <a:spLocks noChangeArrowheads="1"/>
            </p:cNvSpPr>
            <p:nvPr/>
          </p:nvSpPr>
          <p:spPr bwMode="auto">
            <a:xfrm>
              <a:off x="2748" y="150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3" name="Oval 163"/>
            <p:cNvSpPr>
              <a:spLocks noChangeArrowheads="1"/>
            </p:cNvSpPr>
            <p:nvPr/>
          </p:nvSpPr>
          <p:spPr bwMode="auto">
            <a:xfrm>
              <a:off x="2811" y="150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4" name="Oval 164"/>
            <p:cNvSpPr>
              <a:spLocks noChangeArrowheads="1"/>
            </p:cNvSpPr>
            <p:nvPr/>
          </p:nvSpPr>
          <p:spPr bwMode="auto">
            <a:xfrm>
              <a:off x="2340" y="149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5" name="Oval 165"/>
            <p:cNvSpPr>
              <a:spLocks noChangeArrowheads="1"/>
            </p:cNvSpPr>
            <p:nvPr/>
          </p:nvSpPr>
          <p:spPr bwMode="auto">
            <a:xfrm>
              <a:off x="2431" y="149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6" name="Oval 166"/>
            <p:cNvSpPr>
              <a:spLocks noChangeArrowheads="1"/>
            </p:cNvSpPr>
            <p:nvPr/>
          </p:nvSpPr>
          <p:spPr bwMode="auto">
            <a:xfrm>
              <a:off x="1809" y="149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7" name="Oval 167"/>
            <p:cNvSpPr>
              <a:spLocks noChangeArrowheads="1"/>
            </p:cNvSpPr>
            <p:nvPr/>
          </p:nvSpPr>
          <p:spPr bwMode="auto">
            <a:xfrm>
              <a:off x="3526" y="148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8" name="Oval 168"/>
            <p:cNvSpPr>
              <a:spLocks noChangeArrowheads="1"/>
            </p:cNvSpPr>
            <p:nvPr/>
          </p:nvSpPr>
          <p:spPr bwMode="auto">
            <a:xfrm>
              <a:off x="3146" y="148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9" name="Oval 169"/>
            <p:cNvSpPr>
              <a:spLocks noChangeArrowheads="1"/>
            </p:cNvSpPr>
            <p:nvPr/>
          </p:nvSpPr>
          <p:spPr bwMode="auto">
            <a:xfrm>
              <a:off x="2221" y="14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0" name="Oval 170"/>
            <p:cNvSpPr>
              <a:spLocks noChangeArrowheads="1"/>
            </p:cNvSpPr>
            <p:nvPr/>
          </p:nvSpPr>
          <p:spPr bwMode="auto">
            <a:xfrm>
              <a:off x="3046" y="1482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1" name="Oval 171"/>
            <p:cNvSpPr>
              <a:spLocks noChangeArrowheads="1"/>
            </p:cNvSpPr>
            <p:nvPr/>
          </p:nvSpPr>
          <p:spPr bwMode="auto">
            <a:xfrm>
              <a:off x="1403" y="14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2" name="Oval 172"/>
            <p:cNvSpPr>
              <a:spLocks noChangeArrowheads="1"/>
            </p:cNvSpPr>
            <p:nvPr/>
          </p:nvSpPr>
          <p:spPr bwMode="auto">
            <a:xfrm>
              <a:off x="2031" y="146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3" name="Oval 173"/>
            <p:cNvSpPr>
              <a:spLocks noChangeArrowheads="1"/>
            </p:cNvSpPr>
            <p:nvPr/>
          </p:nvSpPr>
          <p:spPr bwMode="auto">
            <a:xfrm>
              <a:off x="2493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4" name="Oval 174"/>
            <p:cNvSpPr>
              <a:spLocks noChangeArrowheads="1"/>
            </p:cNvSpPr>
            <p:nvPr/>
          </p:nvSpPr>
          <p:spPr bwMode="auto">
            <a:xfrm>
              <a:off x="3601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5" name="Oval 175"/>
            <p:cNvSpPr>
              <a:spLocks noChangeArrowheads="1"/>
            </p:cNvSpPr>
            <p:nvPr/>
          </p:nvSpPr>
          <p:spPr bwMode="auto">
            <a:xfrm>
              <a:off x="1940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6" name="Oval 176"/>
            <p:cNvSpPr>
              <a:spLocks noChangeArrowheads="1"/>
            </p:cNvSpPr>
            <p:nvPr/>
          </p:nvSpPr>
          <p:spPr bwMode="auto">
            <a:xfrm>
              <a:off x="1292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7" name="Oval 177"/>
            <p:cNvSpPr>
              <a:spLocks noChangeArrowheads="1"/>
            </p:cNvSpPr>
            <p:nvPr/>
          </p:nvSpPr>
          <p:spPr bwMode="auto">
            <a:xfrm>
              <a:off x="2087" y="145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8" name="Oval 178"/>
            <p:cNvSpPr>
              <a:spLocks noChangeArrowheads="1"/>
            </p:cNvSpPr>
            <p:nvPr/>
          </p:nvSpPr>
          <p:spPr bwMode="auto">
            <a:xfrm>
              <a:off x="1768" y="145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9" name="Oval 179"/>
            <p:cNvSpPr>
              <a:spLocks noChangeArrowheads="1"/>
            </p:cNvSpPr>
            <p:nvPr/>
          </p:nvSpPr>
          <p:spPr bwMode="auto">
            <a:xfrm>
              <a:off x="2804" y="1443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0" name="Oval 180"/>
            <p:cNvSpPr>
              <a:spLocks noChangeArrowheads="1"/>
            </p:cNvSpPr>
            <p:nvPr/>
          </p:nvSpPr>
          <p:spPr bwMode="auto">
            <a:xfrm>
              <a:off x="2394" y="14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1" name="Oval 181"/>
            <p:cNvSpPr>
              <a:spLocks noChangeArrowheads="1"/>
            </p:cNvSpPr>
            <p:nvPr/>
          </p:nvSpPr>
          <p:spPr bwMode="auto">
            <a:xfrm>
              <a:off x="2264" y="143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2" name="Oval 182"/>
            <p:cNvSpPr>
              <a:spLocks noChangeArrowheads="1"/>
            </p:cNvSpPr>
            <p:nvPr/>
          </p:nvSpPr>
          <p:spPr bwMode="auto">
            <a:xfrm>
              <a:off x="2025" y="142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3" name="Oval 183"/>
            <p:cNvSpPr>
              <a:spLocks noChangeArrowheads="1"/>
            </p:cNvSpPr>
            <p:nvPr/>
          </p:nvSpPr>
          <p:spPr bwMode="auto">
            <a:xfrm>
              <a:off x="2206" y="14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4" name="Oval 184"/>
            <p:cNvSpPr>
              <a:spLocks noChangeArrowheads="1"/>
            </p:cNvSpPr>
            <p:nvPr/>
          </p:nvSpPr>
          <p:spPr bwMode="auto">
            <a:xfrm>
              <a:off x="2658" y="142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5" name="Oval 185"/>
            <p:cNvSpPr>
              <a:spLocks noChangeArrowheads="1"/>
            </p:cNvSpPr>
            <p:nvPr/>
          </p:nvSpPr>
          <p:spPr bwMode="auto">
            <a:xfrm>
              <a:off x="3666" y="142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6" name="Oval 186"/>
            <p:cNvSpPr>
              <a:spLocks noChangeArrowheads="1"/>
            </p:cNvSpPr>
            <p:nvPr/>
          </p:nvSpPr>
          <p:spPr bwMode="auto">
            <a:xfrm>
              <a:off x="3290" y="14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7" name="Oval 187"/>
            <p:cNvSpPr>
              <a:spLocks noChangeArrowheads="1"/>
            </p:cNvSpPr>
            <p:nvPr/>
          </p:nvSpPr>
          <p:spPr bwMode="auto">
            <a:xfrm>
              <a:off x="1997" y="141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8" name="Oval 188"/>
            <p:cNvSpPr>
              <a:spLocks noChangeArrowheads="1"/>
            </p:cNvSpPr>
            <p:nvPr/>
          </p:nvSpPr>
          <p:spPr bwMode="auto">
            <a:xfrm>
              <a:off x="3556" y="1410"/>
              <a:ext cx="17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9" name="Oval 189"/>
            <p:cNvSpPr>
              <a:spLocks noChangeArrowheads="1"/>
            </p:cNvSpPr>
            <p:nvPr/>
          </p:nvSpPr>
          <p:spPr bwMode="auto">
            <a:xfrm>
              <a:off x="2377" y="140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0" name="Oval 190"/>
            <p:cNvSpPr>
              <a:spLocks noChangeArrowheads="1"/>
            </p:cNvSpPr>
            <p:nvPr/>
          </p:nvSpPr>
          <p:spPr bwMode="auto">
            <a:xfrm>
              <a:off x="2686" y="140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1" name="Oval 191"/>
            <p:cNvSpPr>
              <a:spLocks noChangeArrowheads="1"/>
            </p:cNvSpPr>
            <p:nvPr/>
          </p:nvSpPr>
          <p:spPr bwMode="auto">
            <a:xfrm>
              <a:off x="1949" y="140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2" name="Oval 192"/>
            <p:cNvSpPr>
              <a:spLocks noChangeArrowheads="1"/>
            </p:cNvSpPr>
            <p:nvPr/>
          </p:nvSpPr>
          <p:spPr bwMode="auto">
            <a:xfrm>
              <a:off x="1973" y="139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3" name="Oval 193"/>
            <p:cNvSpPr>
              <a:spLocks noChangeArrowheads="1"/>
            </p:cNvSpPr>
            <p:nvPr/>
          </p:nvSpPr>
          <p:spPr bwMode="auto">
            <a:xfrm>
              <a:off x="1986" y="139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4" name="Oval 194"/>
            <p:cNvSpPr>
              <a:spLocks noChangeArrowheads="1"/>
            </p:cNvSpPr>
            <p:nvPr/>
          </p:nvSpPr>
          <p:spPr bwMode="auto">
            <a:xfrm>
              <a:off x="2943" y="138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5" name="Oval 195"/>
            <p:cNvSpPr>
              <a:spLocks noChangeArrowheads="1"/>
            </p:cNvSpPr>
            <p:nvPr/>
          </p:nvSpPr>
          <p:spPr bwMode="auto">
            <a:xfrm>
              <a:off x="2044" y="1389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6" name="Oval 196"/>
            <p:cNvSpPr>
              <a:spLocks noChangeArrowheads="1"/>
            </p:cNvSpPr>
            <p:nvPr/>
          </p:nvSpPr>
          <p:spPr bwMode="auto">
            <a:xfrm>
              <a:off x="2480" y="138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7" name="Oval 197"/>
            <p:cNvSpPr>
              <a:spLocks noChangeArrowheads="1"/>
            </p:cNvSpPr>
            <p:nvPr/>
          </p:nvSpPr>
          <p:spPr bwMode="auto">
            <a:xfrm>
              <a:off x="3096" y="136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8" name="Oval 198"/>
            <p:cNvSpPr>
              <a:spLocks noChangeArrowheads="1"/>
            </p:cNvSpPr>
            <p:nvPr/>
          </p:nvSpPr>
          <p:spPr bwMode="auto">
            <a:xfrm>
              <a:off x="3079" y="136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9" name="Oval 199"/>
            <p:cNvSpPr>
              <a:spLocks noChangeArrowheads="1"/>
            </p:cNvSpPr>
            <p:nvPr/>
          </p:nvSpPr>
          <p:spPr bwMode="auto">
            <a:xfrm>
              <a:off x="2668" y="136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0" name="Oval 200"/>
            <p:cNvSpPr>
              <a:spLocks noChangeArrowheads="1"/>
            </p:cNvSpPr>
            <p:nvPr/>
          </p:nvSpPr>
          <p:spPr bwMode="auto">
            <a:xfrm>
              <a:off x="3167" y="135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1" name="Oval 201"/>
            <p:cNvSpPr>
              <a:spLocks noChangeArrowheads="1"/>
            </p:cNvSpPr>
            <p:nvPr/>
          </p:nvSpPr>
          <p:spPr bwMode="auto">
            <a:xfrm>
              <a:off x="2420" y="13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2" name="Oval 202"/>
            <p:cNvSpPr>
              <a:spLocks noChangeArrowheads="1"/>
            </p:cNvSpPr>
            <p:nvPr/>
          </p:nvSpPr>
          <p:spPr bwMode="auto">
            <a:xfrm>
              <a:off x="2884" y="1354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3" name="Oval 203"/>
            <p:cNvSpPr>
              <a:spLocks noChangeArrowheads="1"/>
            </p:cNvSpPr>
            <p:nvPr/>
          </p:nvSpPr>
          <p:spPr bwMode="auto">
            <a:xfrm>
              <a:off x="3260" y="135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4" name="Oval 204"/>
            <p:cNvSpPr>
              <a:spLocks noChangeArrowheads="1"/>
            </p:cNvSpPr>
            <p:nvPr/>
          </p:nvSpPr>
          <p:spPr bwMode="auto">
            <a:xfrm>
              <a:off x="2351" y="13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" name="Oval 206"/>
          <p:cNvSpPr>
            <a:spLocks noChangeArrowheads="1"/>
          </p:cNvSpPr>
          <p:nvPr/>
        </p:nvSpPr>
        <p:spPr bwMode="auto">
          <a:xfrm>
            <a:off x="7006169" y="28574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207"/>
          <p:cNvSpPr>
            <a:spLocks noChangeArrowheads="1"/>
          </p:cNvSpPr>
          <p:nvPr/>
        </p:nvSpPr>
        <p:spPr bwMode="auto">
          <a:xfrm>
            <a:off x="4684186" y="2853266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208"/>
          <p:cNvSpPr>
            <a:spLocks noChangeArrowheads="1"/>
          </p:cNvSpPr>
          <p:nvPr/>
        </p:nvSpPr>
        <p:spPr bwMode="auto">
          <a:xfrm>
            <a:off x="6750053" y="283421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209"/>
          <p:cNvSpPr>
            <a:spLocks noChangeArrowheads="1"/>
          </p:cNvSpPr>
          <p:nvPr/>
        </p:nvSpPr>
        <p:spPr bwMode="auto">
          <a:xfrm>
            <a:off x="5803902" y="282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210"/>
          <p:cNvSpPr>
            <a:spLocks noChangeArrowheads="1"/>
          </p:cNvSpPr>
          <p:nvPr/>
        </p:nvSpPr>
        <p:spPr bwMode="auto">
          <a:xfrm>
            <a:off x="4806952" y="2825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211"/>
          <p:cNvSpPr>
            <a:spLocks noChangeArrowheads="1"/>
          </p:cNvSpPr>
          <p:nvPr/>
        </p:nvSpPr>
        <p:spPr bwMode="auto">
          <a:xfrm>
            <a:off x="6695019" y="28109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212"/>
          <p:cNvSpPr>
            <a:spLocks noChangeArrowheads="1"/>
          </p:cNvSpPr>
          <p:nvPr/>
        </p:nvSpPr>
        <p:spPr bwMode="auto">
          <a:xfrm>
            <a:off x="5835652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213"/>
          <p:cNvSpPr>
            <a:spLocks noChangeArrowheads="1"/>
          </p:cNvSpPr>
          <p:nvPr/>
        </p:nvSpPr>
        <p:spPr bwMode="auto">
          <a:xfrm>
            <a:off x="9374719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214"/>
          <p:cNvSpPr>
            <a:spLocks noChangeArrowheads="1"/>
          </p:cNvSpPr>
          <p:nvPr/>
        </p:nvSpPr>
        <p:spPr bwMode="auto">
          <a:xfrm>
            <a:off x="3683002" y="278976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215"/>
          <p:cNvSpPr>
            <a:spLocks noChangeArrowheads="1"/>
          </p:cNvSpPr>
          <p:nvPr/>
        </p:nvSpPr>
        <p:spPr bwMode="auto">
          <a:xfrm>
            <a:off x="6959603" y="27834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216"/>
          <p:cNvSpPr>
            <a:spLocks noChangeArrowheads="1"/>
          </p:cNvSpPr>
          <p:nvPr/>
        </p:nvSpPr>
        <p:spPr bwMode="auto">
          <a:xfrm>
            <a:off x="7188203" y="27749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217"/>
          <p:cNvSpPr>
            <a:spLocks noChangeArrowheads="1"/>
          </p:cNvSpPr>
          <p:nvPr/>
        </p:nvSpPr>
        <p:spPr bwMode="auto">
          <a:xfrm>
            <a:off x="10380136" y="2774949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218"/>
          <p:cNvSpPr>
            <a:spLocks noChangeArrowheads="1"/>
          </p:cNvSpPr>
          <p:nvPr/>
        </p:nvSpPr>
        <p:spPr bwMode="auto">
          <a:xfrm>
            <a:off x="6915153" y="277071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219"/>
          <p:cNvSpPr>
            <a:spLocks noChangeArrowheads="1"/>
          </p:cNvSpPr>
          <p:nvPr/>
        </p:nvSpPr>
        <p:spPr bwMode="auto">
          <a:xfrm>
            <a:off x="6474886" y="275589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Oval 220"/>
          <p:cNvSpPr>
            <a:spLocks noChangeArrowheads="1"/>
          </p:cNvSpPr>
          <p:nvPr/>
        </p:nvSpPr>
        <p:spPr bwMode="auto">
          <a:xfrm>
            <a:off x="5264152" y="275166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Oval 221"/>
          <p:cNvSpPr>
            <a:spLocks noChangeArrowheads="1"/>
          </p:cNvSpPr>
          <p:nvPr/>
        </p:nvSpPr>
        <p:spPr bwMode="auto">
          <a:xfrm>
            <a:off x="4715936" y="274743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Oval 222"/>
          <p:cNvSpPr>
            <a:spLocks noChangeArrowheads="1"/>
          </p:cNvSpPr>
          <p:nvPr/>
        </p:nvSpPr>
        <p:spPr bwMode="auto">
          <a:xfrm>
            <a:off x="4536019" y="27347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Oval 223"/>
          <p:cNvSpPr>
            <a:spLocks noChangeArrowheads="1"/>
          </p:cNvSpPr>
          <p:nvPr/>
        </p:nvSpPr>
        <p:spPr bwMode="auto">
          <a:xfrm>
            <a:off x="6119286" y="272414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Oval 224"/>
          <p:cNvSpPr>
            <a:spLocks noChangeArrowheads="1"/>
          </p:cNvSpPr>
          <p:nvPr/>
        </p:nvSpPr>
        <p:spPr bwMode="auto">
          <a:xfrm>
            <a:off x="6246286" y="2715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Oval 225"/>
          <p:cNvSpPr>
            <a:spLocks noChangeArrowheads="1"/>
          </p:cNvSpPr>
          <p:nvPr/>
        </p:nvSpPr>
        <p:spPr bwMode="auto">
          <a:xfrm>
            <a:off x="5935136" y="26923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Oval 226"/>
          <p:cNvSpPr>
            <a:spLocks noChangeArrowheads="1"/>
          </p:cNvSpPr>
          <p:nvPr/>
        </p:nvSpPr>
        <p:spPr bwMode="auto">
          <a:xfrm>
            <a:off x="3810002" y="26881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Oval 227"/>
          <p:cNvSpPr>
            <a:spLocks noChangeArrowheads="1"/>
          </p:cNvSpPr>
          <p:nvPr/>
        </p:nvSpPr>
        <p:spPr bwMode="auto">
          <a:xfrm>
            <a:off x="5236636" y="2664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Oval 228"/>
          <p:cNvSpPr>
            <a:spLocks noChangeArrowheads="1"/>
          </p:cNvSpPr>
          <p:nvPr/>
        </p:nvSpPr>
        <p:spPr bwMode="auto">
          <a:xfrm>
            <a:off x="5977469" y="26288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Oval 229"/>
          <p:cNvSpPr>
            <a:spLocks noChangeArrowheads="1"/>
          </p:cNvSpPr>
          <p:nvPr/>
        </p:nvSpPr>
        <p:spPr bwMode="auto">
          <a:xfrm>
            <a:off x="4878919" y="26098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Oval 230"/>
          <p:cNvSpPr>
            <a:spLocks noChangeArrowheads="1"/>
          </p:cNvSpPr>
          <p:nvPr/>
        </p:nvSpPr>
        <p:spPr bwMode="auto">
          <a:xfrm>
            <a:off x="4574119" y="25823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Oval 231"/>
          <p:cNvSpPr>
            <a:spLocks noChangeArrowheads="1"/>
          </p:cNvSpPr>
          <p:nvPr/>
        </p:nvSpPr>
        <p:spPr bwMode="auto">
          <a:xfrm>
            <a:off x="6639986" y="256963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6" name="Oval 232"/>
          <p:cNvSpPr>
            <a:spLocks noChangeArrowheads="1"/>
          </p:cNvSpPr>
          <p:nvPr/>
        </p:nvSpPr>
        <p:spPr bwMode="auto">
          <a:xfrm>
            <a:off x="6004986" y="25653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7" name="Oval 233"/>
          <p:cNvSpPr>
            <a:spLocks noChangeArrowheads="1"/>
          </p:cNvSpPr>
          <p:nvPr/>
        </p:nvSpPr>
        <p:spPr bwMode="auto">
          <a:xfrm>
            <a:off x="6284386" y="2537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8" name="Oval 234"/>
          <p:cNvSpPr>
            <a:spLocks noChangeArrowheads="1"/>
          </p:cNvSpPr>
          <p:nvPr/>
        </p:nvSpPr>
        <p:spPr bwMode="auto">
          <a:xfrm>
            <a:off x="7545919" y="253788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9" name="Oval 235"/>
          <p:cNvSpPr>
            <a:spLocks noChangeArrowheads="1"/>
          </p:cNvSpPr>
          <p:nvPr/>
        </p:nvSpPr>
        <p:spPr bwMode="auto">
          <a:xfrm>
            <a:off x="4705352" y="2533649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0" name="Oval 236"/>
          <p:cNvSpPr>
            <a:spLocks noChangeArrowheads="1"/>
          </p:cNvSpPr>
          <p:nvPr/>
        </p:nvSpPr>
        <p:spPr bwMode="auto">
          <a:xfrm>
            <a:off x="5789086" y="2518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1" name="Oval 237"/>
          <p:cNvSpPr>
            <a:spLocks noChangeArrowheads="1"/>
          </p:cNvSpPr>
          <p:nvPr/>
        </p:nvSpPr>
        <p:spPr bwMode="auto">
          <a:xfrm>
            <a:off x="4669369" y="2506133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2" name="Oval 238"/>
          <p:cNvSpPr>
            <a:spLocks noChangeArrowheads="1"/>
          </p:cNvSpPr>
          <p:nvPr/>
        </p:nvSpPr>
        <p:spPr bwMode="auto">
          <a:xfrm>
            <a:off x="4999569" y="24870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3" name="Oval 239"/>
          <p:cNvSpPr>
            <a:spLocks noChangeArrowheads="1"/>
          </p:cNvSpPr>
          <p:nvPr/>
        </p:nvSpPr>
        <p:spPr bwMode="auto">
          <a:xfrm>
            <a:off x="6127753" y="24870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4" name="Oval 240"/>
          <p:cNvSpPr>
            <a:spLocks noChangeArrowheads="1"/>
          </p:cNvSpPr>
          <p:nvPr/>
        </p:nvSpPr>
        <p:spPr bwMode="auto">
          <a:xfrm>
            <a:off x="5907619" y="248284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5" name="Oval 241"/>
          <p:cNvSpPr>
            <a:spLocks noChangeArrowheads="1"/>
          </p:cNvSpPr>
          <p:nvPr/>
        </p:nvSpPr>
        <p:spPr bwMode="auto">
          <a:xfrm>
            <a:off x="5848352" y="24680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6" name="Oval 242"/>
          <p:cNvSpPr>
            <a:spLocks noChangeArrowheads="1"/>
          </p:cNvSpPr>
          <p:nvPr/>
        </p:nvSpPr>
        <p:spPr bwMode="auto">
          <a:xfrm>
            <a:off x="7192436" y="24362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7" name="Oval 243"/>
          <p:cNvSpPr>
            <a:spLocks noChangeArrowheads="1"/>
          </p:cNvSpPr>
          <p:nvPr/>
        </p:nvSpPr>
        <p:spPr bwMode="auto">
          <a:xfrm>
            <a:off x="4140202" y="2436283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8" name="Oval 244"/>
          <p:cNvSpPr>
            <a:spLocks noChangeArrowheads="1"/>
          </p:cNvSpPr>
          <p:nvPr/>
        </p:nvSpPr>
        <p:spPr bwMode="auto">
          <a:xfrm>
            <a:off x="5552019" y="2427816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9" name="Oval 245"/>
          <p:cNvSpPr>
            <a:spLocks noChangeArrowheads="1"/>
          </p:cNvSpPr>
          <p:nvPr/>
        </p:nvSpPr>
        <p:spPr bwMode="auto">
          <a:xfrm>
            <a:off x="6557436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0" name="Oval 246"/>
          <p:cNvSpPr>
            <a:spLocks noChangeArrowheads="1"/>
          </p:cNvSpPr>
          <p:nvPr/>
        </p:nvSpPr>
        <p:spPr bwMode="auto">
          <a:xfrm>
            <a:off x="4472519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1" name="Oval 247"/>
          <p:cNvSpPr>
            <a:spLocks noChangeArrowheads="1"/>
          </p:cNvSpPr>
          <p:nvPr/>
        </p:nvSpPr>
        <p:spPr bwMode="auto">
          <a:xfrm>
            <a:off x="6447369" y="23494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2" name="Oval 248"/>
          <p:cNvSpPr>
            <a:spLocks noChangeArrowheads="1"/>
          </p:cNvSpPr>
          <p:nvPr/>
        </p:nvSpPr>
        <p:spPr bwMode="auto">
          <a:xfrm>
            <a:off x="4536019" y="23367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0" name="Oval 249"/>
          <p:cNvSpPr>
            <a:spLocks noChangeArrowheads="1"/>
          </p:cNvSpPr>
          <p:nvPr/>
        </p:nvSpPr>
        <p:spPr bwMode="auto">
          <a:xfrm>
            <a:off x="6991353" y="2332566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1" name="Oval 250"/>
          <p:cNvSpPr>
            <a:spLocks noChangeArrowheads="1"/>
          </p:cNvSpPr>
          <p:nvPr/>
        </p:nvSpPr>
        <p:spPr bwMode="auto">
          <a:xfrm>
            <a:off x="8492069" y="23219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2" name="Oval 251"/>
          <p:cNvSpPr>
            <a:spLocks noChangeArrowheads="1"/>
          </p:cNvSpPr>
          <p:nvPr/>
        </p:nvSpPr>
        <p:spPr bwMode="auto">
          <a:xfrm>
            <a:off x="6000752" y="2317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3" name="Oval 252"/>
          <p:cNvSpPr>
            <a:spLocks noChangeArrowheads="1"/>
          </p:cNvSpPr>
          <p:nvPr/>
        </p:nvSpPr>
        <p:spPr bwMode="auto">
          <a:xfrm>
            <a:off x="4980519" y="23135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0" name="Oval 253"/>
          <p:cNvSpPr>
            <a:spLocks noChangeArrowheads="1"/>
          </p:cNvSpPr>
          <p:nvPr/>
        </p:nvSpPr>
        <p:spPr bwMode="auto">
          <a:xfrm>
            <a:off x="4701119" y="23092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1" name="Oval 254"/>
          <p:cNvSpPr>
            <a:spLocks noChangeArrowheads="1"/>
          </p:cNvSpPr>
          <p:nvPr/>
        </p:nvSpPr>
        <p:spPr bwMode="auto">
          <a:xfrm>
            <a:off x="6745819" y="230504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3" name="Oval 255"/>
          <p:cNvSpPr>
            <a:spLocks noChangeArrowheads="1"/>
          </p:cNvSpPr>
          <p:nvPr/>
        </p:nvSpPr>
        <p:spPr bwMode="auto">
          <a:xfrm>
            <a:off x="4760386" y="23050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4" name="Oval 256"/>
          <p:cNvSpPr>
            <a:spLocks noChangeArrowheads="1"/>
          </p:cNvSpPr>
          <p:nvPr/>
        </p:nvSpPr>
        <p:spPr bwMode="auto">
          <a:xfrm>
            <a:off x="6297086" y="2294466"/>
            <a:ext cx="35983" cy="38100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5" name="Oval 257"/>
          <p:cNvSpPr>
            <a:spLocks noChangeArrowheads="1"/>
          </p:cNvSpPr>
          <p:nvPr/>
        </p:nvSpPr>
        <p:spPr bwMode="auto">
          <a:xfrm>
            <a:off x="4889502" y="22500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6" name="Oval 258"/>
          <p:cNvSpPr>
            <a:spLocks noChangeArrowheads="1"/>
          </p:cNvSpPr>
          <p:nvPr/>
        </p:nvSpPr>
        <p:spPr bwMode="auto">
          <a:xfrm>
            <a:off x="5651502" y="2250016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7" name="Oval 259"/>
          <p:cNvSpPr>
            <a:spLocks noChangeArrowheads="1"/>
          </p:cNvSpPr>
          <p:nvPr/>
        </p:nvSpPr>
        <p:spPr bwMode="auto">
          <a:xfrm>
            <a:off x="8204203" y="2245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8" name="Oval 260"/>
          <p:cNvSpPr>
            <a:spLocks noChangeArrowheads="1"/>
          </p:cNvSpPr>
          <p:nvPr/>
        </p:nvSpPr>
        <p:spPr bwMode="auto">
          <a:xfrm>
            <a:off x="6447369" y="220344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9" name="Oval 261"/>
          <p:cNvSpPr>
            <a:spLocks noChangeArrowheads="1"/>
          </p:cNvSpPr>
          <p:nvPr/>
        </p:nvSpPr>
        <p:spPr bwMode="auto">
          <a:xfrm>
            <a:off x="11019369" y="22034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0" name="Oval 262"/>
          <p:cNvSpPr>
            <a:spLocks noChangeArrowheads="1"/>
          </p:cNvSpPr>
          <p:nvPr/>
        </p:nvSpPr>
        <p:spPr bwMode="auto">
          <a:xfrm>
            <a:off x="7251703" y="218016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1" name="Oval 263"/>
          <p:cNvSpPr>
            <a:spLocks noChangeArrowheads="1"/>
          </p:cNvSpPr>
          <p:nvPr/>
        </p:nvSpPr>
        <p:spPr bwMode="auto">
          <a:xfrm>
            <a:off x="4798486" y="21674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2" name="Oval 264"/>
          <p:cNvSpPr>
            <a:spLocks noChangeArrowheads="1"/>
          </p:cNvSpPr>
          <p:nvPr/>
        </p:nvSpPr>
        <p:spPr bwMode="auto">
          <a:xfrm>
            <a:off x="6068486" y="21208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3" name="Oval 265"/>
          <p:cNvSpPr>
            <a:spLocks noChangeArrowheads="1"/>
          </p:cNvSpPr>
          <p:nvPr/>
        </p:nvSpPr>
        <p:spPr bwMode="auto">
          <a:xfrm>
            <a:off x="6214536" y="21124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4" name="Oval 266"/>
          <p:cNvSpPr>
            <a:spLocks noChangeArrowheads="1"/>
          </p:cNvSpPr>
          <p:nvPr/>
        </p:nvSpPr>
        <p:spPr bwMode="auto">
          <a:xfrm>
            <a:off x="6750053" y="21081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5" name="Oval 267"/>
          <p:cNvSpPr>
            <a:spLocks noChangeArrowheads="1"/>
          </p:cNvSpPr>
          <p:nvPr/>
        </p:nvSpPr>
        <p:spPr bwMode="auto">
          <a:xfrm>
            <a:off x="6457953" y="2097616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6" name="Oval 268"/>
          <p:cNvSpPr>
            <a:spLocks noChangeArrowheads="1"/>
          </p:cNvSpPr>
          <p:nvPr/>
        </p:nvSpPr>
        <p:spPr bwMode="auto">
          <a:xfrm>
            <a:off x="7736419" y="2080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7" name="Oval 269"/>
          <p:cNvSpPr>
            <a:spLocks noChangeArrowheads="1"/>
          </p:cNvSpPr>
          <p:nvPr/>
        </p:nvSpPr>
        <p:spPr bwMode="auto">
          <a:xfrm>
            <a:off x="7719486" y="20700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8" name="Oval 270"/>
          <p:cNvSpPr>
            <a:spLocks noChangeArrowheads="1"/>
          </p:cNvSpPr>
          <p:nvPr/>
        </p:nvSpPr>
        <p:spPr bwMode="auto">
          <a:xfrm>
            <a:off x="6123519" y="20616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9" name="Oval 271"/>
          <p:cNvSpPr>
            <a:spLocks noChangeArrowheads="1"/>
          </p:cNvSpPr>
          <p:nvPr/>
        </p:nvSpPr>
        <p:spPr bwMode="auto">
          <a:xfrm>
            <a:off x="6233586" y="20065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0" name="Oval 272"/>
          <p:cNvSpPr>
            <a:spLocks noChangeArrowheads="1"/>
          </p:cNvSpPr>
          <p:nvPr/>
        </p:nvSpPr>
        <p:spPr bwMode="auto">
          <a:xfrm>
            <a:off x="6648453" y="199389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1" name="Oval 273"/>
          <p:cNvSpPr>
            <a:spLocks noChangeArrowheads="1"/>
          </p:cNvSpPr>
          <p:nvPr/>
        </p:nvSpPr>
        <p:spPr bwMode="auto">
          <a:xfrm>
            <a:off x="6305553" y="19833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2" name="Oval 274"/>
          <p:cNvSpPr>
            <a:spLocks noChangeArrowheads="1"/>
          </p:cNvSpPr>
          <p:nvPr/>
        </p:nvSpPr>
        <p:spPr bwMode="auto">
          <a:xfrm>
            <a:off x="6703486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3" name="Oval 275"/>
          <p:cNvSpPr>
            <a:spLocks noChangeArrowheads="1"/>
          </p:cNvSpPr>
          <p:nvPr/>
        </p:nvSpPr>
        <p:spPr bwMode="auto">
          <a:xfrm>
            <a:off x="5537202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4" name="Oval 276"/>
          <p:cNvSpPr>
            <a:spLocks noChangeArrowheads="1"/>
          </p:cNvSpPr>
          <p:nvPr/>
        </p:nvSpPr>
        <p:spPr bwMode="auto">
          <a:xfrm>
            <a:off x="7829553" y="19028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5" name="Oval 277"/>
          <p:cNvSpPr>
            <a:spLocks noChangeArrowheads="1"/>
          </p:cNvSpPr>
          <p:nvPr/>
        </p:nvSpPr>
        <p:spPr bwMode="auto">
          <a:xfrm>
            <a:off x="6639986" y="1902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6" name="Oval 278"/>
          <p:cNvSpPr>
            <a:spLocks noChangeArrowheads="1"/>
          </p:cNvSpPr>
          <p:nvPr/>
        </p:nvSpPr>
        <p:spPr bwMode="auto">
          <a:xfrm>
            <a:off x="6627286" y="18922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7" name="Oval 279"/>
          <p:cNvSpPr>
            <a:spLocks noChangeArrowheads="1"/>
          </p:cNvSpPr>
          <p:nvPr/>
        </p:nvSpPr>
        <p:spPr bwMode="auto">
          <a:xfrm>
            <a:off x="6223003" y="18647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8" name="Oval 280"/>
          <p:cNvSpPr>
            <a:spLocks noChangeArrowheads="1"/>
          </p:cNvSpPr>
          <p:nvPr/>
        </p:nvSpPr>
        <p:spPr bwMode="auto">
          <a:xfrm>
            <a:off x="7770286" y="186054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9" name="Oval 281"/>
          <p:cNvSpPr>
            <a:spLocks noChangeArrowheads="1"/>
          </p:cNvSpPr>
          <p:nvPr/>
        </p:nvSpPr>
        <p:spPr bwMode="auto">
          <a:xfrm>
            <a:off x="10325103" y="17652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0" name="Oval 282"/>
          <p:cNvSpPr>
            <a:spLocks noChangeArrowheads="1"/>
          </p:cNvSpPr>
          <p:nvPr/>
        </p:nvSpPr>
        <p:spPr bwMode="auto">
          <a:xfrm>
            <a:off x="6502403" y="17462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1" name="Oval 283"/>
          <p:cNvSpPr>
            <a:spLocks noChangeArrowheads="1"/>
          </p:cNvSpPr>
          <p:nvPr/>
        </p:nvSpPr>
        <p:spPr bwMode="auto">
          <a:xfrm>
            <a:off x="6828369" y="17271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2" name="Oval 284"/>
          <p:cNvSpPr>
            <a:spLocks noChangeArrowheads="1"/>
          </p:cNvSpPr>
          <p:nvPr/>
        </p:nvSpPr>
        <p:spPr bwMode="auto">
          <a:xfrm>
            <a:off x="6860119" y="155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3" name="Oval 285"/>
          <p:cNvSpPr>
            <a:spLocks noChangeArrowheads="1"/>
          </p:cNvSpPr>
          <p:nvPr/>
        </p:nvSpPr>
        <p:spPr bwMode="auto">
          <a:xfrm>
            <a:off x="6398686" y="1521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4" name="Oval 286"/>
          <p:cNvSpPr>
            <a:spLocks noChangeArrowheads="1"/>
          </p:cNvSpPr>
          <p:nvPr/>
        </p:nvSpPr>
        <p:spPr bwMode="auto">
          <a:xfrm>
            <a:off x="6777569" y="142239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5" name="Oval 287"/>
          <p:cNvSpPr>
            <a:spLocks noChangeArrowheads="1"/>
          </p:cNvSpPr>
          <p:nvPr/>
        </p:nvSpPr>
        <p:spPr bwMode="auto">
          <a:xfrm>
            <a:off x="7480303" y="1375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6" name="Oval 288"/>
          <p:cNvSpPr>
            <a:spLocks noChangeArrowheads="1"/>
          </p:cNvSpPr>
          <p:nvPr/>
        </p:nvSpPr>
        <p:spPr bwMode="auto">
          <a:xfrm>
            <a:off x="6233586" y="4658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7" name="Oval 289"/>
          <p:cNvSpPr>
            <a:spLocks noChangeArrowheads="1"/>
          </p:cNvSpPr>
          <p:nvPr/>
        </p:nvSpPr>
        <p:spPr bwMode="auto">
          <a:xfrm>
            <a:off x="4413252" y="3543300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2" name="Freeform 294"/>
          <p:cNvSpPr>
            <a:spLocks/>
          </p:cNvSpPr>
          <p:nvPr/>
        </p:nvSpPr>
        <p:spPr bwMode="auto">
          <a:xfrm>
            <a:off x="2059519" y="2641599"/>
            <a:ext cx="8983134" cy="996950"/>
          </a:xfrm>
          <a:custGeom>
            <a:avLst/>
            <a:gdLst>
              <a:gd name="T0" fmla="*/ 0 w 1965"/>
              <a:gd name="T1" fmla="*/ 218 h 218"/>
              <a:gd name="T2" fmla="*/ 982 w 1965"/>
              <a:gd name="T3" fmla="*/ 109 h 218"/>
              <a:gd name="T4" fmla="*/ 1965 w 1965"/>
              <a:gd name="T5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5" h="218">
                <a:moveTo>
                  <a:pt x="0" y="218"/>
                </a:moveTo>
                <a:lnTo>
                  <a:pt x="982" y="109"/>
                </a:lnTo>
                <a:lnTo>
                  <a:pt x="1965" y="0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3" name="Line 295"/>
          <p:cNvSpPr>
            <a:spLocks noChangeShapeType="1"/>
          </p:cNvSpPr>
          <p:nvPr/>
        </p:nvSpPr>
        <p:spPr bwMode="auto">
          <a:xfrm flipV="1">
            <a:off x="1907119" y="1028699"/>
            <a:ext cx="0" cy="4690534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4" name="Line 296"/>
          <p:cNvSpPr>
            <a:spLocks noChangeShapeType="1"/>
          </p:cNvSpPr>
          <p:nvPr/>
        </p:nvSpPr>
        <p:spPr bwMode="auto">
          <a:xfrm flipH="1">
            <a:off x="1816102" y="5568950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5" name="Rectangle 297"/>
          <p:cNvSpPr>
            <a:spLocks noChangeArrowheads="1"/>
          </p:cNvSpPr>
          <p:nvPr/>
        </p:nvSpPr>
        <p:spPr bwMode="auto">
          <a:xfrm>
            <a:off x="1483786" y="543136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6" name="Line 298"/>
          <p:cNvSpPr>
            <a:spLocks noChangeShapeType="1"/>
          </p:cNvSpPr>
          <p:nvPr/>
        </p:nvSpPr>
        <p:spPr bwMode="auto">
          <a:xfrm flipH="1">
            <a:off x="1816102" y="469053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7" name="Rectangle 299"/>
          <p:cNvSpPr>
            <a:spLocks noChangeArrowheads="1"/>
          </p:cNvSpPr>
          <p:nvPr/>
        </p:nvSpPr>
        <p:spPr bwMode="auto">
          <a:xfrm>
            <a:off x="1483786" y="45529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8" name="Line 300"/>
          <p:cNvSpPr>
            <a:spLocks noChangeShapeType="1"/>
          </p:cNvSpPr>
          <p:nvPr/>
        </p:nvSpPr>
        <p:spPr bwMode="auto">
          <a:xfrm flipH="1">
            <a:off x="1816102" y="38121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9" name="Rectangle 301"/>
          <p:cNvSpPr>
            <a:spLocks noChangeArrowheads="1"/>
          </p:cNvSpPr>
          <p:nvPr/>
        </p:nvSpPr>
        <p:spPr bwMode="auto">
          <a:xfrm>
            <a:off x="1483786" y="36766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0" name="Line 302"/>
          <p:cNvSpPr>
            <a:spLocks noChangeShapeType="1"/>
          </p:cNvSpPr>
          <p:nvPr/>
        </p:nvSpPr>
        <p:spPr bwMode="auto">
          <a:xfrm flipH="1">
            <a:off x="1816102" y="29358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1" name="Rectangle 303"/>
          <p:cNvSpPr>
            <a:spLocks noChangeArrowheads="1"/>
          </p:cNvSpPr>
          <p:nvPr/>
        </p:nvSpPr>
        <p:spPr bwMode="auto">
          <a:xfrm>
            <a:off x="1483786" y="2798233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2" name="Line 304"/>
          <p:cNvSpPr>
            <a:spLocks noChangeShapeType="1"/>
          </p:cNvSpPr>
          <p:nvPr/>
        </p:nvSpPr>
        <p:spPr bwMode="auto">
          <a:xfrm flipH="1">
            <a:off x="1816102" y="2057399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3" name="Rectangle 305"/>
          <p:cNvSpPr>
            <a:spLocks noChangeArrowheads="1"/>
          </p:cNvSpPr>
          <p:nvPr/>
        </p:nvSpPr>
        <p:spPr bwMode="auto">
          <a:xfrm>
            <a:off x="1483786" y="191981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4" name="Line 306"/>
          <p:cNvSpPr>
            <a:spLocks noChangeShapeType="1"/>
          </p:cNvSpPr>
          <p:nvPr/>
        </p:nvSpPr>
        <p:spPr bwMode="auto">
          <a:xfrm flipH="1">
            <a:off x="1816102" y="117898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5" name="Rectangle 307"/>
          <p:cNvSpPr>
            <a:spLocks noChangeArrowheads="1"/>
          </p:cNvSpPr>
          <p:nvPr/>
        </p:nvSpPr>
        <p:spPr bwMode="auto">
          <a:xfrm>
            <a:off x="1483786" y="1041399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6" name="Rectangle 308"/>
          <p:cNvSpPr>
            <a:spLocks noChangeArrowheads="1"/>
          </p:cNvSpPr>
          <p:nvPr/>
        </p:nvSpPr>
        <p:spPr bwMode="auto">
          <a:xfrm rot="16200000">
            <a:off x="-678912" y="3162442"/>
            <a:ext cx="3226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Average Incomes of Children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8" name="Rectangle 309"/>
          <p:cNvSpPr>
            <a:spLocks noChangeArrowheads="1"/>
          </p:cNvSpPr>
          <p:nvPr/>
        </p:nvSpPr>
        <p:spPr bwMode="auto">
          <a:xfrm rot="16200000">
            <a:off x="-683991" y="3153975"/>
            <a:ext cx="3730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with Low-Income Parents ($1000)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9" name="Line 310"/>
          <p:cNvSpPr>
            <a:spLocks noChangeShapeType="1"/>
          </p:cNvSpPr>
          <p:nvPr/>
        </p:nvSpPr>
        <p:spPr bwMode="auto">
          <a:xfrm>
            <a:off x="1907119" y="5719233"/>
            <a:ext cx="95334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0" name="Line 311"/>
          <p:cNvSpPr>
            <a:spLocks noChangeShapeType="1"/>
          </p:cNvSpPr>
          <p:nvPr/>
        </p:nvSpPr>
        <p:spPr bwMode="auto">
          <a:xfrm>
            <a:off x="4254502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1" name="Rectangle 312"/>
          <p:cNvSpPr>
            <a:spLocks noChangeArrowheads="1"/>
          </p:cNvSpPr>
          <p:nvPr/>
        </p:nvSpPr>
        <p:spPr bwMode="auto">
          <a:xfrm>
            <a:off x="39708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2" name="Line 313"/>
          <p:cNvSpPr>
            <a:spLocks noChangeShapeType="1"/>
          </p:cNvSpPr>
          <p:nvPr/>
        </p:nvSpPr>
        <p:spPr bwMode="auto">
          <a:xfrm>
            <a:off x="6599769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3" name="Rectangle 314"/>
          <p:cNvSpPr>
            <a:spLocks noChangeArrowheads="1"/>
          </p:cNvSpPr>
          <p:nvPr/>
        </p:nvSpPr>
        <p:spPr bwMode="auto">
          <a:xfrm>
            <a:off x="6316136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0" name="Line 315"/>
          <p:cNvSpPr>
            <a:spLocks noChangeShapeType="1"/>
          </p:cNvSpPr>
          <p:nvPr/>
        </p:nvSpPr>
        <p:spPr bwMode="auto">
          <a:xfrm>
            <a:off x="8945036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1" name="Rectangle 316"/>
          <p:cNvSpPr>
            <a:spLocks noChangeArrowheads="1"/>
          </p:cNvSpPr>
          <p:nvPr/>
        </p:nvSpPr>
        <p:spPr bwMode="auto">
          <a:xfrm>
            <a:off x="8661403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2" name="Line 317"/>
          <p:cNvSpPr>
            <a:spLocks noChangeShapeType="1"/>
          </p:cNvSpPr>
          <p:nvPr/>
        </p:nvSpPr>
        <p:spPr bwMode="auto">
          <a:xfrm>
            <a:off x="11290303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3" name="Rectangle 318"/>
          <p:cNvSpPr>
            <a:spLocks noChangeArrowheads="1"/>
          </p:cNvSpPr>
          <p:nvPr/>
        </p:nvSpPr>
        <p:spPr bwMode="auto">
          <a:xfrm>
            <a:off x="110066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4" name="Rectangle 319"/>
          <p:cNvSpPr>
            <a:spLocks noChangeArrowheads="1"/>
          </p:cNvSpPr>
          <p:nvPr/>
        </p:nvSpPr>
        <p:spPr bwMode="auto">
          <a:xfrm>
            <a:off x="4440769" y="6176433"/>
            <a:ext cx="3621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Median 2 Bedroom Rent in 2015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xmlns="" id="{4CD0C1A9-C247-4503-887C-882C21426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" y="128141"/>
            <a:ext cx="11112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The Price of Opportunity in Seattle</a:t>
            </a: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Upward Mobility versus Median Rent by Neighborhood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1941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609602" y="-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" name="Group 205"/>
          <p:cNvGrpSpPr>
            <a:grpSpLocks/>
          </p:cNvGrpSpPr>
          <p:nvPr/>
        </p:nvGrpSpPr>
        <p:grpSpPr bwMode="auto">
          <a:xfrm>
            <a:off x="605369" y="-4234"/>
            <a:ext cx="10981267" cy="6866467"/>
            <a:chOff x="286" y="-2"/>
            <a:chExt cx="5188" cy="3244"/>
          </a:xfrm>
        </p:grpSpPr>
        <p:sp>
          <p:nvSpPr>
            <p:cNvPr id="2355" name="Rectangle 5"/>
            <p:cNvSpPr>
              <a:spLocks noChangeArrowheads="1"/>
            </p:cNvSpPr>
            <p:nvPr/>
          </p:nvSpPr>
          <p:spPr bwMode="auto">
            <a:xfrm>
              <a:off x="286" y="-2"/>
              <a:ext cx="5188" cy="3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6" name="Rectangle 6"/>
            <p:cNvSpPr>
              <a:spLocks noChangeArrowheads="1"/>
            </p:cNvSpPr>
            <p:nvPr/>
          </p:nvSpPr>
          <p:spPr bwMode="auto">
            <a:xfrm>
              <a:off x="288" y="0"/>
              <a:ext cx="5182" cy="32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7" name="Rectangle 7"/>
            <p:cNvSpPr>
              <a:spLocks noChangeArrowheads="1"/>
            </p:cNvSpPr>
            <p:nvPr/>
          </p:nvSpPr>
          <p:spPr bwMode="auto">
            <a:xfrm>
              <a:off x="901" y="486"/>
              <a:ext cx="4504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8" name="Line 8"/>
            <p:cNvSpPr>
              <a:spLocks noChangeShapeType="1"/>
            </p:cNvSpPr>
            <p:nvPr/>
          </p:nvSpPr>
          <p:spPr bwMode="auto">
            <a:xfrm>
              <a:off x="901" y="263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59" name="Line 9"/>
            <p:cNvSpPr>
              <a:spLocks noChangeShapeType="1"/>
            </p:cNvSpPr>
            <p:nvPr/>
          </p:nvSpPr>
          <p:spPr bwMode="auto">
            <a:xfrm>
              <a:off x="901" y="2216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0" name="Line 10"/>
            <p:cNvSpPr>
              <a:spLocks noChangeShapeType="1"/>
            </p:cNvSpPr>
            <p:nvPr/>
          </p:nvSpPr>
          <p:spPr bwMode="auto">
            <a:xfrm>
              <a:off x="901" y="180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1" name="Line 11"/>
            <p:cNvSpPr>
              <a:spLocks noChangeShapeType="1"/>
            </p:cNvSpPr>
            <p:nvPr/>
          </p:nvSpPr>
          <p:spPr bwMode="auto">
            <a:xfrm>
              <a:off x="901" y="138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2" name="Line 12"/>
            <p:cNvSpPr>
              <a:spLocks noChangeShapeType="1"/>
            </p:cNvSpPr>
            <p:nvPr/>
          </p:nvSpPr>
          <p:spPr bwMode="auto">
            <a:xfrm>
              <a:off x="901" y="972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3" name="Line 13"/>
            <p:cNvSpPr>
              <a:spLocks noChangeShapeType="1"/>
            </p:cNvSpPr>
            <p:nvPr/>
          </p:nvSpPr>
          <p:spPr bwMode="auto">
            <a:xfrm>
              <a:off x="901" y="55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4" name="Oval 14"/>
            <p:cNvSpPr>
              <a:spLocks noChangeArrowheads="1"/>
            </p:cNvSpPr>
            <p:nvPr/>
          </p:nvSpPr>
          <p:spPr bwMode="auto">
            <a:xfrm>
              <a:off x="2750" y="2478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5" name="Oval 15"/>
            <p:cNvSpPr>
              <a:spLocks noChangeArrowheads="1"/>
            </p:cNvSpPr>
            <p:nvPr/>
          </p:nvSpPr>
          <p:spPr bwMode="auto">
            <a:xfrm>
              <a:off x="3567" y="241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6" name="Oval 16"/>
            <p:cNvSpPr>
              <a:spLocks noChangeArrowheads="1"/>
            </p:cNvSpPr>
            <p:nvPr/>
          </p:nvSpPr>
          <p:spPr bwMode="auto">
            <a:xfrm>
              <a:off x="2625" y="237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7" name="Oval 17"/>
            <p:cNvSpPr>
              <a:spLocks noChangeArrowheads="1"/>
            </p:cNvSpPr>
            <p:nvPr/>
          </p:nvSpPr>
          <p:spPr bwMode="auto">
            <a:xfrm>
              <a:off x="2325" y="232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8" name="Oval 18"/>
            <p:cNvSpPr>
              <a:spLocks noChangeArrowheads="1"/>
            </p:cNvSpPr>
            <p:nvPr/>
          </p:nvSpPr>
          <p:spPr bwMode="auto">
            <a:xfrm>
              <a:off x="3083" y="230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69" name="Oval 19"/>
            <p:cNvSpPr>
              <a:spLocks noChangeArrowheads="1"/>
            </p:cNvSpPr>
            <p:nvPr/>
          </p:nvSpPr>
          <p:spPr bwMode="auto">
            <a:xfrm>
              <a:off x="4046" y="21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0" name="Oval 20"/>
            <p:cNvSpPr>
              <a:spLocks noChangeArrowheads="1"/>
            </p:cNvSpPr>
            <p:nvPr/>
          </p:nvSpPr>
          <p:spPr bwMode="auto">
            <a:xfrm>
              <a:off x="4128" y="2171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1" name="Oval 21"/>
            <p:cNvSpPr>
              <a:spLocks noChangeArrowheads="1"/>
            </p:cNvSpPr>
            <p:nvPr/>
          </p:nvSpPr>
          <p:spPr bwMode="auto">
            <a:xfrm>
              <a:off x="2999" y="216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2" name="Oval 22"/>
            <p:cNvSpPr>
              <a:spLocks noChangeArrowheads="1"/>
            </p:cNvSpPr>
            <p:nvPr/>
          </p:nvSpPr>
          <p:spPr bwMode="auto">
            <a:xfrm>
              <a:off x="3096" y="213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3" name="Oval 23"/>
            <p:cNvSpPr>
              <a:spLocks noChangeArrowheads="1"/>
            </p:cNvSpPr>
            <p:nvPr/>
          </p:nvSpPr>
          <p:spPr bwMode="auto">
            <a:xfrm>
              <a:off x="3360" y="212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4" name="Oval 24"/>
            <p:cNvSpPr>
              <a:spLocks noChangeArrowheads="1"/>
            </p:cNvSpPr>
            <p:nvPr/>
          </p:nvSpPr>
          <p:spPr bwMode="auto">
            <a:xfrm>
              <a:off x="3115" y="208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5" name="Oval 25"/>
            <p:cNvSpPr>
              <a:spLocks noChangeArrowheads="1"/>
            </p:cNvSpPr>
            <p:nvPr/>
          </p:nvSpPr>
          <p:spPr bwMode="auto">
            <a:xfrm>
              <a:off x="2251" y="205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6" name="Oval 26"/>
            <p:cNvSpPr>
              <a:spLocks noChangeArrowheads="1"/>
            </p:cNvSpPr>
            <p:nvPr/>
          </p:nvSpPr>
          <p:spPr bwMode="auto">
            <a:xfrm>
              <a:off x="2454" y="2050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7" name="Oval 27"/>
            <p:cNvSpPr>
              <a:spLocks noChangeArrowheads="1"/>
            </p:cNvSpPr>
            <p:nvPr/>
          </p:nvSpPr>
          <p:spPr bwMode="auto">
            <a:xfrm>
              <a:off x="3541" y="204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8" name="Oval 28"/>
            <p:cNvSpPr>
              <a:spLocks noChangeArrowheads="1"/>
            </p:cNvSpPr>
            <p:nvPr/>
          </p:nvSpPr>
          <p:spPr bwMode="auto">
            <a:xfrm>
              <a:off x="2932" y="20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79" name="Oval 29"/>
            <p:cNvSpPr>
              <a:spLocks noChangeArrowheads="1"/>
            </p:cNvSpPr>
            <p:nvPr/>
          </p:nvSpPr>
          <p:spPr bwMode="auto">
            <a:xfrm>
              <a:off x="3720" y="2026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0" name="Oval 30"/>
            <p:cNvSpPr>
              <a:spLocks noChangeArrowheads="1"/>
            </p:cNvSpPr>
            <p:nvPr/>
          </p:nvSpPr>
          <p:spPr bwMode="auto">
            <a:xfrm>
              <a:off x="2152" y="202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1" name="Oval 31"/>
            <p:cNvSpPr>
              <a:spLocks noChangeArrowheads="1"/>
            </p:cNvSpPr>
            <p:nvPr/>
          </p:nvSpPr>
          <p:spPr bwMode="auto">
            <a:xfrm>
              <a:off x="2152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2" name="Oval 32"/>
            <p:cNvSpPr>
              <a:spLocks noChangeArrowheads="1"/>
            </p:cNvSpPr>
            <p:nvPr/>
          </p:nvSpPr>
          <p:spPr bwMode="auto">
            <a:xfrm>
              <a:off x="964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3" name="Oval 33"/>
            <p:cNvSpPr>
              <a:spLocks noChangeArrowheads="1"/>
            </p:cNvSpPr>
            <p:nvPr/>
          </p:nvSpPr>
          <p:spPr bwMode="auto">
            <a:xfrm>
              <a:off x="2193" y="2000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4" name="Oval 34"/>
            <p:cNvSpPr>
              <a:spLocks noChangeArrowheads="1"/>
            </p:cNvSpPr>
            <p:nvPr/>
          </p:nvSpPr>
          <p:spPr bwMode="auto">
            <a:xfrm>
              <a:off x="4751" y="199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5" name="Oval 35"/>
            <p:cNvSpPr>
              <a:spLocks noChangeArrowheads="1"/>
            </p:cNvSpPr>
            <p:nvPr/>
          </p:nvSpPr>
          <p:spPr bwMode="auto">
            <a:xfrm>
              <a:off x="3342" y="19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6" name="Oval 36"/>
            <p:cNvSpPr>
              <a:spLocks noChangeArrowheads="1"/>
            </p:cNvSpPr>
            <p:nvPr/>
          </p:nvSpPr>
          <p:spPr bwMode="auto">
            <a:xfrm>
              <a:off x="2282" y="19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7" name="Oval 37"/>
            <p:cNvSpPr>
              <a:spLocks noChangeArrowheads="1"/>
            </p:cNvSpPr>
            <p:nvPr/>
          </p:nvSpPr>
          <p:spPr bwMode="auto">
            <a:xfrm>
              <a:off x="3003" y="1972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8" name="Oval 38"/>
            <p:cNvSpPr>
              <a:spLocks noChangeArrowheads="1"/>
            </p:cNvSpPr>
            <p:nvPr/>
          </p:nvSpPr>
          <p:spPr bwMode="auto">
            <a:xfrm>
              <a:off x="1761" y="196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89" name="Oval 39"/>
            <p:cNvSpPr>
              <a:spLocks noChangeArrowheads="1"/>
            </p:cNvSpPr>
            <p:nvPr/>
          </p:nvSpPr>
          <p:spPr bwMode="auto">
            <a:xfrm>
              <a:off x="2973" y="196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0" name="Oval 40"/>
            <p:cNvSpPr>
              <a:spLocks noChangeArrowheads="1"/>
            </p:cNvSpPr>
            <p:nvPr/>
          </p:nvSpPr>
          <p:spPr bwMode="auto">
            <a:xfrm>
              <a:off x="1960" y="19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1" name="Oval 41"/>
            <p:cNvSpPr>
              <a:spLocks noChangeArrowheads="1"/>
            </p:cNvSpPr>
            <p:nvPr/>
          </p:nvSpPr>
          <p:spPr bwMode="auto">
            <a:xfrm>
              <a:off x="2133" y="1950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2" name="Oval 42"/>
            <p:cNvSpPr>
              <a:spLocks noChangeArrowheads="1"/>
            </p:cNvSpPr>
            <p:nvPr/>
          </p:nvSpPr>
          <p:spPr bwMode="auto">
            <a:xfrm>
              <a:off x="3299" y="1933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3" name="Oval 43"/>
            <p:cNvSpPr>
              <a:spLocks noChangeArrowheads="1"/>
            </p:cNvSpPr>
            <p:nvPr/>
          </p:nvSpPr>
          <p:spPr bwMode="auto">
            <a:xfrm>
              <a:off x="2385" y="192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4" name="Oval 44"/>
            <p:cNvSpPr>
              <a:spLocks noChangeArrowheads="1"/>
            </p:cNvSpPr>
            <p:nvPr/>
          </p:nvSpPr>
          <p:spPr bwMode="auto">
            <a:xfrm>
              <a:off x="3215" y="192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5" name="Oval 45"/>
            <p:cNvSpPr>
              <a:spLocks noChangeArrowheads="1"/>
            </p:cNvSpPr>
            <p:nvPr/>
          </p:nvSpPr>
          <p:spPr bwMode="auto">
            <a:xfrm>
              <a:off x="1848" y="192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6" name="Oval 46"/>
            <p:cNvSpPr>
              <a:spLocks noChangeArrowheads="1"/>
            </p:cNvSpPr>
            <p:nvPr/>
          </p:nvSpPr>
          <p:spPr bwMode="auto">
            <a:xfrm>
              <a:off x="3260" y="191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7" name="Oval 47"/>
            <p:cNvSpPr>
              <a:spLocks noChangeArrowheads="1"/>
            </p:cNvSpPr>
            <p:nvPr/>
          </p:nvSpPr>
          <p:spPr bwMode="auto">
            <a:xfrm>
              <a:off x="2061" y="1914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8" name="Oval 48"/>
            <p:cNvSpPr>
              <a:spLocks noChangeArrowheads="1"/>
            </p:cNvSpPr>
            <p:nvPr/>
          </p:nvSpPr>
          <p:spPr bwMode="auto">
            <a:xfrm>
              <a:off x="3318" y="189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99" name="Oval 49"/>
            <p:cNvSpPr>
              <a:spLocks noChangeArrowheads="1"/>
            </p:cNvSpPr>
            <p:nvPr/>
          </p:nvSpPr>
          <p:spPr bwMode="auto">
            <a:xfrm>
              <a:off x="2521" y="189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0" name="Oval 50"/>
            <p:cNvSpPr>
              <a:spLocks noChangeArrowheads="1"/>
            </p:cNvSpPr>
            <p:nvPr/>
          </p:nvSpPr>
          <p:spPr bwMode="auto">
            <a:xfrm>
              <a:off x="2567" y="188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1" name="Oval 51"/>
            <p:cNvSpPr>
              <a:spLocks noChangeArrowheads="1"/>
            </p:cNvSpPr>
            <p:nvPr/>
          </p:nvSpPr>
          <p:spPr bwMode="auto">
            <a:xfrm>
              <a:off x="2558" y="188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2" name="Oval 52"/>
            <p:cNvSpPr>
              <a:spLocks noChangeArrowheads="1"/>
            </p:cNvSpPr>
            <p:nvPr/>
          </p:nvSpPr>
          <p:spPr bwMode="auto">
            <a:xfrm>
              <a:off x="2178" y="187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3" name="Oval 53"/>
            <p:cNvSpPr>
              <a:spLocks noChangeArrowheads="1"/>
            </p:cNvSpPr>
            <p:nvPr/>
          </p:nvSpPr>
          <p:spPr bwMode="auto">
            <a:xfrm>
              <a:off x="2118" y="187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4" name="Oval 54"/>
            <p:cNvSpPr>
              <a:spLocks noChangeArrowheads="1"/>
            </p:cNvSpPr>
            <p:nvPr/>
          </p:nvSpPr>
          <p:spPr bwMode="auto">
            <a:xfrm>
              <a:off x="2426" y="18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5" name="Oval 55"/>
            <p:cNvSpPr>
              <a:spLocks noChangeArrowheads="1"/>
            </p:cNvSpPr>
            <p:nvPr/>
          </p:nvSpPr>
          <p:spPr bwMode="auto">
            <a:xfrm>
              <a:off x="1949" y="18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6" name="Oval 56"/>
            <p:cNvSpPr>
              <a:spLocks noChangeArrowheads="1"/>
            </p:cNvSpPr>
            <p:nvPr/>
          </p:nvSpPr>
          <p:spPr bwMode="auto">
            <a:xfrm>
              <a:off x="2102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7" name="Oval 57"/>
            <p:cNvSpPr>
              <a:spLocks noChangeArrowheads="1"/>
            </p:cNvSpPr>
            <p:nvPr/>
          </p:nvSpPr>
          <p:spPr bwMode="auto">
            <a:xfrm>
              <a:off x="1709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8" name="Oval 58"/>
            <p:cNvSpPr>
              <a:spLocks noChangeArrowheads="1"/>
            </p:cNvSpPr>
            <p:nvPr/>
          </p:nvSpPr>
          <p:spPr bwMode="auto">
            <a:xfrm>
              <a:off x="3204" y="18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09" name="Oval 59"/>
            <p:cNvSpPr>
              <a:spLocks noChangeArrowheads="1"/>
            </p:cNvSpPr>
            <p:nvPr/>
          </p:nvSpPr>
          <p:spPr bwMode="auto">
            <a:xfrm>
              <a:off x="1757" y="184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0" name="Oval 60"/>
            <p:cNvSpPr>
              <a:spLocks noChangeArrowheads="1"/>
            </p:cNvSpPr>
            <p:nvPr/>
          </p:nvSpPr>
          <p:spPr bwMode="auto">
            <a:xfrm>
              <a:off x="1979" y="183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1" name="Oval 61"/>
            <p:cNvSpPr>
              <a:spLocks noChangeArrowheads="1"/>
            </p:cNvSpPr>
            <p:nvPr/>
          </p:nvSpPr>
          <p:spPr bwMode="auto">
            <a:xfrm>
              <a:off x="1971" y="183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2" name="Oval 62"/>
            <p:cNvSpPr>
              <a:spLocks noChangeArrowheads="1"/>
            </p:cNvSpPr>
            <p:nvPr/>
          </p:nvSpPr>
          <p:spPr bwMode="auto">
            <a:xfrm>
              <a:off x="3753" y="183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3" name="Oval 63"/>
            <p:cNvSpPr>
              <a:spLocks noChangeArrowheads="1"/>
            </p:cNvSpPr>
            <p:nvPr/>
          </p:nvSpPr>
          <p:spPr bwMode="auto">
            <a:xfrm>
              <a:off x="3614" y="181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4" name="Oval 64"/>
            <p:cNvSpPr>
              <a:spLocks noChangeArrowheads="1"/>
            </p:cNvSpPr>
            <p:nvPr/>
          </p:nvSpPr>
          <p:spPr bwMode="auto">
            <a:xfrm>
              <a:off x="2299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5" name="Oval 65"/>
            <p:cNvSpPr>
              <a:spLocks noChangeArrowheads="1"/>
            </p:cNvSpPr>
            <p:nvPr/>
          </p:nvSpPr>
          <p:spPr bwMode="auto">
            <a:xfrm>
              <a:off x="2545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6" name="Oval 66"/>
            <p:cNvSpPr>
              <a:spLocks noChangeArrowheads="1"/>
            </p:cNvSpPr>
            <p:nvPr/>
          </p:nvSpPr>
          <p:spPr bwMode="auto">
            <a:xfrm>
              <a:off x="2264" y="1797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7" name="Oval 67"/>
            <p:cNvSpPr>
              <a:spLocks noChangeArrowheads="1"/>
            </p:cNvSpPr>
            <p:nvPr/>
          </p:nvSpPr>
          <p:spPr bwMode="auto">
            <a:xfrm>
              <a:off x="2085" y="179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8" name="Oval 68"/>
            <p:cNvSpPr>
              <a:spLocks noChangeArrowheads="1"/>
            </p:cNvSpPr>
            <p:nvPr/>
          </p:nvSpPr>
          <p:spPr bwMode="auto">
            <a:xfrm>
              <a:off x="2545" y="1795"/>
              <a:ext cx="17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19" name="Oval 69"/>
            <p:cNvSpPr>
              <a:spLocks noChangeArrowheads="1"/>
            </p:cNvSpPr>
            <p:nvPr/>
          </p:nvSpPr>
          <p:spPr bwMode="auto">
            <a:xfrm>
              <a:off x="2245" y="178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0" name="Oval 70"/>
            <p:cNvSpPr>
              <a:spLocks noChangeArrowheads="1"/>
            </p:cNvSpPr>
            <p:nvPr/>
          </p:nvSpPr>
          <p:spPr bwMode="auto">
            <a:xfrm>
              <a:off x="2150" y="178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1" name="Oval 71"/>
            <p:cNvSpPr>
              <a:spLocks noChangeArrowheads="1"/>
            </p:cNvSpPr>
            <p:nvPr/>
          </p:nvSpPr>
          <p:spPr bwMode="auto">
            <a:xfrm>
              <a:off x="2485" y="17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2" name="Oval 72"/>
            <p:cNvSpPr>
              <a:spLocks noChangeArrowheads="1"/>
            </p:cNvSpPr>
            <p:nvPr/>
          </p:nvSpPr>
          <p:spPr bwMode="auto">
            <a:xfrm>
              <a:off x="2467" y="177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3" name="Oval 73"/>
            <p:cNvSpPr>
              <a:spLocks noChangeArrowheads="1"/>
            </p:cNvSpPr>
            <p:nvPr/>
          </p:nvSpPr>
          <p:spPr bwMode="auto">
            <a:xfrm>
              <a:off x="1988" y="177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4" name="Oval 74"/>
            <p:cNvSpPr>
              <a:spLocks noChangeArrowheads="1"/>
            </p:cNvSpPr>
            <p:nvPr/>
          </p:nvSpPr>
          <p:spPr bwMode="auto">
            <a:xfrm>
              <a:off x="2731" y="177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5" name="Oval 75"/>
            <p:cNvSpPr>
              <a:spLocks noChangeArrowheads="1"/>
            </p:cNvSpPr>
            <p:nvPr/>
          </p:nvSpPr>
          <p:spPr bwMode="auto">
            <a:xfrm>
              <a:off x="2491" y="177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6" name="Oval 76"/>
            <p:cNvSpPr>
              <a:spLocks noChangeArrowheads="1"/>
            </p:cNvSpPr>
            <p:nvPr/>
          </p:nvSpPr>
          <p:spPr bwMode="auto">
            <a:xfrm>
              <a:off x="2092" y="177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7" name="Oval 77"/>
            <p:cNvSpPr>
              <a:spLocks noChangeArrowheads="1"/>
            </p:cNvSpPr>
            <p:nvPr/>
          </p:nvSpPr>
          <p:spPr bwMode="auto">
            <a:xfrm>
              <a:off x="1889" y="176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8" name="Oval 78"/>
            <p:cNvSpPr>
              <a:spLocks noChangeArrowheads="1"/>
            </p:cNvSpPr>
            <p:nvPr/>
          </p:nvSpPr>
          <p:spPr bwMode="auto">
            <a:xfrm>
              <a:off x="2243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29" name="Oval 79"/>
            <p:cNvSpPr>
              <a:spLocks noChangeArrowheads="1"/>
            </p:cNvSpPr>
            <p:nvPr/>
          </p:nvSpPr>
          <p:spPr bwMode="auto">
            <a:xfrm>
              <a:off x="2016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0" name="Oval 80"/>
            <p:cNvSpPr>
              <a:spLocks noChangeArrowheads="1"/>
            </p:cNvSpPr>
            <p:nvPr/>
          </p:nvSpPr>
          <p:spPr bwMode="auto">
            <a:xfrm>
              <a:off x="2100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1" name="Oval 81"/>
            <p:cNvSpPr>
              <a:spLocks noChangeArrowheads="1"/>
            </p:cNvSpPr>
            <p:nvPr/>
          </p:nvSpPr>
          <p:spPr bwMode="auto">
            <a:xfrm>
              <a:off x="2532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2" name="Oval 82"/>
            <p:cNvSpPr>
              <a:spLocks noChangeArrowheads="1"/>
            </p:cNvSpPr>
            <p:nvPr/>
          </p:nvSpPr>
          <p:spPr bwMode="auto">
            <a:xfrm>
              <a:off x="2532" y="176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3" name="Oval 83"/>
            <p:cNvSpPr>
              <a:spLocks noChangeArrowheads="1"/>
            </p:cNvSpPr>
            <p:nvPr/>
          </p:nvSpPr>
          <p:spPr bwMode="auto">
            <a:xfrm>
              <a:off x="2189" y="17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4" name="Oval 84"/>
            <p:cNvSpPr>
              <a:spLocks noChangeArrowheads="1"/>
            </p:cNvSpPr>
            <p:nvPr/>
          </p:nvSpPr>
          <p:spPr bwMode="auto">
            <a:xfrm>
              <a:off x="2992" y="175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5" name="Oval 85"/>
            <p:cNvSpPr>
              <a:spLocks noChangeArrowheads="1"/>
            </p:cNvSpPr>
            <p:nvPr/>
          </p:nvSpPr>
          <p:spPr bwMode="auto">
            <a:xfrm>
              <a:off x="220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6" name="Oval 86"/>
            <p:cNvSpPr>
              <a:spLocks noChangeArrowheads="1"/>
            </p:cNvSpPr>
            <p:nvPr/>
          </p:nvSpPr>
          <p:spPr bwMode="auto">
            <a:xfrm>
              <a:off x="255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7" name="Oval 87"/>
            <p:cNvSpPr>
              <a:spLocks noChangeArrowheads="1"/>
            </p:cNvSpPr>
            <p:nvPr/>
          </p:nvSpPr>
          <p:spPr bwMode="auto">
            <a:xfrm>
              <a:off x="2861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8" name="Oval 88"/>
            <p:cNvSpPr>
              <a:spLocks noChangeArrowheads="1"/>
            </p:cNvSpPr>
            <p:nvPr/>
          </p:nvSpPr>
          <p:spPr bwMode="auto">
            <a:xfrm>
              <a:off x="2226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39" name="Oval 89"/>
            <p:cNvSpPr>
              <a:spLocks noChangeArrowheads="1"/>
            </p:cNvSpPr>
            <p:nvPr/>
          </p:nvSpPr>
          <p:spPr bwMode="auto">
            <a:xfrm>
              <a:off x="2515" y="1732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0" name="Oval 90"/>
            <p:cNvSpPr>
              <a:spLocks noChangeArrowheads="1"/>
            </p:cNvSpPr>
            <p:nvPr/>
          </p:nvSpPr>
          <p:spPr bwMode="auto">
            <a:xfrm>
              <a:off x="2703" y="17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1" name="Oval 91"/>
            <p:cNvSpPr>
              <a:spLocks noChangeArrowheads="1"/>
            </p:cNvSpPr>
            <p:nvPr/>
          </p:nvSpPr>
          <p:spPr bwMode="auto">
            <a:xfrm>
              <a:off x="1914" y="172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2" name="Oval 92"/>
            <p:cNvSpPr>
              <a:spLocks noChangeArrowheads="1"/>
            </p:cNvSpPr>
            <p:nvPr/>
          </p:nvSpPr>
          <p:spPr bwMode="auto">
            <a:xfrm>
              <a:off x="1925" y="1719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3" name="Oval 93"/>
            <p:cNvSpPr>
              <a:spLocks noChangeArrowheads="1"/>
            </p:cNvSpPr>
            <p:nvPr/>
          </p:nvSpPr>
          <p:spPr bwMode="auto">
            <a:xfrm>
              <a:off x="1731" y="171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4" name="Oval 94"/>
            <p:cNvSpPr>
              <a:spLocks noChangeArrowheads="1"/>
            </p:cNvSpPr>
            <p:nvPr/>
          </p:nvSpPr>
          <p:spPr bwMode="auto">
            <a:xfrm>
              <a:off x="1910" y="17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5" name="Oval 95"/>
            <p:cNvSpPr>
              <a:spLocks noChangeArrowheads="1"/>
            </p:cNvSpPr>
            <p:nvPr/>
          </p:nvSpPr>
          <p:spPr bwMode="auto">
            <a:xfrm>
              <a:off x="3215" y="1711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6" name="Oval 96"/>
            <p:cNvSpPr>
              <a:spLocks noChangeArrowheads="1"/>
            </p:cNvSpPr>
            <p:nvPr/>
          </p:nvSpPr>
          <p:spPr bwMode="auto">
            <a:xfrm>
              <a:off x="2768" y="170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7" name="Oval 97"/>
            <p:cNvSpPr>
              <a:spLocks noChangeArrowheads="1"/>
            </p:cNvSpPr>
            <p:nvPr/>
          </p:nvSpPr>
          <p:spPr bwMode="auto">
            <a:xfrm>
              <a:off x="2148" y="170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8" name="Oval 98"/>
            <p:cNvSpPr>
              <a:spLocks noChangeArrowheads="1"/>
            </p:cNvSpPr>
            <p:nvPr/>
          </p:nvSpPr>
          <p:spPr bwMode="auto">
            <a:xfrm>
              <a:off x="2338" y="170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49" name="Oval 99"/>
            <p:cNvSpPr>
              <a:spLocks noChangeArrowheads="1"/>
            </p:cNvSpPr>
            <p:nvPr/>
          </p:nvSpPr>
          <p:spPr bwMode="auto">
            <a:xfrm>
              <a:off x="3202" y="169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0" name="Oval 100"/>
            <p:cNvSpPr>
              <a:spLocks noChangeArrowheads="1"/>
            </p:cNvSpPr>
            <p:nvPr/>
          </p:nvSpPr>
          <p:spPr bwMode="auto">
            <a:xfrm>
              <a:off x="2830" y="169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1" name="Oval 101"/>
            <p:cNvSpPr>
              <a:spLocks noChangeArrowheads="1"/>
            </p:cNvSpPr>
            <p:nvPr/>
          </p:nvSpPr>
          <p:spPr bwMode="auto">
            <a:xfrm>
              <a:off x="2312" y="1691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2" name="Oval 102"/>
            <p:cNvSpPr>
              <a:spLocks noChangeArrowheads="1"/>
            </p:cNvSpPr>
            <p:nvPr/>
          </p:nvSpPr>
          <p:spPr bwMode="auto">
            <a:xfrm>
              <a:off x="2135" y="168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3" name="Oval 103"/>
            <p:cNvSpPr>
              <a:spLocks noChangeArrowheads="1"/>
            </p:cNvSpPr>
            <p:nvPr/>
          </p:nvSpPr>
          <p:spPr bwMode="auto">
            <a:xfrm>
              <a:off x="2221" y="1685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4" name="Oval 104"/>
            <p:cNvSpPr>
              <a:spLocks noChangeArrowheads="1"/>
            </p:cNvSpPr>
            <p:nvPr/>
          </p:nvSpPr>
          <p:spPr bwMode="auto">
            <a:xfrm>
              <a:off x="2375" y="168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5" name="Oval 105"/>
            <p:cNvSpPr>
              <a:spLocks noChangeArrowheads="1"/>
            </p:cNvSpPr>
            <p:nvPr/>
          </p:nvSpPr>
          <p:spPr bwMode="auto">
            <a:xfrm>
              <a:off x="2128" y="1680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6" name="Oval 106"/>
            <p:cNvSpPr>
              <a:spLocks noChangeArrowheads="1"/>
            </p:cNvSpPr>
            <p:nvPr/>
          </p:nvSpPr>
          <p:spPr bwMode="auto">
            <a:xfrm>
              <a:off x="2431" y="168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7" name="Oval 107"/>
            <p:cNvSpPr>
              <a:spLocks noChangeArrowheads="1"/>
            </p:cNvSpPr>
            <p:nvPr/>
          </p:nvSpPr>
          <p:spPr bwMode="auto">
            <a:xfrm>
              <a:off x="3018" y="167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8" name="Oval 108"/>
            <p:cNvSpPr>
              <a:spLocks noChangeArrowheads="1"/>
            </p:cNvSpPr>
            <p:nvPr/>
          </p:nvSpPr>
          <p:spPr bwMode="auto">
            <a:xfrm>
              <a:off x="3461" y="16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59" name="Oval 109"/>
            <p:cNvSpPr>
              <a:spLocks noChangeArrowheads="1"/>
            </p:cNvSpPr>
            <p:nvPr/>
          </p:nvSpPr>
          <p:spPr bwMode="auto">
            <a:xfrm>
              <a:off x="3696" y="16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0" name="Oval 110"/>
            <p:cNvSpPr>
              <a:spLocks noChangeArrowheads="1"/>
            </p:cNvSpPr>
            <p:nvPr/>
          </p:nvSpPr>
          <p:spPr bwMode="auto">
            <a:xfrm>
              <a:off x="2820" y="167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1" name="Oval 111"/>
            <p:cNvSpPr>
              <a:spLocks noChangeArrowheads="1"/>
            </p:cNvSpPr>
            <p:nvPr/>
          </p:nvSpPr>
          <p:spPr bwMode="auto">
            <a:xfrm>
              <a:off x="3107" y="166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2" name="Oval 112"/>
            <p:cNvSpPr>
              <a:spLocks noChangeArrowheads="1"/>
            </p:cNvSpPr>
            <p:nvPr/>
          </p:nvSpPr>
          <p:spPr bwMode="auto">
            <a:xfrm>
              <a:off x="2856" y="165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3" name="Oval 113"/>
            <p:cNvSpPr>
              <a:spLocks noChangeArrowheads="1"/>
            </p:cNvSpPr>
            <p:nvPr/>
          </p:nvSpPr>
          <p:spPr bwMode="auto">
            <a:xfrm>
              <a:off x="2295" y="16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4" name="Oval 114"/>
            <p:cNvSpPr>
              <a:spLocks noChangeArrowheads="1"/>
            </p:cNvSpPr>
            <p:nvPr/>
          </p:nvSpPr>
          <p:spPr bwMode="auto">
            <a:xfrm>
              <a:off x="1204" y="165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5" name="Oval 115"/>
            <p:cNvSpPr>
              <a:spLocks noChangeArrowheads="1"/>
            </p:cNvSpPr>
            <p:nvPr/>
          </p:nvSpPr>
          <p:spPr bwMode="auto">
            <a:xfrm>
              <a:off x="2178" y="16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6" name="Oval 116"/>
            <p:cNvSpPr>
              <a:spLocks noChangeArrowheads="1"/>
            </p:cNvSpPr>
            <p:nvPr/>
          </p:nvSpPr>
          <p:spPr bwMode="auto">
            <a:xfrm>
              <a:off x="2822" y="1637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7" name="Oval 117"/>
            <p:cNvSpPr>
              <a:spLocks noChangeArrowheads="1"/>
            </p:cNvSpPr>
            <p:nvPr/>
          </p:nvSpPr>
          <p:spPr bwMode="auto">
            <a:xfrm>
              <a:off x="2837" y="163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8" name="Oval 118"/>
            <p:cNvSpPr>
              <a:spLocks noChangeArrowheads="1"/>
            </p:cNvSpPr>
            <p:nvPr/>
          </p:nvSpPr>
          <p:spPr bwMode="auto">
            <a:xfrm>
              <a:off x="3247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69" name="Oval 119"/>
            <p:cNvSpPr>
              <a:spLocks noChangeArrowheads="1"/>
            </p:cNvSpPr>
            <p:nvPr/>
          </p:nvSpPr>
          <p:spPr bwMode="auto">
            <a:xfrm>
              <a:off x="1722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0" name="Oval 120"/>
            <p:cNvSpPr>
              <a:spLocks noChangeArrowheads="1"/>
            </p:cNvSpPr>
            <p:nvPr/>
          </p:nvSpPr>
          <p:spPr bwMode="auto">
            <a:xfrm>
              <a:off x="2364" y="163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1" name="Oval 121"/>
            <p:cNvSpPr>
              <a:spLocks noChangeArrowheads="1"/>
            </p:cNvSpPr>
            <p:nvPr/>
          </p:nvSpPr>
          <p:spPr bwMode="auto">
            <a:xfrm>
              <a:off x="1735" y="163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2" name="Oval 122"/>
            <p:cNvSpPr>
              <a:spLocks noChangeArrowheads="1"/>
            </p:cNvSpPr>
            <p:nvPr/>
          </p:nvSpPr>
          <p:spPr bwMode="auto">
            <a:xfrm>
              <a:off x="2718" y="1626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3" name="Oval 123"/>
            <p:cNvSpPr>
              <a:spLocks noChangeArrowheads="1"/>
            </p:cNvSpPr>
            <p:nvPr/>
          </p:nvSpPr>
          <p:spPr bwMode="auto">
            <a:xfrm>
              <a:off x="2057" y="1626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4" name="Oval 124"/>
            <p:cNvSpPr>
              <a:spLocks noChangeArrowheads="1"/>
            </p:cNvSpPr>
            <p:nvPr/>
          </p:nvSpPr>
          <p:spPr bwMode="auto">
            <a:xfrm>
              <a:off x="1796" y="162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5" name="Oval 125"/>
            <p:cNvSpPr>
              <a:spLocks noChangeArrowheads="1"/>
            </p:cNvSpPr>
            <p:nvPr/>
          </p:nvSpPr>
          <p:spPr bwMode="auto">
            <a:xfrm>
              <a:off x="3416" y="16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6" name="Oval 126"/>
            <p:cNvSpPr>
              <a:spLocks noChangeArrowheads="1"/>
            </p:cNvSpPr>
            <p:nvPr/>
          </p:nvSpPr>
          <p:spPr bwMode="auto">
            <a:xfrm>
              <a:off x="3124" y="161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7" name="Oval 127"/>
            <p:cNvSpPr>
              <a:spLocks noChangeArrowheads="1"/>
            </p:cNvSpPr>
            <p:nvPr/>
          </p:nvSpPr>
          <p:spPr bwMode="auto">
            <a:xfrm>
              <a:off x="3120" y="161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8" name="Oval 128"/>
            <p:cNvSpPr>
              <a:spLocks noChangeArrowheads="1"/>
            </p:cNvSpPr>
            <p:nvPr/>
          </p:nvSpPr>
          <p:spPr bwMode="auto">
            <a:xfrm>
              <a:off x="1897" y="160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79" name="Oval 129"/>
            <p:cNvSpPr>
              <a:spLocks noChangeArrowheads="1"/>
            </p:cNvSpPr>
            <p:nvPr/>
          </p:nvSpPr>
          <p:spPr bwMode="auto">
            <a:xfrm>
              <a:off x="3258" y="160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0" name="Oval 130"/>
            <p:cNvSpPr>
              <a:spLocks noChangeArrowheads="1"/>
            </p:cNvSpPr>
            <p:nvPr/>
          </p:nvSpPr>
          <p:spPr bwMode="auto">
            <a:xfrm>
              <a:off x="2323" y="159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1" name="Oval 131"/>
            <p:cNvSpPr>
              <a:spLocks noChangeArrowheads="1"/>
            </p:cNvSpPr>
            <p:nvPr/>
          </p:nvSpPr>
          <p:spPr bwMode="auto">
            <a:xfrm>
              <a:off x="2260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2" name="Oval 132"/>
            <p:cNvSpPr>
              <a:spLocks noChangeArrowheads="1"/>
            </p:cNvSpPr>
            <p:nvPr/>
          </p:nvSpPr>
          <p:spPr bwMode="auto">
            <a:xfrm>
              <a:off x="2275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3" name="Oval 133"/>
            <p:cNvSpPr>
              <a:spLocks noChangeArrowheads="1"/>
            </p:cNvSpPr>
            <p:nvPr/>
          </p:nvSpPr>
          <p:spPr bwMode="auto">
            <a:xfrm>
              <a:off x="2275" y="1585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4" name="Oval 134"/>
            <p:cNvSpPr>
              <a:spLocks noChangeArrowheads="1"/>
            </p:cNvSpPr>
            <p:nvPr/>
          </p:nvSpPr>
          <p:spPr bwMode="auto">
            <a:xfrm>
              <a:off x="3431" y="158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5" name="Oval 135"/>
            <p:cNvSpPr>
              <a:spLocks noChangeArrowheads="1"/>
            </p:cNvSpPr>
            <p:nvPr/>
          </p:nvSpPr>
          <p:spPr bwMode="auto">
            <a:xfrm>
              <a:off x="2893" y="157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6" name="Oval 136"/>
            <p:cNvSpPr>
              <a:spLocks noChangeArrowheads="1"/>
            </p:cNvSpPr>
            <p:nvPr/>
          </p:nvSpPr>
          <p:spPr bwMode="auto">
            <a:xfrm>
              <a:off x="2092" y="156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7" name="Oval 137"/>
            <p:cNvSpPr>
              <a:spLocks noChangeArrowheads="1"/>
            </p:cNvSpPr>
            <p:nvPr/>
          </p:nvSpPr>
          <p:spPr bwMode="auto">
            <a:xfrm>
              <a:off x="2100" y="15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8" name="Oval 138"/>
            <p:cNvSpPr>
              <a:spLocks noChangeArrowheads="1"/>
            </p:cNvSpPr>
            <p:nvPr/>
          </p:nvSpPr>
          <p:spPr bwMode="auto">
            <a:xfrm>
              <a:off x="2299" y="15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89" name="Oval 139"/>
            <p:cNvSpPr>
              <a:spLocks noChangeArrowheads="1"/>
            </p:cNvSpPr>
            <p:nvPr/>
          </p:nvSpPr>
          <p:spPr bwMode="auto">
            <a:xfrm>
              <a:off x="1884" y="156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0" name="Oval 140"/>
            <p:cNvSpPr>
              <a:spLocks noChangeArrowheads="1"/>
            </p:cNvSpPr>
            <p:nvPr/>
          </p:nvSpPr>
          <p:spPr bwMode="auto">
            <a:xfrm>
              <a:off x="3323" y="156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1" name="Oval 141"/>
            <p:cNvSpPr>
              <a:spLocks noChangeArrowheads="1"/>
            </p:cNvSpPr>
            <p:nvPr/>
          </p:nvSpPr>
          <p:spPr bwMode="auto">
            <a:xfrm>
              <a:off x="2813" y="156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2" name="Oval 142"/>
            <p:cNvSpPr>
              <a:spLocks noChangeArrowheads="1"/>
            </p:cNvSpPr>
            <p:nvPr/>
          </p:nvSpPr>
          <p:spPr bwMode="auto">
            <a:xfrm>
              <a:off x="1869" y="155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3" name="Oval 143"/>
            <p:cNvSpPr>
              <a:spLocks noChangeArrowheads="1"/>
            </p:cNvSpPr>
            <p:nvPr/>
          </p:nvSpPr>
          <p:spPr bwMode="auto">
            <a:xfrm>
              <a:off x="2763" y="154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4" name="Oval 144"/>
            <p:cNvSpPr>
              <a:spLocks noChangeArrowheads="1"/>
            </p:cNvSpPr>
            <p:nvPr/>
          </p:nvSpPr>
          <p:spPr bwMode="auto">
            <a:xfrm>
              <a:off x="2007" y="154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5" name="Oval 145"/>
            <p:cNvSpPr>
              <a:spLocks noChangeArrowheads="1"/>
            </p:cNvSpPr>
            <p:nvPr/>
          </p:nvSpPr>
          <p:spPr bwMode="auto">
            <a:xfrm>
              <a:off x="1908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6" name="Oval 146"/>
            <p:cNvSpPr>
              <a:spLocks noChangeArrowheads="1"/>
            </p:cNvSpPr>
            <p:nvPr/>
          </p:nvSpPr>
          <p:spPr bwMode="auto">
            <a:xfrm>
              <a:off x="2146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7" name="Oval 147"/>
            <p:cNvSpPr>
              <a:spLocks noChangeArrowheads="1"/>
            </p:cNvSpPr>
            <p:nvPr/>
          </p:nvSpPr>
          <p:spPr bwMode="auto">
            <a:xfrm>
              <a:off x="2405" y="154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8" name="Oval 148"/>
            <p:cNvSpPr>
              <a:spLocks noChangeArrowheads="1"/>
            </p:cNvSpPr>
            <p:nvPr/>
          </p:nvSpPr>
          <p:spPr bwMode="auto">
            <a:xfrm>
              <a:off x="2156" y="154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99" name="Oval 149"/>
            <p:cNvSpPr>
              <a:spLocks noChangeArrowheads="1"/>
            </p:cNvSpPr>
            <p:nvPr/>
          </p:nvSpPr>
          <p:spPr bwMode="auto">
            <a:xfrm>
              <a:off x="2634" y="1534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0" name="Oval 150"/>
            <p:cNvSpPr>
              <a:spLocks noChangeArrowheads="1"/>
            </p:cNvSpPr>
            <p:nvPr/>
          </p:nvSpPr>
          <p:spPr bwMode="auto">
            <a:xfrm>
              <a:off x="2878" y="153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1" name="Oval 151"/>
            <p:cNvSpPr>
              <a:spLocks noChangeArrowheads="1"/>
            </p:cNvSpPr>
            <p:nvPr/>
          </p:nvSpPr>
          <p:spPr bwMode="auto">
            <a:xfrm>
              <a:off x="2139" y="1531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2" name="Oval 152"/>
            <p:cNvSpPr>
              <a:spLocks noChangeArrowheads="1"/>
            </p:cNvSpPr>
            <p:nvPr/>
          </p:nvSpPr>
          <p:spPr bwMode="auto">
            <a:xfrm>
              <a:off x="3187" y="152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3" name="Oval 153"/>
            <p:cNvSpPr>
              <a:spLocks noChangeArrowheads="1"/>
            </p:cNvSpPr>
            <p:nvPr/>
          </p:nvSpPr>
          <p:spPr bwMode="auto">
            <a:xfrm>
              <a:off x="2126" y="152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4" name="Oval 154"/>
            <p:cNvSpPr>
              <a:spLocks noChangeArrowheads="1"/>
            </p:cNvSpPr>
            <p:nvPr/>
          </p:nvSpPr>
          <p:spPr bwMode="auto">
            <a:xfrm>
              <a:off x="2292" y="1525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5" name="Oval 155"/>
            <p:cNvSpPr>
              <a:spLocks noChangeArrowheads="1"/>
            </p:cNvSpPr>
            <p:nvPr/>
          </p:nvSpPr>
          <p:spPr bwMode="auto">
            <a:xfrm>
              <a:off x="1930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6" name="Oval 156"/>
            <p:cNvSpPr>
              <a:spLocks noChangeArrowheads="1"/>
            </p:cNvSpPr>
            <p:nvPr/>
          </p:nvSpPr>
          <p:spPr bwMode="auto">
            <a:xfrm>
              <a:off x="3757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7" name="Oval 157"/>
            <p:cNvSpPr>
              <a:spLocks noChangeArrowheads="1"/>
            </p:cNvSpPr>
            <p:nvPr/>
          </p:nvSpPr>
          <p:spPr bwMode="auto">
            <a:xfrm>
              <a:off x="2528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8" name="Oval 158"/>
            <p:cNvSpPr>
              <a:spLocks noChangeArrowheads="1"/>
            </p:cNvSpPr>
            <p:nvPr/>
          </p:nvSpPr>
          <p:spPr bwMode="auto">
            <a:xfrm>
              <a:off x="1835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09" name="Oval 159"/>
            <p:cNvSpPr>
              <a:spLocks noChangeArrowheads="1"/>
            </p:cNvSpPr>
            <p:nvPr/>
          </p:nvSpPr>
          <p:spPr bwMode="auto">
            <a:xfrm>
              <a:off x="1210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0" name="Oval 160"/>
            <p:cNvSpPr>
              <a:spLocks noChangeArrowheads="1"/>
            </p:cNvSpPr>
            <p:nvPr/>
          </p:nvSpPr>
          <p:spPr bwMode="auto">
            <a:xfrm>
              <a:off x="1897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1" name="Oval 161"/>
            <p:cNvSpPr>
              <a:spLocks noChangeArrowheads="1"/>
            </p:cNvSpPr>
            <p:nvPr/>
          </p:nvSpPr>
          <p:spPr bwMode="auto">
            <a:xfrm>
              <a:off x="2595" y="15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2" name="Oval 162"/>
            <p:cNvSpPr>
              <a:spLocks noChangeArrowheads="1"/>
            </p:cNvSpPr>
            <p:nvPr/>
          </p:nvSpPr>
          <p:spPr bwMode="auto">
            <a:xfrm>
              <a:off x="2748" y="150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3" name="Oval 163"/>
            <p:cNvSpPr>
              <a:spLocks noChangeArrowheads="1"/>
            </p:cNvSpPr>
            <p:nvPr/>
          </p:nvSpPr>
          <p:spPr bwMode="auto">
            <a:xfrm>
              <a:off x="2811" y="150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4" name="Oval 164"/>
            <p:cNvSpPr>
              <a:spLocks noChangeArrowheads="1"/>
            </p:cNvSpPr>
            <p:nvPr/>
          </p:nvSpPr>
          <p:spPr bwMode="auto">
            <a:xfrm>
              <a:off x="2340" y="149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5" name="Oval 165"/>
            <p:cNvSpPr>
              <a:spLocks noChangeArrowheads="1"/>
            </p:cNvSpPr>
            <p:nvPr/>
          </p:nvSpPr>
          <p:spPr bwMode="auto">
            <a:xfrm>
              <a:off x="2431" y="149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6" name="Oval 166"/>
            <p:cNvSpPr>
              <a:spLocks noChangeArrowheads="1"/>
            </p:cNvSpPr>
            <p:nvPr/>
          </p:nvSpPr>
          <p:spPr bwMode="auto">
            <a:xfrm>
              <a:off x="1809" y="149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7" name="Oval 167"/>
            <p:cNvSpPr>
              <a:spLocks noChangeArrowheads="1"/>
            </p:cNvSpPr>
            <p:nvPr/>
          </p:nvSpPr>
          <p:spPr bwMode="auto">
            <a:xfrm>
              <a:off x="3526" y="148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8" name="Oval 168"/>
            <p:cNvSpPr>
              <a:spLocks noChangeArrowheads="1"/>
            </p:cNvSpPr>
            <p:nvPr/>
          </p:nvSpPr>
          <p:spPr bwMode="auto">
            <a:xfrm>
              <a:off x="3146" y="148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19" name="Oval 169"/>
            <p:cNvSpPr>
              <a:spLocks noChangeArrowheads="1"/>
            </p:cNvSpPr>
            <p:nvPr/>
          </p:nvSpPr>
          <p:spPr bwMode="auto">
            <a:xfrm>
              <a:off x="2221" y="14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0" name="Oval 170"/>
            <p:cNvSpPr>
              <a:spLocks noChangeArrowheads="1"/>
            </p:cNvSpPr>
            <p:nvPr/>
          </p:nvSpPr>
          <p:spPr bwMode="auto">
            <a:xfrm>
              <a:off x="3046" y="1482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1" name="Oval 171"/>
            <p:cNvSpPr>
              <a:spLocks noChangeArrowheads="1"/>
            </p:cNvSpPr>
            <p:nvPr/>
          </p:nvSpPr>
          <p:spPr bwMode="auto">
            <a:xfrm>
              <a:off x="1403" y="14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2" name="Oval 172"/>
            <p:cNvSpPr>
              <a:spLocks noChangeArrowheads="1"/>
            </p:cNvSpPr>
            <p:nvPr/>
          </p:nvSpPr>
          <p:spPr bwMode="auto">
            <a:xfrm>
              <a:off x="2031" y="146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3" name="Oval 173"/>
            <p:cNvSpPr>
              <a:spLocks noChangeArrowheads="1"/>
            </p:cNvSpPr>
            <p:nvPr/>
          </p:nvSpPr>
          <p:spPr bwMode="auto">
            <a:xfrm>
              <a:off x="2493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4" name="Oval 174"/>
            <p:cNvSpPr>
              <a:spLocks noChangeArrowheads="1"/>
            </p:cNvSpPr>
            <p:nvPr/>
          </p:nvSpPr>
          <p:spPr bwMode="auto">
            <a:xfrm>
              <a:off x="3601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5" name="Oval 175"/>
            <p:cNvSpPr>
              <a:spLocks noChangeArrowheads="1"/>
            </p:cNvSpPr>
            <p:nvPr/>
          </p:nvSpPr>
          <p:spPr bwMode="auto">
            <a:xfrm>
              <a:off x="1940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6" name="Oval 176"/>
            <p:cNvSpPr>
              <a:spLocks noChangeArrowheads="1"/>
            </p:cNvSpPr>
            <p:nvPr/>
          </p:nvSpPr>
          <p:spPr bwMode="auto">
            <a:xfrm>
              <a:off x="1292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7" name="Oval 177"/>
            <p:cNvSpPr>
              <a:spLocks noChangeArrowheads="1"/>
            </p:cNvSpPr>
            <p:nvPr/>
          </p:nvSpPr>
          <p:spPr bwMode="auto">
            <a:xfrm>
              <a:off x="2087" y="145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8" name="Oval 178"/>
            <p:cNvSpPr>
              <a:spLocks noChangeArrowheads="1"/>
            </p:cNvSpPr>
            <p:nvPr/>
          </p:nvSpPr>
          <p:spPr bwMode="auto">
            <a:xfrm>
              <a:off x="1768" y="145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29" name="Oval 179"/>
            <p:cNvSpPr>
              <a:spLocks noChangeArrowheads="1"/>
            </p:cNvSpPr>
            <p:nvPr/>
          </p:nvSpPr>
          <p:spPr bwMode="auto">
            <a:xfrm>
              <a:off x="2804" y="1443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0" name="Oval 180"/>
            <p:cNvSpPr>
              <a:spLocks noChangeArrowheads="1"/>
            </p:cNvSpPr>
            <p:nvPr/>
          </p:nvSpPr>
          <p:spPr bwMode="auto">
            <a:xfrm>
              <a:off x="2394" y="14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1" name="Oval 181"/>
            <p:cNvSpPr>
              <a:spLocks noChangeArrowheads="1"/>
            </p:cNvSpPr>
            <p:nvPr/>
          </p:nvSpPr>
          <p:spPr bwMode="auto">
            <a:xfrm>
              <a:off x="2264" y="143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2" name="Oval 182"/>
            <p:cNvSpPr>
              <a:spLocks noChangeArrowheads="1"/>
            </p:cNvSpPr>
            <p:nvPr/>
          </p:nvSpPr>
          <p:spPr bwMode="auto">
            <a:xfrm>
              <a:off x="2025" y="142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3" name="Oval 183"/>
            <p:cNvSpPr>
              <a:spLocks noChangeArrowheads="1"/>
            </p:cNvSpPr>
            <p:nvPr/>
          </p:nvSpPr>
          <p:spPr bwMode="auto">
            <a:xfrm>
              <a:off x="2206" y="14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4" name="Oval 184"/>
            <p:cNvSpPr>
              <a:spLocks noChangeArrowheads="1"/>
            </p:cNvSpPr>
            <p:nvPr/>
          </p:nvSpPr>
          <p:spPr bwMode="auto">
            <a:xfrm>
              <a:off x="2658" y="142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5" name="Oval 185"/>
            <p:cNvSpPr>
              <a:spLocks noChangeArrowheads="1"/>
            </p:cNvSpPr>
            <p:nvPr/>
          </p:nvSpPr>
          <p:spPr bwMode="auto">
            <a:xfrm>
              <a:off x="3666" y="142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6" name="Oval 186"/>
            <p:cNvSpPr>
              <a:spLocks noChangeArrowheads="1"/>
            </p:cNvSpPr>
            <p:nvPr/>
          </p:nvSpPr>
          <p:spPr bwMode="auto">
            <a:xfrm>
              <a:off x="3290" y="14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7" name="Oval 187"/>
            <p:cNvSpPr>
              <a:spLocks noChangeArrowheads="1"/>
            </p:cNvSpPr>
            <p:nvPr/>
          </p:nvSpPr>
          <p:spPr bwMode="auto">
            <a:xfrm>
              <a:off x="1997" y="141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8" name="Oval 188"/>
            <p:cNvSpPr>
              <a:spLocks noChangeArrowheads="1"/>
            </p:cNvSpPr>
            <p:nvPr/>
          </p:nvSpPr>
          <p:spPr bwMode="auto">
            <a:xfrm>
              <a:off x="3556" y="1410"/>
              <a:ext cx="17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39" name="Oval 189"/>
            <p:cNvSpPr>
              <a:spLocks noChangeArrowheads="1"/>
            </p:cNvSpPr>
            <p:nvPr/>
          </p:nvSpPr>
          <p:spPr bwMode="auto">
            <a:xfrm>
              <a:off x="2377" y="140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0" name="Oval 190"/>
            <p:cNvSpPr>
              <a:spLocks noChangeArrowheads="1"/>
            </p:cNvSpPr>
            <p:nvPr/>
          </p:nvSpPr>
          <p:spPr bwMode="auto">
            <a:xfrm>
              <a:off x="2686" y="140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1" name="Oval 191"/>
            <p:cNvSpPr>
              <a:spLocks noChangeArrowheads="1"/>
            </p:cNvSpPr>
            <p:nvPr/>
          </p:nvSpPr>
          <p:spPr bwMode="auto">
            <a:xfrm>
              <a:off x="1949" y="140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2" name="Oval 192"/>
            <p:cNvSpPr>
              <a:spLocks noChangeArrowheads="1"/>
            </p:cNvSpPr>
            <p:nvPr/>
          </p:nvSpPr>
          <p:spPr bwMode="auto">
            <a:xfrm>
              <a:off x="1973" y="139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3" name="Oval 193"/>
            <p:cNvSpPr>
              <a:spLocks noChangeArrowheads="1"/>
            </p:cNvSpPr>
            <p:nvPr/>
          </p:nvSpPr>
          <p:spPr bwMode="auto">
            <a:xfrm>
              <a:off x="1986" y="139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4" name="Oval 194"/>
            <p:cNvSpPr>
              <a:spLocks noChangeArrowheads="1"/>
            </p:cNvSpPr>
            <p:nvPr/>
          </p:nvSpPr>
          <p:spPr bwMode="auto">
            <a:xfrm>
              <a:off x="2943" y="138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5" name="Oval 195"/>
            <p:cNvSpPr>
              <a:spLocks noChangeArrowheads="1"/>
            </p:cNvSpPr>
            <p:nvPr/>
          </p:nvSpPr>
          <p:spPr bwMode="auto">
            <a:xfrm>
              <a:off x="2044" y="1389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6" name="Oval 196"/>
            <p:cNvSpPr>
              <a:spLocks noChangeArrowheads="1"/>
            </p:cNvSpPr>
            <p:nvPr/>
          </p:nvSpPr>
          <p:spPr bwMode="auto">
            <a:xfrm>
              <a:off x="2480" y="138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7" name="Oval 197"/>
            <p:cNvSpPr>
              <a:spLocks noChangeArrowheads="1"/>
            </p:cNvSpPr>
            <p:nvPr/>
          </p:nvSpPr>
          <p:spPr bwMode="auto">
            <a:xfrm>
              <a:off x="3096" y="136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8" name="Oval 198"/>
            <p:cNvSpPr>
              <a:spLocks noChangeArrowheads="1"/>
            </p:cNvSpPr>
            <p:nvPr/>
          </p:nvSpPr>
          <p:spPr bwMode="auto">
            <a:xfrm>
              <a:off x="3079" y="136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49" name="Oval 199"/>
            <p:cNvSpPr>
              <a:spLocks noChangeArrowheads="1"/>
            </p:cNvSpPr>
            <p:nvPr/>
          </p:nvSpPr>
          <p:spPr bwMode="auto">
            <a:xfrm>
              <a:off x="2668" y="136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0" name="Oval 200"/>
            <p:cNvSpPr>
              <a:spLocks noChangeArrowheads="1"/>
            </p:cNvSpPr>
            <p:nvPr/>
          </p:nvSpPr>
          <p:spPr bwMode="auto">
            <a:xfrm>
              <a:off x="3167" y="135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1" name="Oval 201"/>
            <p:cNvSpPr>
              <a:spLocks noChangeArrowheads="1"/>
            </p:cNvSpPr>
            <p:nvPr/>
          </p:nvSpPr>
          <p:spPr bwMode="auto">
            <a:xfrm>
              <a:off x="2420" y="13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2" name="Oval 202"/>
            <p:cNvSpPr>
              <a:spLocks noChangeArrowheads="1"/>
            </p:cNvSpPr>
            <p:nvPr/>
          </p:nvSpPr>
          <p:spPr bwMode="auto">
            <a:xfrm>
              <a:off x="2884" y="1354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3" name="Oval 203"/>
            <p:cNvSpPr>
              <a:spLocks noChangeArrowheads="1"/>
            </p:cNvSpPr>
            <p:nvPr/>
          </p:nvSpPr>
          <p:spPr bwMode="auto">
            <a:xfrm>
              <a:off x="3260" y="135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54" name="Oval 204"/>
            <p:cNvSpPr>
              <a:spLocks noChangeArrowheads="1"/>
            </p:cNvSpPr>
            <p:nvPr/>
          </p:nvSpPr>
          <p:spPr bwMode="auto">
            <a:xfrm>
              <a:off x="2351" y="13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6" name="Oval 206"/>
          <p:cNvSpPr>
            <a:spLocks noChangeArrowheads="1"/>
          </p:cNvSpPr>
          <p:nvPr/>
        </p:nvSpPr>
        <p:spPr bwMode="auto">
          <a:xfrm>
            <a:off x="7006169" y="28574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207"/>
          <p:cNvSpPr>
            <a:spLocks noChangeArrowheads="1"/>
          </p:cNvSpPr>
          <p:nvPr/>
        </p:nvSpPr>
        <p:spPr bwMode="auto">
          <a:xfrm>
            <a:off x="4684186" y="2853266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Oval 208"/>
          <p:cNvSpPr>
            <a:spLocks noChangeArrowheads="1"/>
          </p:cNvSpPr>
          <p:nvPr/>
        </p:nvSpPr>
        <p:spPr bwMode="auto">
          <a:xfrm>
            <a:off x="6750053" y="283421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209"/>
          <p:cNvSpPr>
            <a:spLocks noChangeArrowheads="1"/>
          </p:cNvSpPr>
          <p:nvPr/>
        </p:nvSpPr>
        <p:spPr bwMode="auto">
          <a:xfrm>
            <a:off x="5803902" y="282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210"/>
          <p:cNvSpPr>
            <a:spLocks noChangeArrowheads="1"/>
          </p:cNvSpPr>
          <p:nvPr/>
        </p:nvSpPr>
        <p:spPr bwMode="auto">
          <a:xfrm>
            <a:off x="4806952" y="2825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Oval 211"/>
          <p:cNvSpPr>
            <a:spLocks noChangeArrowheads="1"/>
          </p:cNvSpPr>
          <p:nvPr/>
        </p:nvSpPr>
        <p:spPr bwMode="auto">
          <a:xfrm>
            <a:off x="6695019" y="28109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212"/>
          <p:cNvSpPr>
            <a:spLocks noChangeArrowheads="1"/>
          </p:cNvSpPr>
          <p:nvPr/>
        </p:nvSpPr>
        <p:spPr bwMode="auto">
          <a:xfrm>
            <a:off x="5835652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Oval 213"/>
          <p:cNvSpPr>
            <a:spLocks noChangeArrowheads="1"/>
          </p:cNvSpPr>
          <p:nvPr/>
        </p:nvSpPr>
        <p:spPr bwMode="auto">
          <a:xfrm>
            <a:off x="9374719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Oval 214"/>
          <p:cNvSpPr>
            <a:spLocks noChangeArrowheads="1"/>
          </p:cNvSpPr>
          <p:nvPr/>
        </p:nvSpPr>
        <p:spPr bwMode="auto">
          <a:xfrm>
            <a:off x="3683002" y="278976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Oval 215"/>
          <p:cNvSpPr>
            <a:spLocks noChangeArrowheads="1"/>
          </p:cNvSpPr>
          <p:nvPr/>
        </p:nvSpPr>
        <p:spPr bwMode="auto">
          <a:xfrm>
            <a:off x="6959603" y="27834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Oval 216"/>
          <p:cNvSpPr>
            <a:spLocks noChangeArrowheads="1"/>
          </p:cNvSpPr>
          <p:nvPr/>
        </p:nvSpPr>
        <p:spPr bwMode="auto">
          <a:xfrm>
            <a:off x="7188203" y="27749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Oval 217"/>
          <p:cNvSpPr>
            <a:spLocks noChangeArrowheads="1"/>
          </p:cNvSpPr>
          <p:nvPr/>
        </p:nvSpPr>
        <p:spPr bwMode="auto">
          <a:xfrm>
            <a:off x="10380136" y="2774949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Oval 218"/>
          <p:cNvSpPr>
            <a:spLocks noChangeArrowheads="1"/>
          </p:cNvSpPr>
          <p:nvPr/>
        </p:nvSpPr>
        <p:spPr bwMode="auto">
          <a:xfrm>
            <a:off x="6915153" y="277071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Oval 219"/>
          <p:cNvSpPr>
            <a:spLocks noChangeArrowheads="1"/>
          </p:cNvSpPr>
          <p:nvPr/>
        </p:nvSpPr>
        <p:spPr bwMode="auto">
          <a:xfrm>
            <a:off x="6474886" y="275589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Oval 220"/>
          <p:cNvSpPr>
            <a:spLocks noChangeArrowheads="1"/>
          </p:cNvSpPr>
          <p:nvPr/>
        </p:nvSpPr>
        <p:spPr bwMode="auto">
          <a:xfrm>
            <a:off x="5264152" y="275166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Oval 221"/>
          <p:cNvSpPr>
            <a:spLocks noChangeArrowheads="1"/>
          </p:cNvSpPr>
          <p:nvPr/>
        </p:nvSpPr>
        <p:spPr bwMode="auto">
          <a:xfrm>
            <a:off x="4715936" y="274743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Oval 222"/>
          <p:cNvSpPr>
            <a:spLocks noChangeArrowheads="1"/>
          </p:cNvSpPr>
          <p:nvPr/>
        </p:nvSpPr>
        <p:spPr bwMode="auto">
          <a:xfrm>
            <a:off x="4536019" y="27347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Oval 223"/>
          <p:cNvSpPr>
            <a:spLocks noChangeArrowheads="1"/>
          </p:cNvSpPr>
          <p:nvPr/>
        </p:nvSpPr>
        <p:spPr bwMode="auto">
          <a:xfrm>
            <a:off x="6119286" y="272414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Oval 224"/>
          <p:cNvSpPr>
            <a:spLocks noChangeArrowheads="1"/>
          </p:cNvSpPr>
          <p:nvPr/>
        </p:nvSpPr>
        <p:spPr bwMode="auto">
          <a:xfrm>
            <a:off x="6246286" y="2715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Oval 225"/>
          <p:cNvSpPr>
            <a:spLocks noChangeArrowheads="1"/>
          </p:cNvSpPr>
          <p:nvPr/>
        </p:nvSpPr>
        <p:spPr bwMode="auto">
          <a:xfrm>
            <a:off x="5935136" y="26923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Oval 226"/>
          <p:cNvSpPr>
            <a:spLocks noChangeArrowheads="1"/>
          </p:cNvSpPr>
          <p:nvPr/>
        </p:nvSpPr>
        <p:spPr bwMode="auto">
          <a:xfrm>
            <a:off x="3810002" y="26881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Oval 227"/>
          <p:cNvSpPr>
            <a:spLocks noChangeArrowheads="1"/>
          </p:cNvSpPr>
          <p:nvPr/>
        </p:nvSpPr>
        <p:spPr bwMode="auto">
          <a:xfrm>
            <a:off x="5236636" y="2664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Oval 228"/>
          <p:cNvSpPr>
            <a:spLocks noChangeArrowheads="1"/>
          </p:cNvSpPr>
          <p:nvPr/>
        </p:nvSpPr>
        <p:spPr bwMode="auto">
          <a:xfrm>
            <a:off x="5977469" y="26288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Oval 229"/>
          <p:cNvSpPr>
            <a:spLocks noChangeArrowheads="1"/>
          </p:cNvSpPr>
          <p:nvPr/>
        </p:nvSpPr>
        <p:spPr bwMode="auto">
          <a:xfrm>
            <a:off x="4878919" y="26098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Oval 230"/>
          <p:cNvSpPr>
            <a:spLocks noChangeArrowheads="1"/>
          </p:cNvSpPr>
          <p:nvPr/>
        </p:nvSpPr>
        <p:spPr bwMode="auto">
          <a:xfrm>
            <a:off x="4574119" y="25823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Oval 231"/>
          <p:cNvSpPr>
            <a:spLocks noChangeArrowheads="1"/>
          </p:cNvSpPr>
          <p:nvPr/>
        </p:nvSpPr>
        <p:spPr bwMode="auto">
          <a:xfrm>
            <a:off x="6639986" y="256963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6" name="Oval 232"/>
          <p:cNvSpPr>
            <a:spLocks noChangeArrowheads="1"/>
          </p:cNvSpPr>
          <p:nvPr/>
        </p:nvSpPr>
        <p:spPr bwMode="auto">
          <a:xfrm>
            <a:off x="6004986" y="25653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7" name="Oval 233"/>
          <p:cNvSpPr>
            <a:spLocks noChangeArrowheads="1"/>
          </p:cNvSpPr>
          <p:nvPr/>
        </p:nvSpPr>
        <p:spPr bwMode="auto">
          <a:xfrm>
            <a:off x="6284386" y="2537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8" name="Oval 234"/>
          <p:cNvSpPr>
            <a:spLocks noChangeArrowheads="1"/>
          </p:cNvSpPr>
          <p:nvPr/>
        </p:nvSpPr>
        <p:spPr bwMode="auto">
          <a:xfrm>
            <a:off x="7545919" y="253788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19" name="Oval 235"/>
          <p:cNvSpPr>
            <a:spLocks noChangeArrowheads="1"/>
          </p:cNvSpPr>
          <p:nvPr/>
        </p:nvSpPr>
        <p:spPr bwMode="auto">
          <a:xfrm>
            <a:off x="4705352" y="2533649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0" name="Oval 236"/>
          <p:cNvSpPr>
            <a:spLocks noChangeArrowheads="1"/>
          </p:cNvSpPr>
          <p:nvPr/>
        </p:nvSpPr>
        <p:spPr bwMode="auto">
          <a:xfrm>
            <a:off x="5789086" y="2518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1" name="Oval 237"/>
          <p:cNvSpPr>
            <a:spLocks noChangeArrowheads="1"/>
          </p:cNvSpPr>
          <p:nvPr/>
        </p:nvSpPr>
        <p:spPr bwMode="auto">
          <a:xfrm>
            <a:off x="4669369" y="2506133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2" name="Oval 238"/>
          <p:cNvSpPr>
            <a:spLocks noChangeArrowheads="1"/>
          </p:cNvSpPr>
          <p:nvPr/>
        </p:nvSpPr>
        <p:spPr bwMode="auto">
          <a:xfrm>
            <a:off x="4999569" y="24870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3" name="Oval 239"/>
          <p:cNvSpPr>
            <a:spLocks noChangeArrowheads="1"/>
          </p:cNvSpPr>
          <p:nvPr/>
        </p:nvSpPr>
        <p:spPr bwMode="auto">
          <a:xfrm>
            <a:off x="6127753" y="24870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4" name="Oval 240"/>
          <p:cNvSpPr>
            <a:spLocks noChangeArrowheads="1"/>
          </p:cNvSpPr>
          <p:nvPr/>
        </p:nvSpPr>
        <p:spPr bwMode="auto">
          <a:xfrm>
            <a:off x="5907619" y="248284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5" name="Oval 241"/>
          <p:cNvSpPr>
            <a:spLocks noChangeArrowheads="1"/>
          </p:cNvSpPr>
          <p:nvPr/>
        </p:nvSpPr>
        <p:spPr bwMode="auto">
          <a:xfrm>
            <a:off x="5848352" y="24680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6" name="Oval 242"/>
          <p:cNvSpPr>
            <a:spLocks noChangeArrowheads="1"/>
          </p:cNvSpPr>
          <p:nvPr/>
        </p:nvSpPr>
        <p:spPr bwMode="auto">
          <a:xfrm>
            <a:off x="7192436" y="24362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7" name="Oval 243"/>
          <p:cNvSpPr>
            <a:spLocks noChangeArrowheads="1"/>
          </p:cNvSpPr>
          <p:nvPr/>
        </p:nvSpPr>
        <p:spPr bwMode="auto">
          <a:xfrm>
            <a:off x="4140202" y="2436283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8" name="Oval 244"/>
          <p:cNvSpPr>
            <a:spLocks noChangeArrowheads="1"/>
          </p:cNvSpPr>
          <p:nvPr/>
        </p:nvSpPr>
        <p:spPr bwMode="auto">
          <a:xfrm>
            <a:off x="5552019" y="2427816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29" name="Oval 245"/>
          <p:cNvSpPr>
            <a:spLocks noChangeArrowheads="1"/>
          </p:cNvSpPr>
          <p:nvPr/>
        </p:nvSpPr>
        <p:spPr bwMode="auto">
          <a:xfrm>
            <a:off x="6557436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0" name="Oval 246"/>
          <p:cNvSpPr>
            <a:spLocks noChangeArrowheads="1"/>
          </p:cNvSpPr>
          <p:nvPr/>
        </p:nvSpPr>
        <p:spPr bwMode="auto">
          <a:xfrm>
            <a:off x="4472519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1" name="Oval 247"/>
          <p:cNvSpPr>
            <a:spLocks noChangeArrowheads="1"/>
          </p:cNvSpPr>
          <p:nvPr/>
        </p:nvSpPr>
        <p:spPr bwMode="auto">
          <a:xfrm>
            <a:off x="6447369" y="23494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2" name="Oval 248"/>
          <p:cNvSpPr>
            <a:spLocks noChangeArrowheads="1"/>
          </p:cNvSpPr>
          <p:nvPr/>
        </p:nvSpPr>
        <p:spPr bwMode="auto">
          <a:xfrm>
            <a:off x="4536019" y="23367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0" name="Oval 249"/>
          <p:cNvSpPr>
            <a:spLocks noChangeArrowheads="1"/>
          </p:cNvSpPr>
          <p:nvPr/>
        </p:nvSpPr>
        <p:spPr bwMode="auto">
          <a:xfrm>
            <a:off x="6991353" y="2332566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1" name="Oval 250"/>
          <p:cNvSpPr>
            <a:spLocks noChangeArrowheads="1"/>
          </p:cNvSpPr>
          <p:nvPr/>
        </p:nvSpPr>
        <p:spPr bwMode="auto">
          <a:xfrm>
            <a:off x="8492069" y="23219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2" name="Oval 251"/>
          <p:cNvSpPr>
            <a:spLocks noChangeArrowheads="1"/>
          </p:cNvSpPr>
          <p:nvPr/>
        </p:nvSpPr>
        <p:spPr bwMode="auto">
          <a:xfrm>
            <a:off x="6000752" y="2317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3" name="Oval 252"/>
          <p:cNvSpPr>
            <a:spLocks noChangeArrowheads="1"/>
          </p:cNvSpPr>
          <p:nvPr/>
        </p:nvSpPr>
        <p:spPr bwMode="auto">
          <a:xfrm>
            <a:off x="4980519" y="23135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0" name="Oval 253"/>
          <p:cNvSpPr>
            <a:spLocks noChangeArrowheads="1"/>
          </p:cNvSpPr>
          <p:nvPr/>
        </p:nvSpPr>
        <p:spPr bwMode="auto">
          <a:xfrm>
            <a:off x="4701119" y="23092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1" name="Oval 254"/>
          <p:cNvSpPr>
            <a:spLocks noChangeArrowheads="1"/>
          </p:cNvSpPr>
          <p:nvPr/>
        </p:nvSpPr>
        <p:spPr bwMode="auto">
          <a:xfrm>
            <a:off x="6745819" y="230504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3" name="Oval 255"/>
          <p:cNvSpPr>
            <a:spLocks noChangeArrowheads="1"/>
          </p:cNvSpPr>
          <p:nvPr/>
        </p:nvSpPr>
        <p:spPr bwMode="auto">
          <a:xfrm>
            <a:off x="4760386" y="23050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4" name="Oval 256"/>
          <p:cNvSpPr>
            <a:spLocks noChangeArrowheads="1"/>
          </p:cNvSpPr>
          <p:nvPr/>
        </p:nvSpPr>
        <p:spPr bwMode="auto">
          <a:xfrm>
            <a:off x="6297086" y="2294466"/>
            <a:ext cx="35983" cy="38100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5" name="Oval 257"/>
          <p:cNvSpPr>
            <a:spLocks noChangeArrowheads="1"/>
          </p:cNvSpPr>
          <p:nvPr/>
        </p:nvSpPr>
        <p:spPr bwMode="auto">
          <a:xfrm>
            <a:off x="4889502" y="22500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6" name="Oval 258"/>
          <p:cNvSpPr>
            <a:spLocks noChangeArrowheads="1"/>
          </p:cNvSpPr>
          <p:nvPr/>
        </p:nvSpPr>
        <p:spPr bwMode="auto">
          <a:xfrm>
            <a:off x="5651502" y="2250016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7" name="Oval 259"/>
          <p:cNvSpPr>
            <a:spLocks noChangeArrowheads="1"/>
          </p:cNvSpPr>
          <p:nvPr/>
        </p:nvSpPr>
        <p:spPr bwMode="auto">
          <a:xfrm>
            <a:off x="8204203" y="2245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8" name="Oval 260"/>
          <p:cNvSpPr>
            <a:spLocks noChangeArrowheads="1"/>
          </p:cNvSpPr>
          <p:nvPr/>
        </p:nvSpPr>
        <p:spPr bwMode="auto">
          <a:xfrm>
            <a:off x="6447369" y="220344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29" name="Oval 261"/>
          <p:cNvSpPr>
            <a:spLocks noChangeArrowheads="1"/>
          </p:cNvSpPr>
          <p:nvPr/>
        </p:nvSpPr>
        <p:spPr bwMode="auto">
          <a:xfrm>
            <a:off x="11019369" y="22034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0" name="Oval 262"/>
          <p:cNvSpPr>
            <a:spLocks noChangeArrowheads="1"/>
          </p:cNvSpPr>
          <p:nvPr/>
        </p:nvSpPr>
        <p:spPr bwMode="auto">
          <a:xfrm>
            <a:off x="7251703" y="218016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1" name="Oval 263"/>
          <p:cNvSpPr>
            <a:spLocks noChangeArrowheads="1"/>
          </p:cNvSpPr>
          <p:nvPr/>
        </p:nvSpPr>
        <p:spPr bwMode="auto">
          <a:xfrm>
            <a:off x="4798486" y="21674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2" name="Oval 264"/>
          <p:cNvSpPr>
            <a:spLocks noChangeArrowheads="1"/>
          </p:cNvSpPr>
          <p:nvPr/>
        </p:nvSpPr>
        <p:spPr bwMode="auto">
          <a:xfrm>
            <a:off x="6068486" y="21208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3" name="Oval 265"/>
          <p:cNvSpPr>
            <a:spLocks noChangeArrowheads="1"/>
          </p:cNvSpPr>
          <p:nvPr/>
        </p:nvSpPr>
        <p:spPr bwMode="auto">
          <a:xfrm>
            <a:off x="6214536" y="21124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4" name="Oval 266"/>
          <p:cNvSpPr>
            <a:spLocks noChangeArrowheads="1"/>
          </p:cNvSpPr>
          <p:nvPr/>
        </p:nvSpPr>
        <p:spPr bwMode="auto">
          <a:xfrm>
            <a:off x="6750053" y="21081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5" name="Oval 267"/>
          <p:cNvSpPr>
            <a:spLocks noChangeArrowheads="1"/>
          </p:cNvSpPr>
          <p:nvPr/>
        </p:nvSpPr>
        <p:spPr bwMode="auto">
          <a:xfrm>
            <a:off x="6457953" y="2097616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6" name="Oval 268"/>
          <p:cNvSpPr>
            <a:spLocks noChangeArrowheads="1"/>
          </p:cNvSpPr>
          <p:nvPr/>
        </p:nvSpPr>
        <p:spPr bwMode="auto">
          <a:xfrm>
            <a:off x="7736419" y="2080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7" name="Oval 269"/>
          <p:cNvSpPr>
            <a:spLocks noChangeArrowheads="1"/>
          </p:cNvSpPr>
          <p:nvPr/>
        </p:nvSpPr>
        <p:spPr bwMode="auto">
          <a:xfrm>
            <a:off x="7719486" y="20700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8" name="Oval 270"/>
          <p:cNvSpPr>
            <a:spLocks noChangeArrowheads="1"/>
          </p:cNvSpPr>
          <p:nvPr/>
        </p:nvSpPr>
        <p:spPr bwMode="auto">
          <a:xfrm>
            <a:off x="6123519" y="20616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39" name="Oval 271"/>
          <p:cNvSpPr>
            <a:spLocks noChangeArrowheads="1"/>
          </p:cNvSpPr>
          <p:nvPr/>
        </p:nvSpPr>
        <p:spPr bwMode="auto">
          <a:xfrm>
            <a:off x="6233586" y="20065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0" name="Oval 272"/>
          <p:cNvSpPr>
            <a:spLocks noChangeArrowheads="1"/>
          </p:cNvSpPr>
          <p:nvPr/>
        </p:nvSpPr>
        <p:spPr bwMode="auto">
          <a:xfrm>
            <a:off x="6648453" y="199389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1" name="Oval 273"/>
          <p:cNvSpPr>
            <a:spLocks noChangeArrowheads="1"/>
          </p:cNvSpPr>
          <p:nvPr/>
        </p:nvSpPr>
        <p:spPr bwMode="auto">
          <a:xfrm>
            <a:off x="6305553" y="19833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2" name="Oval 274"/>
          <p:cNvSpPr>
            <a:spLocks noChangeArrowheads="1"/>
          </p:cNvSpPr>
          <p:nvPr/>
        </p:nvSpPr>
        <p:spPr bwMode="auto">
          <a:xfrm>
            <a:off x="6703486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3" name="Oval 275"/>
          <p:cNvSpPr>
            <a:spLocks noChangeArrowheads="1"/>
          </p:cNvSpPr>
          <p:nvPr/>
        </p:nvSpPr>
        <p:spPr bwMode="auto">
          <a:xfrm>
            <a:off x="5537202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4" name="Oval 276"/>
          <p:cNvSpPr>
            <a:spLocks noChangeArrowheads="1"/>
          </p:cNvSpPr>
          <p:nvPr/>
        </p:nvSpPr>
        <p:spPr bwMode="auto">
          <a:xfrm>
            <a:off x="7829553" y="19028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5" name="Oval 277"/>
          <p:cNvSpPr>
            <a:spLocks noChangeArrowheads="1"/>
          </p:cNvSpPr>
          <p:nvPr/>
        </p:nvSpPr>
        <p:spPr bwMode="auto">
          <a:xfrm>
            <a:off x="6639986" y="1902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6" name="Oval 278"/>
          <p:cNvSpPr>
            <a:spLocks noChangeArrowheads="1"/>
          </p:cNvSpPr>
          <p:nvPr/>
        </p:nvSpPr>
        <p:spPr bwMode="auto">
          <a:xfrm>
            <a:off x="6627286" y="18922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7" name="Oval 279"/>
          <p:cNvSpPr>
            <a:spLocks noChangeArrowheads="1"/>
          </p:cNvSpPr>
          <p:nvPr/>
        </p:nvSpPr>
        <p:spPr bwMode="auto">
          <a:xfrm>
            <a:off x="6223003" y="18647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8" name="Oval 280"/>
          <p:cNvSpPr>
            <a:spLocks noChangeArrowheads="1"/>
          </p:cNvSpPr>
          <p:nvPr/>
        </p:nvSpPr>
        <p:spPr bwMode="auto">
          <a:xfrm>
            <a:off x="7770286" y="186054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49" name="Oval 281"/>
          <p:cNvSpPr>
            <a:spLocks noChangeArrowheads="1"/>
          </p:cNvSpPr>
          <p:nvPr/>
        </p:nvSpPr>
        <p:spPr bwMode="auto">
          <a:xfrm>
            <a:off x="10325103" y="17652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0" name="Oval 282"/>
          <p:cNvSpPr>
            <a:spLocks noChangeArrowheads="1"/>
          </p:cNvSpPr>
          <p:nvPr/>
        </p:nvSpPr>
        <p:spPr bwMode="auto">
          <a:xfrm>
            <a:off x="6502403" y="17462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1" name="Oval 283"/>
          <p:cNvSpPr>
            <a:spLocks noChangeArrowheads="1"/>
          </p:cNvSpPr>
          <p:nvPr/>
        </p:nvSpPr>
        <p:spPr bwMode="auto">
          <a:xfrm>
            <a:off x="6828369" y="17271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2" name="Oval 284"/>
          <p:cNvSpPr>
            <a:spLocks noChangeArrowheads="1"/>
          </p:cNvSpPr>
          <p:nvPr/>
        </p:nvSpPr>
        <p:spPr bwMode="auto">
          <a:xfrm>
            <a:off x="6860119" y="155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3" name="Oval 285"/>
          <p:cNvSpPr>
            <a:spLocks noChangeArrowheads="1"/>
          </p:cNvSpPr>
          <p:nvPr/>
        </p:nvSpPr>
        <p:spPr bwMode="auto">
          <a:xfrm>
            <a:off x="6398686" y="1521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4" name="Oval 286"/>
          <p:cNvSpPr>
            <a:spLocks noChangeArrowheads="1"/>
          </p:cNvSpPr>
          <p:nvPr/>
        </p:nvSpPr>
        <p:spPr bwMode="auto">
          <a:xfrm>
            <a:off x="6777569" y="142239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5" name="Oval 287"/>
          <p:cNvSpPr>
            <a:spLocks noChangeArrowheads="1"/>
          </p:cNvSpPr>
          <p:nvPr/>
        </p:nvSpPr>
        <p:spPr bwMode="auto">
          <a:xfrm>
            <a:off x="7480303" y="1375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6" name="Oval 288"/>
          <p:cNvSpPr>
            <a:spLocks noChangeArrowheads="1"/>
          </p:cNvSpPr>
          <p:nvPr/>
        </p:nvSpPr>
        <p:spPr bwMode="auto">
          <a:xfrm>
            <a:off x="6233586" y="4658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7" name="Oval 289"/>
          <p:cNvSpPr>
            <a:spLocks noChangeArrowheads="1"/>
          </p:cNvSpPr>
          <p:nvPr/>
        </p:nvSpPr>
        <p:spPr bwMode="auto">
          <a:xfrm>
            <a:off x="4413252" y="3543300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8" name="Oval 290"/>
          <p:cNvSpPr>
            <a:spLocks noChangeArrowheads="1"/>
          </p:cNvSpPr>
          <p:nvPr/>
        </p:nvSpPr>
        <p:spPr bwMode="auto">
          <a:xfrm>
            <a:off x="6170086" y="4595283"/>
            <a:ext cx="173567" cy="169333"/>
          </a:xfrm>
          <a:prstGeom prst="ellipse">
            <a:avLst/>
          </a:prstGeom>
          <a:solidFill>
            <a:srgbClr val="29B6A4"/>
          </a:solidFill>
          <a:ln w="23813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59" name="Rectangle 291"/>
          <p:cNvSpPr>
            <a:spLocks noChangeArrowheads="1"/>
          </p:cNvSpPr>
          <p:nvPr/>
        </p:nvSpPr>
        <p:spPr bwMode="auto">
          <a:xfrm>
            <a:off x="6388103" y="4580466"/>
            <a:ext cx="1811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B6A4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Central District</a:t>
            </a:r>
          </a:p>
        </p:txBody>
      </p:sp>
      <p:sp>
        <p:nvSpPr>
          <p:cNvPr id="362" name="Freeform 294"/>
          <p:cNvSpPr>
            <a:spLocks/>
          </p:cNvSpPr>
          <p:nvPr/>
        </p:nvSpPr>
        <p:spPr bwMode="auto">
          <a:xfrm>
            <a:off x="2059519" y="2641599"/>
            <a:ext cx="8983134" cy="996950"/>
          </a:xfrm>
          <a:custGeom>
            <a:avLst/>
            <a:gdLst>
              <a:gd name="T0" fmla="*/ 0 w 1965"/>
              <a:gd name="T1" fmla="*/ 218 h 218"/>
              <a:gd name="T2" fmla="*/ 982 w 1965"/>
              <a:gd name="T3" fmla="*/ 109 h 218"/>
              <a:gd name="T4" fmla="*/ 1965 w 1965"/>
              <a:gd name="T5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5" h="218">
                <a:moveTo>
                  <a:pt x="0" y="218"/>
                </a:moveTo>
                <a:lnTo>
                  <a:pt x="982" y="109"/>
                </a:lnTo>
                <a:lnTo>
                  <a:pt x="1965" y="0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3" name="Line 295"/>
          <p:cNvSpPr>
            <a:spLocks noChangeShapeType="1"/>
          </p:cNvSpPr>
          <p:nvPr/>
        </p:nvSpPr>
        <p:spPr bwMode="auto">
          <a:xfrm flipV="1">
            <a:off x="1907119" y="1028699"/>
            <a:ext cx="0" cy="4690534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4" name="Line 296"/>
          <p:cNvSpPr>
            <a:spLocks noChangeShapeType="1"/>
          </p:cNvSpPr>
          <p:nvPr/>
        </p:nvSpPr>
        <p:spPr bwMode="auto">
          <a:xfrm flipH="1">
            <a:off x="1816102" y="5568950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5" name="Rectangle 297"/>
          <p:cNvSpPr>
            <a:spLocks noChangeArrowheads="1"/>
          </p:cNvSpPr>
          <p:nvPr/>
        </p:nvSpPr>
        <p:spPr bwMode="auto">
          <a:xfrm>
            <a:off x="1483786" y="543136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6" name="Line 298"/>
          <p:cNvSpPr>
            <a:spLocks noChangeShapeType="1"/>
          </p:cNvSpPr>
          <p:nvPr/>
        </p:nvSpPr>
        <p:spPr bwMode="auto">
          <a:xfrm flipH="1">
            <a:off x="1816102" y="469053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7" name="Rectangle 299"/>
          <p:cNvSpPr>
            <a:spLocks noChangeArrowheads="1"/>
          </p:cNvSpPr>
          <p:nvPr/>
        </p:nvSpPr>
        <p:spPr bwMode="auto">
          <a:xfrm>
            <a:off x="1483786" y="45529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8" name="Line 300"/>
          <p:cNvSpPr>
            <a:spLocks noChangeShapeType="1"/>
          </p:cNvSpPr>
          <p:nvPr/>
        </p:nvSpPr>
        <p:spPr bwMode="auto">
          <a:xfrm flipH="1">
            <a:off x="1816102" y="38121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9" name="Rectangle 301"/>
          <p:cNvSpPr>
            <a:spLocks noChangeArrowheads="1"/>
          </p:cNvSpPr>
          <p:nvPr/>
        </p:nvSpPr>
        <p:spPr bwMode="auto">
          <a:xfrm>
            <a:off x="1483786" y="36766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0" name="Line 302"/>
          <p:cNvSpPr>
            <a:spLocks noChangeShapeType="1"/>
          </p:cNvSpPr>
          <p:nvPr/>
        </p:nvSpPr>
        <p:spPr bwMode="auto">
          <a:xfrm flipH="1">
            <a:off x="1816102" y="29358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1" name="Rectangle 303"/>
          <p:cNvSpPr>
            <a:spLocks noChangeArrowheads="1"/>
          </p:cNvSpPr>
          <p:nvPr/>
        </p:nvSpPr>
        <p:spPr bwMode="auto">
          <a:xfrm>
            <a:off x="1483786" y="2798233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2" name="Line 304"/>
          <p:cNvSpPr>
            <a:spLocks noChangeShapeType="1"/>
          </p:cNvSpPr>
          <p:nvPr/>
        </p:nvSpPr>
        <p:spPr bwMode="auto">
          <a:xfrm flipH="1">
            <a:off x="1816102" y="2057399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3" name="Rectangle 305"/>
          <p:cNvSpPr>
            <a:spLocks noChangeArrowheads="1"/>
          </p:cNvSpPr>
          <p:nvPr/>
        </p:nvSpPr>
        <p:spPr bwMode="auto">
          <a:xfrm>
            <a:off x="1483786" y="191981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4" name="Line 306"/>
          <p:cNvSpPr>
            <a:spLocks noChangeShapeType="1"/>
          </p:cNvSpPr>
          <p:nvPr/>
        </p:nvSpPr>
        <p:spPr bwMode="auto">
          <a:xfrm flipH="1">
            <a:off x="1816102" y="117898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5" name="Rectangle 307"/>
          <p:cNvSpPr>
            <a:spLocks noChangeArrowheads="1"/>
          </p:cNvSpPr>
          <p:nvPr/>
        </p:nvSpPr>
        <p:spPr bwMode="auto">
          <a:xfrm>
            <a:off x="1483786" y="1041399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6" name="Rectangle 308"/>
          <p:cNvSpPr>
            <a:spLocks noChangeArrowheads="1"/>
          </p:cNvSpPr>
          <p:nvPr/>
        </p:nvSpPr>
        <p:spPr bwMode="auto">
          <a:xfrm rot="16200000">
            <a:off x="-678912" y="3162442"/>
            <a:ext cx="3226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Average Incomes of Children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8" name="Rectangle 309"/>
          <p:cNvSpPr>
            <a:spLocks noChangeArrowheads="1"/>
          </p:cNvSpPr>
          <p:nvPr/>
        </p:nvSpPr>
        <p:spPr bwMode="auto">
          <a:xfrm rot="16200000">
            <a:off x="-683991" y="3153975"/>
            <a:ext cx="3730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with Low-Income Parents ($1000)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9" name="Line 310"/>
          <p:cNvSpPr>
            <a:spLocks noChangeShapeType="1"/>
          </p:cNvSpPr>
          <p:nvPr/>
        </p:nvSpPr>
        <p:spPr bwMode="auto">
          <a:xfrm>
            <a:off x="1907119" y="5719233"/>
            <a:ext cx="95334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0" name="Line 311"/>
          <p:cNvSpPr>
            <a:spLocks noChangeShapeType="1"/>
          </p:cNvSpPr>
          <p:nvPr/>
        </p:nvSpPr>
        <p:spPr bwMode="auto">
          <a:xfrm>
            <a:off x="4254502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1" name="Rectangle 312"/>
          <p:cNvSpPr>
            <a:spLocks noChangeArrowheads="1"/>
          </p:cNvSpPr>
          <p:nvPr/>
        </p:nvSpPr>
        <p:spPr bwMode="auto">
          <a:xfrm>
            <a:off x="39708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2" name="Line 313"/>
          <p:cNvSpPr>
            <a:spLocks noChangeShapeType="1"/>
          </p:cNvSpPr>
          <p:nvPr/>
        </p:nvSpPr>
        <p:spPr bwMode="auto">
          <a:xfrm>
            <a:off x="6599769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83" name="Rectangle 314"/>
          <p:cNvSpPr>
            <a:spLocks noChangeArrowheads="1"/>
          </p:cNvSpPr>
          <p:nvPr/>
        </p:nvSpPr>
        <p:spPr bwMode="auto">
          <a:xfrm>
            <a:off x="6316136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0" name="Line 315"/>
          <p:cNvSpPr>
            <a:spLocks noChangeShapeType="1"/>
          </p:cNvSpPr>
          <p:nvPr/>
        </p:nvSpPr>
        <p:spPr bwMode="auto">
          <a:xfrm>
            <a:off x="8945036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1" name="Rectangle 316"/>
          <p:cNvSpPr>
            <a:spLocks noChangeArrowheads="1"/>
          </p:cNvSpPr>
          <p:nvPr/>
        </p:nvSpPr>
        <p:spPr bwMode="auto">
          <a:xfrm>
            <a:off x="8661403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2" name="Line 317"/>
          <p:cNvSpPr>
            <a:spLocks noChangeShapeType="1"/>
          </p:cNvSpPr>
          <p:nvPr/>
        </p:nvSpPr>
        <p:spPr bwMode="auto">
          <a:xfrm>
            <a:off x="11290303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3" name="Rectangle 318"/>
          <p:cNvSpPr>
            <a:spLocks noChangeArrowheads="1"/>
          </p:cNvSpPr>
          <p:nvPr/>
        </p:nvSpPr>
        <p:spPr bwMode="auto">
          <a:xfrm>
            <a:off x="110066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54" name="Rectangle 319"/>
          <p:cNvSpPr>
            <a:spLocks noChangeArrowheads="1"/>
          </p:cNvSpPr>
          <p:nvPr/>
        </p:nvSpPr>
        <p:spPr bwMode="auto">
          <a:xfrm>
            <a:off x="4440769" y="6176433"/>
            <a:ext cx="3621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Median 2 Bedroom Rent in 2015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xmlns="" id="{F67F54B9-2A51-40CE-8563-3941465D16B0}"/>
              </a:ext>
            </a:extLst>
          </p:cNvPr>
          <p:cNvSpPr>
            <a:spLocks/>
          </p:cNvSpPr>
          <p:nvPr/>
        </p:nvSpPr>
        <p:spPr>
          <a:xfrm>
            <a:off x="8731815" y="3363431"/>
            <a:ext cx="3247356" cy="5746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Creating Moves to Opportunity in Seattle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xmlns="" id="{C0598F0D-8593-4192-A732-6B8706F4D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" y="128141"/>
            <a:ext cx="11112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The Price of Opportunity in Seattle</a:t>
            </a: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Upward Mobility versus Median Rent by Neighborhood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1516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AutoShape 3"/>
          <p:cNvSpPr>
            <a:spLocks noChangeAspect="1" noChangeArrowheads="1" noTextEdit="1"/>
          </p:cNvSpPr>
          <p:nvPr/>
        </p:nvSpPr>
        <p:spPr bwMode="auto">
          <a:xfrm>
            <a:off x="609602" y="-1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035" name="Group 205"/>
          <p:cNvGrpSpPr>
            <a:grpSpLocks/>
          </p:cNvGrpSpPr>
          <p:nvPr/>
        </p:nvGrpSpPr>
        <p:grpSpPr bwMode="auto">
          <a:xfrm>
            <a:off x="605369" y="-4234"/>
            <a:ext cx="10981267" cy="6866467"/>
            <a:chOff x="286" y="-2"/>
            <a:chExt cx="5188" cy="3244"/>
          </a:xfrm>
        </p:grpSpPr>
        <p:sp>
          <p:nvSpPr>
            <p:cNvPr id="2613" name="Rectangle 5"/>
            <p:cNvSpPr>
              <a:spLocks noChangeArrowheads="1"/>
            </p:cNvSpPr>
            <p:nvPr/>
          </p:nvSpPr>
          <p:spPr bwMode="auto">
            <a:xfrm>
              <a:off x="286" y="-2"/>
              <a:ext cx="5188" cy="3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4" name="Rectangle 6"/>
            <p:cNvSpPr>
              <a:spLocks noChangeArrowheads="1"/>
            </p:cNvSpPr>
            <p:nvPr/>
          </p:nvSpPr>
          <p:spPr bwMode="auto">
            <a:xfrm>
              <a:off x="288" y="0"/>
              <a:ext cx="5182" cy="32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5" name="Rectangle 7"/>
            <p:cNvSpPr>
              <a:spLocks noChangeArrowheads="1"/>
            </p:cNvSpPr>
            <p:nvPr/>
          </p:nvSpPr>
          <p:spPr bwMode="auto">
            <a:xfrm>
              <a:off x="901" y="486"/>
              <a:ext cx="4504" cy="221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6" name="Line 8"/>
            <p:cNvSpPr>
              <a:spLocks noChangeShapeType="1"/>
            </p:cNvSpPr>
            <p:nvPr/>
          </p:nvSpPr>
          <p:spPr bwMode="auto">
            <a:xfrm>
              <a:off x="901" y="263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7" name="Line 9"/>
            <p:cNvSpPr>
              <a:spLocks noChangeShapeType="1"/>
            </p:cNvSpPr>
            <p:nvPr/>
          </p:nvSpPr>
          <p:spPr bwMode="auto">
            <a:xfrm>
              <a:off x="901" y="2216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8" name="Line 10"/>
            <p:cNvSpPr>
              <a:spLocks noChangeShapeType="1"/>
            </p:cNvSpPr>
            <p:nvPr/>
          </p:nvSpPr>
          <p:spPr bwMode="auto">
            <a:xfrm>
              <a:off x="901" y="1801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9" name="Line 11"/>
            <p:cNvSpPr>
              <a:spLocks noChangeShapeType="1"/>
            </p:cNvSpPr>
            <p:nvPr/>
          </p:nvSpPr>
          <p:spPr bwMode="auto">
            <a:xfrm>
              <a:off x="901" y="138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0" name="Line 12"/>
            <p:cNvSpPr>
              <a:spLocks noChangeShapeType="1"/>
            </p:cNvSpPr>
            <p:nvPr/>
          </p:nvSpPr>
          <p:spPr bwMode="auto">
            <a:xfrm>
              <a:off x="901" y="972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1" name="Line 13"/>
            <p:cNvSpPr>
              <a:spLocks noChangeShapeType="1"/>
            </p:cNvSpPr>
            <p:nvPr/>
          </p:nvSpPr>
          <p:spPr bwMode="auto">
            <a:xfrm>
              <a:off x="901" y="557"/>
              <a:ext cx="4504" cy="0"/>
            </a:xfrm>
            <a:prstGeom prst="line">
              <a:avLst/>
            </a:prstGeom>
            <a:noFill/>
            <a:ln w="14288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2" name="Oval 14"/>
            <p:cNvSpPr>
              <a:spLocks noChangeArrowheads="1"/>
            </p:cNvSpPr>
            <p:nvPr/>
          </p:nvSpPr>
          <p:spPr bwMode="auto">
            <a:xfrm>
              <a:off x="2750" y="2478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3" name="Oval 15"/>
            <p:cNvSpPr>
              <a:spLocks noChangeArrowheads="1"/>
            </p:cNvSpPr>
            <p:nvPr/>
          </p:nvSpPr>
          <p:spPr bwMode="auto">
            <a:xfrm>
              <a:off x="3567" y="241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4" name="Oval 16"/>
            <p:cNvSpPr>
              <a:spLocks noChangeArrowheads="1"/>
            </p:cNvSpPr>
            <p:nvPr/>
          </p:nvSpPr>
          <p:spPr bwMode="auto">
            <a:xfrm>
              <a:off x="2625" y="237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5" name="Oval 17"/>
            <p:cNvSpPr>
              <a:spLocks noChangeArrowheads="1"/>
            </p:cNvSpPr>
            <p:nvPr/>
          </p:nvSpPr>
          <p:spPr bwMode="auto">
            <a:xfrm>
              <a:off x="2325" y="232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6" name="Oval 18"/>
            <p:cNvSpPr>
              <a:spLocks noChangeArrowheads="1"/>
            </p:cNvSpPr>
            <p:nvPr/>
          </p:nvSpPr>
          <p:spPr bwMode="auto">
            <a:xfrm>
              <a:off x="3083" y="230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7" name="Oval 19"/>
            <p:cNvSpPr>
              <a:spLocks noChangeArrowheads="1"/>
            </p:cNvSpPr>
            <p:nvPr/>
          </p:nvSpPr>
          <p:spPr bwMode="auto">
            <a:xfrm>
              <a:off x="4046" y="21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8" name="Oval 20"/>
            <p:cNvSpPr>
              <a:spLocks noChangeArrowheads="1"/>
            </p:cNvSpPr>
            <p:nvPr/>
          </p:nvSpPr>
          <p:spPr bwMode="auto">
            <a:xfrm>
              <a:off x="4128" y="2171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9" name="Oval 21"/>
            <p:cNvSpPr>
              <a:spLocks noChangeArrowheads="1"/>
            </p:cNvSpPr>
            <p:nvPr/>
          </p:nvSpPr>
          <p:spPr bwMode="auto">
            <a:xfrm>
              <a:off x="2999" y="216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0" name="Oval 22"/>
            <p:cNvSpPr>
              <a:spLocks noChangeArrowheads="1"/>
            </p:cNvSpPr>
            <p:nvPr/>
          </p:nvSpPr>
          <p:spPr bwMode="auto">
            <a:xfrm>
              <a:off x="3096" y="213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1" name="Oval 23"/>
            <p:cNvSpPr>
              <a:spLocks noChangeArrowheads="1"/>
            </p:cNvSpPr>
            <p:nvPr/>
          </p:nvSpPr>
          <p:spPr bwMode="auto">
            <a:xfrm>
              <a:off x="3360" y="212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2" name="Oval 24"/>
            <p:cNvSpPr>
              <a:spLocks noChangeArrowheads="1"/>
            </p:cNvSpPr>
            <p:nvPr/>
          </p:nvSpPr>
          <p:spPr bwMode="auto">
            <a:xfrm>
              <a:off x="3115" y="208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3" name="Oval 25"/>
            <p:cNvSpPr>
              <a:spLocks noChangeArrowheads="1"/>
            </p:cNvSpPr>
            <p:nvPr/>
          </p:nvSpPr>
          <p:spPr bwMode="auto">
            <a:xfrm>
              <a:off x="2251" y="205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4" name="Oval 26"/>
            <p:cNvSpPr>
              <a:spLocks noChangeArrowheads="1"/>
            </p:cNvSpPr>
            <p:nvPr/>
          </p:nvSpPr>
          <p:spPr bwMode="auto">
            <a:xfrm>
              <a:off x="2454" y="2050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5" name="Oval 27"/>
            <p:cNvSpPr>
              <a:spLocks noChangeArrowheads="1"/>
            </p:cNvSpPr>
            <p:nvPr/>
          </p:nvSpPr>
          <p:spPr bwMode="auto">
            <a:xfrm>
              <a:off x="3541" y="204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6" name="Oval 28"/>
            <p:cNvSpPr>
              <a:spLocks noChangeArrowheads="1"/>
            </p:cNvSpPr>
            <p:nvPr/>
          </p:nvSpPr>
          <p:spPr bwMode="auto">
            <a:xfrm>
              <a:off x="2932" y="20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7" name="Oval 29"/>
            <p:cNvSpPr>
              <a:spLocks noChangeArrowheads="1"/>
            </p:cNvSpPr>
            <p:nvPr/>
          </p:nvSpPr>
          <p:spPr bwMode="auto">
            <a:xfrm>
              <a:off x="3720" y="2026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8" name="Oval 30"/>
            <p:cNvSpPr>
              <a:spLocks noChangeArrowheads="1"/>
            </p:cNvSpPr>
            <p:nvPr/>
          </p:nvSpPr>
          <p:spPr bwMode="auto">
            <a:xfrm>
              <a:off x="2152" y="202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9" name="Oval 31"/>
            <p:cNvSpPr>
              <a:spLocks noChangeArrowheads="1"/>
            </p:cNvSpPr>
            <p:nvPr/>
          </p:nvSpPr>
          <p:spPr bwMode="auto">
            <a:xfrm>
              <a:off x="2152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0" name="Oval 32"/>
            <p:cNvSpPr>
              <a:spLocks noChangeArrowheads="1"/>
            </p:cNvSpPr>
            <p:nvPr/>
          </p:nvSpPr>
          <p:spPr bwMode="auto">
            <a:xfrm>
              <a:off x="964" y="200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1" name="Oval 33"/>
            <p:cNvSpPr>
              <a:spLocks noChangeArrowheads="1"/>
            </p:cNvSpPr>
            <p:nvPr/>
          </p:nvSpPr>
          <p:spPr bwMode="auto">
            <a:xfrm>
              <a:off x="2193" y="2000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2" name="Oval 34"/>
            <p:cNvSpPr>
              <a:spLocks noChangeArrowheads="1"/>
            </p:cNvSpPr>
            <p:nvPr/>
          </p:nvSpPr>
          <p:spPr bwMode="auto">
            <a:xfrm>
              <a:off x="4751" y="199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3" name="Oval 35"/>
            <p:cNvSpPr>
              <a:spLocks noChangeArrowheads="1"/>
            </p:cNvSpPr>
            <p:nvPr/>
          </p:nvSpPr>
          <p:spPr bwMode="auto">
            <a:xfrm>
              <a:off x="3342" y="19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4" name="Oval 36"/>
            <p:cNvSpPr>
              <a:spLocks noChangeArrowheads="1"/>
            </p:cNvSpPr>
            <p:nvPr/>
          </p:nvSpPr>
          <p:spPr bwMode="auto">
            <a:xfrm>
              <a:off x="2282" y="19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5" name="Oval 37"/>
            <p:cNvSpPr>
              <a:spLocks noChangeArrowheads="1"/>
            </p:cNvSpPr>
            <p:nvPr/>
          </p:nvSpPr>
          <p:spPr bwMode="auto">
            <a:xfrm>
              <a:off x="3003" y="1972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6" name="Oval 38"/>
            <p:cNvSpPr>
              <a:spLocks noChangeArrowheads="1"/>
            </p:cNvSpPr>
            <p:nvPr/>
          </p:nvSpPr>
          <p:spPr bwMode="auto">
            <a:xfrm>
              <a:off x="1761" y="196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7" name="Oval 39"/>
            <p:cNvSpPr>
              <a:spLocks noChangeArrowheads="1"/>
            </p:cNvSpPr>
            <p:nvPr/>
          </p:nvSpPr>
          <p:spPr bwMode="auto">
            <a:xfrm>
              <a:off x="2973" y="196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8" name="Oval 40"/>
            <p:cNvSpPr>
              <a:spLocks noChangeArrowheads="1"/>
            </p:cNvSpPr>
            <p:nvPr/>
          </p:nvSpPr>
          <p:spPr bwMode="auto">
            <a:xfrm>
              <a:off x="1960" y="19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9" name="Oval 41"/>
            <p:cNvSpPr>
              <a:spLocks noChangeArrowheads="1"/>
            </p:cNvSpPr>
            <p:nvPr/>
          </p:nvSpPr>
          <p:spPr bwMode="auto">
            <a:xfrm>
              <a:off x="2133" y="1950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0" name="Oval 42"/>
            <p:cNvSpPr>
              <a:spLocks noChangeArrowheads="1"/>
            </p:cNvSpPr>
            <p:nvPr/>
          </p:nvSpPr>
          <p:spPr bwMode="auto">
            <a:xfrm>
              <a:off x="3299" y="1933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1" name="Oval 43"/>
            <p:cNvSpPr>
              <a:spLocks noChangeArrowheads="1"/>
            </p:cNvSpPr>
            <p:nvPr/>
          </p:nvSpPr>
          <p:spPr bwMode="auto">
            <a:xfrm>
              <a:off x="2385" y="192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2" name="Oval 44"/>
            <p:cNvSpPr>
              <a:spLocks noChangeArrowheads="1"/>
            </p:cNvSpPr>
            <p:nvPr/>
          </p:nvSpPr>
          <p:spPr bwMode="auto">
            <a:xfrm>
              <a:off x="3215" y="192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3" name="Oval 45"/>
            <p:cNvSpPr>
              <a:spLocks noChangeArrowheads="1"/>
            </p:cNvSpPr>
            <p:nvPr/>
          </p:nvSpPr>
          <p:spPr bwMode="auto">
            <a:xfrm>
              <a:off x="1848" y="192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4" name="Oval 46"/>
            <p:cNvSpPr>
              <a:spLocks noChangeArrowheads="1"/>
            </p:cNvSpPr>
            <p:nvPr/>
          </p:nvSpPr>
          <p:spPr bwMode="auto">
            <a:xfrm>
              <a:off x="3260" y="191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5" name="Oval 47"/>
            <p:cNvSpPr>
              <a:spLocks noChangeArrowheads="1"/>
            </p:cNvSpPr>
            <p:nvPr/>
          </p:nvSpPr>
          <p:spPr bwMode="auto">
            <a:xfrm>
              <a:off x="2061" y="1914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6" name="Oval 48"/>
            <p:cNvSpPr>
              <a:spLocks noChangeArrowheads="1"/>
            </p:cNvSpPr>
            <p:nvPr/>
          </p:nvSpPr>
          <p:spPr bwMode="auto">
            <a:xfrm>
              <a:off x="3318" y="189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7" name="Oval 49"/>
            <p:cNvSpPr>
              <a:spLocks noChangeArrowheads="1"/>
            </p:cNvSpPr>
            <p:nvPr/>
          </p:nvSpPr>
          <p:spPr bwMode="auto">
            <a:xfrm>
              <a:off x="2521" y="189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8" name="Oval 50"/>
            <p:cNvSpPr>
              <a:spLocks noChangeArrowheads="1"/>
            </p:cNvSpPr>
            <p:nvPr/>
          </p:nvSpPr>
          <p:spPr bwMode="auto">
            <a:xfrm>
              <a:off x="2567" y="188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9" name="Oval 51"/>
            <p:cNvSpPr>
              <a:spLocks noChangeArrowheads="1"/>
            </p:cNvSpPr>
            <p:nvPr/>
          </p:nvSpPr>
          <p:spPr bwMode="auto">
            <a:xfrm>
              <a:off x="2558" y="188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0" name="Oval 52"/>
            <p:cNvSpPr>
              <a:spLocks noChangeArrowheads="1"/>
            </p:cNvSpPr>
            <p:nvPr/>
          </p:nvSpPr>
          <p:spPr bwMode="auto">
            <a:xfrm>
              <a:off x="2178" y="187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1" name="Oval 53"/>
            <p:cNvSpPr>
              <a:spLocks noChangeArrowheads="1"/>
            </p:cNvSpPr>
            <p:nvPr/>
          </p:nvSpPr>
          <p:spPr bwMode="auto">
            <a:xfrm>
              <a:off x="2118" y="187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2" name="Oval 54"/>
            <p:cNvSpPr>
              <a:spLocks noChangeArrowheads="1"/>
            </p:cNvSpPr>
            <p:nvPr/>
          </p:nvSpPr>
          <p:spPr bwMode="auto">
            <a:xfrm>
              <a:off x="2426" y="18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" name="Oval 55"/>
            <p:cNvSpPr>
              <a:spLocks noChangeArrowheads="1"/>
            </p:cNvSpPr>
            <p:nvPr/>
          </p:nvSpPr>
          <p:spPr bwMode="auto">
            <a:xfrm>
              <a:off x="1949" y="18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4" name="Oval 56"/>
            <p:cNvSpPr>
              <a:spLocks noChangeArrowheads="1"/>
            </p:cNvSpPr>
            <p:nvPr/>
          </p:nvSpPr>
          <p:spPr bwMode="auto">
            <a:xfrm>
              <a:off x="2102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5" name="Oval 57"/>
            <p:cNvSpPr>
              <a:spLocks noChangeArrowheads="1"/>
            </p:cNvSpPr>
            <p:nvPr/>
          </p:nvSpPr>
          <p:spPr bwMode="auto">
            <a:xfrm>
              <a:off x="1709" y="186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6" name="Oval 58"/>
            <p:cNvSpPr>
              <a:spLocks noChangeArrowheads="1"/>
            </p:cNvSpPr>
            <p:nvPr/>
          </p:nvSpPr>
          <p:spPr bwMode="auto">
            <a:xfrm>
              <a:off x="3204" y="18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7" name="Oval 59"/>
            <p:cNvSpPr>
              <a:spLocks noChangeArrowheads="1"/>
            </p:cNvSpPr>
            <p:nvPr/>
          </p:nvSpPr>
          <p:spPr bwMode="auto">
            <a:xfrm>
              <a:off x="1757" y="184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8" name="Oval 60"/>
            <p:cNvSpPr>
              <a:spLocks noChangeArrowheads="1"/>
            </p:cNvSpPr>
            <p:nvPr/>
          </p:nvSpPr>
          <p:spPr bwMode="auto">
            <a:xfrm>
              <a:off x="1979" y="183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9" name="Oval 61"/>
            <p:cNvSpPr>
              <a:spLocks noChangeArrowheads="1"/>
            </p:cNvSpPr>
            <p:nvPr/>
          </p:nvSpPr>
          <p:spPr bwMode="auto">
            <a:xfrm>
              <a:off x="1971" y="183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0" name="Oval 62"/>
            <p:cNvSpPr>
              <a:spLocks noChangeArrowheads="1"/>
            </p:cNvSpPr>
            <p:nvPr/>
          </p:nvSpPr>
          <p:spPr bwMode="auto">
            <a:xfrm>
              <a:off x="3753" y="183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1" name="Oval 63"/>
            <p:cNvSpPr>
              <a:spLocks noChangeArrowheads="1"/>
            </p:cNvSpPr>
            <p:nvPr/>
          </p:nvSpPr>
          <p:spPr bwMode="auto">
            <a:xfrm>
              <a:off x="3614" y="181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2" name="Oval 64"/>
            <p:cNvSpPr>
              <a:spLocks noChangeArrowheads="1"/>
            </p:cNvSpPr>
            <p:nvPr/>
          </p:nvSpPr>
          <p:spPr bwMode="auto">
            <a:xfrm>
              <a:off x="2299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3" name="Oval 65"/>
            <p:cNvSpPr>
              <a:spLocks noChangeArrowheads="1"/>
            </p:cNvSpPr>
            <p:nvPr/>
          </p:nvSpPr>
          <p:spPr bwMode="auto">
            <a:xfrm>
              <a:off x="2545" y="179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4" name="Oval 66"/>
            <p:cNvSpPr>
              <a:spLocks noChangeArrowheads="1"/>
            </p:cNvSpPr>
            <p:nvPr/>
          </p:nvSpPr>
          <p:spPr bwMode="auto">
            <a:xfrm>
              <a:off x="2264" y="1797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5" name="Oval 67"/>
            <p:cNvSpPr>
              <a:spLocks noChangeArrowheads="1"/>
            </p:cNvSpPr>
            <p:nvPr/>
          </p:nvSpPr>
          <p:spPr bwMode="auto">
            <a:xfrm>
              <a:off x="2085" y="179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6" name="Oval 68"/>
            <p:cNvSpPr>
              <a:spLocks noChangeArrowheads="1"/>
            </p:cNvSpPr>
            <p:nvPr/>
          </p:nvSpPr>
          <p:spPr bwMode="auto">
            <a:xfrm>
              <a:off x="2545" y="1795"/>
              <a:ext cx="17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7" name="Oval 69"/>
            <p:cNvSpPr>
              <a:spLocks noChangeArrowheads="1"/>
            </p:cNvSpPr>
            <p:nvPr/>
          </p:nvSpPr>
          <p:spPr bwMode="auto">
            <a:xfrm>
              <a:off x="2245" y="178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8" name="Oval 70"/>
            <p:cNvSpPr>
              <a:spLocks noChangeArrowheads="1"/>
            </p:cNvSpPr>
            <p:nvPr/>
          </p:nvSpPr>
          <p:spPr bwMode="auto">
            <a:xfrm>
              <a:off x="2150" y="178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9" name="Oval 71"/>
            <p:cNvSpPr>
              <a:spLocks noChangeArrowheads="1"/>
            </p:cNvSpPr>
            <p:nvPr/>
          </p:nvSpPr>
          <p:spPr bwMode="auto">
            <a:xfrm>
              <a:off x="2485" y="17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0" name="Oval 72"/>
            <p:cNvSpPr>
              <a:spLocks noChangeArrowheads="1"/>
            </p:cNvSpPr>
            <p:nvPr/>
          </p:nvSpPr>
          <p:spPr bwMode="auto">
            <a:xfrm>
              <a:off x="2467" y="177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1" name="Oval 73"/>
            <p:cNvSpPr>
              <a:spLocks noChangeArrowheads="1"/>
            </p:cNvSpPr>
            <p:nvPr/>
          </p:nvSpPr>
          <p:spPr bwMode="auto">
            <a:xfrm>
              <a:off x="1988" y="177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2" name="Oval 74"/>
            <p:cNvSpPr>
              <a:spLocks noChangeArrowheads="1"/>
            </p:cNvSpPr>
            <p:nvPr/>
          </p:nvSpPr>
          <p:spPr bwMode="auto">
            <a:xfrm>
              <a:off x="2731" y="177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3" name="Oval 75"/>
            <p:cNvSpPr>
              <a:spLocks noChangeArrowheads="1"/>
            </p:cNvSpPr>
            <p:nvPr/>
          </p:nvSpPr>
          <p:spPr bwMode="auto">
            <a:xfrm>
              <a:off x="2491" y="177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4" name="Oval 76"/>
            <p:cNvSpPr>
              <a:spLocks noChangeArrowheads="1"/>
            </p:cNvSpPr>
            <p:nvPr/>
          </p:nvSpPr>
          <p:spPr bwMode="auto">
            <a:xfrm>
              <a:off x="2092" y="1773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5" name="Oval 77"/>
            <p:cNvSpPr>
              <a:spLocks noChangeArrowheads="1"/>
            </p:cNvSpPr>
            <p:nvPr/>
          </p:nvSpPr>
          <p:spPr bwMode="auto">
            <a:xfrm>
              <a:off x="1889" y="176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6" name="Oval 78"/>
            <p:cNvSpPr>
              <a:spLocks noChangeArrowheads="1"/>
            </p:cNvSpPr>
            <p:nvPr/>
          </p:nvSpPr>
          <p:spPr bwMode="auto">
            <a:xfrm>
              <a:off x="2243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7" name="Oval 79"/>
            <p:cNvSpPr>
              <a:spLocks noChangeArrowheads="1"/>
            </p:cNvSpPr>
            <p:nvPr/>
          </p:nvSpPr>
          <p:spPr bwMode="auto">
            <a:xfrm>
              <a:off x="2016" y="1769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8" name="Oval 80"/>
            <p:cNvSpPr>
              <a:spLocks noChangeArrowheads="1"/>
            </p:cNvSpPr>
            <p:nvPr/>
          </p:nvSpPr>
          <p:spPr bwMode="auto">
            <a:xfrm>
              <a:off x="2100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9" name="Oval 81"/>
            <p:cNvSpPr>
              <a:spLocks noChangeArrowheads="1"/>
            </p:cNvSpPr>
            <p:nvPr/>
          </p:nvSpPr>
          <p:spPr bwMode="auto">
            <a:xfrm>
              <a:off x="2532" y="176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0" name="Oval 82"/>
            <p:cNvSpPr>
              <a:spLocks noChangeArrowheads="1"/>
            </p:cNvSpPr>
            <p:nvPr/>
          </p:nvSpPr>
          <p:spPr bwMode="auto">
            <a:xfrm>
              <a:off x="2532" y="176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1" name="Oval 83"/>
            <p:cNvSpPr>
              <a:spLocks noChangeArrowheads="1"/>
            </p:cNvSpPr>
            <p:nvPr/>
          </p:nvSpPr>
          <p:spPr bwMode="auto">
            <a:xfrm>
              <a:off x="2189" y="17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2" name="Oval 84"/>
            <p:cNvSpPr>
              <a:spLocks noChangeArrowheads="1"/>
            </p:cNvSpPr>
            <p:nvPr/>
          </p:nvSpPr>
          <p:spPr bwMode="auto">
            <a:xfrm>
              <a:off x="2992" y="1756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3" name="Oval 85"/>
            <p:cNvSpPr>
              <a:spLocks noChangeArrowheads="1"/>
            </p:cNvSpPr>
            <p:nvPr/>
          </p:nvSpPr>
          <p:spPr bwMode="auto">
            <a:xfrm>
              <a:off x="220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4" name="Oval 86"/>
            <p:cNvSpPr>
              <a:spLocks noChangeArrowheads="1"/>
            </p:cNvSpPr>
            <p:nvPr/>
          </p:nvSpPr>
          <p:spPr bwMode="auto">
            <a:xfrm>
              <a:off x="2550" y="175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5" name="Oval 87"/>
            <p:cNvSpPr>
              <a:spLocks noChangeArrowheads="1"/>
            </p:cNvSpPr>
            <p:nvPr/>
          </p:nvSpPr>
          <p:spPr bwMode="auto">
            <a:xfrm>
              <a:off x="2861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6" name="Oval 88"/>
            <p:cNvSpPr>
              <a:spLocks noChangeArrowheads="1"/>
            </p:cNvSpPr>
            <p:nvPr/>
          </p:nvSpPr>
          <p:spPr bwMode="auto">
            <a:xfrm>
              <a:off x="2226" y="173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7" name="Oval 89"/>
            <p:cNvSpPr>
              <a:spLocks noChangeArrowheads="1"/>
            </p:cNvSpPr>
            <p:nvPr/>
          </p:nvSpPr>
          <p:spPr bwMode="auto">
            <a:xfrm>
              <a:off x="2515" y="1732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8" name="Oval 90"/>
            <p:cNvSpPr>
              <a:spLocks noChangeArrowheads="1"/>
            </p:cNvSpPr>
            <p:nvPr/>
          </p:nvSpPr>
          <p:spPr bwMode="auto">
            <a:xfrm>
              <a:off x="2703" y="17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9" name="Oval 91"/>
            <p:cNvSpPr>
              <a:spLocks noChangeArrowheads="1"/>
            </p:cNvSpPr>
            <p:nvPr/>
          </p:nvSpPr>
          <p:spPr bwMode="auto">
            <a:xfrm>
              <a:off x="1914" y="172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0" name="Oval 92"/>
            <p:cNvSpPr>
              <a:spLocks noChangeArrowheads="1"/>
            </p:cNvSpPr>
            <p:nvPr/>
          </p:nvSpPr>
          <p:spPr bwMode="auto">
            <a:xfrm>
              <a:off x="1925" y="1719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1" name="Oval 93"/>
            <p:cNvSpPr>
              <a:spLocks noChangeArrowheads="1"/>
            </p:cNvSpPr>
            <p:nvPr/>
          </p:nvSpPr>
          <p:spPr bwMode="auto">
            <a:xfrm>
              <a:off x="1731" y="1715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2" name="Oval 94"/>
            <p:cNvSpPr>
              <a:spLocks noChangeArrowheads="1"/>
            </p:cNvSpPr>
            <p:nvPr/>
          </p:nvSpPr>
          <p:spPr bwMode="auto">
            <a:xfrm>
              <a:off x="1910" y="17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3" name="Oval 95"/>
            <p:cNvSpPr>
              <a:spLocks noChangeArrowheads="1"/>
            </p:cNvSpPr>
            <p:nvPr/>
          </p:nvSpPr>
          <p:spPr bwMode="auto">
            <a:xfrm>
              <a:off x="3215" y="1711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4" name="Oval 96"/>
            <p:cNvSpPr>
              <a:spLocks noChangeArrowheads="1"/>
            </p:cNvSpPr>
            <p:nvPr/>
          </p:nvSpPr>
          <p:spPr bwMode="auto">
            <a:xfrm>
              <a:off x="2768" y="170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5" name="Oval 97"/>
            <p:cNvSpPr>
              <a:spLocks noChangeArrowheads="1"/>
            </p:cNvSpPr>
            <p:nvPr/>
          </p:nvSpPr>
          <p:spPr bwMode="auto">
            <a:xfrm>
              <a:off x="2148" y="170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6" name="Oval 98"/>
            <p:cNvSpPr>
              <a:spLocks noChangeArrowheads="1"/>
            </p:cNvSpPr>
            <p:nvPr/>
          </p:nvSpPr>
          <p:spPr bwMode="auto">
            <a:xfrm>
              <a:off x="2338" y="170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7" name="Oval 99"/>
            <p:cNvSpPr>
              <a:spLocks noChangeArrowheads="1"/>
            </p:cNvSpPr>
            <p:nvPr/>
          </p:nvSpPr>
          <p:spPr bwMode="auto">
            <a:xfrm>
              <a:off x="3202" y="1696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8" name="Oval 100"/>
            <p:cNvSpPr>
              <a:spLocks noChangeArrowheads="1"/>
            </p:cNvSpPr>
            <p:nvPr/>
          </p:nvSpPr>
          <p:spPr bwMode="auto">
            <a:xfrm>
              <a:off x="2830" y="1693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9" name="Oval 101"/>
            <p:cNvSpPr>
              <a:spLocks noChangeArrowheads="1"/>
            </p:cNvSpPr>
            <p:nvPr/>
          </p:nvSpPr>
          <p:spPr bwMode="auto">
            <a:xfrm>
              <a:off x="2312" y="1691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0" name="Oval 102"/>
            <p:cNvSpPr>
              <a:spLocks noChangeArrowheads="1"/>
            </p:cNvSpPr>
            <p:nvPr/>
          </p:nvSpPr>
          <p:spPr bwMode="auto">
            <a:xfrm>
              <a:off x="2135" y="168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1" name="Oval 103"/>
            <p:cNvSpPr>
              <a:spLocks noChangeArrowheads="1"/>
            </p:cNvSpPr>
            <p:nvPr/>
          </p:nvSpPr>
          <p:spPr bwMode="auto">
            <a:xfrm>
              <a:off x="2221" y="1685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2" name="Oval 104"/>
            <p:cNvSpPr>
              <a:spLocks noChangeArrowheads="1"/>
            </p:cNvSpPr>
            <p:nvPr/>
          </p:nvSpPr>
          <p:spPr bwMode="auto">
            <a:xfrm>
              <a:off x="2375" y="168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3" name="Oval 105"/>
            <p:cNvSpPr>
              <a:spLocks noChangeArrowheads="1"/>
            </p:cNvSpPr>
            <p:nvPr/>
          </p:nvSpPr>
          <p:spPr bwMode="auto">
            <a:xfrm>
              <a:off x="2128" y="1680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4" name="Oval 106"/>
            <p:cNvSpPr>
              <a:spLocks noChangeArrowheads="1"/>
            </p:cNvSpPr>
            <p:nvPr/>
          </p:nvSpPr>
          <p:spPr bwMode="auto">
            <a:xfrm>
              <a:off x="2431" y="168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5" name="Oval 107"/>
            <p:cNvSpPr>
              <a:spLocks noChangeArrowheads="1"/>
            </p:cNvSpPr>
            <p:nvPr/>
          </p:nvSpPr>
          <p:spPr bwMode="auto">
            <a:xfrm>
              <a:off x="3018" y="167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6" name="Oval 108"/>
            <p:cNvSpPr>
              <a:spLocks noChangeArrowheads="1"/>
            </p:cNvSpPr>
            <p:nvPr/>
          </p:nvSpPr>
          <p:spPr bwMode="auto">
            <a:xfrm>
              <a:off x="3461" y="167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7" name="Oval 109"/>
            <p:cNvSpPr>
              <a:spLocks noChangeArrowheads="1"/>
            </p:cNvSpPr>
            <p:nvPr/>
          </p:nvSpPr>
          <p:spPr bwMode="auto">
            <a:xfrm>
              <a:off x="3696" y="1676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8" name="Oval 110"/>
            <p:cNvSpPr>
              <a:spLocks noChangeArrowheads="1"/>
            </p:cNvSpPr>
            <p:nvPr/>
          </p:nvSpPr>
          <p:spPr bwMode="auto">
            <a:xfrm>
              <a:off x="2820" y="167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9" name="Oval 111"/>
            <p:cNvSpPr>
              <a:spLocks noChangeArrowheads="1"/>
            </p:cNvSpPr>
            <p:nvPr/>
          </p:nvSpPr>
          <p:spPr bwMode="auto">
            <a:xfrm>
              <a:off x="3107" y="1663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0" name="Oval 112"/>
            <p:cNvSpPr>
              <a:spLocks noChangeArrowheads="1"/>
            </p:cNvSpPr>
            <p:nvPr/>
          </p:nvSpPr>
          <p:spPr bwMode="auto">
            <a:xfrm>
              <a:off x="2856" y="165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1" name="Oval 113"/>
            <p:cNvSpPr>
              <a:spLocks noChangeArrowheads="1"/>
            </p:cNvSpPr>
            <p:nvPr/>
          </p:nvSpPr>
          <p:spPr bwMode="auto">
            <a:xfrm>
              <a:off x="2295" y="1657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2" name="Oval 114"/>
            <p:cNvSpPr>
              <a:spLocks noChangeArrowheads="1"/>
            </p:cNvSpPr>
            <p:nvPr/>
          </p:nvSpPr>
          <p:spPr bwMode="auto">
            <a:xfrm>
              <a:off x="1204" y="165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3" name="Oval 115"/>
            <p:cNvSpPr>
              <a:spLocks noChangeArrowheads="1"/>
            </p:cNvSpPr>
            <p:nvPr/>
          </p:nvSpPr>
          <p:spPr bwMode="auto">
            <a:xfrm>
              <a:off x="2178" y="16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4" name="Oval 116"/>
            <p:cNvSpPr>
              <a:spLocks noChangeArrowheads="1"/>
            </p:cNvSpPr>
            <p:nvPr/>
          </p:nvSpPr>
          <p:spPr bwMode="auto">
            <a:xfrm>
              <a:off x="2822" y="1637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5" name="Oval 117"/>
            <p:cNvSpPr>
              <a:spLocks noChangeArrowheads="1"/>
            </p:cNvSpPr>
            <p:nvPr/>
          </p:nvSpPr>
          <p:spPr bwMode="auto">
            <a:xfrm>
              <a:off x="2837" y="163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6" name="Oval 118"/>
            <p:cNvSpPr>
              <a:spLocks noChangeArrowheads="1"/>
            </p:cNvSpPr>
            <p:nvPr/>
          </p:nvSpPr>
          <p:spPr bwMode="auto">
            <a:xfrm>
              <a:off x="3247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7" name="Oval 119"/>
            <p:cNvSpPr>
              <a:spLocks noChangeArrowheads="1"/>
            </p:cNvSpPr>
            <p:nvPr/>
          </p:nvSpPr>
          <p:spPr bwMode="auto">
            <a:xfrm>
              <a:off x="1722" y="163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8" name="Oval 120"/>
            <p:cNvSpPr>
              <a:spLocks noChangeArrowheads="1"/>
            </p:cNvSpPr>
            <p:nvPr/>
          </p:nvSpPr>
          <p:spPr bwMode="auto">
            <a:xfrm>
              <a:off x="2364" y="163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9" name="Oval 121"/>
            <p:cNvSpPr>
              <a:spLocks noChangeArrowheads="1"/>
            </p:cNvSpPr>
            <p:nvPr/>
          </p:nvSpPr>
          <p:spPr bwMode="auto">
            <a:xfrm>
              <a:off x="1735" y="163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0" name="Oval 122"/>
            <p:cNvSpPr>
              <a:spLocks noChangeArrowheads="1"/>
            </p:cNvSpPr>
            <p:nvPr/>
          </p:nvSpPr>
          <p:spPr bwMode="auto">
            <a:xfrm>
              <a:off x="2718" y="1626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1" name="Oval 123"/>
            <p:cNvSpPr>
              <a:spLocks noChangeArrowheads="1"/>
            </p:cNvSpPr>
            <p:nvPr/>
          </p:nvSpPr>
          <p:spPr bwMode="auto">
            <a:xfrm>
              <a:off x="2057" y="1626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2" name="Oval 124"/>
            <p:cNvSpPr>
              <a:spLocks noChangeArrowheads="1"/>
            </p:cNvSpPr>
            <p:nvPr/>
          </p:nvSpPr>
          <p:spPr bwMode="auto">
            <a:xfrm>
              <a:off x="1796" y="162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3" name="Oval 125"/>
            <p:cNvSpPr>
              <a:spLocks noChangeArrowheads="1"/>
            </p:cNvSpPr>
            <p:nvPr/>
          </p:nvSpPr>
          <p:spPr bwMode="auto">
            <a:xfrm>
              <a:off x="3416" y="16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" name="Oval 126"/>
            <p:cNvSpPr>
              <a:spLocks noChangeArrowheads="1"/>
            </p:cNvSpPr>
            <p:nvPr/>
          </p:nvSpPr>
          <p:spPr bwMode="auto">
            <a:xfrm>
              <a:off x="3124" y="161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5" name="Oval 127"/>
            <p:cNvSpPr>
              <a:spLocks noChangeArrowheads="1"/>
            </p:cNvSpPr>
            <p:nvPr/>
          </p:nvSpPr>
          <p:spPr bwMode="auto">
            <a:xfrm>
              <a:off x="3120" y="161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6" name="Oval 128"/>
            <p:cNvSpPr>
              <a:spLocks noChangeArrowheads="1"/>
            </p:cNvSpPr>
            <p:nvPr/>
          </p:nvSpPr>
          <p:spPr bwMode="auto">
            <a:xfrm>
              <a:off x="1897" y="1605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7" name="Oval 129"/>
            <p:cNvSpPr>
              <a:spLocks noChangeArrowheads="1"/>
            </p:cNvSpPr>
            <p:nvPr/>
          </p:nvSpPr>
          <p:spPr bwMode="auto">
            <a:xfrm>
              <a:off x="3258" y="160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8" name="Oval 130"/>
            <p:cNvSpPr>
              <a:spLocks noChangeArrowheads="1"/>
            </p:cNvSpPr>
            <p:nvPr/>
          </p:nvSpPr>
          <p:spPr bwMode="auto">
            <a:xfrm>
              <a:off x="2323" y="159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9" name="Oval 131"/>
            <p:cNvSpPr>
              <a:spLocks noChangeArrowheads="1"/>
            </p:cNvSpPr>
            <p:nvPr/>
          </p:nvSpPr>
          <p:spPr bwMode="auto">
            <a:xfrm>
              <a:off x="2260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0" name="Oval 132"/>
            <p:cNvSpPr>
              <a:spLocks noChangeArrowheads="1"/>
            </p:cNvSpPr>
            <p:nvPr/>
          </p:nvSpPr>
          <p:spPr bwMode="auto">
            <a:xfrm>
              <a:off x="2275" y="1590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1" name="Oval 133"/>
            <p:cNvSpPr>
              <a:spLocks noChangeArrowheads="1"/>
            </p:cNvSpPr>
            <p:nvPr/>
          </p:nvSpPr>
          <p:spPr bwMode="auto">
            <a:xfrm>
              <a:off x="2275" y="1585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2" name="Oval 134"/>
            <p:cNvSpPr>
              <a:spLocks noChangeArrowheads="1"/>
            </p:cNvSpPr>
            <p:nvPr/>
          </p:nvSpPr>
          <p:spPr bwMode="auto">
            <a:xfrm>
              <a:off x="3431" y="1581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3" name="Oval 135"/>
            <p:cNvSpPr>
              <a:spLocks noChangeArrowheads="1"/>
            </p:cNvSpPr>
            <p:nvPr/>
          </p:nvSpPr>
          <p:spPr bwMode="auto">
            <a:xfrm>
              <a:off x="2893" y="157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4" name="Oval 136"/>
            <p:cNvSpPr>
              <a:spLocks noChangeArrowheads="1"/>
            </p:cNvSpPr>
            <p:nvPr/>
          </p:nvSpPr>
          <p:spPr bwMode="auto">
            <a:xfrm>
              <a:off x="2092" y="156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5" name="Oval 137"/>
            <p:cNvSpPr>
              <a:spLocks noChangeArrowheads="1"/>
            </p:cNvSpPr>
            <p:nvPr/>
          </p:nvSpPr>
          <p:spPr bwMode="auto">
            <a:xfrm>
              <a:off x="2100" y="1568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6" name="Oval 138"/>
            <p:cNvSpPr>
              <a:spLocks noChangeArrowheads="1"/>
            </p:cNvSpPr>
            <p:nvPr/>
          </p:nvSpPr>
          <p:spPr bwMode="auto">
            <a:xfrm>
              <a:off x="2299" y="156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7" name="Oval 139"/>
            <p:cNvSpPr>
              <a:spLocks noChangeArrowheads="1"/>
            </p:cNvSpPr>
            <p:nvPr/>
          </p:nvSpPr>
          <p:spPr bwMode="auto">
            <a:xfrm>
              <a:off x="1884" y="156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8" name="Oval 140"/>
            <p:cNvSpPr>
              <a:spLocks noChangeArrowheads="1"/>
            </p:cNvSpPr>
            <p:nvPr/>
          </p:nvSpPr>
          <p:spPr bwMode="auto">
            <a:xfrm>
              <a:off x="3323" y="156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9" name="Oval 141"/>
            <p:cNvSpPr>
              <a:spLocks noChangeArrowheads="1"/>
            </p:cNvSpPr>
            <p:nvPr/>
          </p:nvSpPr>
          <p:spPr bwMode="auto">
            <a:xfrm>
              <a:off x="2813" y="156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0" name="Oval 142"/>
            <p:cNvSpPr>
              <a:spLocks noChangeArrowheads="1"/>
            </p:cNvSpPr>
            <p:nvPr/>
          </p:nvSpPr>
          <p:spPr bwMode="auto">
            <a:xfrm>
              <a:off x="1869" y="1553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1" name="Oval 143"/>
            <p:cNvSpPr>
              <a:spLocks noChangeArrowheads="1"/>
            </p:cNvSpPr>
            <p:nvPr/>
          </p:nvSpPr>
          <p:spPr bwMode="auto">
            <a:xfrm>
              <a:off x="2763" y="1549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2" name="Oval 144"/>
            <p:cNvSpPr>
              <a:spLocks noChangeArrowheads="1"/>
            </p:cNvSpPr>
            <p:nvPr/>
          </p:nvSpPr>
          <p:spPr bwMode="auto">
            <a:xfrm>
              <a:off x="2007" y="154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3" name="Oval 145"/>
            <p:cNvSpPr>
              <a:spLocks noChangeArrowheads="1"/>
            </p:cNvSpPr>
            <p:nvPr/>
          </p:nvSpPr>
          <p:spPr bwMode="auto">
            <a:xfrm>
              <a:off x="1908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4" name="Oval 146"/>
            <p:cNvSpPr>
              <a:spLocks noChangeArrowheads="1"/>
            </p:cNvSpPr>
            <p:nvPr/>
          </p:nvSpPr>
          <p:spPr bwMode="auto">
            <a:xfrm>
              <a:off x="2146" y="1547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5" name="Oval 147"/>
            <p:cNvSpPr>
              <a:spLocks noChangeArrowheads="1"/>
            </p:cNvSpPr>
            <p:nvPr/>
          </p:nvSpPr>
          <p:spPr bwMode="auto">
            <a:xfrm>
              <a:off x="2405" y="1544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6" name="Oval 148"/>
            <p:cNvSpPr>
              <a:spLocks noChangeArrowheads="1"/>
            </p:cNvSpPr>
            <p:nvPr/>
          </p:nvSpPr>
          <p:spPr bwMode="auto">
            <a:xfrm>
              <a:off x="2156" y="1544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7" name="Oval 149"/>
            <p:cNvSpPr>
              <a:spLocks noChangeArrowheads="1"/>
            </p:cNvSpPr>
            <p:nvPr/>
          </p:nvSpPr>
          <p:spPr bwMode="auto">
            <a:xfrm>
              <a:off x="2634" y="1534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8" name="Oval 150"/>
            <p:cNvSpPr>
              <a:spLocks noChangeArrowheads="1"/>
            </p:cNvSpPr>
            <p:nvPr/>
          </p:nvSpPr>
          <p:spPr bwMode="auto">
            <a:xfrm>
              <a:off x="2878" y="1531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9" name="Oval 151"/>
            <p:cNvSpPr>
              <a:spLocks noChangeArrowheads="1"/>
            </p:cNvSpPr>
            <p:nvPr/>
          </p:nvSpPr>
          <p:spPr bwMode="auto">
            <a:xfrm>
              <a:off x="2139" y="1531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0" name="Oval 152"/>
            <p:cNvSpPr>
              <a:spLocks noChangeArrowheads="1"/>
            </p:cNvSpPr>
            <p:nvPr/>
          </p:nvSpPr>
          <p:spPr bwMode="auto">
            <a:xfrm>
              <a:off x="3187" y="152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1" name="Oval 153"/>
            <p:cNvSpPr>
              <a:spLocks noChangeArrowheads="1"/>
            </p:cNvSpPr>
            <p:nvPr/>
          </p:nvSpPr>
          <p:spPr bwMode="auto">
            <a:xfrm>
              <a:off x="2126" y="1529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2" name="Oval 154"/>
            <p:cNvSpPr>
              <a:spLocks noChangeArrowheads="1"/>
            </p:cNvSpPr>
            <p:nvPr/>
          </p:nvSpPr>
          <p:spPr bwMode="auto">
            <a:xfrm>
              <a:off x="2292" y="1525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3" name="Oval 155"/>
            <p:cNvSpPr>
              <a:spLocks noChangeArrowheads="1"/>
            </p:cNvSpPr>
            <p:nvPr/>
          </p:nvSpPr>
          <p:spPr bwMode="auto">
            <a:xfrm>
              <a:off x="1930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4" name="Oval 156"/>
            <p:cNvSpPr>
              <a:spLocks noChangeArrowheads="1"/>
            </p:cNvSpPr>
            <p:nvPr/>
          </p:nvSpPr>
          <p:spPr bwMode="auto">
            <a:xfrm>
              <a:off x="3757" y="152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5" name="Oval 157"/>
            <p:cNvSpPr>
              <a:spLocks noChangeArrowheads="1"/>
            </p:cNvSpPr>
            <p:nvPr/>
          </p:nvSpPr>
          <p:spPr bwMode="auto">
            <a:xfrm>
              <a:off x="2528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6" name="Oval 158"/>
            <p:cNvSpPr>
              <a:spLocks noChangeArrowheads="1"/>
            </p:cNvSpPr>
            <p:nvPr/>
          </p:nvSpPr>
          <p:spPr bwMode="auto">
            <a:xfrm>
              <a:off x="1835" y="151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7" name="Oval 159"/>
            <p:cNvSpPr>
              <a:spLocks noChangeArrowheads="1"/>
            </p:cNvSpPr>
            <p:nvPr/>
          </p:nvSpPr>
          <p:spPr bwMode="auto">
            <a:xfrm>
              <a:off x="1210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8" name="Oval 160"/>
            <p:cNvSpPr>
              <a:spLocks noChangeArrowheads="1"/>
            </p:cNvSpPr>
            <p:nvPr/>
          </p:nvSpPr>
          <p:spPr bwMode="auto">
            <a:xfrm>
              <a:off x="1897" y="1514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9" name="Oval 161"/>
            <p:cNvSpPr>
              <a:spLocks noChangeArrowheads="1"/>
            </p:cNvSpPr>
            <p:nvPr/>
          </p:nvSpPr>
          <p:spPr bwMode="auto">
            <a:xfrm>
              <a:off x="2595" y="1514"/>
              <a:ext cx="19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0" name="Oval 162"/>
            <p:cNvSpPr>
              <a:spLocks noChangeArrowheads="1"/>
            </p:cNvSpPr>
            <p:nvPr/>
          </p:nvSpPr>
          <p:spPr bwMode="auto">
            <a:xfrm>
              <a:off x="2748" y="1508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1" name="Oval 163"/>
            <p:cNvSpPr>
              <a:spLocks noChangeArrowheads="1"/>
            </p:cNvSpPr>
            <p:nvPr/>
          </p:nvSpPr>
          <p:spPr bwMode="auto">
            <a:xfrm>
              <a:off x="2811" y="150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2" name="Oval 164"/>
            <p:cNvSpPr>
              <a:spLocks noChangeArrowheads="1"/>
            </p:cNvSpPr>
            <p:nvPr/>
          </p:nvSpPr>
          <p:spPr bwMode="auto">
            <a:xfrm>
              <a:off x="2340" y="149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3" name="Oval 165"/>
            <p:cNvSpPr>
              <a:spLocks noChangeArrowheads="1"/>
            </p:cNvSpPr>
            <p:nvPr/>
          </p:nvSpPr>
          <p:spPr bwMode="auto">
            <a:xfrm>
              <a:off x="2431" y="149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4" name="Oval 166"/>
            <p:cNvSpPr>
              <a:spLocks noChangeArrowheads="1"/>
            </p:cNvSpPr>
            <p:nvPr/>
          </p:nvSpPr>
          <p:spPr bwMode="auto">
            <a:xfrm>
              <a:off x="1809" y="1490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5" name="Oval 167"/>
            <p:cNvSpPr>
              <a:spLocks noChangeArrowheads="1"/>
            </p:cNvSpPr>
            <p:nvPr/>
          </p:nvSpPr>
          <p:spPr bwMode="auto">
            <a:xfrm>
              <a:off x="3526" y="1488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6" name="Oval 168"/>
            <p:cNvSpPr>
              <a:spLocks noChangeArrowheads="1"/>
            </p:cNvSpPr>
            <p:nvPr/>
          </p:nvSpPr>
          <p:spPr bwMode="auto">
            <a:xfrm>
              <a:off x="3146" y="148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7" name="Oval 169"/>
            <p:cNvSpPr>
              <a:spLocks noChangeArrowheads="1"/>
            </p:cNvSpPr>
            <p:nvPr/>
          </p:nvSpPr>
          <p:spPr bwMode="auto">
            <a:xfrm>
              <a:off x="2221" y="1482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8" name="Oval 170"/>
            <p:cNvSpPr>
              <a:spLocks noChangeArrowheads="1"/>
            </p:cNvSpPr>
            <p:nvPr/>
          </p:nvSpPr>
          <p:spPr bwMode="auto">
            <a:xfrm>
              <a:off x="3046" y="1482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9" name="Oval 171"/>
            <p:cNvSpPr>
              <a:spLocks noChangeArrowheads="1"/>
            </p:cNvSpPr>
            <p:nvPr/>
          </p:nvSpPr>
          <p:spPr bwMode="auto">
            <a:xfrm>
              <a:off x="1403" y="1480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0" name="Oval 172"/>
            <p:cNvSpPr>
              <a:spLocks noChangeArrowheads="1"/>
            </p:cNvSpPr>
            <p:nvPr/>
          </p:nvSpPr>
          <p:spPr bwMode="auto">
            <a:xfrm>
              <a:off x="2031" y="1462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1" name="Oval 173"/>
            <p:cNvSpPr>
              <a:spLocks noChangeArrowheads="1"/>
            </p:cNvSpPr>
            <p:nvPr/>
          </p:nvSpPr>
          <p:spPr bwMode="auto">
            <a:xfrm>
              <a:off x="2493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2" name="Oval 174"/>
            <p:cNvSpPr>
              <a:spLocks noChangeArrowheads="1"/>
            </p:cNvSpPr>
            <p:nvPr/>
          </p:nvSpPr>
          <p:spPr bwMode="auto">
            <a:xfrm>
              <a:off x="3601" y="1460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3" name="Oval 175"/>
            <p:cNvSpPr>
              <a:spLocks noChangeArrowheads="1"/>
            </p:cNvSpPr>
            <p:nvPr/>
          </p:nvSpPr>
          <p:spPr bwMode="auto">
            <a:xfrm>
              <a:off x="1940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4" name="Oval 176"/>
            <p:cNvSpPr>
              <a:spLocks noChangeArrowheads="1"/>
            </p:cNvSpPr>
            <p:nvPr/>
          </p:nvSpPr>
          <p:spPr bwMode="auto">
            <a:xfrm>
              <a:off x="1292" y="145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5" name="Oval 177"/>
            <p:cNvSpPr>
              <a:spLocks noChangeArrowheads="1"/>
            </p:cNvSpPr>
            <p:nvPr/>
          </p:nvSpPr>
          <p:spPr bwMode="auto">
            <a:xfrm>
              <a:off x="2087" y="1454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6" name="Oval 178"/>
            <p:cNvSpPr>
              <a:spLocks noChangeArrowheads="1"/>
            </p:cNvSpPr>
            <p:nvPr/>
          </p:nvSpPr>
          <p:spPr bwMode="auto">
            <a:xfrm>
              <a:off x="1768" y="1454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7" name="Oval 179"/>
            <p:cNvSpPr>
              <a:spLocks noChangeArrowheads="1"/>
            </p:cNvSpPr>
            <p:nvPr/>
          </p:nvSpPr>
          <p:spPr bwMode="auto">
            <a:xfrm>
              <a:off x="2804" y="1443"/>
              <a:ext cx="18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8" name="Oval 180"/>
            <p:cNvSpPr>
              <a:spLocks noChangeArrowheads="1"/>
            </p:cNvSpPr>
            <p:nvPr/>
          </p:nvSpPr>
          <p:spPr bwMode="auto">
            <a:xfrm>
              <a:off x="2394" y="143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9" name="Oval 181"/>
            <p:cNvSpPr>
              <a:spLocks noChangeArrowheads="1"/>
            </p:cNvSpPr>
            <p:nvPr/>
          </p:nvSpPr>
          <p:spPr bwMode="auto">
            <a:xfrm>
              <a:off x="2264" y="1436"/>
              <a:ext cx="20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0" name="Oval 182"/>
            <p:cNvSpPr>
              <a:spLocks noChangeArrowheads="1"/>
            </p:cNvSpPr>
            <p:nvPr/>
          </p:nvSpPr>
          <p:spPr bwMode="auto">
            <a:xfrm>
              <a:off x="2025" y="1428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1" name="Oval 183"/>
            <p:cNvSpPr>
              <a:spLocks noChangeArrowheads="1"/>
            </p:cNvSpPr>
            <p:nvPr/>
          </p:nvSpPr>
          <p:spPr bwMode="auto">
            <a:xfrm>
              <a:off x="2206" y="1428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2" name="Oval 184"/>
            <p:cNvSpPr>
              <a:spLocks noChangeArrowheads="1"/>
            </p:cNvSpPr>
            <p:nvPr/>
          </p:nvSpPr>
          <p:spPr bwMode="auto">
            <a:xfrm>
              <a:off x="2658" y="1426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3" name="Oval 185"/>
            <p:cNvSpPr>
              <a:spLocks noChangeArrowheads="1"/>
            </p:cNvSpPr>
            <p:nvPr/>
          </p:nvSpPr>
          <p:spPr bwMode="auto">
            <a:xfrm>
              <a:off x="3666" y="1426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4" name="Oval 186"/>
            <p:cNvSpPr>
              <a:spLocks noChangeArrowheads="1"/>
            </p:cNvSpPr>
            <p:nvPr/>
          </p:nvSpPr>
          <p:spPr bwMode="auto">
            <a:xfrm>
              <a:off x="3290" y="1413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5" name="Oval 187"/>
            <p:cNvSpPr>
              <a:spLocks noChangeArrowheads="1"/>
            </p:cNvSpPr>
            <p:nvPr/>
          </p:nvSpPr>
          <p:spPr bwMode="auto">
            <a:xfrm>
              <a:off x="1997" y="1410"/>
              <a:ext cx="19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6" name="Oval 188"/>
            <p:cNvSpPr>
              <a:spLocks noChangeArrowheads="1"/>
            </p:cNvSpPr>
            <p:nvPr/>
          </p:nvSpPr>
          <p:spPr bwMode="auto">
            <a:xfrm>
              <a:off x="3556" y="1410"/>
              <a:ext cx="17" cy="18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7" name="Oval 189"/>
            <p:cNvSpPr>
              <a:spLocks noChangeArrowheads="1"/>
            </p:cNvSpPr>
            <p:nvPr/>
          </p:nvSpPr>
          <p:spPr bwMode="auto">
            <a:xfrm>
              <a:off x="2377" y="1408"/>
              <a:ext cx="17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8" name="Oval 190"/>
            <p:cNvSpPr>
              <a:spLocks noChangeArrowheads="1"/>
            </p:cNvSpPr>
            <p:nvPr/>
          </p:nvSpPr>
          <p:spPr bwMode="auto">
            <a:xfrm>
              <a:off x="2686" y="1402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9" name="Oval 191"/>
            <p:cNvSpPr>
              <a:spLocks noChangeArrowheads="1"/>
            </p:cNvSpPr>
            <p:nvPr/>
          </p:nvSpPr>
          <p:spPr bwMode="auto">
            <a:xfrm>
              <a:off x="1949" y="1400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0" name="Oval 192"/>
            <p:cNvSpPr>
              <a:spLocks noChangeArrowheads="1"/>
            </p:cNvSpPr>
            <p:nvPr/>
          </p:nvSpPr>
          <p:spPr bwMode="auto">
            <a:xfrm>
              <a:off x="1973" y="1395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1" name="Oval 193"/>
            <p:cNvSpPr>
              <a:spLocks noChangeArrowheads="1"/>
            </p:cNvSpPr>
            <p:nvPr/>
          </p:nvSpPr>
          <p:spPr bwMode="auto">
            <a:xfrm>
              <a:off x="1986" y="1391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2" name="Oval 194"/>
            <p:cNvSpPr>
              <a:spLocks noChangeArrowheads="1"/>
            </p:cNvSpPr>
            <p:nvPr/>
          </p:nvSpPr>
          <p:spPr bwMode="auto">
            <a:xfrm>
              <a:off x="2943" y="1389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3" name="Oval 195"/>
            <p:cNvSpPr>
              <a:spLocks noChangeArrowheads="1"/>
            </p:cNvSpPr>
            <p:nvPr/>
          </p:nvSpPr>
          <p:spPr bwMode="auto">
            <a:xfrm>
              <a:off x="2044" y="1389"/>
              <a:ext cx="17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4" name="Oval 196"/>
            <p:cNvSpPr>
              <a:spLocks noChangeArrowheads="1"/>
            </p:cNvSpPr>
            <p:nvPr/>
          </p:nvSpPr>
          <p:spPr bwMode="auto">
            <a:xfrm>
              <a:off x="2480" y="1387"/>
              <a:ext cx="20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5" name="Oval 197"/>
            <p:cNvSpPr>
              <a:spLocks noChangeArrowheads="1"/>
            </p:cNvSpPr>
            <p:nvPr/>
          </p:nvSpPr>
          <p:spPr bwMode="auto">
            <a:xfrm>
              <a:off x="3096" y="1369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6" name="Oval 198"/>
            <p:cNvSpPr>
              <a:spLocks noChangeArrowheads="1"/>
            </p:cNvSpPr>
            <p:nvPr/>
          </p:nvSpPr>
          <p:spPr bwMode="auto">
            <a:xfrm>
              <a:off x="3079" y="1363"/>
              <a:ext cx="19" cy="19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7" name="Oval 199"/>
            <p:cNvSpPr>
              <a:spLocks noChangeArrowheads="1"/>
            </p:cNvSpPr>
            <p:nvPr/>
          </p:nvSpPr>
          <p:spPr bwMode="auto">
            <a:xfrm>
              <a:off x="2668" y="1363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8" name="Oval 200"/>
            <p:cNvSpPr>
              <a:spLocks noChangeArrowheads="1"/>
            </p:cNvSpPr>
            <p:nvPr/>
          </p:nvSpPr>
          <p:spPr bwMode="auto">
            <a:xfrm>
              <a:off x="3167" y="1359"/>
              <a:ext cx="20" cy="17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9" name="Oval 201"/>
            <p:cNvSpPr>
              <a:spLocks noChangeArrowheads="1"/>
            </p:cNvSpPr>
            <p:nvPr/>
          </p:nvSpPr>
          <p:spPr bwMode="auto">
            <a:xfrm>
              <a:off x="2420" y="1356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10" name="Oval 202"/>
            <p:cNvSpPr>
              <a:spLocks noChangeArrowheads="1"/>
            </p:cNvSpPr>
            <p:nvPr/>
          </p:nvSpPr>
          <p:spPr bwMode="auto">
            <a:xfrm>
              <a:off x="2884" y="1354"/>
              <a:ext cx="18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11" name="Oval 203"/>
            <p:cNvSpPr>
              <a:spLocks noChangeArrowheads="1"/>
            </p:cNvSpPr>
            <p:nvPr/>
          </p:nvSpPr>
          <p:spPr bwMode="auto">
            <a:xfrm>
              <a:off x="3260" y="1352"/>
              <a:ext cx="20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12" name="Oval 204"/>
            <p:cNvSpPr>
              <a:spLocks noChangeArrowheads="1"/>
            </p:cNvSpPr>
            <p:nvPr/>
          </p:nvSpPr>
          <p:spPr bwMode="auto">
            <a:xfrm>
              <a:off x="2351" y="1352"/>
              <a:ext cx="19" cy="20"/>
            </a:xfrm>
            <a:prstGeom prst="ellipse">
              <a:avLst/>
            </a:prstGeom>
            <a:solidFill>
              <a:srgbClr val="808080"/>
            </a:solidFill>
            <a:ln w="23813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036" name="Oval 206"/>
          <p:cNvSpPr>
            <a:spLocks noChangeArrowheads="1"/>
          </p:cNvSpPr>
          <p:nvPr/>
        </p:nvSpPr>
        <p:spPr bwMode="auto">
          <a:xfrm>
            <a:off x="7006169" y="28574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7" name="Oval 207"/>
          <p:cNvSpPr>
            <a:spLocks noChangeArrowheads="1"/>
          </p:cNvSpPr>
          <p:nvPr/>
        </p:nvSpPr>
        <p:spPr bwMode="auto">
          <a:xfrm>
            <a:off x="4684186" y="2853266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8" name="Oval 208"/>
          <p:cNvSpPr>
            <a:spLocks noChangeArrowheads="1"/>
          </p:cNvSpPr>
          <p:nvPr/>
        </p:nvSpPr>
        <p:spPr bwMode="auto">
          <a:xfrm>
            <a:off x="6750053" y="283421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39" name="Oval 209"/>
          <p:cNvSpPr>
            <a:spLocks noChangeArrowheads="1"/>
          </p:cNvSpPr>
          <p:nvPr/>
        </p:nvSpPr>
        <p:spPr bwMode="auto">
          <a:xfrm>
            <a:off x="5803902" y="282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0" name="Oval 210"/>
          <p:cNvSpPr>
            <a:spLocks noChangeArrowheads="1"/>
          </p:cNvSpPr>
          <p:nvPr/>
        </p:nvSpPr>
        <p:spPr bwMode="auto">
          <a:xfrm>
            <a:off x="4806952" y="2825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1" name="Oval 211"/>
          <p:cNvSpPr>
            <a:spLocks noChangeArrowheads="1"/>
          </p:cNvSpPr>
          <p:nvPr/>
        </p:nvSpPr>
        <p:spPr bwMode="auto">
          <a:xfrm>
            <a:off x="6695019" y="28109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2" name="Oval 212"/>
          <p:cNvSpPr>
            <a:spLocks noChangeArrowheads="1"/>
          </p:cNvSpPr>
          <p:nvPr/>
        </p:nvSpPr>
        <p:spPr bwMode="auto">
          <a:xfrm>
            <a:off x="5835652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3" name="Oval 213"/>
          <p:cNvSpPr>
            <a:spLocks noChangeArrowheads="1"/>
          </p:cNvSpPr>
          <p:nvPr/>
        </p:nvSpPr>
        <p:spPr bwMode="auto">
          <a:xfrm>
            <a:off x="9374719" y="28066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4" name="Oval 214"/>
          <p:cNvSpPr>
            <a:spLocks noChangeArrowheads="1"/>
          </p:cNvSpPr>
          <p:nvPr/>
        </p:nvSpPr>
        <p:spPr bwMode="auto">
          <a:xfrm>
            <a:off x="3683002" y="278976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5" name="Oval 215"/>
          <p:cNvSpPr>
            <a:spLocks noChangeArrowheads="1"/>
          </p:cNvSpPr>
          <p:nvPr/>
        </p:nvSpPr>
        <p:spPr bwMode="auto">
          <a:xfrm>
            <a:off x="6959603" y="27834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6" name="Oval 216"/>
          <p:cNvSpPr>
            <a:spLocks noChangeArrowheads="1"/>
          </p:cNvSpPr>
          <p:nvPr/>
        </p:nvSpPr>
        <p:spPr bwMode="auto">
          <a:xfrm>
            <a:off x="7188203" y="27749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047" name="Oval 217"/>
          <p:cNvSpPr>
            <a:spLocks noChangeArrowheads="1"/>
          </p:cNvSpPr>
          <p:nvPr/>
        </p:nvSpPr>
        <p:spPr bwMode="auto">
          <a:xfrm>
            <a:off x="10380136" y="2774949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5" name="Oval 218"/>
          <p:cNvSpPr>
            <a:spLocks noChangeArrowheads="1"/>
          </p:cNvSpPr>
          <p:nvPr/>
        </p:nvSpPr>
        <p:spPr bwMode="auto">
          <a:xfrm>
            <a:off x="6915153" y="277071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6" name="Oval 219"/>
          <p:cNvSpPr>
            <a:spLocks noChangeArrowheads="1"/>
          </p:cNvSpPr>
          <p:nvPr/>
        </p:nvSpPr>
        <p:spPr bwMode="auto">
          <a:xfrm>
            <a:off x="6474886" y="275589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7" name="Oval 220"/>
          <p:cNvSpPr>
            <a:spLocks noChangeArrowheads="1"/>
          </p:cNvSpPr>
          <p:nvPr/>
        </p:nvSpPr>
        <p:spPr bwMode="auto">
          <a:xfrm>
            <a:off x="5264152" y="2751666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8" name="Oval 221"/>
          <p:cNvSpPr>
            <a:spLocks noChangeArrowheads="1"/>
          </p:cNvSpPr>
          <p:nvPr/>
        </p:nvSpPr>
        <p:spPr bwMode="auto">
          <a:xfrm>
            <a:off x="4715936" y="274743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59" name="Oval 222"/>
          <p:cNvSpPr>
            <a:spLocks noChangeArrowheads="1"/>
          </p:cNvSpPr>
          <p:nvPr/>
        </p:nvSpPr>
        <p:spPr bwMode="auto">
          <a:xfrm>
            <a:off x="4536019" y="27347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6" name="Oval 223"/>
          <p:cNvSpPr>
            <a:spLocks noChangeArrowheads="1"/>
          </p:cNvSpPr>
          <p:nvPr/>
        </p:nvSpPr>
        <p:spPr bwMode="auto">
          <a:xfrm>
            <a:off x="6119286" y="272414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7" name="Oval 224"/>
          <p:cNvSpPr>
            <a:spLocks noChangeArrowheads="1"/>
          </p:cNvSpPr>
          <p:nvPr/>
        </p:nvSpPr>
        <p:spPr bwMode="auto">
          <a:xfrm>
            <a:off x="6246286" y="2715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8" name="Oval 225"/>
          <p:cNvSpPr>
            <a:spLocks noChangeArrowheads="1"/>
          </p:cNvSpPr>
          <p:nvPr/>
        </p:nvSpPr>
        <p:spPr bwMode="auto">
          <a:xfrm>
            <a:off x="5935136" y="26923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39" name="Oval 226"/>
          <p:cNvSpPr>
            <a:spLocks noChangeArrowheads="1"/>
          </p:cNvSpPr>
          <p:nvPr/>
        </p:nvSpPr>
        <p:spPr bwMode="auto">
          <a:xfrm>
            <a:off x="3810002" y="26881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0" name="Oval 227"/>
          <p:cNvSpPr>
            <a:spLocks noChangeArrowheads="1"/>
          </p:cNvSpPr>
          <p:nvPr/>
        </p:nvSpPr>
        <p:spPr bwMode="auto">
          <a:xfrm>
            <a:off x="5236636" y="2664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1" name="Oval 228"/>
          <p:cNvSpPr>
            <a:spLocks noChangeArrowheads="1"/>
          </p:cNvSpPr>
          <p:nvPr/>
        </p:nvSpPr>
        <p:spPr bwMode="auto">
          <a:xfrm>
            <a:off x="5977469" y="26288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2" name="Oval 229"/>
          <p:cNvSpPr>
            <a:spLocks noChangeArrowheads="1"/>
          </p:cNvSpPr>
          <p:nvPr/>
        </p:nvSpPr>
        <p:spPr bwMode="auto">
          <a:xfrm>
            <a:off x="4878919" y="26098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3" name="Oval 230"/>
          <p:cNvSpPr>
            <a:spLocks noChangeArrowheads="1"/>
          </p:cNvSpPr>
          <p:nvPr/>
        </p:nvSpPr>
        <p:spPr bwMode="auto">
          <a:xfrm>
            <a:off x="4574119" y="25823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4" name="Oval 231"/>
          <p:cNvSpPr>
            <a:spLocks noChangeArrowheads="1"/>
          </p:cNvSpPr>
          <p:nvPr/>
        </p:nvSpPr>
        <p:spPr bwMode="auto">
          <a:xfrm>
            <a:off x="6639986" y="256963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5" name="Oval 232"/>
          <p:cNvSpPr>
            <a:spLocks noChangeArrowheads="1"/>
          </p:cNvSpPr>
          <p:nvPr/>
        </p:nvSpPr>
        <p:spPr bwMode="auto">
          <a:xfrm>
            <a:off x="6004986" y="25653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6" name="Oval 233"/>
          <p:cNvSpPr>
            <a:spLocks noChangeArrowheads="1"/>
          </p:cNvSpPr>
          <p:nvPr/>
        </p:nvSpPr>
        <p:spPr bwMode="auto">
          <a:xfrm>
            <a:off x="6284386" y="2537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7" name="Oval 234"/>
          <p:cNvSpPr>
            <a:spLocks noChangeArrowheads="1"/>
          </p:cNvSpPr>
          <p:nvPr/>
        </p:nvSpPr>
        <p:spPr bwMode="auto">
          <a:xfrm>
            <a:off x="7545919" y="2537883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8" name="Oval 235"/>
          <p:cNvSpPr>
            <a:spLocks noChangeArrowheads="1"/>
          </p:cNvSpPr>
          <p:nvPr/>
        </p:nvSpPr>
        <p:spPr bwMode="auto">
          <a:xfrm>
            <a:off x="4705352" y="2533649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49" name="Oval 236"/>
          <p:cNvSpPr>
            <a:spLocks noChangeArrowheads="1"/>
          </p:cNvSpPr>
          <p:nvPr/>
        </p:nvSpPr>
        <p:spPr bwMode="auto">
          <a:xfrm>
            <a:off x="5789086" y="2518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2" name="Oval 237"/>
          <p:cNvSpPr>
            <a:spLocks noChangeArrowheads="1"/>
          </p:cNvSpPr>
          <p:nvPr/>
        </p:nvSpPr>
        <p:spPr bwMode="auto">
          <a:xfrm>
            <a:off x="4669369" y="2506133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3" name="Oval 238"/>
          <p:cNvSpPr>
            <a:spLocks noChangeArrowheads="1"/>
          </p:cNvSpPr>
          <p:nvPr/>
        </p:nvSpPr>
        <p:spPr bwMode="auto">
          <a:xfrm>
            <a:off x="4999569" y="24870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4" name="Oval 239"/>
          <p:cNvSpPr>
            <a:spLocks noChangeArrowheads="1"/>
          </p:cNvSpPr>
          <p:nvPr/>
        </p:nvSpPr>
        <p:spPr bwMode="auto">
          <a:xfrm>
            <a:off x="6127753" y="24870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5" name="Oval 240"/>
          <p:cNvSpPr>
            <a:spLocks noChangeArrowheads="1"/>
          </p:cNvSpPr>
          <p:nvPr/>
        </p:nvSpPr>
        <p:spPr bwMode="auto">
          <a:xfrm>
            <a:off x="5907619" y="248284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6" name="Oval 241"/>
          <p:cNvSpPr>
            <a:spLocks noChangeArrowheads="1"/>
          </p:cNvSpPr>
          <p:nvPr/>
        </p:nvSpPr>
        <p:spPr bwMode="auto">
          <a:xfrm>
            <a:off x="5848352" y="24680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7" name="Oval 242"/>
          <p:cNvSpPr>
            <a:spLocks noChangeArrowheads="1"/>
          </p:cNvSpPr>
          <p:nvPr/>
        </p:nvSpPr>
        <p:spPr bwMode="auto">
          <a:xfrm>
            <a:off x="7192436" y="24362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8" name="Oval 243"/>
          <p:cNvSpPr>
            <a:spLocks noChangeArrowheads="1"/>
          </p:cNvSpPr>
          <p:nvPr/>
        </p:nvSpPr>
        <p:spPr bwMode="auto">
          <a:xfrm>
            <a:off x="4140202" y="2436283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19" name="Oval 244"/>
          <p:cNvSpPr>
            <a:spLocks noChangeArrowheads="1"/>
          </p:cNvSpPr>
          <p:nvPr/>
        </p:nvSpPr>
        <p:spPr bwMode="auto">
          <a:xfrm>
            <a:off x="5552019" y="2427816"/>
            <a:ext cx="3598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4" name="Oval 245"/>
          <p:cNvSpPr>
            <a:spLocks noChangeArrowheads="1"/>
          </p:cNvSpPr>
          <p:nvPr/>
        </p:nvSpPr>
        <p:spPr bwMode="auto">
          <a:xfrm>
            <a:off x="6557436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5" name="Oval 246"/>
          <p:cNvSpPr>
            <a:spLocks noChangeArrowheads="1"/>
          </p:cNvSpPr>
          <p:nvPr/>
        </p:nvSpPr>
        <p:spPr bwMode="auto">
          <a:xfrm>
            <a:off x="4472519" y="23875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6" name="Oval 247"/>
          <p:cNvSpPr>
            <a:spLocks noChangeArrowheads="1"/>
          </p:cNvSpPr>
          <p:nvPr/>
        </p:nvSpPr>
        <p:spPr bwMode="auto">
          <a:xfrm>
            <a:off x="6447369" y="234949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7" name="Oval 248"/>
          <p:cNvSpPr>
            <a:spLocks noChangeArrowheads="1"/>
          </p:cNvSpPr>
          <p:nvPr/>
        </p:nvSpPr>
        <p:spPr bwMode="auto">
          <a:xfrm>
            <a:off x="4536019" y="233679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8" name="Oval 249"/>
          <p:cNvSpPr>
            <a:spLocks noChangeArrowheads="1"/>
          </p:cNvSpPr>
          <p:nvPr/>
        </p:nvSpPr>
        <p:spPr bwMode="auto">
          <a:xfrm>
            <a:off x="6991353" y="2332566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29" name="Oval 250"/>
          <p:cNvSpPr>
            <a:spLocks noChangeArrowheads="1"/>
          </p:cNvSpPr>
          <p:nvPr/>
        </p:nvSpPr>
        <p:spPr bwMode="auto">
          <a:xfrm>
            <a:off x="8492069" y="23219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0" name="Oval 251"/>
          <p:cNvSpPr>
            <a:spLocks noChangeArrowheads="1"/>
          </p:cNvSpPr>
          <p:nvPr/>
        </p:nvSpPr>
        <p:spPr bwMode="auto">
          <a:xfrm>
            <a:off x="6000752" y="231774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1" name="Oval 252"/>
          <p:cNvSpPr>
            <a:spLocks noChangeArrowheads="1"/>
          </p:cNvSpPr>
          <p:nvPr/>
        </p:nvSpPr>
        <p:spPr bwMode="auto">
          <a:xfrm>
            <a:off x="4980519" y="23135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2" name="Oval 253"/>
          <p:cNvSpPr>
            <a:spLocks noChangeArrowheads="1"/>
          </p:cNvSpPr>
          <p:nvPr/>
        </p:nvSpPr>
        <p:spPr bwMode="auto">
          <a:xfrm>
            <a:off x="4701119" y="230928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3" name="Oval 254"/>
          <p:cNvSpPr>
            <a:spLocks noChangeArrowheads="1"/>
          </p:cNvSpPr>
          <p:nvPr/>
        </p:nvSpPr>
        <p:spPr bwMode="auto">
          <a:xfrm>
            <a:off x="6745819" y="230504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4" name="Oval 255"/>
          <p:cNvSpPr>
            <a:spLocks noChangeArrowheads="1"/>
          </p:cNvSpPr>
          <p:nvPr/>
        </p:nvSpPr>
        <p:spPr bwMode="auto">
          <a:xfrm>
            <a:off x="4760386" y="23050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5" name="Oval 256"/>
          <p:cNvSpPr>
            <a:spLocks noChangeArrowheads="1"/>
          </p:cNvSpPr>
          <p:nvPr/>
        </p:nvSpPr>
        <p:spPr bwMode="auto">
          <a:xfrm>
            <a:off x="6297086" y="2294466"/>
            <a:ext cx="35983" cy="38100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6" name="Oval 257"/>
          <p:cNvSpPr>
            <a:spLocks noChangeArrowheads="1"/>
          </p:cNvSpPr>
          <p:nvPr/>
        </p:nvSpPr>
        <p:spPr bwMode="auto">
          <a:xfrm>
            <a:off x="4889502" y="2250016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7" name="Oval 258"/>
          <p:cNvSpPr>
            <a:spLocks noChangeArrowheads="1"/>
          </p:cNvSpPr>
          <p:nvPr/>
        </p:nvSpPr>
        <p:spPr bwMode="auto">
          <a:xfrm>
            <a:off x="5651502" y="2250016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8" name="Oval 259"/>
          <p:cNvSpPr>
            <a:spLocks noChangeArrowheads="1"/>
          </p:cNvSpPr>
          <p:nvPr/>
        </p:nvSpPr>
        <p:spPr bwMode="auto">
          <a:xfrm>
            <a:off x="8204203" y="2245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39" name="Oval 260"/>
          <p:cNvSpPr>
            <a:spLocks noChangeArrowheads="1"/>
          </p:cNvSpPr>
          <p:nvPr/>
        </p:nvSpPr>
        <p:spPr bwMode="auto">
          <a:xfrm>
            <a:off x="6447369" y="2203449"/>
            <a:ext cx="38100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0" name="Oval 261"/>
          <p:cNvSpPr>
            <a:spLocks noChangeArrowheads="1"/>
          </p:cNvSpPr>
          <p:nvPr/>
        </p:nvSpPr>
        <p:spPr bwMode="auto">
          <a:xfrm>
            <a:off x="11019369" y="22034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1" name="Oval 262"/>
          <p:cNvSpPr>
            <a:spLocks noChangeArrowheads="1"/>
          </p:cNvSpPr>
          <p:nvPr/>
        </p:nvSpPr>
        <p:spPr bwMode="auto">
          <a:xfrm>
            <a:off x="7251703" y="218016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2" name="Oval 263"/>
          <p:cNvSpPr>
            <a:spLocks noChangeArrowheads="1"/>
          </p:cNvSpPr>
          <p:nvPr/>
        </p:nvSpPr>
        <p:spPr bwMode="auto">
          <a:xfrm>
            <a:off x="4798486" y="2167466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143" name="Oval 264"/>
          <p:cNvSpPr>
            <a:spLocks noChangeArrowheads="1"/>
          </p:cNvSpPr>
          <p:nvPr/>
        </p:nvSpPr>
        <p:spPr bwMode="auto">
          <a:xfrm>
            <a:off x="6068486" y="21208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0" name="Oval 265"/>
          <p:cNvSpPr>
            <a:spLocks noChangeArrowheads="1"/>
          </p:cNvSpPr>
          <p:nvPr/>
        </p:nvSpPr>
        <p:spPr bwMode="auto">
          <a:xfrm>
            <a:off x="6214536" y="2112433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61" name="Oval 266"/>
          <p:cNvSpPr>
            <a:spLocks noChangeArrowheads="1"/>
          </p:cNvSpPr>
          <p:nvPr/>
        </p:nvSpPr>
        <p:spPr bwMode="auto">
          <a:xfrm>
            <a:off x="6750053" y="21081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0" name="Oval 267"/>
          <p:cNvSpPr>
            <a:spLocks noChangeArrowheads="1"/>
          </p:cNvSpPr>
          <p:nvPr/>
        </p:nvSpPr>
        <p:spPr bwMode="auto">
          <a:xfrm>
            <a:off x="6457953" y="2097616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1" name="Oval 268"/>
          <p:cNvSpPr>
            <a:spLocks noChangeArrowheads="1"/>
          </p:cNvSpPr>
          <p:nvPr/>
        </p:nvSpPr>
        <p:spPr bwMode="auto">
          <a:xfrm>
            <a:off x="7736419" y="2080683"/>
            <a:ext cx="42333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2" name="Oval 269"/>
          <p:cNvSpPr>
            <a:spLocks noChangeArrowheads="1"/>
          </p:cNvSpPr>
          <p:nvPr/>
        </p:nvSpPr>
        <p:spPr bwMode="auto">
          <a:xfrm>
            <a:off x="7719486" y="20700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3" name="Oval 270"/>
          <p:cNvSpPr>
            <a:spLocks noChangeArrowheads="1"/>
          </p:cNvSpPr>
          <p:nvPr/>
        </p:nvSpPr>
        <p:spPr bwMode="auto">
          <a:xfrm>
            <a:off x="6123519" y="206163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4" name="Oval 271"/>
          <p:cNvSpPr>
            <a:spLocks noChangeArrowheads="1"/>
          </p:cNvSpPr>
          <p:nvPr/>
        </p:nvSpPr>
        <p:spPr bwMode="auto">
          <a:xfrm>
            <a:off x="6233586" y="200659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5" name="Oval 272"/>
          <p:cNvSpPr>
            <a:spLocks noChangeArrowheads="1"/>
          </p:cNvSpPr>
          <p:nvPr/>
        </p:nvSpPr>
        <p:spPr bwMode="auto">
          <a:xfrm>
            <a:off x="6648453" y="1993899"/>
            <a:ext cx="38100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6" name="Oval 273"/>
          <p:cNvSpPr>
            <a:spLocks noChangeArrowheads="1"/>
          </p:cNvSpPr>
          <p:nvPr/>
        </p:nvSpPr>
        <p:spPr bwMode="auto">
          <a:xfrm>
            <a:off x="6305553" y="1983316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7" name="Oval 274"/>
          <p:cNvSpPr>
            <a:spLocks noChangeArrowheads="1"/>
          </p:cNvSpPr>
          <p:nvPr/>
        </p:nvSpPr>
        <p:spPr bwMode="auto">
          <a:xfrm>
            <a:off x="6703486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8" name="Oval 275"/>
          <p:cNvSpPr>
            <a:spLocks noChangeArrowheads="1"/>
          </p:cNvSpPr>
          <p:nvPr/>
        </p:nvSpPr>
        <p:spPr bwMode="auto">
          <a:xfrm>
            <a:off x="5537202" y="1911349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69" name="Oval 276"/>
          <p:cNvSpPr>
            <a:spLocks noChangeArrowheads="1"/>
          </p:cNvSpPr>
          <p:nvPr/>
        </p:nvSpPr>
        <p:spPr bwMode="auto">
          <a:xfrm>
            <a:off x="7829553" y="19028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0" name="Oval 277"/>
          <p:cNvSpPr>
            <a:spLocks noChangeArrowheads="1"/>
          </p:cNvSpPr>
          <p:nvPr/>
        </p:nvSpPr>
        <p:spPr bwMode="auto">
          <a:xfrm>
            <a:off x="6639986" y="1902883"/>
            <a:ext cx="3598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1" name="Oval 278"/>
          <p:cNvSpPr>
            <a:spLocks noChangeArrowheads="1"/>
          </p:cNvSpPr>
          <p:nvPr/>
        </p:nvSpPr>
        <p:spPr bwMode="auto">
          <a:xfrm>
            <a:off x="6627286" y="18922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2" name="Oval 279"/>
          <p:cNvSpPr>
            <a:spLocks noChangeArrowheads="1"/>
          </p:cNvSpPr>
          <p:nvPr/>
        </p:nvSpPr>
        <p:spPr bwMode="auto">
          <a:xfrm>
            <a:off x="6223003" y="186478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3" name="Oval 280"/>
          <p:cNvSpPr>
            <a:spLocks noChangeArrowheads="1"/>
          </p:cNvSpPr>
          <p:nvPr/>
        </p:nvSpPr>
        <p:spPr bwMode="auto">
          <a:xfrm>
            <a:off x="7770286" y="1860549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4" name="Oval 281"/>
          <p:cNvSpPr>
            <a:spLocks noChangeArrowheads="1"/>
          </p:cNvSpPr>
          <p:nvPr/>
        </p:nvSpPr>
        <p:spPr bwMode="auto">
          <a:xfrm>
            <a:off x="10325103" y="1765299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5" name="Oval 282"/>
          <p:cNvSpPr>
            <a:spLocks noChangeArrowheads="1"/>
          </p:cNvSpPr>
          <p:nvPr/>
        </p:nvSpPr>
        <p:spPr bwMode="auto">
          <a:xfrm>
            <a:off x="6502403" y="1746249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6" name="Oval 283"/>
          <p:cNvSpPr>
            <a:spLocks noChangeArrowheads="1"/>
          </p:cNvSpPr>
          <p:nvPr/>
        </p:nvSpPr>
        <p:spPr bwMode="auto">
          <a:xfrm>
            <a:off x="6828369" y="1727199"/>
            <a:ext cx="3598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7" name="Oval 284"/>
          <p:cNvSpPr>
            <a:spLocks noChangeArrowheads="1"/>
          </p:cNvSpPr>
          <p:nvPr/>
        </p:nvSpPr>
        <p:spPr bwMode="auto">
          <a:xfrm>
            <a:off x="6860119" y="15599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8" name="Oval 285"/>
          <p:cNvSpPr>
            <a:spLocks noChangeArrowheads="1"/>
          </p:cNvSpPr>
          <p:nvPr/>
        </p:nvSpPr>
        <p:spPr bwMode="auto">
          <a:xfrm>
            <a:off x="6398686" y="1521883"/>
            <a:ext cx="40217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79" name="Oval 286"/>
          <p:cNvSpPr>
            <a:spLocks noChangeArrowheads="1"/>
          </p:cNvSpPr>
          <p:nvPr/>
        </p:nvSpPr>
        <p:spPr bwMode="auto">
          <a:xfrm>
            <a:off x="6777569" y="1422399"/>
            <a:ext cx="40217" cy="3598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0" name="Oval 287"/>
          <p:cNvSpPr>
            <a:spLocks noChangeArrowheads="1"/>
          </p:cNvSpPr>
          <p:nvPr/>
        </p:nvSpPr>
        <p:spPr bwMode="auto">
          <a:xfrm>
            <a:off x="7480303" y="1375833"/>
            <a:ext cx="42333" cy="42333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1" name="Oval 288"/>
          <p:cNvSpPr>
            <a:spLocks noChangeArrowheads="1"/>
          </p:cNvSpPr>
          <p:nvPr/>
        </p:nvSpPr>
        <p:spPr bwMode="auto">
          <a:xfrm>
            <a:off x="6233586" y="4658783"/>
            <a:ext cx="40217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2" name="Oval 289"/>
          <p:cNvSpPr>
            <a:spLocks noChangeArrowheads="1"/>
          </p:cNvSpPr>
          <p:nvPr/>
        </p:nvSpPr>
        <p:spPr bwMode="auto">
          <a:xfrm>
            <a:off x="4413252" y="3543300"/>
            <a:ext cx="42333" cy="40217"/>
          </a:xfrm>
          <a:prstGeom prst="ellipse">
            <a:avLst/>
          </a:prstGeom>
          <a:solidFill>
            <a:srgbClr val="808080"/>
          </a:solidFill>
          <a:ln w="23813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3" name="Oval 290"/>
          <p:cNvSpPr>
            <a:spLocks noChangeArrowheads="1"/>
          </p:cNvSpPr>
          <p:nvPr/>
        </p:nvSpPr>
        <p:spPr bwMode="auto">
          <a:xfrm>
            <a:off x="6170086" y="4595283"/>
            <a:ext cx="173567" cy="169333"/>
          </a:xfrm>
          <a:prstGeom prst="ellipse">
            <a:avLst/>
          </a:prstGeom>
          <a:solidFill>
            <a:srgbClr val="29B6A4"/>
          </a:solidFill>
          <a:ln w="23813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4" name="Rectangle 291"/>
          <p:cNvSpPr>
            <a:spLocks noChangeArrowheads="1"/>
          </p:cNvSpPr>
          <p:nvPr/>
        </p:nvSpPr>
        <p:spPr bwMode="auto">
          <a:xfrm>
            <a:off x="6388103" y="4580466"/>
            <a:ext cx="1811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B6A4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Central District</a:t>
            </a:r>
          </a:p>
        </p:txBody>
      </p:sp>
      <p:sp>
        <p:nvSpPr>
          <p:cNvPr id="2585" name="Oval 292"/>
          <p:cNvSpPr>
            <a:spLocks noChangeArrowheads="1"/>
          </p:cNvSpPr>
          <p:nvPr/>
        </p:nvSpPr>
        <p:spPr bwMode="auto">
          <a:xfrm>
            <a:off x="4409019" y="2317749"/>
            <a:ext cx="169333" cy="173567"/>
          </a:xfrm>
          <a:prstGeom prst="ellipse">
            <a:avLst/>
          </a:prstGeom>
          <a:solidFill>
            <a:srgbClr val="015B5A"/>
          </a:solidFill>
          <a:ln w="23813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6" name="Rectangle 293"/>
          <p:cNvSpPr>
            <a:spLocks noChangeArrowheads="1"/>
          </p:cNvSpPr>
          <p:nvPr/>
        </p:nvSpPr>
        <p:spPr bwMode="auto">
          <a:xfrm>
            <a:off x="4692652" y="2260428"/>
            <a:ext cx="18306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5B5A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Normandy Park</a:t>
            </a:r>
          </a:p>
        </p:txBody>
      </p:sp>
      <p:sp>
        <p:nvSpPr>
          <p:cNvPr id="2587" name="Freeform 294"/>
          <p:cNvSpPr>
            <a:spLocks/>
          </p:cNvSpPr>
          <p:nvPr/>
        </p:nvSpPr>
        <p:spPr bwMode="auto">
          <a:xfrm>
            <a:off x="2059519" y="2641599"/>
            <a:ext cx="8983134" cy="996950"/>
          </a:xfrm>
          <a:custGeom>
            <a:avLst/>
            <a:gdLst>
              <a:gd name="T0" fmla="*/ 0 w 1965"/>
              <a:gd name="T1" fmla="*/ 218 h 218"/>
              <a:gd name="T2" fmla="*/ 982 w 1965"/>
              <a:gd name="T3" fmla="*/ 109 h 218"/>
              <a:gd name="T4" fmla="*/ 1965 w 1965"/>
              <a:gd name="T5" fmla="*/ 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5" h="218">
                <a:moveTo>
                  <a:pt x="0" y="218"/>
                </a:moveTo>
                <a:lnTo>
                  <a:pt x="982" y="109"/>
                </a:lnTo>
                <a:lnTo>
                  <a:pt x="1965" y="0"/>
                </a:lnTo>
              </a:path>
            </a:pathLst>
          </a:custGeom>
          <a:noFill/>
          <a:ln w="238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8" name="Line 295"/>
          <p:cNvSpPr>
            <a:spLocks noChangeShapeType="1"/>
          </p:cNvSpPr>
          <p:nvPr/>
        </p:nvSpPr>
        <p:spPr bwMode="auto">
          <a:xfrm flipV="1">
            <a:off x="1907119" y="1028699"/>
            <a:ext cx="0" cy="4690534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89" name="Line 296"/>
          <p:cNvSpPr>
            <a:spLocks noChangeShapeType="1"/>
          </p:cNvSpPr>
          <p:nvPr/>
        </p:nvSpPr>
        <p:spPr bwMode="auto">
          <a:xfrm flipH="1">
            <a:off x="1816102" y="5568950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0" name="Rectangle 297"/>
          <p:cNvSpPr>
            <a:spLocks noChangeArrowheads="1"/>
          </p:cNvSpPr>
          <p:nvPr/>
        </p:nvSpPr>
        <p:spPr bwMode="auto">
          <a:xfrm>
            <a:off x="1483786" y="543136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1" name="Line 298"/>
          <p:cNvSpPr>
            <a:spLocks noChangeShapeType="1"/>
          </p:cNvSpPr>
          <p:nvPr/>
        </p:nvSpPr>
        <p:spPr bwMode="auto">
          <a:xfrm flipH="1">
            <a:off x="1816102" y="469053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2" name="Rectangle 299"/>
          <p:cNvSpPr>
            <a:spLocks noChangeArrowheads="1"/>
          </p:cNvSpPr>
          <p:nvPr/>
        </p:nvSpPr>
        <p:spPr bwMode="auto">
          <a:xfrm>
            <a:off x="1483786" y="45529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3" name="Line 300"/>
          <p:cNvSpPr>
            <a:spLocks noChangeShapeType="1"/>
          </p:cNvSpPr>
          <p:nvPr/>
        </p:nvSpPr>
        <p:spPr bwMode="auto">
          <a:xfrm flipH="1">
            <a:off x="1816102" y="38121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4" name="Rectangle 301"/>
          <p:cNvSpPr>
            <a:spLocks noChangeArrowheads="1"/>
          </p:cNvSpPr>
          <p:nvPr/>
        </p:nvSpPr>
        <p:spPr bwMode="auto">
          <a:xfrm>
            <a:off x="1483786" y="3676650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35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5" name="Line 302"/>
          <p:cNvSpPr>
            <a:spLocks noChangeShapeType="1"/>
          </p:cNvSpPr>
          <p:nvPr/>
        </p:nvSpPr>
        <p:spPr bwMode="auto">
          <a:xfrm flipH="1">
            <a:off x="1816102" y="2935816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6" name="Rectangle 303"/>
          <p:cNvSpPr>
            <a:spLocks noChangeArrowheads="1"/>
          </p:cNvSpPr>
          <p:nvPr/>
        </p:nvSpPr>
        <p:spPr bwMode="auto">
          <a:xfrm>
            <a:off x="1483786" y="2798233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7" name="Line 304"/>
          <p:cNvSpPr>
            <a:spLocks noChangeShapeType="1"/>
          </p:cNvSpPr>
          <p:nvPr/>
        </p:nvSpPr>
        <p:spPr bwMode="auto">
          <a:xfrm flipH="1">
            <a:off x="1816102" y="2057399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8" name="Rectangle 305"/>
          <p:cNvSpPr>
            <a:spLocks noChangeArrowheads="1"/>
          </p:cNvSpPr>
          <p:nvPr/>
        </p:nvSpPr>
        <p:spPr bwMode="auto">
          <a:xfrm>
            <a:off x="1483786" y="1919816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45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99" name="Line 306"/>
          <p:cNvSpPr>
            <a:spLocks noChangeShapeType="1"/>
          </p:cNvSpPr>
          <p:nvPr/>
        </p:nvSpPr>
        <p:spPr bwMode="auto">
          <a:xfrm flipH="1">
            <a:off x="1816102" y="1178983"/>
            <a:ext cx="9101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0" name="Rectangle 307"/>
          <p:cNvSpPr>
            <a:spLocks noChangeArrowheads="1"/>
          </p:cNvSpPr>
          <p:nvPr/>
        </p:nvSpPr>
        <p:spPr bwMode="auto">
          <a:xfrm>
            <a:off x="1483786" y="1041399"/>
            <a:ext cx="291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1" name="Rectangle 308"/>
          <p:cNvSpPr>
            <a:spLocks noChangeArrowheads="1"/>
          </p:cNvSpPr>
          <p:nvPr/>
        </p:nvSpPr>
        <p:spPr bwMode="auto">
          <a:xfrm rot="16200000">
            <a:off x="-678912" y="3162442"/>
            <a:ext cx="3226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Average Incomes of Children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2" name="Rectangle 309"/>
          <p:cNvSpPr>
            <a:spLocks noChangeArrowheads="1"/>
          </p:cNvSpPr>
          <p:nvPr/>
        </p:nvSpPr>
        <p:spPr bwMode="auto">
          <a:xfrm rot="16200000">
            <a:off x="-683991" y="3153975"/>
            <a:ext cx="3730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with Low-Income Parents ($1000)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3" name="Line 310"/>
          <p:cNvSpPr>
            <a:spLocks noChangeShapeType="1"/>
          </p:cNvSpPr>
          <p:nvPr/>
        </p:nvSpPr>
        <p:spPr bwMode="auto">
          <a:xfrm>
            <a:off x="1907119" y="5719233"/>
            <a:ext cx="9533467" cy="0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4" name="Line 311"/>
          <p:cNvSpPr>
            <a:spLocks noChangeShapeType="1"/>
          </p:cNvSpPr>
          <p:nvPr/>
        </p:nvSpPr>
        <p:spPr bwMode="auto">
          <a:xfrm>
            <a:off x="4254502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5" name="Rectangle 312"/>
          <p:cNvSpPr>
            <a:spLocks noChangeArrowheads="1"/>
          </p:cNvSpPr>
          <p:nvPr/>
        </p:nvSpPr>
        <p:spPr bwMode="auto">
          <a:xfrm>
            <a:off x="39708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6" name="Line 313"/>
          <p:cNvSpPr>
            <a:spLocks noChangeShapeType="1"/>
          </p:cNvSpPr>
          <p:nvPr/>
        </p:nvSpPr>
        <p:spPr bwMode="auto">
          <a:xfrm>
            <a:off x="6599769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7" name="Rectangle 314"/>
          <p:cNvSpPr>
            <a:spLocks noChangeArrowheads="1"/>
          </p:cNvSpPr>
          <p:nvPr/>
        </p:nvSpPr>
        <p:spPr bwMode="auto">
          <a:xfrm>
            <a:off x="6316136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1500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8" name="Line 315"/>
          <p:cNvSpPr>
            <a:spLocks noChangeShapeType="1"/>
          </p:cNvSpPr>
          <p:nvPr/>
        </p:nvSpPr>
        <p:spPr bwMode="auto">
          <a:xfrm>
            <a:off x="8945036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09" name="Rectangle 316"/>
          <p:cNvSpPr>
            <a:spLocks noChangeArrowheads="1"/>
          </p:cNvSpPr>
          <p:nvPr/>
        </p:nvSpPr>
        <p:spPr bwMode="auto">
          <a:xfrm>
            <a:off x="8661403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2000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10" name="Line 317"/>
          <p:cNvSpPr>
            <a:spLocks noChangeShapeType="1"/>
          </p:cNvSpPr>
          <p:nvPr/>
        </p:nvSpPr>
        <p:spPr bwMode="auto">
          <a:xfrm>
            <a:off x="11290303" y="5719233"/>
            <a:ext cx="0" cy="91017"/>
          </a:xfrm>
          <a:prstGeom prst="line">
            <a:avLst/>
          </a:pr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11" name="Rectangle 318"/>
          <p:cNvSpPr>
            <a:spLocks noChangeArrowheads="1"/>
          </p:cNvSpPr>
          <p:nvPr/>
        </p:nvSpPr>
        <p:spPr bwMode="auto">
          <a:xfrm>
            <a:off x="11006669" y="5861050"/>
            <a:ext cx="58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72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2500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612" name="Rectangle 319"/>
          <p:cNvSpPr>
            <a:spLocks noChangeArrowheads="1"/>
          </p:cNvSpPr>
          <p:nvPr/>
        </p:nvSpPr>
        <p:spPr bwMode="auto">
          <a:xfrm>
            <a:off x="4440769" y="6176433"/>
            <a:ext cx="36211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Median 2 Bedroom Rent in 2015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xmlns="" id="{F67F54B9-2A51-40CE-8563-3941465D16B0}"/>
              </a:ext>
            </a:extLst>
          </p:cNvPr>
          <p:cNvSpPr>
            <a:spLocks/>
          </p:cNvSpPr>
          <p:nvPr/>
        </p:nvSpPr>
        <p:spPr>
          <a:xfrm>
            <a:off x="8731815" y="3384077"/>
            <a:ext cx="3247356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1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Creating Moves to Opportunity in Seattle</a:t>
            </a:r>
          </a:p>
        </p:txBody>
      </p:sp>
      <p:cxnSp>
        <p:nvCxnSpPr>
          <p:cNvPr id="637" name="Straight Arrow Connector 636"/>
          <p:cNvCxnSpPr/>
          <p:nvPr/>
        </p:nvCxnSpPr>
        <p:spPr>
          <a:xfrm flipH="1" flipV="1">
            <a:off x="6250268" y="2801884"/>
            <a:ext cx="16408" cy="1755619"/>
          </a:xfrm>
          <a:prstGeom prst="straightConnector1">
            <a:avLst/>
          </a:prstGeom>
          <a:ln w="76200">
            <a:solidFill>
              <a:srgbClr val="29B6A4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8" name="Oval 637">
            <a:extLst>
              <a:ext uri="{FF2B5EF4-FFF2-40B4-BE49-F238E27FC236}">
                <a16:creationId xmlns:a16="http://schemas.microsoft.com/office/drawing/2014/main" xmlns="" id="{26866293-D7BD-4E34-8810-1FA000E59740}"/>
              </a:ext>
            </a:extLst>
          </p:cNvPr>
          <p:cNvSpPr/>
          <p:nvPr/>
        </p:nvSpPr>
        <p:spPr>
          <a:xfrm rot="20496120">
            <a:off x="3571818" y="1765228"/>
            <a:ext cx="2685888" cy="1448688"/>
          </a:xfrm>
          <a:prstGeom prst="ellipse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0" tIns="45719" rIns="91040" bIns="45719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2865625" y="1448067"/>
            <a:ext cx="3021173" cy="400108"/>
          </a:xfrm>
          <a:prstGeom prst="rect">
            <a:avLst/>
          </a:prstGeom>
          <a:noFill/>
        </p:spPr>
        <p:txBody>
          <a:bodyPr wrap="none" lIns="91040" tIns="45719" rIns="91040" bIns="45719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5B5A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Opportunity Bargains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xmlns="" id="{E7E6562C-7323-45CA-8E48-82539EC11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" y="128141"/>
            <a:ext cx="11112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</a:rPr>
              <a:t>The Price of Opportunity in Seattle</a:t>
            </a:r>
          </a:p>
          <a:p>
            <a:pPr marL="0" marR="0" lvl="0" indent="0" algn="ctr" defTabSz="12191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Upward Mobility versus Median Rent by Neighborhood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8778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230977"/>
            <a:ext cx="10677900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Tract-level data on children’s outcomes provide new information that could be helpful in helping families move to opportunity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concern: data on upward mobility necessarily are historical, since one must wait until children grow up to observe their earnings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Atlas estimates are based on children born in the early 1980s, who grew up in the 1990s and 2000s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historical estimates useful predictors of opportunity for children who are growing up in these neighborhoods now?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90713"/>
            <a:ext cx="9144000" cy="1020763"/>
          </a:xfrm>
          <a:prstGeom prst="rect">
            <a:avLst/>
          </a:prstGeom>
        </p:spPr>
        <p:txBody>
          <a:bodyPr vert="horz" lIns="91368" tIns="45718" rIns="9136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Stability of Historical Measures of Opportunity</a:t>
            </a:r>
          </a:p>
        </p:txBody>
      </p:sp>
    </p:spTree>
    <p:extLst>
      <p:ext uri="{BB962C8B-B14F-4D97-AF65-F5344CB8AC3E}">
        <p14:creationId xmlns:p14="http://schemas.microsoft.com/office/powerpoint/2010/main" val="564280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28">
            <a:extLst>
              <a:ext uri="{FF2B5EF4-FFF2-40B4-BE49-F238E27FC236}">
                <a16:creationId xmlns:a16="http://schemas.microsoft.com/office/drawing/2014/main" xmlns="" id="{F6458722-A49A-42FE-8E06-17F1CEE6A7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74775" y="-6350"/>
            <a:ext cx="9442450" cy="6870700"/>
            <a:chOff x="866" y="-4"/>
            <a:chExt cx="5948" cy="4328"/>
          </a:xfrm>
        </p:grpSpPr>
        <p:sp>
          <p:nvSpPr>
            <p:cNvPr id="194" name="AutoShape 127">
              <a:extLst>
                <a:ext uri="{FF2B5EF4-FFF2-40B4-BE49-F238E27FC236}">
                  <a16:creationId xmlns:a16="http://schemas.microsoft.com/office/drawing/2014/main" xmlns="" id="{0B4F4AC7-CCC6-4A0E-AE76-CA8DE3EF56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129">
              <a:extLst>
                <a:ext uri="{FF2B5EF4-FFF2-40B4-BE49-F238E27FC236}">
                  <a16:creationId xmlns:a16="http://schemas.microsoft.com/office/drawing/2014/main" xmlns="" id="{D673342E-E3AA-4410-80D7-324E10593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-4"/>
              <a:ext cx="5948" cy="43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Rectangle 130">
              <a:extLst>
                <a:ext uri="{FF2B5EF4-FFF2-40B4-BE49-F238E27FC236}">
                  <a16:creationId xmlns:a16="http://schemas.microsoft.com/office/drawing/2014/main" xmlns="" id="{7AC033B8-327C-48AB-9C7D-D72EFD7DE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0"/>
              <a:ext cx="5936" cy="43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7" name="Rectangle 131">
              <a:extLst>
                <a:ext uri="{FF2B5EF4-FFF2-40B4-BE49-F238E27FC236}">
                  <a16:creationId xmlns:a16="http://schemas.microsoft.com/office/drawing/2014/main" xmlns="" id="{19AF6101-7032-4204-ABEE-EA32F3DF5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" y="601"/>
              <a:ext cx="5271" cy="3107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Line 132">
              <a:extLst>
                <a:ext uri="{FF2B5EF4-FFF2-40B4-BE49-F238E27FC236}">
                  <a16:creationId xmlns:a16="http://schemas.microsoft.com/office/drawing/2014/main" xmlns="" id="{F7C04835-38A2-4500-923C-38BCF4F66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3028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Line 133">
              <a:extLst>
                <a:ext uri="{FF2B5EF4-FFF2-40B4-BE49-F238E27FC236}">
                  <a16:creationId xmlns:a16="http://schemas.microsoft.com/office/drawing/2014/main" xmlns="" id="{AFFE59DF-37C6-412F-8FFD-4036FB7D9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2444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Line 134">
              <a:extLst>
                <a:ext uri="{FF2B5EF4-FFF2-40B4-BE49-F238E27FC236}">
                  <a16:creationId xmlns:a16="http://schemas.microsoft.com/office/drawing/2014/main" xmlns="" id="{D843029D-3732-4BFF-9291-1C4AC8DD9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1861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Line 135">
              <a:extLst>
                <a:ext uri="{FF2B5EF4-FFF2-40B4-BE49-F238E27FC236}">
                  <a16:creationId xmlns:a16="http://schemas.microsoft.com/office/drawing/2014/main" xmlns="" id="{955AFA8B-2FEB-40F2-9A87-58D6D06FC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1278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Line 136">
              <a:extLst>
                <a:ext uri="{FF2B5EF4-FFF2-40B4-BE49-F238E27FC236}">
                  <a16:creationId xmlns:a16="http://schemas.microsoft.com/office/drawing/2014/main" xmlns="" id="{873FD764-DE21-403A-9673-AA10C6660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695"/>
              <a:ext cx="527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Oval 137">
              <a:extLst>
                <a:ext uri="{FF2B5EF4-FFF2-40B4-BE49-F238E27FC236}">
                  <a16:creationId xmlns:a16="http://schemas.microsoft.com/office/drawing/2014/main" xmlns="" id="{2CA6441D-D51B-4E6F-894A-DCE55C2FE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" y="662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Oval 138">
              <a:extLst>
                <a:ext uri="{FF2B5EF4-FFF2-40B4-BE49-F238E27FC236}">
                  <a16:creationId xmlns:a16="http://schemas.microsoft.com/office/drawing/2014/main" xmlns="" id="{3E90A49B-C5F6-4E93-9FFB-FFE283E7C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" y="680"/>
              <a:ext cx="69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Oval 139">
              <a:extLst>
                <a:ext uri="{FF2B5EF4-FFF2-40B4-BE49-F238E27FC236}">
                  <a16:creationId xmlns:a16="http://schemas.microsoft.com/office/drawing/2014/main" xmlns="" id="{D769AE6C-CC38-42DC-8587-ED49726F8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" y="745"/>
              <a:ext cx="68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Oval 140">
              <a:extLst>
                <a:ext uri="{FF2B5EF4-FFF2-40B4-BE49-F238E27FC236}">
                  <a16:creationId xmlns:a16="http://schemas.microsoft.com/office/drawing/2014/main" xmlns="" id="{322890D9-77D2-4635-8597-774BBD26A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0" y="803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Oval 141">
              <a:extLst>
                <a:ext uri="{FF2B5EF4-FFF2-40B4-BE49-F238E27FC236}">
                  <a16:creationId xmlns:a16="http://schemas.microsoft.com/office/drawing/2014/main" xmlns="" id="{6C5E8AC5-361F-4497-84A7-AD5CD97AF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" y="839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Oval 142">
              <a:extLst>
                <a:ext uri="{FF2B5EF4-FFF2-40B4-BE49-F238E27FC236}">
                  <a16:creationId xmlns:a16="http://schemas.microsoft.com/office/drawing/2014/main" xmlns="" id="{5BA92CB0-C694-4E31-9120-08965B537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" y="832"/>
              <a:ext cx="72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143">
              <a:extLst>
                <a:ext uri="{FF2B5EF4-FFF2-40B4-BE49-F238E27FC236}">
                  <a16:creationId xmlns:a16="http://schemas.microsoft.com/office/drawing/2014/main" xmlns="" id="{B77F486A-A999-4D1F-B279-2B9512E58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817"/>
              <a:ext cx="72" cy="6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144">
              <a:extLst>
                <a:ext uri="{FF2B5EF4-FFF2-40B4-BE49-F238E27FC236}">
                  <a16:creationId xmlns:a16="http://schemas.microsoft.com/office/drawing/2014/main" xmlns="" id="{F6C02FD0-C594-4D34-8415-15304DD5D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828"/>
              <a:ext cx="72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val 145">
              <a:extLst>
                <a:ext uri="{FF2B5EF4-FFF2-40B4-BE49-F238E27FC236}">
                  <a16:creationId xmlns:a16="http://schemas.microsoft.com/office/drawing/2014/main" xmlns="" id="{530F5544-E203-46D3-89D0-326CA74B7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" y="878"/>
              <a:ext cx="68" cy="7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146">
              <a:extLst>
                <a:ext uri="{FF2B5EF4-FFF2-40B4-BE49-F238E27FC236}">
                  <a16:creationId xmlns:a16="http://schemas.microsoft.com/office/drawing/2014/main" xmlns="" id="{25C2F4F1-5960-48EF-8854-5F9C037E5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" y="936"/>
              <a:ext cx="68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147">
              <a:extLst>
                <a:ext uri="{FF2B5EF4-FFF2-40B4-BE49-F238E27FC236}">
                  <a16:creationId xmlns:a16="http://schemas.microsoft.com/office/drawing/2014/main" xmlns="" id="{199FEA8D-504E-4DC5-BB42-B07FA20D3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7" y="983"/>
              <a:ext cx="69" cy="6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148">
              <a:extLst>
                <a:ext uri="{FF2B5EF4-FFF2-40B4-BE49-F238E27FC236}">
                  <a16:creationId xmlns:a16="http://schemas.microsoft.com/office/drawing/2014/main" xmlns="" id="{CD2A70A9-88FA-4D16-B9E8-91E80ACBC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" y="713"/>
              <a:ext cx="5083" cy="277"/>
            </a:xfrm>
            <a:custGeom>
              <a:avLst/>
              <a:gdLst>
                <a:gd name="T0" fmla="*/ 0 w 1412"/>
                <a:gd name="T1" fmla="*/ 0 h 77"/>
                <a:gd name="T2" fmla="*/ 141 w 1412"/>
                <a:gd name="T3" fmla="*/ 8 h 77"/>
                <a:gd name="T4" fmla="*/ 282 w 1412"/>
                <a:gd name="T5" fmla="*/ 16 h 77"/>
                <a:gd name="T6" fmla="*/ 424 w 1412"/>
                <a:gd name="T7" fmla="*/ 24 h 77"/>
                <a:gd name="T8" fmla="*/ 565 w 1412"/>
                <a:gd name="T9" fmla="*/ 32 h 77"/>
                <a:gd name="T10" fmla="*/ 706 w 1412"/>
                <a:gd name="T11" fmla="*/ 39 h 77"/>
                <a:gd name="T12" fmla="*/ 847 w 1412"/>
                <a:gd name="T13" fmla="*/ 47 h 77"/>
                <a:gd name="T14" fmla="*/ 988 w 1412"/>
                <a:gd name="T15" fmla="*/ 55 h 77"/>
                <a:gd name="T16" fmla="*/ 1129 w 1412"/>
                <a:gd name="T17" fmla="*/ 62 h 77"/>
                <a:gd name="T18" fmla="*/ 1270 w 1412"/>
                <a:gd name="T19" fmla="*/ 70 h 77"/>
                <a:gd name="T20" fmla="*/ 1412 w 1412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2" h="77">
                  <a:moveTo>
                    <a:pt x="0" y="0"/>
                  </a:moveTo>
                  <a:lnTo>
                    <a:pt x="141" y="8"/>
                  </a:lnTo>
                  <a:lnTo>
                    <a:pt x="282" y="16"/>
                  </a:lnTo>
                  <a:lnTo>
                    <a:pt x="424" y="24"/>
                  </a:lnTo>
                  <a:lnTo>
                    <a:pt x="565" y="32"/>
                  </a:lnTo>
                  <a:lnTo>
                    <a:pt x="706" y="39"/>
                  </a:lnTo>
                  <a:lnTo>
                    <a:pt x="847" y="47"/>
                  </a:lnTo>
                  <a:lnTo>
                    <a:pt x="988" y="55"/>
                  </a:lnTo>
                  <a:lnTo>
                    <a:pt x="1129" y="62"/>
                  </a:lnTo>
                  <a:lnTo>
                    <a:pt x="1270" y="70"/>
                  </a:lnTo>
                  <a:lnTo>
                    <a:pt x="1412" y="77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Line 149">
              <a:extLst>
                <a:ext uri="{FF2B5EF4-FFF2-40B4-BE49-F238E27FC236}">
                  <a16:creationId xmlns:a16="http://schemas.microsoft.com/office/drawing/2014/main" xmlns="" id="{28ECEA74-BC00-40F2-B3F7-4749F9EF21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6" y="601"/>
              <a:ext cx="0" cy="310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Line 150">
              <a:extLst>
                <a:ext uri="{FF2B5EF4-FFF2-40B4-BE49-F238E27FC236}">
                  <a16:creationId xmlns:a16="http://schemas.microsoft.com/office/drawing/2014/main" xmlns="" id="{81F95B46-1D62-470C-99DF-E5148693D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3611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Rectangle 151">
              <a:extLst>
                <a:ext uri="{FF2B5EF4-FFF2-40B4-BE49-F238E27FC236}">
                  <a16:creationId xmlns:a16="http://schemas.microsoft.com/office/drawing/2014/main" xmlns="" id="{982883BE-5072-40E5-B754-744C8C615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" y="3489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8" name="Line 152">
              <a:extLst>
                <a:ext uri="{FF2B5EF4-FFF2-40B4-BE49-F238E27FC236}">
                  <a16:creationId xmlns:a16="http://schemas.microsoft.com/office/drawing/2014/main" xmlns="" id="{39C141CD-EE38-4668-9E6D-A945BB9668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3028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Rectangle 153">
              <a:extLst>
                <a:ext uri="{FF2B5EF4-FFF2-40B4-BE49-F238E27FC236}">
                  <a16:creationId xmlns:a16="http://schemas.microsoft.com/office/drawing/2014/main" xmlns="" id="{39BA92BC-E5C4-480F-B917-E41ABF3B56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2905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0" name="Line 154">
              <a:extLst>
                <a:ext uri="{FF2B5EF4-FFF2-40B4-BE49-F238E27FC236}">
                  <a16:creationId xmlns:a16="http://schemas.microsoft.com/office/drawing/2014/main" xmlns="" id="{479485B4-A2C4-4861-9AC7-743A96AF6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2444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Rectangle 155">
              <a:extLst>
                <a:ext uri="{FF2B5EF4-FFF2-40B4-BE49-F238E27FC236}">
                  <a16:creationId xmlns:a16="http://schemas.microsoft.com/office/drawing/2014/main" xmlns="" id="{6F27C46C-A485-484E-A9EC-71779F01D7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2322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2" name="Line 156">
              <a:extLst>
                <a:ext uri="{FF2B5EF4-FFF2-40B4-BE49-F238E27FC236}">
                  <a16:creationId xmlns:a16="http://schemas.microsoft.com/office/drawing/2014/main" xmlns="" id="{3B4988F9-A25D-4B40-8CE6-664EBF22E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1861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Rectangle 157">
              <a:extLst>
                <a:ext uri="{FF2B5EF4-FFF2-40B4-BE49-F238E27FC236}">
                  <a16:creationId xmlns:a16="http://schemas.microsoft.com/office/drawing/2014/main" xmlns="" id="{209A6BC0-6E6E-4305-B43F-A696EA4354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1739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4" name="Line 158">
              <a:extLst>
                <a:ext uri="{FF2B5EF4-FFF2-40B4-BE49-F238E27FC236}">
                  <a16:creationId xmlns:a16="http://schemas.microsoft.com/office/drawing/2014/main" xmlns="" id="{8D340659-E2E0-41DD-A070-17226F986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1278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Rectangle 159">
              <a:extLst>
                <a:ext uri="{FF2B5EF4-FFF2-40B4-BE49-F238E27FC236}">
                  <a16:creationId xmlns:a16="http://schemas.microsoft.com/office/drawing/2014/main" xmlns="" id="{D8DAEE17-136C-49C7-BB34-21AD7D927C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60" y="1155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6" name="Line 160">
              <a:extLst>
                <a:ext uri="{FF2B5EF4-FFF2-40B4-BE49-F238E27FC236}">
                  <a16:creationId xmlns:a16="http://schemas.microsoft.com/office/drawing/2014/main" xmlns="" id="{FDC1E8C3-B34A-4227-80C0-276991CC4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5" y="695"/>
              <a:ext cx="6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161">
              <a:extLst>
                <a:ext uri="{FF2B5EF4-FFF2-40B4-BE49-F238E27FC236}">
                  <a16:creationId xmlns:a16="http://schemas.microsoft.com/office/drawing/2014/main" xmlns="" id="{CB48E7EA-000D-4074-8E92-39EC05804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21" y="573"/>
              <a:ext cx="23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8" name="Rectangle 162">
              <a:extLst>
                <a:ext uri="{FF2B5EF4-FFF2-40B4-BE49-F238E27FC236}">
                  <a16:creationId xmlns:a16="http://schemas.microsoft.com/office/drawing/2014/main" xmlns="" id="{35B0A514-C2A9-46BB-992D-684609581F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79" y="2039"/>
              <a:ext cx="324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Regression Coefficient (% of Coef. for One-Year Lag)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" name="Line 163">
              <a:extLst>
                <a:ext uri="{FF2B5EF4-FFF2-40B4-BE49-F238E27FC236}">
                  <a16:creationId xmlns:a16="http://schemas.microsoft.com/office/drawing/2014/main" xmlns="" id="{AFFACC9A-3891-4A88-883F-08D4DDD98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6" y="3708"/>
              <a:ext cx="527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Line 164">
              <a:extLst>
                <a:ext uri="{FF2B5EF4-FFF2-40B4-BE49-F238E27FC236}">
                  <a16:creationId xmlns:a16="http://schemas.microsoft.com/office/drawing/2014/main" xmlns="" id="{6ECCCD50-57B2-4869-AE1C-3CCDD1631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0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165">
              <a:extLst>
                <a:ext uri="{FF2B5EF4-FFF2-40B4-BE49-F238E27FC236}">
                  <a16:creationId xmlns:a16="http://schemas.microsoft.com/office/drawing/2014/main" xmlns="" id="{92126C03-692E-4DBA-AEE8-DC45C263D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2" name="Line 166">
              <a:extLst>
                <a:ext uri="{FF2B5EF4-FFF2-40B4-BE49-F238E27FC236}">
                  <a16:creationId xmlns:a16="http://schemas.microsoft.com/office/drawing/2014/main" xmlns="" id="{762B9C2D-43C2-48BE-8B82-120940BA07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8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Rectangle 167">
              <a:extLst>
                <a:ext uri="{FF2B5EF4-FFF2-40B4-BE49-F238E27FC236}">
                  <a16:creationId xmlns:a16="http://schemas.microsoft.com/office/drawing/2014/main" xmlns="" id="{139BD149-4252-44E9-8165-996702770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4" name="Line 168">
              <a:extLst>
                <a:ext uri="{FF2B5EF4-FFF2-40B4-BE49-F238E27FC236}">
                  <a16:creationId xmlns:a16="http://schemas.microsoft.com/office/drawing/2014/main" xmlns="" id="{E62E4DB5-4C99-4331-ACDF-0AA12DCA3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69">
              <a:extLst>
                <a:ext uri="{FF2B5EF4-FFF2-40B4-BE49-F238E27FC236}">
                  <a16:creationId xmlns:a16="http://schemas.microsoft.com/office/drawing/2014/main" xmlns="" id="{BF471CD5-8391-44DD-A6F2-816B8B7D8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6" name="Line 170">
              <a:extLst>
                <a:ext uri="{FF2B5EF4-FFF2-40B4-BE49-F238E27FC236}">
                  <a16:creationId xmlns:a16="http://schemas.microsoft.com/office/drawing/2014/main" xmlns="" id="{CD9F248E-9CAA-4541-9765-768CFDA4B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6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Rectangle 171">
              <a:extLst>
                <a:ext uri="{FF2B5EF4-FFF2-40B4-BE49-F238E27FC236}">
                  <a16:creationId xmlns:a16="http://schemas.microsoft.com/office/drawing/2014/main" xmlns="" id="{E46B446F-6F43-4F8C-B0B6-7497E41EC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8" name="Line 172">
              <a:extLst>
                <a:ext uri="{FF2B5EF4-FFF2-40B4-BE49-F238E27FC236}">
                  <a16:creationId xmlns:a16="http://schemas.microsoft.com/office/drawing/2014/main" xmlns="" id="{ACD14A07-2C7F-4603-82AD-DF4E28FC8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4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Rectangle 173">
              <a:extLst>
                <a:ext uri="{FF2B5EF4-FFF2-40B4-BE49-F238E27FC236}">
                  <a16:creationId xmlns:a16="http://schemas.microsoft.com/office/drawing/2014/main" xmlns="" id="{56780BE8-72D5-41B6-B343-72A18C556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0" name="Line 174">
              <a:extLst>
                <a:ext uri="{FF2B5EF4-FFF2-40B4-BE49-F238E27FC236}">
                  <a16:creationId xmlns:a16="http://schemas.microsoft.com/office/drawing/2014/main" xmlns="" id="{DC9B5AAF-0E51-45BD-AEB2-7C1430D0A5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Rectangle 175">
              <a:extLst>
                <a:ext uri="{FF2B5EF4-FFF2-40B4-BE49-F238E27FC236}">
                  <a16:creationId xmlns:a16="http://schemas.microsoft.com/office/drawing/2014/main" xmlns="" id="{93EFF62C-D7C2-4740-B0C6-DF0A9A4E1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2" name="Line 176">
              <a:extLst>
                <a:ext uri="{FF2B5EF4-FFF2-40B4-BE49-F238E27FC236}">
                  <a16:creationId xmlns:a16="http://schemas.microsoft.com/office/drawing/2014/main" xmlns="" id="{82DC0654-A3A1-426C-BA34-7A3AF6ABE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Rectangle 177">
              <a:extLst>
                <a:ext uri="{FF2B5EF4-FFF2-40B4-BE49-F238E27FC236}">
                  <a16:creationId xmlns:a16="http://schemas.microsoft.com/office/drawing/2014/main" xmlns="" id="{97F0E1AC-8A7A-497A-B6F0-89CAC235D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4" name="Line 178">
              <a:extLst>
                <a:ext uri="{FF2B5EF4-FFF2-40B4-BE49-F238E27FC236}">
                  <a16:creationId xmlns:a16="http://schemas.microsoft.com/office/drawing/2014/main" xmlns="" id="{1CAE3B2B-72DB-4EE0-BA8A-F9149FDB53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Rectangle 179">
              <a:extLst>
                <a:ext uri="{FF2B5EF4-FFF2-40B4-BE49-F238E27FC236}">
                  <a16:creationId xmlns:a16="http://schemas.microsoft.com/office/drawing/2014/main" xmlns="" id="{E545BAFB-4907-483D-AE60-77A6FF190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6" name="Line 180">
              <a:extLst>
                <a:ext uri="{FF2B5EF4-FFF2-40B4-BE49-F238E27FC236}">
                  <a16:creationId xmlns:a16="http://schemas.microsoft.com/office/drawing/2014/main" xmlns="" id="{847B8E18-D1E4-42CA-903F-90E38346F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4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Rectangle 181">
              <a:extLst>
                <a:ext uri="{FF2B5EF4-FFF2-40B4-BE49-F238E27FC236}">
                  <a16:creationId xmlns:a16="http://schemas.microsoft.com/office/drawing/2014/main" xmlns="" id="{EA91F147-A1F3-4D95-8183-D30B2F5D3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8" y="3798"/>
              <a:ext cx="7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8" name="Line 182">
              <a:extLst>
                <a:ext uri="{FF2B5EF4-FFF2-40B4-BE49-F238E27FC236}">
                  <a16:creationId xmlns:a16="http://schemas.microsoft.com/office/drawing/2014/main" xmlns="" id="{2ECD28ED-4FE7-4DA2-AB71-8999A2BAD9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72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Rectangle 183">
              <a:extLst>
                <a:ext uri="{FF2B5EF4-FFF2-40B4-BE49-F238E27FC236}">
                  <a16:creationId xmlns:a16="http://schemas.microsoft.com/office/drawing/2014/main" xmlns="" id="{80B7E1C7-E10F-49AB-B923-905669EBE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6" y="3798"/>
              <a:ext cx="15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0" name="Line 184">
              <a:extLst>
                <a:ext uri="{FF2B5EF4-FFF2-40B4-BE49-F238E27FC236}">
                  <a16:creationId xmlns:a16="http://schemas.microsoft.com/office/drawing/2014/main" xmlns="" id="{6254D7C7-28DB-4226-B2EE-3E83229A6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3" y="3708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Rectangle 185">
              <a:extLst>
                <a:ext uri="{FF2B5EF4-FFF2-40B4-BE49-F238E27FC236}">
                  <a16:creationId xmlns:a16="http://schemas.microsoft.com/office/drawing/2014/main" xmlns="" id="{48D46816-32B7-4580-A313-390053C58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" y="3798"/>
              <a:ext cx="14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  <a:endPara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2" name="Rectangle 186">
              <a:extLst>
                <a:ext uri="{FF2B5EF4-FFF2-40B4-BE49-F238E27FC236}">
                  <a16:creationId xmlns:a16="http://schemas.microsoft.com/office/drawing/2014/main" xmlns="" id="{C83E6900-FDAF-4929-8299-8A361CEA4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7" y="3974"/>
              <a:ext cx="70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Lag (Years)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3" name="Rectangle 187">
              <a:extLst>
                <a:ext uri="{FF2B5EF4-FFF2-40B4-BE49-F238E27FC236}">
                  <a16:creationId xmlns:a16="http://schemas.microsoft.com/office/drawing/2014/main" xmlns="" id="{074067BD-2E2B-4C0A-B27B-4C9F050FA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" y="64"/>
              <a:ext cx="317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300" b="0" i="0" u="none" strike="noStrike" kern="1200" cap="none" spc="0" normalizeH="0" baseline="0" noProof="0">
                  <a:ln>
                    <a:noFill/>
                  </a:ln>
                  <a:solidFill>
                    <a:srgbClr val="1E2D5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92"/>
          <p:cNvSpPr txBox="1"/>
          <p:nvPr/>
        </p:nvSpPr>
        <p:spPr>
          <a:xfrm>
            <a:off x="49" y="0"/>
            <a:ext cx="12191999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Stability of Tract-Level Estimates of Upward Mobility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Regression Estimates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1E2D53"/>
                </a:solidFill>
              </a:rPr>
              <a:t>Using Estimates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Birth Cohort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E2D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89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seattle cmto">
            <a:extLst>
              <a:ext uri="{FF2B5EF4-FFF2-40B4-BE49-F238E27FC236}">
                <a16:creationId xmlns:a16="http://schemas.microsoft.com/office/drawing/2014/main" xmlns="" id="{D4C19011-0818-4A99-8AF1-FD7F754D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14554" b="46340"/>
          <a:stretch/>
        </p:blipFill>
        <p:spPr bwMode="auto">
          <a:xfrm>
            <a:off x="6995812" y="1693893"/>
            <a:ext cx="4899949" cy="347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53C57E-983C-4706-93CD-499F02A802FF}"/>
              </a:ext>
            </a:extLst>
          </p:cNvPr>
          <p:cNvSpPr/>
          <p:nvPr/>
        </p:nvSpPr>
        <p:spPr>
          <a:xfrm>
            <a:off x="1" y="0"/>
            <a:ext cx="6944811" cy="6858000"/>
          </a:xfrm>
          <a:prstGeom prst="rect">
            <a:avLst/>
          </a:prstGeom>
          <a:solidFill>
            <a:srgbClr val="29B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0" tIns="45718" rIns="91060" bIns="45718" rtlCol="0" anchor="ctr"/>
          <a:lstStyle/>
          <a:p>
            <a:pPr marL="0" marR="0" lvl="0" indent="0" algn="ctr" defTabSz="9098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05372" y="2626184"/>
            <a:ext cx="6401829" cy="3871197"/>
          </a:xfrm>
        </p:spPr>
        <p:txBody>
          <a:bodyPr vert="horz" lIns="91038" tIns="45718" rIns="91038" bIns="45718" rtlCol="0">
            <a:noAutofit/>
          </a:bodyPr>
          <a:lstStyle/>
          <a:p>
            <a:pPr marL="0" indent="0">
              <a:buNone/>
            </a:pPr>
            <a:endParaRPr lang="en-US" i="1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Pilot study to help families with housing vouchers move to high-opportunity areas in Seattle using three approaches:</a:t>
            </a:r>
          </a:p>
          <a:p>
            <a:pPr marL="0" indent="0">
              <a:buNone/>
            </a:pPr>
            <a:endParaRPr lang="en-US" i="1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marL="796185" indent="-45491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Providing information to tenants</a:t>
            </a:r>
          </a:p>
          <a:p>
            <a:pPr marL="796185" indent="-45491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Recruiting landlords</a:t>
            </a:r>
          </a:p>
          <a:p>
            <a:pPr marL="796185" indent="-45491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Offering housing search assistance</a:t>
            </a:r>
            <a:endParaRPr lang="en-US" i="1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5371" y="689771"/>
            <a:ext cx="6226812" cy="181036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038" tIns="45718" rIns="9103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27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j-ea"/>
                <a:cs typeface="Arial" panose="020B0604020202020204" pitchFamily="34" charset="0"/>
              </a:rPr>
              <a:t>Creating Moves to Opportunity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374" y="6477716"/>
            <a:ext cx="586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Bergman, Chetty, DeLuca, </a:t>
            </a:r>
            <a:r>
              <a:rPr lang="en-US" sz="1800" i="1" dirty="0" err="1"/>
              <a:t>Hendren</a:t>
            </a:r>
            <a:r>
              <a:rPr lang="en-US" sz="1800" i="1" dirty="0"/>
              <a:t>, Katz, Palmer 2019</a:t>
            </a:r>
          </a:p>
        </p:txBody>
      </p:sp>
    </p:spTree>
    <p:extLst>
      <p:ext uri="{BB962C8B-B14F-4D97-AF65-F5344CB8AC3E}">
        <p14:creationId xmlns:p14="http://schemas.microsoft.com/office/powerpoint/2010/main" val="3291678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MTO edited">
            <a:hlinkClick r:id="" action="ppaction://media"/>
            <a:extLst>
              <a:ext uri="{FF2B5EF4-FFF2-40B4-BE49-F238E27FC236}">
                <a16:creationId xmlns:a16="http://schemas.microsoft.com/office/drawing/2014/main" xmlns="" id="{5AF15497-A1F7-9741-85B1-A65053666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2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Implemented from 1994-1998 at 5 sites: Baltimore, Boston, Chicago, LA, New York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4,600 families were randomly assigned to one of three groups:</a:t>
            </a:r>
          </a:p>
          <a:p>
            <a:endParaRPr lang="en-US" dirty="0">
              <a:ea typeface="ＭＳ Ｐゴシック"/>
              <a:cs typeface="ＭＳ Ｐゴシック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Experimental: offered housing vouchers restricted to low-poverty (</a:t>
            </a:r>
            <a:r>
              <a:rPr lang="en-US" dirty="0">
                <a:ea typeface="ＭＳ Ｐゴシック"/>
                <a:cs typeface="Arial" pitchFamily="34" charset="0"/>
              </a:rPr>
              <a:t>&lt;</a:t>
            </a:r>
            <a:r>
              <a:rPr lang="en-US" dirty="0">
                <a:ea typeface="ＭＳ Ｐゴシック"/>
                <a:cs typeface="ＭＳ Ｐゴシック"/>
              </a:rPr>
              <a:t>10%) Census tracts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Section 8: offered conventional housing vouchers, no restrictions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Control: not offered a voucher, stayed in public housing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Compliance rates: 48% of experimental group used voucher, 66% of Section 8 group used voucher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 Experiment</a:t>
            </a:r>
          </a:p>
        </p:txBody>
      </p:sp>
    </p:spTree>
    <p:extLst>
      <p:ext uri="{BB962C8B-B14F-4D97-AF65-F5344CB8AC3E}">
        <p14:creationId xmlns:p14="http://schemas.microsoft.com/office/powerpoint/2010/main" val="1308882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Costs: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is the voucher program too expensive to scale up?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Vouchers can </a:t>
            </a:r>
            <a:r>
              <a:rPr lang="en-US" i="1" dirty="0">
                <a:ea typeface="ＭＳ Ｐゴシック"/>
                <a:cs typeface="ＭＳ Ｐゴシック"/>
              </a:rPr>
              <a:t>save </a:t>
            </a:r>
            <a:r>
              <a:rPr lang="en-US" dirty="0">
                <a:ea typeface="ＭＳ Ｐゴシック"/>
                <a:cs typeface="ＭＳ Ｐゴシック"/>
              </a:rPr>
              <a:t>taxpayers money relative to public housing projects in long run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Opportunity: Potential Concerns</a:t>
            </a:r>
          </a:p>
        </p:txBody>
      </p:sp>
    </p:spTree>
    <p:extLst>
      <p:ext uri="{BB962C8B-B14F-4D97-AF65-F5344CB8AC3E}">
        <p14:creationId xmlns:p14="http://schemas.microsoft.com/office/powerpoint/2010/main" val="1645985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5861719" y="892124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495109" y="115679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Experiment on Annual Income Tax Revenue in Adulthood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Children Below Age 13 at Random Assignment</a:t>
            </a:r>
          </a:p>
        </p:txBody>
      </p:sp>
      <p:sp>
        <p:nvSpPr>
          <p:cNvPr id="116" name="Rectangle 27"/>
          <p:cNvSpPr>
            <a:spLocks noChangeArrowheads="1"/>
          </p:cNvSpPr>
          <p:nvPr/>
        </p:nvSpPr>
        <p:spPr bwMode="auto">
          <a:xfrm rot="16200000">
            <a:off x="3855430" y="5804913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Rectangle 29"/>
          <p:cNvSpPr>
            <a:spLocks noChangeArrowheads="1"/>
          </p:cNvSpPr>
          <p:nvPr/>
        </p:nvSpPr>
        <p:spPr bwMode="auto">
          <a:xfrm rot="16200000">
            <a:off x="3756100" y="5049322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Rectangle 31"/>
          <p:cNvSpPr>
            <a:spLocks noChangeArrowheads="1"/>
          </p:cNvSpPr>
          <p:nvPr/>
        </p:nvSpPr>
        <p:spPr bwMode="auto">
          <a:xfrm rot="16200000">
            <a:off x="3756100" y="4241225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Rectangle 33"/>
          <p:cNvSpPr>
            <a:spLocks noChangeArrowheads="1"/>
          </p:cNvSpPr>
          <p:nvPr/>
        </p:nvSpPr>
        <p:spPr bwMode="auto">
          <a:xfrm rot="16200000">
            <a:off x="3756100" y="3466481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Rectangle 35"/>
          <p:cNvSpPr>
            <a:spLocks noChangeArrowheads="1"/>
          </p:cNvSpPr>
          <p:nvPr/>
        </p:nvSpPr>
        <p:spPr bwMode="auto">
          <a:xfrm rot="16200000">
            <a:off x="3756100" y="2690238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Rectangle 37"/>
          <p:cNvSpPr>
            <a:spLocks noChangeArrowheads="1"/>
          </p:cNvSpPr>
          <p:nvPr/>
        </p:nvSpPr>
        <p:spPr bwMode="auto">
          <a:xfrm rot="16200000">
            <a:off x="3706407" y="1904377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Rectangle 39"/>
          <p:cNvSpPr>
            <a:spLocks noChangeArrowheads="1"/>
          </p:cNvSpPr>
          <p:nvPr/>
        </p:nvSpPr>
        <p:spPr bwMode="auto">
          <a:xfrm rot="16200000">
            <a:off x="3707955" y="112972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40"/>
          <p:cNvSpPr>
            <a:spLocks noChangeArrowheads="1"/>
          </p:cNvSpPr>
          <p:nvPr/>
        </p:nvSpPr>
        <p:spPr bwMode="auto">
          <a:xfrm rot="16200000">
            <a:off x="1604206" y="3420684"/>
            <a:ext cx="3895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Annual Income Tax Revenue,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Rectangle 49"/>
          <p:cNvSpPr>
            <a:spLocks noChangeArrowheads="1"/>
          </p:cNvSpPr>
          <p:nvPr/>
        </p:nvSpPr>
        <p:spPr bwMode="auto">
          <a:xfrm>
            <a:off x="5861719" y="892124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Rectangle 92"/>
          <p:cNvSpPr>
            <a:spLocks noChangeArrowheads="1"/>
          </p:cNvSpPr>
          <p:nvPr/>
        </p:nvSpPr>
        <p:spPr bwMode="auto">
          <a:xfrm>
            <a:off x="6051553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10695" y="1181044"/>
            <a:ext cx="4676108" cy="4938713"/>
            <a:chOff x="2943894" y="1181040"/>
            <a:chExt cx="3779171" cy="4938713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005806" y="5953065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48" name="Line 10"/>
            <p:cNvSpPr>
              <a:spLocks noChangeShapeType="1"/>
            </p:cNvSpPr>
            <p:nvPr/>
          </p:nvSpPr>
          <p:spPr bwMode="auto">
            <a:xfrm>
              <a:off x="3005806" y="5176778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51" name="Line 11"/>
            <p:cNvSpPr>
              <a:spLocks noChangeShapeType="1"/>
            </p:cNvSpPr>
            <p:nvPr/>
          </p:nvSpPr>
          <p:spPr bwMode="auto">
            <a:xfrm>
              <a:off x="3005806" y="4395728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91" name="Line 12"/>
            <p:cNvSpPr>
              <a:spLocks noChangeShapeType="1"/>
            </p:cNvSpPr>
            <p:nvPr/>
          </p:nvSpPr>
          <p:spPr bwMode="auto">
            <a:xfrm>
              <a:off x="3005806" y="3619440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2" name="Line 13"/>
            <p:cNvSpPr>
              <a:spLocks noChangeShapeType="1"/>
            </p:cNvSpPr>
            <p:nvPr/>
          </p:nvSpPr>
          <p:spPr bwMode="auto">
            <a:xfrm>
              <a:off x="3005806" y="2843153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3" name="Line 14"/>
            <p:cNvSpPr>
              <a:spLocks noChangeShapeType="1"/>
            </p:cNvSpPr>
            <p:nvPr/>
          </p:nvSpPr>
          <p:spPr bwMode="auto">
            <a:xfrm>
              <a:off x="3005806" y="2062103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4" name="Line 15"/>
            <p:cNvSpPr>
              <a:spLocks noChangeShapeType="1"/>
            </p:cNvSpPr>
            <p:nvPr/>
          </p:nvSpPr>
          <p:spPr bwMode="auto">
            <a:xfrm>
              <a:off x="3005806" y="1285815"/>
              <a:ext cx="3629026" cy="0"/>
            </a:xfrm>
            <a:prstGeom prst="line">
              <a:avLst/>
            </a:prstGeom>
            <a:noFill/>
            <a:ln w="1587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5" name="Rectangle 16"/>
            <p:cNvSpPr>
              <a:spLocks noChangeArrowheads="1"/>
            </p:cNvSpPr>
            <p:nvPr/>
          </p:nvSpPr>
          <p:spPr bwMode="auto">
            <a:xfrm>
              <a:off x="3110581" y="4211578"/>
              <a:ext cx="974725" cy="17414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6" name="Rectangle 17"/>
            <p:cNvSpPr>
              <a:spLocks noChangeArrowheads="1"/>
            </p:cNvSpPr>
            <p:nvPr/>
          </p:nvSpPr>
          <p:spPr bwMode="auto">
            <a:xfrm>
              <a:off x="4329781" y="3552765"/>
              <a:ext cx="981075" cy="24003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7" name="Rectangle 18"/>
            <p:cNvSpPr>
              <a:spLocks noChangeArrowheads="1"/>
            </p:cNvSpPr>
            <p:nvPr/>
          </p:nvSpPr>
          <p:spPr bwMode="auto">
            <a:xfrm>
              <a:off x="5555332" y="2682815"/>
              <a:ext cx="979488" cy="3270250"/>
            </a:xfrm>
            <a:prstGeom prst="rect">
              <a:avLst/>
            </a:prstGeom>
            <a:solidFill>
              <a:srgbClr val="C00000"/>
            </a:solidFill>
            <a:ln w="0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8" name="Line 19"/>
            <p:cNvSpPr>
              <a:spLocks noChangeShapeType="1"/>
            </p:cNvSpPr>
            <p:nvPr/>
          </p:nvSpPr>
          <p:spPr bwMode="auto">
            <a:xfrm>
              <a:off x="4823494" y="2903478"/>
              <a:ext cx="0" cy="13033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09" name="Line 20"/>
            <p:cNvSpPr>
              <a:spLocks noChangeShapeType="1"/>
            </p:cNvSpPr>
            <p:nvPr/>
          </p:nvSpPr>
          <p:spPr bwMode="auto">
            <a:xfrm>
              <a:off x="4783807" y="4206815"/>
              <a:ext cx="7302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0" name="Line 21"/>
            <p:cNvSpPr>
              <a:spLocks noChangeShapeType="1"/>
            </p:cNvSpPr>
            <p:nvPr/>
          </p:nvSpPr>
          <p:spPr bwMode="auto">
            <a:xfrm>
              <a:off x="4783807" y="2903478"/>
              <a:ext cx="7302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1" name="Line 22"/>
            <p:cNvSpPr>
              <a:spLocks noChangeShapeType="1"/>
            </p:cNvSpPr>
            <p:nvPr/>
          </p:nvSpPr>
          <p:spPr bwMode="auto">
            <a:xfrm>
              <a:off x="6042694" y="1657290"/>
              <a:ext cx="0" cy="204470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2" name="Line 23"/>
            <p:cNvSpPr>
              <a:spLocks noChangeShapeType="1"/>
            </p:cNvSpPr>
            <p:nvPr/>
          </p:nvSpPr>
          <p:spPr bwMode="auto">
            <a:xfrm>
              <a:off x="6009357" y="3701990"/>
              <a:ext cx="7143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3" name="Line 24"/>
            <p:cNvSpPr>
              <a:spLocks noChangeShapeType="1"/>
            </p:cNvSpPr>
            <p:nvPr/>
          </p:nvSpPr>
          <p:spPr bwMode="auto">
            <a:xfrm>
              <a:off x="6009357" y="1657290"/>
              <a:ext cx="7143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4" name="Line 25"/>
            <p:cNvSpPr>
              <a:spLocks noChangeShapeType="1"/>
            </p:cNvSpPr>
            <p:nvPr/>
          </p:nvSpPr>
          <p:spPr bwMode="auto">
            <a:xfrm flipV="1">
              <a:off x="3005806" y="1181040"/>
              <a:ext cx="0" cy="487680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5" name="Line 26"/>
            <p:cNvSpPr>
              <a:spLocks noChangeShapeType="1"/>
            </p:cNvSpPr>
            <p:nvPr/>
          </p:nvSpPr>
          <p:spPr bwMode="auto">
            <a:xfrm flipH="1">
              <a:off x="2943894" y="5953065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7" name="Line 28"/>
            <p:cNvSpPr>
              <a:spLocks noChangeShapeType="1"/>
            </p:cNvSpPr>
            <p:nvPr/>
          </p:nvSpPr>
          <p:spPr bwMode="auto">
            <a:xfrm flipH="1">
              <a:off x="2943894" y="5176778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19" name="Line 30"/>
            <p:cNvSpPr>
              <a:spLocks noChangeShapeType="1"/>
            </p:cNvSpPr>
            <p:nvPr/>
          </p:nvSpPr>
          <p:spPr bwMode="auto">
            <a:xfrm flipH="1">
              <a:off x="2943894" y="4395728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1" name="Line 32"/>
            <p:cNvSpPr>
              <a:spLocks noChangeShapeType="1"/>
            </p:cNvSpPr>
            <p:nvPr/>
          </p:nvSpPr>
          <p:spPr bwMode="auto">
            <a:xfrm flipH="1">
              <a:off x="2943894" y="3619440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3" name="Line 34"/>
            <p:cNvSpPr>
              <a:spLocks noChangeShapeType="1"/>
            </p:cNvSpPr>
            <p:nvPr/>
          </p:nvSpPr>
          <p:spPr bwMode="auto">
            <a:xfrm flipH="1">
              <a:off x="2943894" y="2843153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5" name="Line 36"/>
            <p:cNvSpPr>
              <a:spLocks noChangeShapeType="1"/>
            </p:cNvSpPr>
            <p:nvPr/>
          </p:nvSpPr>
          <p:spPr bwMode="auto">
            <a:xfrm flipH="1">
              <a:off x="2943894" y="2062103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27" name="Line 38"/>
            <p:cNvSpPr>
              <a:spLocks noChangeShapeType="1"/>
            </p:cNvSpPr>
            <p:nvPr/>
          </p:nvSpPr>
          <p:spPr bwMode="auto">
            <a:xfrm flipH="1">
              <a:off x="2943894" y="1285815"/>
              <a:ext cx="6191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0" name="Line 41"/>
            <p:cNvSpPr>
              <a:spLocks noChangeShapeType="1"/>
            </p:cNvSpPr>
            <p:nvPr/>
          </p:nvSpPr>
          <p:spPr bwMode="auto">
            <a:xfrm>
              <a:off x="3005806" y="6057840"/>
              <a:ext cx="362902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1" name="Line 42"/>
            <p:cNvSpPr>
              <a:spLocks noChangeShapeType="1"/>
            </p:cNvSpPr>
            <p:nvPr/>
          </p:nvSpPr>
          <p:spPr bwMode="auto">
            <a:xfrm>
              <a:off x="3597944" y="6057840"/>
              <a:ext cx="0" cy="619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3" name="Line 44"/>
            <p:cNvSpPr>
              <a:spLocks noChangeShapeType="1"/>
            </p:cNvSpPr>
            <p:nvPr/>
          </p:nvSpPr>
          <p:spPr bwMode="auto">
            <a:xfrm>
              <a:off x="4823494" y="6057840"/>
              <a:ext cx="0" cy="619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35" name="Line 46"/>
            <p:cNvSpPr>
              <a:spLocks noChangeShapeType="1"/>
            </p:cNvSpPr>
            <p:nvPr/>
          </p:nvSpPr>
          <p:spPr bwMode="auto">
            <a:xfrm>
              <a:off x="6042694" y="6057840"/>
              <a:ext cx="0" cy="6191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 pitchFamily="34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110582" y="4769960"/>
              <a:ext cx="968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$447.5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329782" y="4769960"/>
              <a:ext cx="981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$616.6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562968" y="4769960"/>
              <a:ext cx="981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$841.1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386486" y="5071646"/>
              <a:ext cx="1104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0.061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18164" y="5071646"/>
              <a:ext cx="11049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0.004 </a:t>
              </a:r>
            </a:p>
          </p:txBody>
        </p:sp>
      </p:grpSp>
      <p:sp>
        <p:nvSpPr>
          <p:cNvPr id="57" name="Rectangle 86"/>
          <p:cNvSpPr>
            <a:spLocks noChangeArrowheads="1"/>
          </p:cNvSpPr>
          <p:nvPr/>
        </p:nvSpPr>
        <p:spPr bwMode="auto">
          <a:xfrm>
            <a:off x="4495896" y="6134203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915077" y="614515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Rectangle 193"/>
          <p:cNvSpPr>
            <a:spLocks noChangeArrowheads="1"/>
          </p:cNvSpPr>
          <p:nvPr/>
        </p:nvSpPr>
        <p:spPr bwMode="auto">
          <a:xfrm>
            <a:off x="7223704" y="613706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88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Costs: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is the voucher program too expensive to scale up?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Negative spillovers: does integration hurt the rich?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Evaluate this by examining how outcomes of the rich vary across areas in relation to outcomes of the poor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Empirically, more integrated areas do not have worse</a:t>
            </a:r>
            <a:r>
              <a:rPr lang="en-US" i="1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outcomes for the rich on average…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Opportunity: Potential Concerns</a:t>
            </a:r>
          </a:p>
        </p:txBody>
      </p:sp>
    </p:spTree>
    <p:extLst>
      <p:ext uri="{BB962C8B-B14F-4D97-AF65-F5344CB8AC3E}">
        <p14:creationId xmlns:p14="http://schemas.microsoft.com/office/powerpoint/2010/main" val="1272415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Oval 145"/>
          <p:cNvSpPr>
            <a:spLocks noChangeArrowheads="1"/>
          </p:cNvSpPr>
          <p:nvPr/>
        </p:nvSpPr>
        <p:spPr bwMode="auto">
          <a:xfrm>
            <a:off x="4415757" y="6554232"/>
            <a:ext cx="55563" cy="55563"/>
          </a:xfrm>
          <a:prstGeom prst="ellipse">
            <a:avLst/>
          </a:prstGeom>
          <a:solidFill>
            <a:srgbClr val="1A476F"/>
          </a:solidFill>
          <a:ln w="14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4" name="Oval 256"/>
          <p:cNvSpPr>
            <a:spLocks noChangeArrowheads="1"/>
          </p:cNvSpPr>
          <p:nvPr/>
        </p:nvSpPr>
        <p:spPr bwMode="auto">
          <a:xfrm>
            <a:off x="4424833" y="6563991"/>
            <a:ext cx="33339" cy="33338"/>
          </a:xfrm>
          <a:prstGeom prst="ellipse">
            <a:avLst/>
          </a:prstGeom>
          <a:solidFill>
            <a:srgbClr val="1A476F"/>
          </a:solidFill>
          <a:ln w="14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5" name="Line 258"/>
          <p:cNvSpPr>
            <a:spLocks noChangeShapeType="1"/>
          </p:cNvSpPr>
          <p:nvPr/>
        </p:nvSpPr>
        <p:spPr bwMode="auto">
          <a:xfrm>
            <a:off x="4007321" y="6579866"/>
            <a:ext cx="863600" cy="0"/>
          </a:xfrm>
          <a:prstGeom prst="line">
            <a:avLst/>
          </a:prstGeom>
          <a:noFill/>
          <a:ln w="19050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6" name="Rectangle 260"/>
          <p:cNvSpPr>
            <a:spLocks noChangeArrowheads="1"/>
          </p:cNvSpPr>
          <p:nvPr/>
        </p:nvSpPr>
        <p:spPr bwMode="auto">
          <a:xfrm>
            <a:off x="4997971" y="6457704"/>
            <a:ext cx="14234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Salt Lake City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7" name="Line 258"/>
          <p:cNvSpPr>
            <a:spLocks noChangeShapeType="1"/>
          </p:cNvSpPr>
          <p:nvPr/>
        </p:nvSpPr>
        <p:spPr bwMode="auto">
          <a:xfrm>
            <a:off x="7064847" y="6596829"/>
            <a:ext cx="863600" cy="0"/>
          </a:xfrm>
          <a:prstGeom prst="line">
            <a:avLst/>
          </a:prstGeom>
          <a:solidFill>
            <a:srgbClr val="90353B"/>
          </a:solidFill>
          <a:ln w="19050">
            <a:solidFill>
              <a:srgbClr val="90353B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8" name="Rectangle 260"/>
          <p:cNvSpPr>
            <a:spLocks noChangeArrowheads="1"/>
          </p:cNvSpPr>
          <p:nvPr/>
        </p:nvSpPr>
        <p:spPr bwMode="auto">
          <a:xfrm>
            <a:off x="8055446" y="6456696"/>
            <a:ext cx="936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Charlotte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9" name="Freeform 80"/>
          <p:cNvSpPr>
            <a:spLocks/>
          </p:cNvSpPr>
          <p:nvPr/>
        </p:nvSpPr>
        <p:spPr bwMode="auto">
          <a:xfrm>
            <a:off x="7490232" y="6563376"/>
            <a:ext cx="71439" cy="61913"/>
          </a:xfrm>
          <a:custGeom>
            <a:avLst/>
            <a:gdLst>
              <a:gd name="T0" fmla="*/ 21 w 45"/>
              <a:gd name="T1" fmla="*/ 0 h 39"/>
              <a:gd name="T2" fmla="*/ 0 w 45"/>
              <a:gd name="T3" fmla="*/ 39 h 39"/>
              <a:gd name="T4" fmla="*/ 45 w 45"/>
              <a:gd name="T5" fmla="*/ 39 h 39"/>
              <a:gd name="T6" fmla="*/ 21 w 45"/>
              <a:gd name="T7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39">
                <a:moveTo>
                  <a:pt x="21" y="0"/>
                </a:moveTo>
                <a:lnTo>
                  <a:pt x="0" y="39"/>
                </a:lnTo>
                <a:lnTo>
                  <a:pt x="45" y="39"/>
                </a:lnTo>
                <a:lnTo>
                  <a:pt x="21" y="0"/>
                </a:lnTo>
                <a:close/>
              </a:path>
            </a:pathLst>
          </a:custGeom>
          <a:solidFill>
            <a:srgbClr val="90353B"/>
          </a:solidFill>
          <a:ln w="14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pSp>
        <p:nvGrpSpPr>
          <p:cNvPr id="150" name="Group 4"/>
          <p:cNvGrpSpPr>
            <a:grpSpLocks noChangeAspect="1"/>
          </p:cNvGrpSpPr>
          <p:nvPr/>
        </p:nvGrpSpPr>
        <p:grpSpPr bwMode="auto">
          <a:xfrm>
            <a:off x="2064361" y="787109"/>
            <a:ext cx="8277327" cy="5092623"/>
            <a:chOff x="335" y="476"/>
            <a:chExt cx="5299" cy="3469"/>
          </a:xfrm>
        </p:grpSpPr>
        <p:sp>
          <p:nvSpPr>
            <p:cNvPr id="151" name="Line 8"/>
            <p:cNvSpPr>
              <a:spLocks noChangeShapeType="1"/>
            </p:cNvSpPr>
            <p:nvPr/>
          </p:nvSpPr>
          <p:spPr bwMode="auto">
            <a:xfrm>
              <a:off x="569" y="3605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2" name="Line 9"/>
            <p:cNvSpPr>
              <a:spLocks noChangeShapeType="1"/>
            </p:cNvSpPr>
            <p:nvPr/>
          </p:nvSpPr>
          <p:spPr bwMode="auto">
            <a:xfrm>
              <a:off x="569" y="300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6" name="Line 10"/>
            <p:cNvSpPr>
              <a:spLocks noChangeShapeType="1"/>
            </p:cNvSpPr>
            <p:nvPr/>
          </p:nvSpPr>
          <p:spPr bwMode="auto">
            <a:xfrm>
              <a:off x="569" y="240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7" name="Line 11"/>
            <p:cNvSpPr>
              <a:spLocks noChangeShapeType="1"/>
            </p:cNvSpPr>
            <p:nvPr/>
          </p:nvSpPr>
          <p:spPr bwMode="auto">
            <a:xfrm>
              <a:off x="569" y="1805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58" name="Line 12"/>
            <p:cNvSpPr>
              <a:spLocks noChangeShapeType="1"/>
            </p:cNvSpPr>
            <p:nvPr/>
          </p:nvSpPr>
          <p:spPr bwMode="auto">
            <a:xfrm>
              <a:off x="569" y="120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4" name="Line 13"/>
            <p:cNvSpPr>
              <a:spLocks noChangeShapeType="1"/>
            </p:cNvSpPr>
            <p:nvPr/>
          </p:nvSpPr>
          <p:spPr bwMode="auto">
            <a:xfrm>
              <a:off x="569" y="60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5" name="Oval 14"/>
            <p:cNvSpPr>
              <a:spLocks noChangeArrowheads="1"/>
            </p:cNvSpPr>
            <p:nvPr/>
          </p:nvSpPr>
          <p:spPr bwMode="auto">
            <a:xfrm>
              <a:off x="688" y="272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6" name="Oval 15"/>
            <p:cNvSpPr>
              <a:spLocks noChangeArrowheads="1"/>
            </p:cNvSpPr>
            <p:nvPr/>
          </p:nvSpPr>
          <p:spPr bwMode="auto">
            <a:xfrm>
              <a:off x="785" y="258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7" name="Oval 16"/>
            <p:cNvSpPr>
              <a:spLocks noChangeArrowheads="1"/>
            </p:cNvSpPr>
            <p:nvPr/>
          </p:nvSpPr>
          <p:spPr bwMode="auto">
            <a:xfrm>
              <a:off x="883" y="244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8" name="Oval 17"/>
            <p:cNvSpPr>
              <a:spLocks noChangeArrowheads="1"/>
            </p:cNvSpPr>
            <p:nvPr/>
          </p:nvSpPr>
          <p:spPr bwMode="auto">
            <a:xfrm>
              <a:off x="977" y="2327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09" name="Oval 18"/>
            <p:cNvSpPr>
              <a:spLocks noChangeArrowheads="1"/>
            </p:cNvSpPr>
            <p:nvPr/>
          </p:nvSpPr>
          <p:spPr bwMode="auto">
            <a:xfrm>
              <a:off x="1075" y="2248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0" name="Oval 19"/>
            <p:cNvSpPr>
              <a:spLocks noChangeArrowheads="1"/>
            </p:cNvSpPr>
            <p:nvPr/>
          </p:nvSpPr>
          <p:spPr bwMode="auto">
            <a:xfrm>
              <a:off x="1173" y="240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1" name="Oval 20"/>
            <p:cNvSpPr>
              <a:spLocks noChangeArrowheads="1"/>
            </p:cNvSpPr>
            <p:nvPr/>
          </p:nvSpPr>
          <p:spPr bwMode="auto">
            <a:xfrm>
              <a:off x="1271" y="222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2" name="Oval 21"/>
            <p:cNvSpPr>
              <a:spLocks noChangeArrowheads="1"/>
            </p:cNvSpPr>
            <p:nvPr/>
          </p:nvSpPr>
          <p:spPr bwMode="auto">
            <a:xfrm>
              <a:off x="1368" y="214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3" name="Oval 22"/>
            <p:cNvSpPr>
              <a:spLocks noChangeArrowheads="1"/>
            </p:cNvSpPr>
            <p:nvPr/>
          </p:nvSpPr>
          <p:spPr bwMode="auto">
            <a:xfrm>
              <a:off x="1466" y="2225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4" name="Oval 23"/>
            <p:cNvSpPr>
              <a:spLocks noChangeArrowheads="1"/>
            </p:cNvSpPr>
            <p:nvPr/>
          </p:nvSpPr>
          <p:spPr bwMode="auto">
            <a:xfrm>
              <a:off x="1560" y="2072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5" name="Oval 24"/>
            <p:cNvSpPr>
              <a:spLocks noChangeArrowheads="1"/>
            </p:cNvSpPr>
            <p:nvPr/>
          </p:nvSpPr>
          <p:spPr bwMode="auto">
            <a:xfrm>
              <a:off x="1658" y="2072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6" name="Oval 25"/>
            <p:cNvSpPr>
              <a:spLocks noChangeArrowheads="1"/>
            </p:cNvSpPr>
            <p:nvPr/>
          </p:nvSpPr>
          <p:spPr bwMode="auto">
            <a:xfrm>
              <a:off x="1756" y="2053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7" name="Oval 26"/>
            <p:cNvSpPr>
              <a:spLocks noChangeArrowheads="1"/>
            </p:cNvSpPr>
            <p:nvPr/>
          </p:nvSpPr>
          <p:spPr bwMode="auto">
            <a:xfrm>
              <a:off x="1854" y="201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8" name="Oval 27"/>
            <p:cNvSpPr>
              <a:spLocks noChangeArrowheads="1"/>
            </p:cNvSpPr>
            <p:nvPr/>
          </p:nvSpPr>
          <p:spPr bwMode="auto">
            <a:xfrm>
              <a:off x="1951" y="208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19" name="Oval 28"/>
            <p:cNvSpPr>
              <a:spLocks noChangeArrowheads="1"/>
            </p:cNvSpPr>
            <p:nvPr/>
          </p:nvSpPr>
          <p:spPr bwMode="auto">
            <a:xfrm>
              <a:off x="2049" y="1853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0" name="Oval 29"/>
            <p:cNvSpPr>
              <a:spLocks noChangeArrowheads="1"/>
            </p:cNvSpPr>
            <p:nvPr/>
          </p:nvSpPr>
          <p:spPr bwMode="auto">
            <a:xfrm>
              <a:off x="2143" y="1891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1" name="Oval 30"/>
            <p:cNvSpPr>
              <a:spLocks noChangeArrowheads="1"/>
            </p:cNvSpPr>
            <p:nvPr/>
          </p:nvSpPr>
          <p:spPr bwMode="auto">
            <a:xfrm>
              <a:off x="2241" y="181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2" name="Oval 31"/>
            <p:cNvSpPr>
              <a:spLocks noChangeArrowheads="1"/>
            </p:cNvSpPr>
            <p:nvPr/>
          </p:nvSpPr>
          <p:spPr bwMode="auto">
            <a:xfrm>
              <a:off x="2339" y="1795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3" name="Oval 32"/>
            <p:cNvSpPr>
              <a:spLocks noChangeArrowheads="1"/>
            </p:cNvSpPr>
            <p:nvPr/>
          </p:nvSpPr>
          <p:spPr bwMode="auto">
            <a:xfrm>
              <a:off x="2437" y="181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4" name="Oval 33"/>
            <p:cNvSpPr>
              <a:spLocks noChangeArrowheads="1"/>
            </p:cNvSpPr>
            <p:nvPr/>
          </p:nvSpPr>
          <p:spPr bwMode="auto">
            <a:xfrm>
              <a:off x="2534" y="1741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5" name="Oval 34"/>
            <p:cNvSpPr>
              <a:spLocks noChangeArrowheads="1"/>
            </p:cNvSpPr>
            <p:nvPr/>
          </p:nvSpPr>
          <p:spPr bwMode="auto">
            <a:xfrm>
              <a:off x="2632" y="177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6" name="Oval 35"/>
            <p:cNvSpPr>
              <a:spLocks noChangeArrowheads="1"/>
            </p:cNvSpPr>
            <p:nvPr/>
          </p:nvSpPr>
          <p:spPr bwMode="auto">
            <a:xfrm>
              <a:off x="2726" y="1658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7" name="Oval 36"/>
            <p:cNvSpPr>
              <a:spLocks noChangeArrowheads="1"/>
            </p:cNvSpPr>
            <p:nvPr/>
          </p:nvSpPr>
          <p:spPr bwMode="auto">
            <a:xfrm>
              <a:off x="2824" y="166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8" name="Oval 37"/>
            <p:cNvSpPr>
              <a:spLocks noChangeArrowheads="1"/>
            </p:cNvSpPr>
            <p:nvPr/>
          </p:nvSpPr>
          <p:spPr bwMode="auto">
            <a:xfrm>
              <a:off x="2922" y="165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29" name="Oval 38"/>
            <p:cNvSpPr>
              <a:spLocks noChangeArrowheads="1"/>
            </p:cNvSpPr>
            <p:nvPr/>
          </p:nvSpPr>
          <p:spPr bwMode="auto">
            <a:xfrm>
              <a:off x="3020" y="1544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0" name="Oval 39"/>
            <p:cNvSpPr>
              <a:spLocks noChangeArrowheads="1"/>
            </p:cNvSpPr>
            <p:nvPr/>
          </p:nvSpPr>
          <p:spPr bwMode="auto">
            <a:xfrm>
              <a:off x="3117" y="150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1" name="Oval 40"/>
            <p:cNvSpPr>
              <a:spLocks noChangeArrowheads="1"/>
            </p:cNvSpPr>
            <p:nvPr/>
          </p:nvSpPr>
          <p:spPr bwMode="auto">
            <a:xfrm>
              <a:off x="3215" y="150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2" name="Oval 41"/>
            <p:cNvSpPr>
              <a:spLocks noChangeArrowheads="1"/>
            </p:cNvSpPr>
            <p:nvPr/>
          </p:nvSpPr>
          <p:spPr bwMode="auto">
            <a:xfrm>
              <a:off x="3309" y="1550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3" name="Oval 42"/>
            <p:cNvSpPr>
              <a:spLocks noChangeArrowheads="1"/>
            </p:cNvSpPr>
            <p:nvPr/>
          </p:nvSpPr>
          <p:spPr bwMode="auto">
            <a:xfrm>
              <a:off x="3407" y="1493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4" name="Oval 43"/>
            <p:cNvSpPr>
              <a:spLocks noChangeArrowheads="1"/>
            </p:cNvSpPr>
            <p:nvPr/>
          </p:nvSpPr>
          <p:spPr bwMode="auto">
            <a:xfrm>
              <a:off x="3505" y="152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5" name="Oval 44"/>
            <p:cNvSpPr>
              <a:spLocks noChangeArrowheads="1"/>
            </p:cNvSpPr>
            <p:nvPr/>
          </p:nvSpPr>
          <p:spPr bwMode="auto">
            <a:xfrm>
              <a:off x="3603" y="138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6" name="Oval 45"/>
            <p:cNvSpPr>
              <a:spLocks noChangeArrowheads="1"/>
            </p:cNvSpPr>
            <p:nvPr/>
          </p:nvSpPr>
          <p:spPr bwMode="auto">
            <a:xfrm>
              <a:off x="3700" y="132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7" name="Oval 46"/>
            <p:cNvSpPr>
              <a:spLocks noChangeArrowheads="1"/>
            </p:cNvSpPr>
            <p:nvPr/>
          </p:nvSpPr>
          <p:spPr bwMode="auto">
            <a:xfrm>
              <a:off x="3798" y="1384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8" name="Oval 47"/>
            <p:cNvSpPr>
              <a:spLocks noChangeArrowheads="1"/>
            </p:cNvSpPr>
            <p:nvPr/>
          </p:nvSpPr>
          <p:spPr bwMode="auto">
            <a:xfrm>
              <a:off x="3892" y="1324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39" name="Oval 48"/>
            <p:cNvSpPr>
              <a:spLocks noChangeArrowheads="1"/>
            </p:cNvSpPr>
            <p:nvPr/>
          </p:nvSpPr>
          <p:spPr bwMode="auto">
            <a:xfrm>
              <a:off x="3990" y="134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0" name="Oval 49"/>
            <p:cNvSpPr>
              <a:spLocks noChangeArrowheads="1"/>
            </p:cNvSpPr>
            <p:nvPr/>
          </p:nvSpPr>
          <p:spPr bwMode="auto">
            <a:xfrm>
              <a:off x="4088" y="1263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1" name="Oval 50"/>
            <p:cNvSpPr>
              <a:spLocks noChangeArrowheads="1"/>
            </p:cNvSpPr>
            <p:nvPr/>
          </p:nvSpPr>
          <p:spPr bwMode="auto">
            <a:xfrm>
              <a:off x="4186" y="1244"/>
              <a:ext cx="41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2" name="Oval 51"/>
            <p:cNvSpPr>
              <a:spLocks noChangeArrowheads="1"/>
            </p:cNvSpPr>
            <p:nvPr/>
          </p:nvSpPr>
          <p:spPr bwMode="auto">
            <a:xfrm>
              <a:off x="4283" y="122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3" name="Oval 52"/>
            <p:cNvSpPr>
              <a:spLocks noChangeArrowheads="1"/>
            </p:cNvSpPr>
            <p:nvPr/>
          </p:nvSpPr>
          <p:spPr bwMode="auto">
            <a:xfrm>
              <a:off x="4381" y="122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4" name="Oval 53"/>
            <p:cNvSpPr>
              <a:spLocks noChangeArrowheads="1"/>
            </p:cNvSpPr>
            <p:nvPr/>
          </p:nvSpPr>
          <p:spPr bwMode="auto">
            <a:xfrm>
              <a:off x="4475" y="1139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5" name="Oval 54"/>
            <p:cNvSpPr>
              <a:spLocks noChangeArrowheads="1"/>
            </p:cNvSpPr>
            <p:nvPr/>
          </p:nvSpPr>
          <p:spPr bwMode="auto">
            <a:xfrm>
              <a:off x="4573" y="1152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6" name="Oval 55"/>
            <p:cNvSpPr>
              <a:spLocks noChangeArrowheads="1"/>
            </p:cNvSpPr>
            <p:nvPr/>
          </p:nvSpPr>
          <p:spPr bwMode="auto">
            <a:xfrm>
              <a:off x="4671" y="111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7" name="Oval 56"/>
            <p:cNvSpPr>
              <a:spLocks noChangeArrowheads="1"/>
            </p:cNvSpPr>
            <p:nvPr/>
          </p:nvSpPr>
          <p:spPr bwMode="auto">
            <a:xfrm>
              <a:off x="4769" y="1206"/>
              <a:ext cx="41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8" name="Oval 57"/>
            <p:cNvSpPr>
              <a:spLocks noChangeArrowheads="1"/>
            </p:cNvSpPr>
            <p:nvPr/>
          </p:nvSpPr>
          <p:spPr bwMode="auto">
            <a:xfrm>
              <a:off x="4866" y="104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49" name="Oval 58"/>
            <p:cNvSpPr>
              <a:spLocks noChangeArrowheads="1"/>
            </p:cNvSpPr>
            <p:nvPr/>
          </p:nvSpPr>
          <p:spPr bwMode="auto">
            <a:xfrm>
              <a:off x="4964" y="1037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0" name="Oval 59"/>
            <p:cNvSpPr>
              <a:spLocks noChangeArrowheads="1"/>
            </p:cNvSpPr>
            <p:nvPr/>
          </p:nvSpPr>
          <p:spPr bwMode="auto">
            <a:xfrm>
              <a:off x="5058" y="989"/>
              <a:ext cx="42" cy="39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1" name="Oval 60"/>
            <p:cNvSpPr>
              <a:spLocks noChangeArrowheads="1"/>
            </p:cNvSpPr>
            <p:nvPr/>
          </p:nvSpPr>
          <p:spPr bwMode="auto">
            <a:xfrm>
              <a:off x="5156" y="986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2" name="Oval 61"/>
            <p:cNvSpPr>
              <a:spLocks noChangeArrowheads="1"/>
            </p:cNvSpPr>
            <p:nvPr/>
          </p:nvSpPr>
          <p:spPr bwMode="auto">
            <a:xfrm>
              <a:off x="5254" y="935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3" name="Oval 62"/>
            <p:cNvSpPr>
              <a:spLocks noChangeArrowheads="1"/>
            </p:cNvSpPr>
            <p:nvPr/>
          </p:nvSpPr>
          <p:spPr bwMode="auto">
            <a:xfrm>
              <a:off x="5352" y="926"/>
              <a:ext cx="41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4" name="Oval 63"/>
            <p:cNvSpPr>
              <a:spLocks noChangeArrowheads="1"/>
            </p:cNvSpPr>
            <p:nvPr/>
          </p:nvSpPr>
          <p:spPr bwMode="auto">
            <a:xfrm>
              <a:off x="5449" y="811"/>
              <a:ext cx="42" cy="38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5" name="Freeform 64"/>
            <p:cNvSpPr>
              <a:spLocks/>
            </p:cNvSpPr>
            <p:nvPr/>
          </p:nvSpPr>
          <p:spPr bwMode="auto">
            <a:xfrm>
              <a:off x="684" y="856"/>
              <a:ext cx="4811" cy="1567"/>
            </a:xfrm>
            <a:custGeom>
              <a:avLst/>
              <a:gdLst>
                <a:gd name="T0" fmla="*/ 14 w 1378"/>
                <a:gd name="T1" fmla="*/ 487 h 492"/>
                <a:gd name="T2" fmla="*/ 42 w 1378"/>
                <a:gd name="T3" fmla="*/ 477 h 492"/>
                <a:gd name="T4" fmla="*/ 70 w 1378"/>
                <a:gd name="T5" fmla="*/ 467 h 492"/>
                <a:gd name="T6" fmla="*/ 97 w 1378"/>
                <a:gd name="T7" fmla="*/ 457 h 492"/>
                <a:gd name="T8" fmla="*/ 125 w 1378"/>
                <a:gd name="T9" fmla="*/ 447 h 492"/>
                <a:gd name="T10" fmla="*/ 153 w 1378"/>
                <a:gd name="T11" fmla="*/ 438 h 492"/>
                <a:gd name="T12" fmla="*/ 181 w 1378"/>
                <a:gd name="T13" fmla="*/ 428 h 492"/>
                <a:gd name="T14" fmla="*/ 209 w 1378"/>
                <a:gd name="T15" fmla="*/ 418 h 492"/>
                <a:gd name="T16" fmla="*/ 237 w 1378"/>
                <a:gd name="T17" fmla="*/ 408 h 492"/>
                <a:gd name="T18" fmla="*/ 264 w 1378"/>
                <a:gd name="T19" fmla="*/ 398 h 492"/>
                <a:gd name="T20" fmla="*/ 292 w 1378"/>
                <a:gd name="T21" fmla="*/ 388 h 492"/>
                <a:gd name="T22" fmla="*/ 320 w 1378"/>
                <a:gd name="T23" fmla="*/ 378 h 492"/>
                <a:gd name="T24" fmla="*/ 348 w 1378"/>
                <a:gd name="T25" fmla="*/ 368 h 492"/>
                <a:gd name="T26" fmla="*/ 376 w 1378"/>
                <a:gd name="T27" fmla="*/ 358 h 492"/>
                <a:gd name="T28" fmla="*/ 404 w 1378"/>
                <a:gd name="T29" fmla="*/ 348 h 492"/>
                <a:gd name="T30" fmla="*/ 431 w 1378"/>
                <a:gd name="T31" fmla="*/ 338 h 492"/>
                <a:gd name="T32" fmla="*/ 459 w 1378"/>
                <a:gd name="T33" fmla="*/ 328 h 492"/>
                <a:gd name="T34" fmla="*/ 487 w 1378"/>
                <a:gd name="T35" fmla="*/ 318 h 492"/>
                <a:gd name="T36" fmla="*/ 515 w 1378"/>
                <a:gd name="T37" fmla="*/ 308 h 492"/>
                <a:gd name="T38" fmla="*/ 543 w 1378"/>
                <a:gd name="T39" fmla="*/ 298 h 492"/>
                <a:gd name="T40" fmla="*/ 571 w 1378"/>
                <a:gd name="T41" fmla="*/ 288 h 492"/>
                <a:gd name="T42" fmla="*/ 598 w 1378"/>
                <a:gd name="T43" fmla="*/ 279 h 492"/>
                <a:gd name="T44" fmla="*/ 626 w 1378"/>
                <a:gd name="T45" fmla="*/ 269 h 492"/>
                <a:gd name="T46" fmla="*/ 654 w 1378"/>
                <a:gd name="T47" fmla="*/ 259 h 492"/>
                <a:gd name="T48" fmla="*/ 682 w 1378"/>
                <a:gd name="T49" fmla="*/ 249 h 492"/>
                <a:gd name="T50" fmla="*/ 710 w 1378"/>
                <a:gd name="T51" fmla="*/ 239 h 492"/>
                <a:gd name="T52" fmla="*/ 738 w 1378"/>
                <a:gd name="T53" fmla="*/ 229 h 492"/>
                <a:gd name="T54" fmla="*/ 765 w 1378"/>
                <a:gd name="T55" fmla="*/ 219 h 492"/>
                <a:gd name="T56" fmla="*/ 793 w 1378"/>
                <a:gd name="T57" fmla="*/ 209 h 492"/>
                <a:gd name="T58" fmla="*/ 821 w 1378"/>
                <a:gd name="T59" fmla="*/ 199 h 492"/>
                <a:gd name="T60" fmla="*/ 849 w 1378"/>
                <a:gd name="T61" fmla="*/ 189 h 492"/>
                <a:gd name="T62" fmla="*/ 877 w 1378"/>
                <a:gd name="T63" fmla="*/ 179 h 492"/>
                <a:gd name="T64" fmla="*/ 905 w 1378"/>
                <a:gd name="T65" fmla="*/ 169 h 492"/>
                <a:gd name="T66" fmla="*/ 932 w 1378"/>
                <a:gd name="T67" fmla="*/ 159 h 492"/>
                <a:gd name="T68" fmla="*/ 960 w 1378"/>
                <a:gd name="T69" fmla="*/ 149 h 492"/>
                <a:gd name="T70" fmla="*/ 988 w 1378"/>
                <a:gd name="T71" fmla="*/ 139 h 492"/>
                <a:gd name="T72" fmla="*/ 1016 w 1378"/>
                <a:gd name="T73" fmla="*/ 129 h 492"/>
                <a:gd name="T74" fmla="*/ 1044 w 1378"/>
                <a:gd name="T75" fmla="*/ 120 h 492"/>
                <a:gd name="T76" fmla="*/ 1071 w 1378"/>
                <a:gd name="T77" fmla="*/ 110 h 492"/>
                <a:gd name="T78" fmla="*/ 1099 w 1378"/>
                <a:gd name="T79" fmla="*/ 100 h 492"/>
                <a:gd name="T80" fmla="*/ 1127 w 1378"/>
                <a:gd name="T81" fmla="*/ 90 h 492"/>
                <a:gd name="T82" fmla="*/ 1155 w 1378"/>
                <a:gd name="T83" fmla="*/ 80 h 492"/>
                <a:gd name="T84" fmla="*/ 1183 w 1378"/>
                <a:gd name="T85" fmla="*/ 70 h 492"/>
                <a:gd name="T86" fmla="*/ 1211 w 1378"/>
                <a:gd name="T87" fmla="*/ 60 h 492"/>
                <a:gd name="T88" fmla="*/ 1238 w 1378"/>
                <a:gd name="T89" fmla="*/ 50 h 492"/>
                <a:gd name="T90" fmla="*/ 1266 w 1378"/>
                <a:gd name="T91" fmla="*/ 40 h 492"/>
                <a:gd name="T92" fmla="*/ 1294 w 1378"/>
                <a:gd name="T93" fmla="*/ 30 h 492"/>
                <a:gd name="T94" fmla="*/ 1322 w 1378"/>
                <a:gd name="T95" fmla="*/ 20 h 492"/>
                <a:gd name="T96" fmla="*/ 1350 w 1378"/>
                <a:gd name="T97" fmla="*/ 10 h 492"/>
                <a:gd name="T98" fmla="*/ 1378 w 1378"/>
                <a:gd name="T99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8" h="492">
                  <a:moveTo>
                    <a:pt x="0" y="492"/>
                  </a:moveTo>
                  <a:lnTo>
                    <a:pt x="14" y="487"/>
                  </a:lnTo>
                  <a:lnTo>
                    <a:pt x="28" y="482"/>
                  </a:lnTo>
                  <a:lnTo>
                    <a:pt x="42" y="477"/>
                  </a:lnTo>
                  <a:lnTo>
                    <a:pt x="56" y="472"/>
                  </a:lnTo>
                  <a:lnTo>
                    <a:pt x="70" y="467"/>
                  </a:lnTo>
                  <a:lnTo>
                    <a:pt x="84" y="462"/>
                  </a:lnTo>
                  <a:lnTo>
                    <a:pt x="97" y="457"/>
                  </a:lnTo>
                  <a:lnTo>
                    <a:pt x="111" y="452"/>
                  </a:lnTo>
                  <a:lnTo>
                    <a:pt x="125" y="447"/>
                  </a:lnTo>
                  <a:lnTo>
                    <a:pt x="139" y="443"/>
                  </a:lnTo>
                  <a:lnTo>
                    <a:pt x="153" y="438"/>
                  </a:lnTo>
                  <a:lnTo>
                    <a:pt x="167" y="433"/>
                  </a:lnTo>
                  <a:lnTo>
                    <a:pt x="181" y="428"/>
                  </a:lnTo>
                  <a:lnTo>
                    <a:pt x="195" y="423"/>
                  </a:lnTo>
                  <a:lnTo>
                    <a:pt x="209" y="418"/>
                  </a:lnTo>
                  <a:lnTo>
                    <a:pt x="223" y="413"/>
                  </a:lnTo>
                  <a:lnTo>
                    <a:pt x="237" y="408"/>
                  </a:lnTo>
                  <a:lnTo>
                    <a:pt x="251" y="403"/>
                  </a:lnTo>
                  <a:lnTo>
                    <a:pt x="264" y="398"/>
                  </a:lnTo>
                  <a:lnTo>
                    <a:pt x="278" y="393"/>
                  </a:lnTo>
                  <a:lnTo>
                    <a:pt x="292" y="388"/>
                  </a:lnTo>
                  <a:lnTo>
                    <a:pt x="306" y="383"/>
                  </a:lnTo>
                  <a:lnTo>
                    <a:pt x="320" y="378"/>
                  </a:lnTo>
                  <a:lnTo>
                    <a:pt x="334" y="373"/>
                  </a:lnTo>
                  <a:lnTo>
                    <a:pt x="348" y="368"/>
                  </a:lnTo>
                  <a:lnTo>
                    <a:pt x="362" y="363"/>
                  </a:lnTo>
                  <a:lnTo>
                    <a:pt x="376" y="358"/>
                  </a:lnTo>
                  <a:lnTo>
                    <a:pt x="390" y="353"/>
                  </a:lnTo>
                  <a:lnTo>
                    <a:pt x="404" y="348"/>
                  </a:lnTo>
                  <a:lnTo>
                    <a:pt x="417" y="343"/>
                  </a:lnTo>
                  <a:lnTo>
                    <a:pt x="431" y="338"/>
                  </a:lnTo>
                  <a:lnTo>
                    <a:pt x="445" y="333"/>
                  </a:lnTo>
                  <a:lnTo>
                    <a:pt x="459" y="328"/>
                  </a:lnTo>
                  <a:lnTo>
                    <a:pt x="473" y="323"/>
                  </a:lnTo>
                  <a:lnTo>
                    <a:pt x="487" y="318"/>
                  </a:lnTo>
                  <a:lnTo>
                    <a:pt x="501" y="313"/>
                  </a:lnTo>
                  <a:lnTo>
                    <a:pt x="515" y="308"/>
                  </a:lnTo>
                  <a:lnTo>
                    <a:pt x="529" y="303"/>
                  </a:lnTo>
                  <a:lnTo>
                    <a:pt x="543" y="298"/>
                  </a:lnTo>
                  <a:lnTo>
                    <a:pt x="557" y="293"/>
                  </a:lnTo>
                  <a:lnTo>
                    <a:pt x="571" y="288"/>
                  </a:lnTo>
                  <a:lnTo>
                    <a:pt x="584" y="284"/>
                  </a:lnTo>
                  <a:lnTo>
                    <a:pt x="598" y="279"/>
                  </a:lnTo>
                  <a:lnTo>
                    <a:pt x="612" y="274"/>
                  </a:lnTo>
                  <a:lnTo>
                    <a:pt x="626" y="269"/>
                  </a:lnTo>
                  <a:lnTo>
                    <a:pt x="640" y="264"/>
                  </a:lnTo>
                  <a:lnTo>
                    <a:pt x="654" y="259"/>
                  </a:lnTo>
                  <a:lnTo>
                    <a:pt x="668" y="254"/>
                  </a:lnTo>
                  <a:lnTo>
                    <a:pt x="682" y="249"/>
                  </a:lnTo>
                  <a:lnTo>
                    <a:pt x="696" y="244"/>
                  </a:lnTo>
                  <a:lnTo>
                    <a:pt x="710" y="239"/>
                  </a:lnTo>
                  <a:lnTo>
                    <a:pt x="724" y="234"/>
                  </a:lnTo>
                  <a:lnTo>
                    <a:pt x="738" y="229"/>
                  </a:lnTo>
                  <a:lnTo>
                    <a:pt x="751" y="224"/>
                  </a:lnTo>
                  <a:lnTo>
                    <a:pt x="765" y="219"/>
                  </a:lnTo>
                  <a:lnTo>
                    <a:pt x="779" y="214"/>
                  </a:lnTo>
                  <a:lnTo>
                    <a:pt x="793" y="209"/>
                  </a:lnTo>
                  <a:lnTo>
                    <a:pt x="807" y="204"/>
                  </a:lnTo>
                  <a:lnTo>
                    <a:pt x="821" y="199"/>
                  </a:lnTo>
                  <a:lnTo>
                    <a:pt x="835" y="194"/>
                  </a:lnTo>
                  <a:lnTo>
                    <a:pt x="849" y="189"/>
                  </a:lnTo>
                  <a:lnTo>
                    <a:pt x="863" y="184"/>
                  </a:lnTo>
                  <a:lnTo>
                    <a:pt x="877" y="179"/>
                  </a:lnTo>
                  <a:lnTo>
                    <a:pt x="891" y="174"/>
                  </a:lnTo>
                  <a:lnTo>
                    <a:pt x="905" y="169"/>
                  </a:lnTo>
                  <a:lnTo>
                    <a:pt x="918" y="164"/>
                  </a:lnTo>
                  <a:lnTo>
                    <a:pt x="932" y="159"/>
                  </a:lnTo>
                  <a:lnTo>
                    <a:pt x="946" y="154"/>
                  </a:lnTo>
                  <a:lnTo>
                    <a:pt x="960" y="149"/>
                  </a:lnTo>
                  <a:lnTo>
                    <a:pt x="974" y="144"/>
                  </a:lnTo>
                  <a:lnTo>
                    <a:pt x="988" y="139"/>
                  </a:lnTo>
                  <a:lnTo>
                    <a:pt x="1002" y="134"/>
                  </a:lnTo>
                  <a:lnTo>
                    <a:pt x="1016" y="129"/>
                  </a:lnTo>
                  <a:lnTo>
                    <a:pt x="1030" y="125"/>
                  </a:lnTo>
                  <a:lnTo>
                    <a:pt x="1044" y="120"/>
                  </a:lnTo>
                  <a:lnTo>
                    <a:pt x="1058" y="115"/>
                  </a:lnTo>
                  <a:lnTo>
                    <a:pt x="1071" y="110"/>
                  </a:lnTo>
                  <a:lnTo>
                    <a:pt x="1085" y="105"/>
                  </a:lnTo>
                  <a:lnTo>
                    <a:pt x="1099" y="100"/>
                  </a:lnTo>
                  <a:lnTo>
                    <a:pt x="1113" y="95"/>
                  </a:lnTo>
                  <a:lnTo>
                    <a:pt x="1127" y="90"/>
                  </a:lnTo>
                  <a:lnTo>
                    <a:pt x="1141" y="85"/>
                  </a:lnTo>
                  <a:lnTo>
                    <a:pt x="1155" y="80"/>
                  </a:lnTo>
                  <a:lnTo>
                    <a:pt x="1169" y="75"/>
                  </a:lnTo>
                  <a:lnTo>
                    <a:pt x="1183" y="70"/>
                  </a:lnTo>
                  <a:lnTo>
                    <a:pt x="1197" y="65"/>
                  </a:lnTo>
                  <a:lnTo>
                    <a:pt x="1211" y="60"/>
                  </a:lnTo>
                  <a:lnTo>
                    <a:pt x="1225" y="55"/>
                  </a:lnTo>
                  <a:lnTo>
                    <a:pt x="1238" y="50"/>
                  </a:lnTo>
                  <a:lnTo>
                    <a:pt x="1252" y="45"/>
                  </a:lnTo>
                  <a:lnTo>
                    <a:pt x="1266" y="40"/>
                  </a:lnTo>
                  <a:lnTo>
                    <a:pt x="1280" y="35"/>
                  </a:lnTo>
                  <a:lnTo>
                    <a:pt x="1294" y="30"/>
                  </a:lnTo>
                  <a:lnTo>
                    <a:pt x="1308" y="25"/>
                  </a:lnTo>
                  <a:lnTo>
                    <a:pt x="1322" y="20"/>
                  </a:lnTo>
                  <a:lnTo>
                    <a:pt x="1336" y="15"/>
                  </a:lnTo>
                  <a:lnTo>
                    <a:pt x="1350" y="10"/>
                  </a:lnTo>
                  <a:lnTo>
                    <a:pt x="1364" y="5"/>
                  </a:lnTo>
                  <a:lnTo>
                    <a:pt x="1378" y="0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6" name="Freeform 65"/>
            <p:cNvSpPr>
              <a:spLocks/>
            </p:cNvSpPr>
            <p:nvPr/>
          </p:nvSpPr>
          <p:spPr bwMode="auto">
            <a:xfrm>
              <a:off x="681" y="3277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7" name="Freeform 66"/>
            <p:cNvSpPr>
              <a:spLocks/>
            </p:cNvSpPr>
            <p:nvPr/>
          </p:nvSpPr>
          <p:spPr bwMode="auto">
            <a:xfrm>
              <a:off x="778" y="3168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8" name="Freeform 67"/>
            <p:cNvSpPr>
              <a:spLocks/>
            </p:cNvSpPr>
            <p:nvPr/>
          </p:nvSpPr>
          <p:spPr bwMode="auto">
            <a:xfrm>
              <a:off x="876" y="3015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59" name="Freeform 68"/>
            <p:cNvSpPr>
              <a:spLocks/>
            </p:cNvSpPr>
            <p:nvPr/>
          </p:nvSpPr>
          <p:spPr bwMode="auto">
            <a:xfrm>
              <a:off x="974" y="3102"/>
              <a:ext cx="52" cy="44"/>
            </a:xfrm>
            <a:custGeom>
              <a:avLst/>
              <a:gdLst>
                <a:gd name="T0" fmla="*/ 24 w 52"/>
                <a:gd name="T1" fmla="*/ 0 h 44"/>
                <a:gd name="T2" fmla="*/ 0 w 52"/>
                <a:gd name="T3" fmla="*/ 44 h 44"/>
                <a:gd name="T4" fmla="*/ 52 w 52"/>
                <a:gd name="T5" fmla="*/ 44 h 44"/>
                <a:gd name="T6" fmla="*/ 24 w 5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4">
                  <a:moveTo>
                    <a:pt x="24" y="0"/>
                  </a:moveTo>
                  <a:lnTo>
                    <a:pt x="0" y="44"/>
                  </a:lnTo>
                  <a:lnTo>
                    <a:pt x="52" y="4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0" name="Freeform 69"/>
            <p:cNvSpPr>
              <a:spLocks/>
            </p:cNvSpPr>
            <p:nvPr/>
          </p:nvSpPr>
          <p:spPr bwMode="auto">
            <a:xfrm>
              <a:off x="1068" y="297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1" name="Freeform 70"/>
            <p:cNvSpPr>
              <a:spLocks/>
            </p:cNvSpPr>
            <p:nvPr/>
          </p:nvSpPr>
          <p:spPr bwMode="auto">
            <a:xfrm>
              <a:off x="1166" y="297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2" name="Freeform 71"/>
            <p:cNvSpPr>
              <a:spLocks/>
            </p:cNvSpPr>
            <p:nvPr/>
          </p:nvSpPr>
          <p:spPr bwMode="auto">
            <a:xfrm>
              <a:off x="1264" y="2872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3" name="Freeform 72"/>
            <p:cNvSpPr>
              <a:spLocks/>
            </p:cNvSpPr>
            <p:nvPr/>
          </p:nvSpPr>
          <p:spPr bwMode="auto">
            <a:xfrm>
              <a:off x="1361" y="2802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4" name="Freeform 73"/>
            <p:cNvSpPr>
              <a:spLocks/>
            </p:cNvSpPr>
            <p:nvPr/>
          </p:nvSpPr>
          <p:spPr bwMode="auto">
            <a:xfrm>
              <a:off x="1459" y="2815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5" name="Freeform 74"/>
            <p:cNvSpPr>
              <a:spLocks/>
            </p:cNvSpPr>
            <p:nvPr/>
          </p:nvSpPr>
          <p:spPr bwMode="auto">
            <a:xfrm>
              <a:off x="1557" y="2840"/>
              <a:ext cx="52" cy="45"/>
            </a:xfrm>
            <a:custGeom>
              <a:avLst/>
              <a:gdLst>
                <a:gd name="T0" fmla="*/ 24 w 52"/>
                <a:gd name="T1" fmla="*/ 0 h 45"/>
                <a:gd name="T2" fmla="*/ 0 w 52"/>
                <a:gd name="T3" fmla="*/ 45 h 45"/>
                <a:gd name="T4" fmla="*/ 52 w 52"/>
                <a:gd name="T5" fmla="*/ 45 h 45"/>
                <a:gd name="T6" fmla="*/ 24 w 5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5">
                  <a:moveTo>
                    <a:pt x="24" y="0"/>
                  </a:moveTo>
                  <a:lnTo>
                    <a:pt x="0" y="45"/>
                  </a:lnTo>
                  <a:lnTo>
                    <a:pt x="52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6" name="Freeform 75"/>
            <p:cNvSpPr>
              <a:spLocks/>
            </p:cNvSpPr>
            <p:nvPr/>
          </p:nvSpPr>
          <p:spPr bwMode="auto">
            <a:xfrm>
              <a:off x="1651" y="275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7" name="Freeform 76"/>
            <p:cNvSpPr>
              <a:spLocks/>
            </p:cNvSpPr>
            <p:nvPr/>
          </p:nvSpPr>
          <p:spPr bwMode="auto">
            <a:xfrm>
              <a:off x="1749" y="2706"/>
              <a:ext cx="56" cy="42"/>
            </a:xfrm>
            <a:custGeom>
              <a:avLst/>
              <a:gdLst>
                <a:gd name="T0" fmla="*/ 28 w 56"/>
                <a:gd name="T1" fmla="*/ 0 h 42"/>
                <a:gd name="T2" fmla="*/ 0 w 56"/>
                <a:gd name="T3" fmla="*/ 42 h 42"/>
                <a:gd name="T4" fmla="*/ 56 w 56"/>
                <a:gd name="T5" fmla="*/ 42 h 42"/>
                <a:gd name="T6" fmla="*/ 28 w 56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lnTo>
                    <a:pt x="0" y="42"/>
                  </a:lnTo>
                  <a:lnTo>
                    <a:pt x="56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8" name="Freeform 77"/>
            <p:cNvSpPr>
              <a:spLocks/>
            </p:cNvSpPr>
            <p:nvPr/>
          </p:nvSpPr>
          <p:spPr bwMode="auto">
            <a:xfrm>
              <a:off x="1847" y="2700"/>
              <a:ext cx="56" cy="42"/>
            </a:xfrm>
            <a:custGeom>
              <a:avLst/>
              <a:gdLst>
                <a:gd name="T0" fmla="*/ 28 w 56"/>
                <a:gd name="T1" fmla="*/ 0 h 42"/>
                <a:gd name="T2" fmla="*/ 0 w 56"/>
                <a:gd name="T3" fmla="*/ 42 h 42"/>
                <a:gd name="T4" fmla="*/ 56 w 56"/>
                <a:gd name="T5" fmla="*/ 42 h 42"/>
                <a:gd name="T6" fmla="*/ 28 w 56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lnTo>
                    <a:pt x="0" y="42"/>
                  </a:lnTo>
                  <a:lnTo>
                    <a:pt x="56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69" name="Freeform 78"/>
            <p:cNvSpPr>
              <a:spLocks/>
            </p:cNvSpPr>
            <p:nvPr/>
          </p:nvSpPr>
          <p:spPr bwMode="auto">
            <a:xfrm>
              <a:off x="1944" y="2605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0" name="Freeform 79"/>
            <p:cNvSpPr>
              <a:spLocks/>
            </p:cNvSpPr>
            <p:nvPr/>
          </p:nvSpPr>
          <p:spPr bwMode="auto">
            <a:xfrm>
              <a:off x="2042" y="2589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1" name="Freeform 80"/>
            <p:cNvSpPr>
              <a:spLocks/>
            </p:cNvSpPr>
            <p:nvPr/>
          </p:nvSpPr>
          <p:spPr bwMode="auto">
            <a:xfrm>
              <a:off x="2140" y="2426"/>
              <a:ext cx="52" cy="45"/>
            </a:xfrm>
            <a:custGeom>
              <a:avLst/>
              <a:gdLst>
                <a:gd name="T0" fmla="*/ 24 w 52"/>
                <a:gd name="T1" fmla="*/ 0 h 45"/>
                <a:gd name="T2" fmla="*/ 0 w 52"/>
                <a:gd name="T3" fmla="*/ 45 h 45"/>
                <a:gd name="T4" fmla="*/ 52 w 52"/>
                <a:gd name="T5" fmla="*/ 45 h 45"/>
                <a:gd name="T6" fmla="*/ 24 w 5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5">
                  <a:moveTo>
                    <a:pt x="24" y="0"/>
                  </a:moveTo>
                  <a:lnTo>
                    <a:pt x="0" y="45"/>
                  </a:lnTo>
                  <a:lnTo>
                    <a:pt x="52" y="45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2" name="Freeform 81"/>
            <p:cNvSpPr>
              <a:spLocks/>
            </p:cNvSpPr>
            <p:nvPr/>
          </p:nvSpPr>
          <p:spPr bwMode="auto">
            <a:xfrm>
              <a:off x="2234" y="2334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3" name="Freeform 82"/>
            <p:cNvSpPr>
              <a:spLocks/>
            </p:cNvSpPr>
            <p:nvPr/>
          </p:nvSpPr>
          <p:spPr bwMode="auto">
            <a:xfrm>
              <a:off x="2332" y="2401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4" name="Freeform 83"/>
            <p:cNvSpPr>
              <a:spLocks/>
            </p:cNvSpPr>
            <p:nvPr/>
          </p:nvSpPr>
          <p:spPr bwMode="auto">
            <a:xfrm>
              <a:off x="2430" y="233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5" name="Freeform 84"/>
            <p:cNvSpPr>
              <a:spLocks/>
            </p:cNvSpPr>
            <p:nvPr/>
          </p:nvSpPr>
          <p:spPr bwMode="auto">
            <a:xfrm>
              <a:off x="2527" y="2225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6" name="Freeform 85"/>
            <p:cNvSpPr>
              <a:spLocks/>
            </p:cNvSpPr>
            <p:nvPr/>
          </p:nvSpPr>
          <p:spPr bwMode="auto">
            <a:xfrm>
              <a:off x="2625" y="2181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7" name="Freeform 86"/>
            <p:cNvSpPr>
              <a:spLocks/>
            </p:cNvSpPr>
            <p:nvPr/>
          </p:nvSpPr>
          <p:spPr bwMode="auto">
            <a:xfrm>
              <a:off x="2719" y="2072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8" name="Freeform 87"/>
            <p:cNvSpPr>
              <a:spLocks/>
            </p:cNvSpPr>
            <p:nvPr/>
          </p:nvSpPr>
          <p:spPr bwMode="auto">
            <a:xfrm>
              <a:off x="2817" y="2159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79" name="Freeform 88"/>
            <p:cNvSpPr>
              <a:spLocks/>
            </p:cNvSpPr>
            <p:nvPr/>
          </p:nvSpPr>
          <p:spPr bwMode="auto">
            <a:xfrm>
              <a:off x="2915" y="2069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0" name="Freeform 89"/>
            <p:cNvSpPr>
              <a:spLocks/>
            </p:cNvSpPr>
            <p:nvPr/>
          </p:nvSpPr>
          <p:spPr bwMode="auto">
            <a:xfrm>
              <a:off x="3013" y="1996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1" name="Freeform 90"/>
            <p:cNvSpPr>
              <a:spLocks/>
            </p:cNvSpPr>
            <p:nvPr/>
          </p:nvSpPr>
          <p:spPr bwMode="auto">
            <a:xfrm>
              <a:off x="3110" y="1923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2" name="Freeform 91"/>
            <p:cNvSpPr>
              <a:spLocks/>
            </p:cNvSpPr>
            <p:nvPr/>
          </p:nvSpPr>
          <p:spPr bwMode="auto">
            <a:xfrm>
              <a:off x="3208" y="196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3" name="Freeform 92"/>
            <p:cNvSpPr>
              <a:spLocks/>
            </p:cNvSpPr>
            <p:nvPr/>
          </p:nvSpPr>
          <p:spPr bwMode="auto">
            <a:xfrm>
              <a:off x="3302" y="2006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4" name="Freeform 93"/>
            <p:cNvSpPr>
              <a:spLocks/>
            </p:cNvSpPr>
            <p:nvPr/>
          </p:nvSpPr>
          <p:spPr bwMode="auto">
            <a:xfrm>
              <a:off x="3400" y="1869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5" name="Freeform 94"/>
            <p:cNvSpPr>
              <a:spLocks/>
            </p:cNvSpPr>
            <p:nvPr/>
          </p:nvSpPr>
          <p:spPr bwMode="auto">
            <a:xfrm>
              <a:off x="3498" y="1802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6" name="Freeform 95"/>
            <p:cNvSpPr>
              <a:spLocks/>
            </p:cNvSpPr>
            <p:nvPr/>
          </p:nvSpPr>
          <p:spPr bwMode="auto">
            <a:xfrm>
              <a:off x="3596" y="1792"/>
              <a:ext cx="55" cy="42"/>
            </a:xfrm>
            <a:custGeom>
              <a:avLst/>
              <a:gdLst>
                <a:gd name="T0" fmla="*/ 28 w 55"/>
                <a:gd name="T1" fmla="*/ 0 h 42"/>
                <a:gd name="T2" fmla="*/ 0 w 55"/>
                <a:gd name="T3" fmla="*/ 42 h 42"/>
                <a:gd name="T4" fmla="*/ 55 w 55"/>
                <a:gd name="T5" fmla="*/ 42 h 42"/>
                <a:gd name="T6" fmla="*/ 28 w 55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2">
                  <a:moveTo>
                    <a:pt x="28" y="0"/>
                  </a:moveTo>
                  <a:lnTo>
                    <a:pt x="0" y="42"/>
                  </a:lnTo>
                  <a:lnTo>
                    <a:pt x="55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7" name="Freeform 96"/>
            <p:cNvSpPr>
              <a:spLocks/>
            </p:cNvSpPr>
            <p:nvPr/>
          </p:nvSpPr>
          <p:spPr bwMode="auto">
            <a:xfrm>
              <a:off x="3693" y="1773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8" name="Freeform 97"/>
            <p:cNvSpPr>
              <a:spLocks/>
            </p:cNvSpPr>
            <p:nvPr/>
          </p:nvSpPr>
          <p:spPr bwMode="auto">
            <a:xfrm>
              <a:off x="3791" y="1805"/>
              <a:ext cx="52" cy="44"/>
            </a:xfrm>
            <a:custGeom>
              <a:avLst/>
              <a:gdLst>
                <a:gd name="T0" fmla="*/ 28 w 52"/>
                <a:gd name="T1" fmla="*/ 0 h 44"/>
                <a:gd name="T2" fmla="*/ 0 w 52"/>
                <a:gd name="T3" fmla="*/ 44 h 44"/>
                <a:gd name="T4" fmla="*/ 52 w 52"/>
                <a:gd name="T5" fmla="*/ 44 h 44"/>
                <a:gd name="T6" fmla="*/ 28 w 5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4">
                  <a:moveTo>
                    <a:pt x="28" y="0"/>
                  </a:moveTo>
                  <a:lnTo>
                    <a:pt x="0" y="44"/>
                  </a:lnTo>
                  <a:lnTo>
                    <a:pt x="52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89" name="Freeform 98"/>
            <p:cNvSpPr>
              <a:spLocks/>
            </p:cNvSpPr>
            <p:nvPr/>
          </p:nvSpPr>
          <p:spPr bwMode="auto">
            <a:xfrm>
              <a:off x="3885" y="1588"/>
              <a:ext cx="56" cy="42"/>
            </a:xfrm>
            <a:custGeom>
              <a:avLst/>
              <a:gdLst>
                <a:gd name="T0" fmla="*/ 28 w 56"/>
                <a:gd name="T1" fmla="*/ 0 h 42"/>
                <a:gd name="T2" fmla="*/ 0 w 56"/>
                <a:gd name="T3" fmla="*/ 42 h 42"/>
                <a:gd name="T4" fmla="*/ 56 w 56"/>
                <a:gd name="T5" fmla="*/ 42 h 42"/>
                <a:gd name="T6" fmla="*/ 28 w 56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2">
                  <a:moveTo>
                    <a:pt x="28" y="0"/>
                  </a:moveTo>
                  <a:lnTo>
                    <a:pt x="0" y="42"/>
                  </a:lnTo>
                  <a:lnTo>
                    <a:pt x="56" y="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0" name="Freeform 99"/>
            <p:cNvSpPr>
              <a:spLocks/>
            </p:cNvSpPr>
            <p:nvPr/>
          </p:nvSpPr>
          <p:spPr bwMode="auto">
            <a:xfrm>
              <a:off x="3983" y="153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1" name="Freeform 100"/>
            <p:cNvSpPr>
              <a:spLocks/>
            </p:cNvSpPr>
            <p:nvPr/>
          </p:nvSpPr>
          <p:spPr bwMode="auto">
            <a:xfrm>
              <a:off x="4081" y="1496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2" name="Freeform 101"/>
            <p:cNvSpPr>
              <a:spLocks/>
            </p:cNvSpPr>
            <p:nvPr/>
          </p:nvSpPr>
          <p:spPr bwMode="auto">
            <a:xfrm>
              <a:off x="4179" y="1550"/>
              <a:ext cx="55" cy="45"/>
            </a:xfrm>
            <a:custGeom>
              <a:avLst/>
              <a:gdLst>
                <a:gd name="T0" fmla="*/ 28 w 55"/>
                <a:gd name="T1" fmla="*/ 0 h 45"/>
                <a:gd name="T2" fmla="*/ 0 w 55"/>
                <a:gd name="T3" fmla="*/ 45 h 45"/>
                <a:gd name="T4" fmla="*/ 55 w 55"/>
                <a:gd name="T5" fmla="*/ 45 h 45"/>
                <a:gd name="T6" fmla="*/ 28 w 55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5">
                  <a:moveTo>
                    <a:pt x="28" y="0"/>
                  </a:moveTo>
                  <a:lnTo>
                    <a:pt x="0" y="45"/>
                  </a:lnTo>
                  <a:lnTo>
                    <a:pt x="55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3" name="Freeform 102"/>
            <p:cNvSpPr>
              <a:spLocks/>
            </p:cNvSpPr>
            <p:nvPr/>
          </p:nvSpPr>
          <p:spPr bwMode="auto">
            <a:xfrm>
              <a:off x="4276" y="1394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4" name="Freeform 103"/>
            <p:cNvSpPr>
              <a:spLocks/>
            </p:cNvSpPr>
            <p:nvPr/>
          </p:nvSpPr>
          <p:spPr bwMode="auto">
            <a:xfrm>
              <a:off x="4374" y="1505"/>
              <a:ext cx="52" cy="45"/>
            </a:xfrm>
            <a:custGeom>
              <a:avLst/>
              <a:gdLst>
                <a:gd name="T0" fmla="*/ 28 w 52"/>
                <a:gd name="T1" fmla="*/ 0 h 45"/>
                <a:gd name="T2" fmla="*/ 0 w 52"/>
                <a:gd name="T3" fmla="*/ 45 h 45"/>
                <a:gd name="T4" fmla="*/ 52 w 52"/>
                <a:gd name="T5" fmla="*/ 45 h 45"/>
                <a:gd name="T6" fmla="*/ 28 w 5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5">
                  <a:moveTo>
                    <a:pt x="28" y="0"/>
                  </a:moveTo>
                  <a:lnTo>
                    <a:pt x="0" y="45"/>
                  </a:lnTo>
                  <a:lnTo>
                    <a:pt x="52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5" name="Freeform 104"/>
            <p:cNvSpPr>
              <a:spLocks/>
            </p:cNvSpPr>
            <p:nvPr/>
          </p:nvSpPr>
          <p:spPr bwMode="auto">
            <a:xfrm>
              <a:off x="4468" y="1423"/>
              <a:ext cx="56" cy="41"/>
            </a:xfrm>
            <a:custGeom>
              <a:avLst/>
              <a:gdLst>
                <a:gd name="T0" fmla="*/ 28 w 56"/>
                <a:gd name="T1" fmla="*/ 0 h 41"/>
                <a:gd name="T2" fmla="*/ 0 w 56"/>
                <a:gd name="T3" fmla="*/ 41 h 41"/>
                <a:gd name="T4" fmla="*/ 56 w 56"/>
                <a:gd name="T5" fmla="*/ 41 h 41"/>
                <a:gd name="T6" fmla="*/ 28 w 56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28" y="0"/>
                  </a:moveTo>
                  <a:lnTo>
                    <a:pt x="0" y="41"/>
                  </a:lnTo>
                  <a:lnTo>
                    <a:pt x="56" y="4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6" name="Freeform 105"/>
            <p:cNvSpPr>
              <a:spLocks/>
            </p:cNvSpPr>
            <p:nvPr/>
          </p:nvSpPr>
          <p:spPr bwMode="auto">
            <a:xfrm>
              <a:off x="4566" y="1289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7" name="Freeform 106"/>
            <p:cNvSpPr>
              <a:spLocks/>
            </p:cNvSpPr>
            <p:nvPr/>
          </p:nvSpPr>
          <p:spPr bwMode="auto">
            <a:xfrm>
              <a:off x="4664" y="1209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8" name="Freeform 107"/>
            <p:cNvSpPr>
              <a:spLocks/>
            </p:cNvSpPr>
            <p:nvPr/>
          </p:nvSpPr>
          <p:spPr bwMode="auto">
            <a:xfrm>
              <a:off x="4762" y="1209"/>
              <a:ext cx="55" cy="45"/>
            </a:xfrm>
            <a:custGeom>
              <a:avLst/>
              <a:gdLst>
                <a:gd name="T0" fmla="*/ 28 w 55"/>
                <a:gd name="T1" fmla="*/ 0 h 45"/>
                <a:gd name="T2" fmla="*/ 0 w 55"/>
                <a:gd name="T3" fmla="*/ 45 h 45"/>
                <a:gd name="T4" fmla="*/ 55 w 55"/>
                <a:gd name="T5" fmla="*/ 45 h 45"/>
                <a:gd name="T6" fmla="*/ 28 w 55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5">
                  <a:moveTo>
                    <a:pt x="28" y="0"/>
                  </a:moveTo>
                  <a:lnTo>
                    <a:pt x="0" y="45"/>
                  </a:lnTo>
                  <a:lnTo>
                    <a:pt x="55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399" name="Freeform 108"/>
            <p:cNvSpPr>
              <a:spLocks/>
            </p:cNvSpPr>
            <p:nvPr/>
          </p:nvSpPr>
          <p:spPr bwMode="auto">
            <a:xfrm>
              <a:off x="4859" y="1231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0" name="Freeform 109"/>
            <p:cNvSpPr>
              <a:spLocks/>
            </p:cNvSpPr>
            <p:nvPr/>
          </p:nvSpPr>
          <p:spPr bwMode="auto">
            <a:xfrm>
              <a:off x="4957" y="1079"/>
              <a:ext cx="52" cy="44"/>
            </a:xfrm>
            <a:custGeom>
              <a:avLst/>
              <a:gdLst>
                <a:gd name="T0" fmla="*/ 28 w 52"/>
                <a:gd name="T1" fmla="*/ 0 h 44"/>
                <a:gd name="T2" fmla="*/ 0 w 52"/>
                <a:gd name="T3" fmla="*/ 44 h 44"/>
                <a:gd name="T4" fmla="*/ 52 w 52"/>
                <a:gd name="T5" fmla="*/ 44 h 44"/>
                <a:gd name="T6" fmla="*/ 28 w 5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4">
                  <a:moveTo>
                    <a:pt x="28" y="0"/>
                  </a:moveTo>
                  <a:lnTo>
                    <a:pt x="0" y="44"/>
                  </a:lnTo>
                  <a:lnTo>
                    <a:pt x="52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1" name="Freeform 110"/>
            <p:cNvSpPr>
              <a:spLocks/>
            </p:cNvSpPr>
            <p:nvPr/>
          </p:nvSpPr>
          <p:spPr bwMode="auto">
            <a:xfrm>
              <a:off x="5051" y="1037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2" name="Freeform 111"/>
            <p:cNvSpPr>
              <a:spLocks/>
            </p:cNvSpPr>
            <p:nvPr/>
          </p:nvSpPr>
          <p:spPr bwMode="auto">
            <a:xfrm>
              <a:off x="5149" y="862"/>
              <a:ext cx="56" cy="44"/>
            </a:xfrm>
            <a:custGeom>
              <a:avLst/>
              <a:gdLst>
                <a:gd name="T0" fmla="*/ 28 w 56"/>
                <a:gd name="T1" fmla="*/ 0 h 44"/>
                <a:gd name="T2" fmla="*/ 0 w 56"/>
                <a:gd name="T3" fmla="*/ 44 h 44"/>
                <a:gd name="T4" fmla="*/ 56 w 56"/>
                <a:gd name="T5" fmla="*/ 44 h 44"/>
                <a:gd name="T6" fmla="*/ 28 w 56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4">
                  <a:moveTo>
                    <a:pt x="28" y="0"/>
                  </a:moveTo>
                  <a:lnTo>
                    <a:pt x="0" y="44"/>
                  </a:lnTo>
                  <a:lnTo>
                    <a:pt x="56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3" name="Freeform 112"/>
            <p:cNvSpPr>
              <a:spLocks/>
            </p:cNvSpPr>
            <p:nvPr/>
          </p:nvSpPr>
          <p:spPr bwMode="auto">
            <a:xfrm>
              <a:off x="5247" y="102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4" name="Freeform 113"/>
            <p:cNvSpPr>
              <a:spLocks/>
            </p:cNvSpPr>
            <p:nvPr/>
          </p:nvSpPr>
          <p:spPr bwMode="auto">
            <a:xfrm>
              <a:off x="5345" y="929"/>
              <a:ext cx="55" cy="44"/>
            </a:xfrm>
            <a:custGeom>
              <a:avLst/>
              <a:gdLst>
                <a:gd name="T0" fmla="*/ 28 w 55"/>
                <a:gd name="T1" fmla="*/ 0 h 44"/>
                <a:gd name="T2" fmla="*/ 0 w 55"/>
                <a:gd name="T3" fmla="*/ 44 h 44"/>
                <a:gd name="T4" fmla="*/ 55 w 55"/>
                <a:gd name="T5" fmla="*/ 44 h 44"/>
                <a:gd name="T6" fmla="*/ 28 w 55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4">
                  <a:moveTo>
                    <a:pt x="28" y="0"/>
                  </a:moveTo>
                  <a:lnTo>
                    <a:pt x="0" y="44"/>
                  </a:lnTo>
                  <a:lnTo>
                    <a:pt x="55" y="4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5" name="Freeform 114"/>
            <p:cNvSpPr>
              <a:spLocks/>
            </p:cNvSpPr>
            <p:nvPr/>
          </p:nvSpPr>
          <p:spPr bwMode="auto">
            <a:xfrm>
              <a:off x="5442" y="814"/>
              <a:ext cx="56" cy="45"/>
            </a:xfrm>
            <a:custGeom>
              <a:avLst/>
              <a:gdLst>
                <a:gd name="T0" fmla="*/ 28 w 56"/>
                <a:gd name="T1" fmla="*/ 0 h 45"/>
                <a:gd name="T2" fmla="*/ 0 w 56"/>
                <a:gd name="T3" fmla="*/ 45 h 45"/>
                <a:gd name="T4" fmla="*/ 56 w 56"/>
                <a:gd name="T5" fmla="*/ 45 h 45"/>
                <a:gd name="T6" fmla="*/ 28 w 56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5">
                  <a:moveTo>
                    <a:pt x="28" y="0"/>
                  </a:moveTo>
                  <a:lnTo>
                    <a:pt x="0" y="45"/>
                  </a:lnTo>
                  <a:lnTo>
                    <a:pt x="56" y="4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6" name="Freeform 115"/>
            <p:cNvSpPr>
              <a:spLocks/>
            </p:cNvSpPr>
            <p:nvPr/>
          </p:nvSpPr>
          <p:spPr bwMode="auto">
            <a:xfrm>
              <a:off x="684" y="881"/>
              <a:ext cx="4811" cy="2358"/>
            </a:xfrm>
            <a:custGeom>
              <a:avLst/>
              <a:gdLst>
                <a:gd name="T0" fmla="*/ 14 w 1378"/>
                <a:gd name="T1" fmla="*/ 732 h 740"/>
                <a:gd name="T2" fmla="*/ 42 w 1378"/>
                <a:gd name="T3" fmla="*/ 718 h 740"/>
                <a:gd name="T4" fmla="*/ 70 w 1378"/>
                <a:gd name="T5" fmla="*/ 703 h 740"/>
                <a:gd name="T6" fmla="*/ 97 w 1378"/>
                <a:gd name="T7" fmla="*/ 688 h 740"/>
                <a:gd name="T8" fmla="*/ 125 w 1378"/>
                <a:gd name="T9" fmla="*/ 673 h 740"/>
                <a:gd name="T10" fmla="*/ 153 w 1378"/>
                <a:gd name="T11" fmla="*/ 658 h 740"/>
                <a:gd name="T12" fmla="*/ 181 w 1378"/>
                <a:gd name="T13" fmla="*/ 643 h 740"/>
                <a:gd name="T14" fmla="*/ 209 w 1378"/>
                <a:gd name="T15" fmla="*/ 628 h 740"/>
                <a:gd name="T16" fmla="*/ 237 w 1378"/>
                <a:gd name="T17" fmla="*/ 613 h 740"/>
                <a:gd name="T18" fmla="*/ 264 w 1378"/>
                <a:gd name="T19" fmla="*/ 598 h 740"/>
                <a:gd name="T20" fmla="*/ 292 w 1378"/>
                <a:gd name="T21" fmla="*/ 583 h 740"/>
                <a:gd name="T22" fmla="*/ 320 w 1378"/>
                <a:gd name="T23" fmla="*/ 568 h 740"/>
                <a:gd name="T24" fmla="*/ 348 w 1378"/>
                <a:gd name="T25" fmla="*/ 553 h 740"/>
                <a:gd name="T26" fmla="*/ 376 w 1378"/>
                <a:gd name="T27" fmla="*/ 538 h 740"/>
                <a:gd name="T28" fmla="*/ 404 w 1378"/>
                <a:gd name="T29" fmla="*/ 523 h 740"/>
                <a:gd name="T30" fmla="*/ 431 w 1378"/>
                <a:gd name="T31" fmla="*/ 508 h 740"/>
                <a:gd name="T32" fmla="*/ 459 w 1378"/>
                <a:gd name="T33" fmla="*/ 493 h 740"/>
                <a:gd name="T34" fmla="*/ 487 w 1378"/>
                <a:gd name="T35" fmla="*/ 478 h 740"/>
                <a:gd name="T36" fmla="*/ 515 w 1378"/>
                <a:gd name="T37" fmla="*/ 463 h 740"/>
                <a:gd name="T38" fmla="*/ 543 w 1378"/>
                <a:gd name="T39" fmla="*/ 448 h 740"/>
                <a:gd name="T40" fmla="*/ 571 w 1378"/>
                <a:gd name="T41" fmla="*/ 433 h 740"/>
                <a:gd name="T42" fmla="*/ 598 w 1378"/>
                <a:gd name="T43" fmla="*/ 418 h 740"/>
                <a:gd name="T44" fmla="*/ 626 w 1378"/>
                <a:gd name="T45" fmla="*/ 403 h 740"/>
                <a:gd name="T46" fmla="*/ 654 w 1378"/>
                <a:gd name="T47" fmla="*/ 389 h 740"/>
                <a:gd name="T48" fmla="*/ 682 w 1378"/>
                <a:gd name="T49" fmla="*/ 374 h 740"/>
                <a:gd name="T50" fmla="*/ 710 w 1378"/>
                <a:gd name="T51" fmla="*/ 359 h 740"/>
                <a:gd name="T52" fmla="*/ 738 w 1378"/>
                <a:gd name="T53" fmla="*/ 344 h 740"/>
                <a:gd name="T54" fmla="*/ 765 w 1378"/>
                <a:gd name="T55" fmla="*/ 329 h 740"/>
                <a:gd name="T56" fmla="*/ 793 w 1378"/>
                <a:gd name="T57" fmla="*/ 314 h 740"/>
                <a:gd name="T58" fmla="*/ 821 w 1378"/>
                <a:gd name="T59" fmla="*/ 299 h 740"/>
                <a:gd name="T60" fmla="*/ 849 w 1378"/>
                <a:gd name="T61" fmla="*/ 284 h 740"/>
                <a:gd name="T62" fmla="*/ 877 w 1378"/>
                <a:gd name="T63" fmla="*/ 269 h 740"/>
                <a:gd name="T64" fmla="*/ 905 w 1378"/>
                <a:gd name="T65" fmla="*/ 254 h 740"/>
                <a:gd name="T66" fmla="*/ 932 w 1378"/>
                <a:gd name="T67" fmla="*/ 239 h 740"/>
                <a:gd name="T68" fmla="*/ 960 w 1378"/>
                <a:gd name="T69" fmla="*/ 224 h 740"/>
                <a:gd name="T70" fmla="*/ 988 w 1378"/>
                <a:gd name="T71" fmla="*/ 209 h 740"/>
                <a:gd name="T72" fmla="*/ 1016 w 1378"/>
                <a:gd name="T73" fmla="*/ 194 h 740"/>
                <a:gd name="T74" fmla="*/ 1044 w 1378"/>
                <a:gd name="T75" fmla="*/ 179 h 740"/>
                <a:gd name="T76" fmla="*/ 1071 w 1378"/>
                <a:gd name="T77" fmla="*/ 164 h 740"/>
                <a:gd name="T78" fmla="*/ 1099 w 1378"/>
                <a:gd name="T79" fmla="*/ 149 h 740"/>
                <a:gd name="T80" fmla="*/ 1127 w 1378"/>
                <a:gd name="T81" fmla="*/ 134 h 740"/>
                <a:gd name="T82" fmla="*/ 1155 w 1378"/>
                <a:gd name="T83" fmla="*/ 119 h 740"/>
                <a:gd name="T84" fmla="*/ 1183 w 1378"/>
                <a:gd name="T85" fmla="*/ 104 h 740"/>
                <a:gd name="T86" fmla="*/ 1211 w 1378"/>
                <a:gd name="T87" fmla="*/ 89 h 740"/>
                <a:gd name="T88" fmla="*/ 1238 w 1378"/>
                <a:gd name="T89" fmla="*/ 74 h 740"/>
                <a:gd name="T90" fmla="*/ 1266 w 1378"/>
                <a:gd name="T91" fmla="*/ 60 h 740"/>
                <a:gd name="T92" fmla="*/ 1294 w 1378"/>
                <a:gd name="T93" fmla="*/ 45 h 740"/>
                <a:gd name="T94" fmla="*/ 1322 w 1378"/>
                <a:gd name="T95" fmla="*/ 30 h 740"/>
                <a:gd name="T96" fmla="*/ 1350 w 1378"/>
                <a:gd name="T97" fmla="*/ 15 h 740"/>
                <a:gd name="T98" fmla="*/ 1378 w 1378"/>
                <a:gd name="T99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8" h="740">
                  <a:moveTo>
                    <a:pt x="0" y="740"/>
                  </a:moveTo>
                  <a:lnTo>
                    <a:pt x="14" y="732"/>
                  </a:lnTo>
                  <a:lnTo>
                    <a:pt x="28" y="725"/>
                  </a:lnTo>
                  <a:lnTo>
                    <a:pt x="42" y="718"/>
                  </a:lnTo>
                  <a:lnTo>
                    <a:pt x="56" y="710"/>
                  </a:lnTo>
                  <a:lnTo>
                    <a:pt x="70" y="703"/>
                  </a:lnTo>
                  <a:lnTo>
                    <a:pt x="84" y="695"/>
                  </a:lnTo>
                  <a:lnTo>
                    <a:pt x="97" y="688"/>
                  </a:lnTo>
                  <a:lnTo>
                    <a:pt x="111" y="680"/>
                  </a:lnTo>
                  <a:lnTo>
                    <a:pt x="125" y="673"/>
                  </a:lnTo>
                  <a:lnTo>
                    <a:pt x="139" y="665"/>
                  </a:lnTo>
                  <a:lnTo>
                    <a:pt x="153" y="658"/>
                  </a:lnTo>
                  <a:lnTo>
                    <a:pt x="167" y="650"/>
                  </a:lnTo>
                  <a:lnTo>
                    <a:pt x="181" y="643"/>
                  </a:lnTo>
                  <a:lnTo>
                    <a:pt x="195" y="635"/>
                  </a:lnTo>
                  <a:lnTo>
                    <a:pt x="209" y="628"/>
                  </a:lnTo>
                  <a:lnTo>
                    <a:pt x="223" y="620"/>
                  </a:lnTo>
                  <a:lnTo>
                    <a:pt x="237" y="613"/>
                  </a:lnTo>
                  <a:lnTo>
                    <a:pt x="251" y="605"/>
                  </a:lnTo>
                  <a:lnTo>
                    <a:pt x="264" y="598"/>
                  </a:lnTo>
                  <a:lnTo>
                    <a:pt x="278" y="590"/>
                  </a:lnTo>
                  <a:lnTo>
                    <a:pt x="292" y="583"/>
                  </a:lnTo>
                  <a:lnTo>
                    <a:pt x="306" y="575"/>
                  </a:lnTo>
                  <a:lnTo>
                    <a:pt x="320" y="568"/>
                  </a:lnTo>
                  <a:lnTo>
                    <a:pt x="334" y="560"/>
                  </a:lnTo>
                  <a:lnTo>
                    <a:pt x="348" y="553"/>
                  </a:lnTo>
                  <a:lnTo>
                    <a:pt x="362" y="546"/>
                  </a:lnTo>
                  <a:lnTo>
                    <a:pt x="376" y="538"/>
                  </a:lnTo>
                  <a:lnTo>
                    <a:pt x="390" y="531"/>
                  </a:lnTo>
                  <a:lnTo>
                    <a:pt x="404" y="523"/>
                  </a:lnTo>
                  <a:lnTo>
                    <a:pt x="417" y="516"/>
                  </a:lnTo>
                  <a:lnTo>
                    <a:pt x="431" y="508"/>
                  </a:lnTo>
                  <a:lnTo>
                    <a:pt x="445" y="501"/>
                  </a:lnTo>
                  <a:lnTo>
                    <a:pt x="459" y="493"/>
                  </a:lnTo>
                  <a:lnTo>
                    <a:pt x="473" y="486"/>
                  </a:lnTo>
                  <a:lnTo>
                    <a:pt x="487" y="478"/>
                  </a:lnTo>
                  <a:lnTo>
                    <a:pt x="501" y="471"/>
                  </a:lnTo>
                  <a:lnTo>
                    <a:pt x="515" y="463"/>
                  </a:lnTo>
                  <a:lnTo>
                    <a:pt x="529" y="456"/>
                  </a:lnTo>
                  <a:lnTo>
                    <a:pt x="543" y="448"/>
                  </a:lnTo>
                  <a:lnTo>
                    <a:pt x="557" y="441"/>
                  </a:lnTo>
                  <a:lnTo>
                    <a:pt x="571" y="433"/>
                  </a:lnTo>
                  <a:lnTo>
                    <a:pt x="584" y="426"/>
                  </a:lnTo>
                  <a:lnTo>
                    <a:pt x="598" y="418"/>
                  </a:lnTo>
                  <a:lnTo>
                    <a:pt x="612" y="411"/>
                  </a:lnTo>
                  <a:lnTo>
                    <a:pt x="626" y="403"/>
                  </a:lnTo>
                  <a:lnTo>
                    <a:pt x="640" y="396"/>
                  </a:lnTo>
                  <a:lnTo>
                    <a:pt x="654" y="389"/>
                  </a:lnTo>
                  <a:lnTo>
                    <a:pt x="668" y="381"/>
                  </a:lnTo>
                  <a:lnTo>
                    <a:pt x="682" y="374"/>
                  </a:lnTo>
                  <a:lnTo>
                    <a:pt x="696" y="366"/>
                  </a:lnTo>
                  <a:lnTo>
                    <a:pt x="710" y="359"/>
                  </a:lnTo>
                  <a:lnTo>
                    <a:pt x="724" y="351"/>
                  </a:lnTo>
                  <a:lnTo>
                    <a:pt x="738" y="344"/>
                  </a:lnTo>
                  <a:lnTo>
                    <a:pt x="751" y="336"/>
                  </a:lnTo>
                  <a:lnTo>
                    <a:pt x="765" y="329"/>
                  </a:lnTo>
                  <a:lnTo>
                    <a:pt x="779" y="321"/>
                  </a:lnTo>
                  <a:lnTo>
                    <a:pt x="793" y="314"/>
                  </a:lnTo>
                  <a:lnTo>
                    <a:pt x="807" y="306"/>
                  </a:lnTo>
                  <a:lnTo>
                    <a:pt x="821" y="299"/>
                  </a:lnTo>
                  <a:lnTo>
                    <a:pt x="835" y="291"/>
                  </a:lnTo>
                  <a:lnTo>
                    <a:pt x="849" y="284"/>
                  </a:lnTo>
                  <a:lnTo>
                    <a:pt x="863" y="276"/>
                  </a:lnTo>
                  <a:lnTo>
                    <a:pt x="877" y="269"/>
                  </a:lnTo>
                  <a:lnTo>
                    <a:pt x="891" y="261"/>
                  </a:lnTo>
                  <a:lnTo>
                    <a:pt x="905" y="254"/>
                  </a:lnTo>
                  <a:lnTo>
                    <a:pt x="918" y="246"/>
                  </a:lnTo>
                  <a:lnTo>
                    <a:pt x="932" y="239"/>
                  </a:lnTo>
                  <a:lnTo>
                    <a:pt x="946" y="232"/>
                  </a:lnTo>
                  <a:lnTo>
                    <a:pt x="960" y="224"/>
                  </a:lnTo>
                  <a:lnTo>
                    <a:pt x="974" y="217"/>
                  </a:lnTo>
                  <a:lnTo>
                    <a:pt x="988" y="209"/>
                  </a:lnTo>
                  <a:lnTo>
                    <a:pt x="1002" y="202"/>
                  </a:lnTo>
                  <a:lnTo>
                    <a:pt x="1016" y="194"/>
                  </a:lnTo>
                  <a:lnTo>
                    <a:pt x="1030" y="187"/>
                  </a:lnTo>
                  <a:lnTo>
                    <a:pt x="1044" y="179"/>
                  </a:lnTo>
                  <a:lnTo>
                    <a:pt x="1058" y="172"/>
                  </a:lnTo>
                  <a:lnTo>
                    <a:pt x="1071" y="164"/>
                  </a:lnTo>
                  <a:lnTo>
                    <a:pt x="1085" y="157"/>
                  </a:lnTo>
                  <a:lnTo>
                    <a:pt x="1099" y="149"/>
                  </a:lnTo>
                  <a:lnTo>
                    <a:pt x="1113" y="142"/>
                  </a:lnTo>
                  <a:lnTo>
                    <a:pt x="1127" y="134"/>
                  </a:lnTo>
                  <a:lnTo>
                    <a:pt x="1141" y="127"/>
                  </a:lnTo>
                  <a:lnTo>
                    <a:pt x="1155" y="119"/>
                  </a:lnTo>
                  <a:lnTo>
                    <a:pt x="1169" y="112"/>
                  </a:lnTo>
                  <a:lnTo>
                    <a:pt x="1183" y="104"/>
                  </a:lnTo>
                  <a:lnTo>
                    <a:pt x="1197" y="97"/>
                  </a:lnTo>
                  <a:lnTo>
                    <a:pt x="1211" y="89"/>
                  </a:lnTo>
                  <a:lnTo>
                    <a:pt x="1225" y="82"/>
                  </a:lnTo>
                  <a:lnTo>
                    <a:pt x="1238" y="74"/>
                  </a:lnTo>
                  <a:lnTo>
                    <a:pt x="1252" y="67"/>
                  </a:lnTo>
                  <a:lnTo>
                    <a:pt x="1266" y="60"/>
                  </a:lnTo>
                  <a:lnTo>
                    <a:pt x="1280" y="52"/>
                  </a:lnTo>
                  <a:lnTo>
                    <a:pt x="1294" y="45"/>
                  </a:lnTo>
                  <a:lnTo>
                    <a:pt x="1308" y="37"/>
                  </a:lnTo>
                  <a:lnTo>
                    <a:pt x="1322" y="30"/>
                  </a:lnTo>
                  <a:lnTo>
                    <a:pt x="1336" y="22"/>
                  </a:lnTo>
                  <a:lnTo>
                    <a:pt x="1350" y="15"/>
                  </a:lnTo>
                  <a:lnTo>
                    <a:pt x="1364" y="7"/>
                  </a:lnTo>
                  <a:lnTo>
                    <a:pt x="1378" y="0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7" name="Line 118"/>
            <p:cNvSpPr>
              <a:spLocks noChangeShapeType="1"/>
            </p:cNvSpPr>
            <p:nvPr/>
          </p:nvSpPr>
          <p:spPr bwMode="auto">
            <a:xfrm flipV="1">
              <a:off x="569" y="521"/>
              <a:ext cx="0" cy="316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8" name="Line 119"/>
            <p:cNvSpPr>
              <a:spLocks noChangeShapeType="1"/>
            </p:cNvSpPr>
            <p:nvPr/>
          </p:nvSpPr>
          <p:spPr bwMode="auto">
            <a:xfrm flipH="1">
              <a:off x="510" y="360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09" name="Rectangle 120"/>
            <p:cNvSpPr>
              <a:spLocks noChangeArrowheads="1"/>
            </p:cNvSpPr>
            <p:nvPr/>
          </p:nvSpPr>
          <p:spPr bwMode="auto">
            <a:xfrm rot="16200000">
              <a:off x="336" y="3477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0" name="Line 121"/>
            <p:cNvSpPr>
              <a:spLocks noChangeShapeType="1"/>
            </p:cNvSpPr>
            <p:nvPr/>
          </p:nvSpPr>
          <p:spPr bwMode="auto">
            <a:xfrm flipH="1">
              <a:off x="510" y="300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1" name="Rectangle 122"/>
            <p:cNvSpPr>
              <a:spLocks noChangeArrowheads="1"/>
            </p:cNvSpPr>
            <p:nvPr/>
          </p:nvSpPr>
          <p:spPr bwMode="auto">
            <a:xfrm rot="16200000">
              <a:off x="336" y="2878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2" name="Line 123"/>
            <p:cNvSpPr>
              <a:spLocks noChangeShapeType="1"/>
            </p:cNvSpPr>
            <p:nvPr/>
          </p:nvSpPr>
          <p:spPr bwMode="auto">
            <a:xfrm flipH="1">
              <a:off x="510" y="240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3" name="Rectangle 124"/>
            <p:cNvSpPr>
              <a:spLocks noChangeArrowheads="1"/>
            </p:cNvSpPr>
            <p:nvPr/>
          </p:nvSpPr>
          <p:spPr bwMode="auto">
            <a:xfrm rot="16200000">
              <a:off x="336" y="2276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4" name="Line 125"/>
            <p:cNvSpPr>
              <a:spLocks noChangeShapeType="1"/>
            </p:cNvSpPr>
            <p:nvPr/>
          </p:nvSpPr>
          <p:spPr bwMode="auto">
            <a:xfrm flipH="1">
              <a:off x="510" y="180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5" name="Rectangle 126"/>
            <p:cNvSpPr>
              <a:spLocks noChangeArrowheads="1"/>
            </p:cNvSpPr>
            <p:nvPr/>
          </p:nvSpPr>
          <p:spPr bwMode="auto">
            <a:xfrm rot="16200000">
              <a:off x="336" y="1677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6" name="Line 127"/>
            <p:cNvSpPr>
              <a:spLocks noChangeShapeType="1"/>
            </p:cNvSpPr>
            <p:nvPr/>
          </p:nvSpPr>
          <p:spPr bwMode="auto">
            <a:xfrm flipH="1">
              <a:off x="510" y="120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7" name="Rectangle 128"/>
            <p:cNvSpPr>
              <a:spLocks noChangeArrowheads="1"/>
            </p:cNvSpPr>
            <p:nvPr/>
          </p:nvSpPr>
          <p:spPr bwMode="auto">
            <a:xfrm rot="16200000">
              <a:off x="336" y="1078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18" name="Line 129"/>
            <p:cNvSpPr>
              <a:spLocks noChangeShapeType="1"/>
            </p:cNvSpPr>
            <p:nvPr/>
          </p:nvSpPr>
          <p:spPr bwMode="auto">
            <a:xfrm flipH="1">
              <a:off x="510" y="60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19" name="Rectangle 130"/>
            <p:cNvSpPr>
              <a:spLocks noChangeArrowheads="1"/>
            </p:cNvSpPr>
            <p:nvPr/>
          </p:nvSpPr>
          <p:spPr bwMode="auto">
            <a:xfrm rot="16200000">
              <a:off x="337" y="475"/>
              <a:ext cx="16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0" name="Line 132"/>
            <p:cNvSpPr>
              <a:spLocks noChangeShapeType="1"/>
            </p:cNvSpPr>
            <p:nvPr/>
          </p:nvSpPr>
          <p:spPr bwMode="auto">
            <a:xfrm>
              <a:off x="569" y="3688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1" name="Line 133"/>
            <p:cNvSpPr>
              <a:spLocks noChangeShapeType="1"/>
            </p:cNvSpPr>
            <p:nvPr/>
          </p:nvSpPr>
          <p:spPr bwMode="auto">
            <a:xfrm>
              <a:off x="660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2" name="Rectangle 134"/>
            <p:cNvSpPr>
              <a:spLocks noChangeArrowheads="1"/>
            </p:cNvSpPr>
            <p:nvPr/>
          </p:nvSpPr>
          <p:spPr bwMode="auto">
            <a:xfrm>
              <a:off x="621" y="3767"/>
              <a:ext cx="78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3" name="Line 135"/>
            <p:cNvSpPr>
              <a:spLocks noChangeShapeType="1"/>
            </p:cNvSpPr>
            <p:nvPr/>
          </p:nvSpPr>
          <p:spPr bwMode="auto">
            <a:xfrm>
              <a:off x="1630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4" name="Rectangle 136"/>
            <p:cNvSpPr>
              <a:spLocks noChangeArrowheads="1"/>
            </p:cNvSpPr>
            <p:nvPr/>
          </p:nvSpPr>
          <p:spPr bwMode="auto">
            <a:xfrm>
              <a:off x="1550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5" name="Line 137"/>
            <p:cNvSpPr>
              <a:spLocks noChangeShapeType="1"/>
            </p:cNvSpPr>
            <p:nvPr/>
          </p:nvSpPr>
          <p:spPr bwMode="auto">
            <a:xfrm>
              <a:off x="2604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6" name="Rectangle 138"/>
            <p:cNvSpPr>
              <a:spLocks noChangeArrowheads="1"/>
            </p:cNvSpPr>
            <p:nvPr/>
          </p:nvSpPr>
          <p:spPr bwMode="auto">
            <a:xfrm>
              <a:off x="2524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7" name="Line 139"/>
            <p:cNvSpPr>
              <a:spLocks noChangeShapeType="1"/>
            </p:cNvSpPr>
            <p:nvPr/>
          </p:nvSpPr>
          <p:spPr bwMode="auto">
            <a:xfrm>
              <a:off x="3575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28" name="Rectangle 140"/>
            <p:cNvSpPr>
              <a:spLocks noChangeArrowheads="1"/>
            </p:cNvSpPr>
            <p:nvPr/>
          </p:nvSpPr>
          <p:spPr bwMode="auto">
            <a:xfrm>
              <a:off x="3494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9" name="Line 141"/>
            <p:cNvSpPr>
              <a:spLocks noChangeShapeType="1"/>
            </p:cNvSpPr>
            <p:nvPr/>
          </p:nvSpPr>
          <p:spPr bwMode="auto">
            <a:xfrm>
              <a:off x="4545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30" name="Rectangle 142"/>
            <p:cNvSpPr>
              <a:spLocks noChangeArrowheads="1"/>
            </p:cNvSpPr>
            <p:nvPr/>
          </p:nvSpPr>
          <p:spPr bwMode="auto">
            <a:xfrm>
              <a:off x="4465" y="3767"/>
              <a:ext cx="15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1" name="Line 143"/>
            <p:cNvSpPr>
              <a:spLocks noChangeShapeType="1"/>
            </p:cNvSpPr>
            <p:nvPr/>
          </p:nvSpPr>
          <p:spPr bwMode="auto">
            <a:xfrm>
              <a:off x="5519" y="3688"/>
              <a:ext cx="0" cy="5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432" name="Rectangle 144"/>
            <p:cNvSpPr>
              <a:spLocks noChangeArrowheads="1"/>
            </p:cNvSpPr>
            <p:nvPr/>
          </p:nvSpPr>
          <p:spPr bwMode="auto">
            <a:xfrm>
              <a:off x="5400" y="3767"/>
              <a:ext cx="23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36" name="Rectangle 94"/>
          <p:cNvSpPr>
            <a:spLocks noChangeArrowheads="1"/>
          </p:cNvSpPr>
          <p:nvPr/>
        </p:nvSpPr>
        <p:spPr bwMode="auto">
          <a:xfrm>
            <a:off x="4044776" y="6056325"/>
            <a:ext cx="4962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Parent Percentile in National Income Distribution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7" name="Rectangle 80"/>
          <p:cNvSpPr>
            <a:spLocks noChangeArrowheads="1"/>
          </p:cNvSpPr>
          <p:nvPr/>
        </p:nvSpPr>
        <p:spPr bwMode="auto">
          <a:xfrm rot="16200000">
            <a:off x="-637609" y="3021636"/>
            <a:ext cx="4809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Child Percentile in National Income Distribution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Rectangle 262"/>
          <p:cNvSpPr>
            <a:spLocks noChangeArrowheads="1"/>
          </p:cNvSpPr>
          <p:nvPr/>
        </p:nvSpPr>
        <p:spPr bwMode="auto">
          <a:xfrm>
            <a:off x="1915478" y="228674"/>
            <a:ext cx="878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Children’s Outcomes vs. Parents Incomes in Salt Lake City vs. Charlotte</a:t>
            </a:r>
          </a:p>
        </p:txBody>
      </p:sp>
    </p:spTree>
    <p:extLst>
      <p:ext uri="{BB962C8B-B14F-4D97-AF65-F5344CB8AC3E}">
        <p14:creationId xmlns:p14="http://schemas.microsoft.com/office/powerpoint/2010/main" val="2284428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1905000" y="838200"/>
            <a:ext cx="8534400" cy="5791200"/>
          </a:xfrm>
        </p:spPr>
        <p:txBody>
          <a:bodyPr/>
          <a:lstStyle/>
          <a:p>
            <a:endParaRPr lang="en-US" sz="1800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Costs: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is the voucher program too expensive to scale up?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r>
              <a:rPr lang="en-US" dirty="0">
                <a:ea typeface="ＭＳ Ｐゴシック"/>
                <a:cs typeface="ＭＳ Ｐゴシック"/>
              </a:rPr>
              <a:t>Negative spillovers: does integration hurt the rich?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 startAt="3"/>
            </a:pPr>
            <a:endParaRPr lang="en-US" dirty="0">
              <a:ea typeface="ＭＳ Ｐゴシック"/>
              <a:cs typeface="ＭＳ Ｐゴシック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 startAt="3"/>
            </a:pPr>
            <a:r>
              <a:rPr lang="en-US" dirty="0">
                <a:ea typeface="ＭＳ Ｐゴシック"/>
                <a:cs typeface="ＭＳ Ｐゴシック"/>
              </a:rPr>
              <a:t>Limits to scalability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+mj-lt"/>
              <a:buAutoNum type="arabicPeriod" startAt="3"/>
            </a:pPr>
            <a:endParaRPr lang="en-US" sz="1600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Moving </a:t>
            </a:r>
            <a:r>
              <a:rPr lang="en-US" b="1" dirty="0">
                <a:ea typeface="ＭＳ Ｐゴシック"/>
                <a:cs typeface="ＭＳ Ｐゴシック"/>
              </a:rPr>
              <a:t>everyone</a:t>
            </a:r>
            <a:r>
              <a:rPr lang="en-US" dirty="0">
                <a:ea typeface="ＭＳ Ｐゴシック"/>
                <a:cs typeface="ＭＳ Ｐゴシック"/>
              </a:rPr>
              <a:t> from one neighborhood to another is unlikely to have significant effects</a:t>
            </a: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endParaRPr lang="en-US" dirty="0">
              <a:ea typeface="ＭＳ Ｐゴシック"/>
              <a:cs typeface="ＭＳ Ｐゴシック"/>
            </a:endParaRPr>
          </a:p>
          <a:p>
            <a:pPr marL="857250" lvl="1" indent="-457200" eaLnBrk="1" fontAlgn="auto" hangingPunct="1">
              <a:spcAft>
                <a:spcPts val="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§"/>
            </a:pPr>
            <a:r>
              <a:rPr lang="en-US" dirty="0">
                <a:ea typeface="ＭＳ Ｐゴシック"/>
                <a:cs typeface="ＭＳ Ｐゴシック"/>
              </a:rPr>
              <a:t>Ultimately need to turn to policies that improve low-mobility neighborhoods rather than moving low-income families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22860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Moving to Opportunity: Potential Concerns</a:t>
            </a:r>
          </a:p>
        </p:txBody>
      </p:sp>
    </p:spTree>
    <p:extLst>
      <p:ext uri="{BB962C8B-B14F-4D97-AF65-F5344CB8AC3E}">
        <p14:creationId xmlns:p14="http://schemas.microsoft.com/office/powerpoint/2010/main" val="573842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346B6B1-29A8-43FA-B343-90284EFF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8141"/>
            <a:ext cx="1123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Two Approaches to Increasing Upward Mobility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745DAE5-2DCC-46C1-B13A-E3EBA235B450}"/>
              </a:ext>
            </a:extLst>
          </p:cNvPr>
          <p:cNvSpPr/>
          <p:nvPr/>
        </p:nvSpPr>
        <p:spPr>
          <a:xfrm>
            <a:off x="4169181" y="1889926"/>
            <a:ext cx="67940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Moving to Opportunity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Provide Affordable Housing in High-Opportunity Areas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B6A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highlight>
                  <a:srgbClr val="00FFFF"/>
                </a:highlight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Place-Based Investments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highlight>
                  <a:srgbClr val="00FFFF"/>
                </a:highlight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: Increase Upward Mobility in Low-Opportunity Areas</a:t>
            </a:r>
          </a:p>
        </p:txBody>
      </p:sp>
      <p:sp>
        <p:nvSpPr>
          <p:cNvPr id="8" name="AutoShape 16" descr="Image result for moving truck icon">
            <a:extLst>
              <a:ext uri="{FF2B5EF4-FFF2-40B4-BE49-F238E27FC236}">
                <a16:creationId xmlns:a16="http://schemas.microsoft.com/office/drawing/2014/main" xmlns="" id="{974CFF7A-8E53-4252-895C-8F745BEB1B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685477" y="497473"/>
            <a:ext cx="52673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3570" name="Picture 18" descr="Image result for moving truck icon">
            <a:extLst>
              <a:ext uri="{FF2B5EF4-FFF2-40B4-BE49-F238E27FC236}">
                <a16:creationId xmlns:a16="http://schemas.microsoft.com/office/drawing/2014/main" xmlns="" id="{0F54CE61-51CF-4BAE-AE00-05474182D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65" y="1823745"/>
            <a:ext cx="1351834" cy="13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Image result for neighborhood icon">
            <a:extLst>
              <a:ext uri="{FF2B5EF4-FFF2-40B4-BE49-F238E27FC236}">
                <a16:creationId xmlns:a16="http://schemas.microsoft.com/office/drawing/2014/main" xmlns="" id="{CAF082D0-B9A3-4994-8B2B-8EC580A0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18" y="3532261"/>
            <a:ext cx="1634826" cy="163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6" descr="Image result for place icon">
            <a:extLst>
              <a:ext uri="{FF2B5EF4-FFF2-40B4-BE49-F238E27FC236}">
                <a16:creationId xmlns:a16="http://schemas.microsoft.com/office/drawing/2014/main" xmlns="" id="{1A6FC918-5691-4B1A-9BCC-83C92F354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14913" y="1900238"/>
            <a:ext cx="24669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20" name="Picture 28" descr="Image result for place icon">
            <a:extLst>
              <a:ext uri="{FF2B5EF4-FFF2-40B4-BE49-F238E27FC236}">
                <a16:creationId xmlns:a16="http://schemas.microsoft.com/office/drawing/2014/main" xmlns="" id="{5ED23ACF-C769-490F-85FE-CA45C08D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55" y="3476625"/>
            <a:ext cx="543588" cy="7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Image result for place icon">
            <a:extLst>
              <a:ext uri="{FF2B5EF4-FFF2-40B4-BE49-F238E27FC236}">
                <a16:creationId xmlns:a16="http://schemas.microsoft.com/office/drawing/2014/main" xmlns="" id="{1C56BCEA-2ADB-4C08-8874-8EDB8A59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80" y="1693450"/>
            <a:ext cx="531404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08CC82C-F11F-4714-82FF-5873AD36D90F}"/>
              </a:ext>
            </a:extLst>
          </p:cNvPr>
          <p:cNvSpPr/>
          <p:nvPr/>
        </p:nvSpPr>
        <p:spPr>
          <a:xfrm>
            <a:off x="1295400" y="1019205"/>
            <a:ext cx="9925050" cy="4962495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4" rIns="121629" bIns="60814" rtlCol="0" anchor="ctr"/>
          <a:lstStyle/>
          <a:p>
            <a:pPr marL="0" marR="0" lvl="0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97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8A411C3-217A-44A8-9414-5ACB28BBE76B}"/>
              </a:ext>
            </a:extLst>
          </p:cNvPr>
          <p:cNvSpPr/>
          <p:nvPr/>
        </p:nvSpPr>
        <p:spPr>
          <a:xfrm>
            <a:off x="6497159" y="5632585"/>
            <a:ext cx="2139696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6E8EB33-16EA-41DE-B058-6E4A8DB8238F}"/>
              </a:ext>
            </a:extLst>
          </p:cNvPr>
          <p:cNvSpPr/>
          <p:nvPr/>
        </p:nvSpPr>
        <p:spPr>
          <a:xfrm>
            <a:off x="911700" y="5632585"/>
            <a:ext cx="2135157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AA4F9D2A-A7DE-4DBD-A167-3981821CCB43}"/>
              </a:ext>
            </a:extLst>
          </p:cNvPr>
          <p:cNvSpPr>
            <a:spLocks/>
          </p:cNvSpPr>
          <p:nvPr/>
        </p:nvSpPr>
        <p:spPr>
          <a:xfrm>
            <a:off x="864289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TextBox 1">
            <a:extLst>
              <a:ext uri="{FF2B5EF4-FFF2-40B4-BE49-F238E27FC236}">
                <a16:creationId xmlns:a16="http://schemas.microsoft.com/office/drawing/2014/main" xmlns="" id="{09B59EDB-B4F3-4FFE-811D-A191FEFD7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89" y="1723975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Lower poverty rates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ADB63A-B3D9-48E0-AF5A-DEF8C16F74B1}"/>
              </a:ext>
            </a:extLst>
          </p:cNvPr>
          <p:cNvGrpSpPr/>
          <p:nvPr/>
        </p:nvGrpSpPr>
        <p:grpSpPr>
          <a:xfrm>
            <a:off x="657767" y="3320302"/>
            <a:ext cx="2526308" cy="1543835"/>
            <a:chOff x="739406" y="3342773"/>
            <a:chExt cx="2354859" cy="1295325"/>
          </a:xfrm>
        </p:grpSpPr>
        <p:pic>
          <p:nvPicPr>
            <p:cNvPr id="88" name="Graphic 87" descr="Man">
              <a:extLst>
                <a:ext uri="{FF2B5EF4-FFF2-40B4-BE49-F238E27FC236}">
                  <a16:creationId xmlns:a16="http://schemas.microsoft.com/office/drawing/2014/main" xmlns="" id="{F9CA0925-A6C8-441D-85E2-E9496EBF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39406" y="3723697"/>
              <a:ext cx="1070390" cy="914400"/>
            </a:xfrm>
            <a:prstGeom prst="rect">
              <a:avLst/>
            </a:prstGeom>
          </p:spPr>
        </p:pic>
        <p:pic>
          <p:nvPicPr>
            <p:cNvPr id="89" name="Graphic 88" descr="Man">
              <a:extLst>
                <a:ext uri="{FF2B5EF4-FFF2-40B4-BE49-F238E27FC236}">
                  <a16:creationId xmlns:a16="http://schemas.microsoft.com/office/drawing/2014/main" xmlns="" id="{18833A68-5F94-4462-87C2-97802EAA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380673" y="4028498"/>
              <a:ext cx="713592" cy="609599"/>
            </a:xfrm>
            <a:prstGeom prst="rect">
              <a:avLst/>
            </a:prstGeom>
          </p:spPr>
        </p:pic>
        <p:pic>
          <p:nvPicPr>
            <p:cNvPr id="90" name="Graphic 89" descr="Man">
              <a:extLst>
                <a:ext uri="{FF2B5EF4-FFF2-40B4-BE49-F238E27FC236}">
                  <a16:creationId xmlns:a16="http://schemas.microsoft.com/office/drawing/2014/main" xmlns="" id="{033C9A62-0444-4D95-8C4A-D3246AD2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551119" y="3876098"/>
              <a:ext cx="932132" cy="7620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26E5B44B-7A69-4297-A67A-567D277FCEC4}"/>
                </a:ext>
              </a:extLst>
            </p:cNvPr>
            <p:cNvSpPr txBox="1"/>
            <p:nvPr/>
          </p:nvSpPr>
          <p:spPr>
            <a:xfrm>
              <a:off x="1007003" y="3342773"/>
              <a:ext cx="535194" cy="32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6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$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8445FF07-79DC-4A51-88B0-3A8AB90E80FB}"/>
                </a:ext>
              </a:extLst>
            </p:cNvPr>
            <p:cNvSpPr txBox="1"/>
            <p:nvPr/>
          </p:nvSpPr>
          <p:spPr>
            <a:xfrm>
              <a:off x="2469872" y="3582965"/>
              <a:ext cx="535194" cy="32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6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$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76D68832-ABC8-4329-B076-27FFF09EB96F}"/>
                </a:ext>
              </a:extLst>
            </p:cNvPr>
            <p:cNvSpPr txBox="1"/>
            <p:nvPr/>
          </p:nvSpPr>
          <p:spPr>
            <a:xfrm>
              <a:off x="1749588" y="3462869"/>
              <a:ext cx="535194" cy="32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6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29B6A4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$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9D549B9-8983-4D6C-9D42-8E318FE9D50A}"/>
              </a:ext>
            </a:extLst>
          </p:cNvPr>
          <p:cNvSpPr/>
          <p:nvPr/>
        </p:nvSpPr>
        <p:spPr>
          <a:xfrm>
            <a:off x="3650116" y="5632585"/>
            <a:ext cx="2135157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80D4F7ED-BB03-470E-9D06-ABD8C3ED8247}"/>
              </a:ext>
            </a:extLst>
          </p:cNvPr>
          <p:cNvSpPr>
            <a:spLocks/>
          </p:cNvSpPr>
          <p:nvPr/>
        </p:nvSpPr>
        <p:spPr>
          <a:xfrm>
            <a:off x="3650113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xmlns="" id="{41DA29B3-7C69-4939-84E2-24156022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113" y="1723893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More stable family structure</a:t>
            </a:r>
          </a:p>
        </p:txBody>
      </p:sp>
      <p:pic>
        <p:nvPicPr>
          <p:cNvPr id="97" name="Graphic 96" descr="Family with girl">
            <a:extLst>
              <a:ext uri="{FF2B5EF4-FFF2-40B4-BE49-F238E27FC236}">
                <a16:creationId xmlns:a16="http://schemas.microsoft.com/office/drawing/2014/main" xmlns="" id="{5DB5D224-2969-4663-A9FE-A164AACB8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96876" y="3329804"/>
            <a:ext cx="1784957" cy="152483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2BB9B9E0-D77E-4C19-B89C-2FFDD2D31AB4}"/>
              </a:ext>
            </a:extLst>
          </p:cNvPr>
          <p:cNvSpPr>
            <a:spLocks/>
          </p:cNvSpPr>
          <p:nvPr/>
        </p:nvSpPr>
        <p:spPr>
          <a:xfrm>
            <a:off x="6454141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TextBox 1">
            <a:extLst>
              <a:ext uri="{FF2B5EF4-FFF2-40B4-BE49-F238E27FC236}">
                <a16:creationId xmlns:a16="http://schemas.microsoft.com/office/drawing/2014/main" xmlns="" id="{E847C214-8F17-479F-9258-B912F75FC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141" y="1723975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Greater social capital</a:t>
            </a:r>
          </a:p>
        </p:txBody>
      </p:sp>
      <p:pic>
        <p:nvPicPr>
          <p:cNvPr id="99" name="Graphic 98" descr="Meeting">
            <a:extLst>
              <a:ext uri="{FF2B5EF4-FFF2-40B4-BE49-F238E27FC236}">
                <a16:creationId xmlns:a16="http://schemas.microsoft.com/office/drawing/2014/main" xmlns="" id="{064BA8A2-5116-4001-B137-C320BF9CB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03641" y="3262197"/>
            <a:ext cx="1943288" cy="166008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205A53A-5D2E-4ED1-AA17-4AE294519AE9}"/>
              </a:ext>
            </a:extLst>
          </p:cNvPr>
          <p:cNvSpPr/>
          <p:nvPr/>
        </p:nvSpPr>
        <p:spPr>
          <a:xfrm>
            <a:off x="9305576" y="5632585"/>
            <a:ext cx="2135157" cy="139083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A86CE6DC-51DC-410B-B092-C8709A1C3404}"/>
              </a:ext>
            </a:extLst>
          </p:cNvPr>
          <p:cNvSpPr>
            <a:spLocks/>
          </p:cNvSpPr>
          <p:nvPr/>
        </p:nvSpPr>
        <p:spPr>
          <a:xfrm>
            <a:off x="9258165" y="2493932"/>
            <a:ext cx="2229979" cy="3196576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57150" cap="flat" cmpd="sng" algn="ctr">
            <a:noFill/>
            <a:prstDash val="solid"/>
          </a:ln>
          <a:effectLst/>
        </p:spPr>
        <p:txBody>
          <a:bodyPr lIns="91222" tIns="45718" rIns="91222" bIns="45718" rtlCol="0" anchor="ctr"/>
          <a:lstStyle/>
          <a:p>
            <a:pPr marL="0" marR="0" lvl="0" indent="0" algn="ctr" defTabSz="9119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TextBox 1">
            <a:extLst>
              <a:ext uri="{FF2B5EF4-FFF2-40B4-BE49-F238E27FC236}">
                <a16:creationId xmlns:a16="http://schemas.microsoft.com/office/drawing/2014/main" xmlns="" id="{6D8C237E-0F20-40DF-ABC4-B01681F3B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165" y="1723975"/>
            <a:ext cx="2229979" cy="615553"/>
          </a:xfrm>
          <a:prstGeom prst="rect">
            <a:avLst/>
          </a:prstGeom>
          <a:extLst/>
        </p:spPr>
        <p:txBody>
          <a:bodyPr wrap="square" lIns="0" tIns="0" rIns="0" bIns="0" anchor="b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0" lvl="1">
              <a:defRPr sz="1300">
                <a:solidFill>
                  <a:schemeClr val="accent6">
                    <a:lumMod val="75000"/>
                  </a:schemeClr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12186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MS PGothic" pitchFamily="34" charset="-128"/>
                <a:cs typeface="Arial" pitchFamily="34" charset="0"/>
              </a:rPr>
              <a:t>Better school quality</a:t>
            </a:r>
          </a:p>
        </p:txBody>
      </p:sp>
      <p:pic>
        <p:nvPicPr>
          <p:cNvPr id="101" name="Graphic 100" descr="Schoolhouse">
            <a:extLst>
              <a:ext uri="{FF2B5EF4-FFF2-40B4-BE49-F238E27FC236}">
                <a16:creationId xmlns:a16="http://schemas.microsoft.com/office/drawing/2014/main" xmlns="" id="{6385CD63-423B-4D89-957F-489538C5C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86746" y="3249549"/>
            <a:ext cx="1972855" cy="1685347"/>
          </a:xfrm>
          <a:prstGeom prst="rect">
            <a:avLst/>
          </a:prstGeom>
        </p:spPr>
      </p:pic>
      <p:sp>
        <p:nvSpPr>
          <p:cNvPr id="40" name="Rectangle 134">
            <a:extLst>
              <a:ext uri="{FF2B5EF4-FFF2-40B4-BE49-F238E27FC236}">
                <a16:creationId xmlns:a16="http://schemas.microsoft.com/office/drawing/2014/main" xmlns="" id="{E172287D-7A5C-4C89-B9B9-C8860F6E2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251" y="171963"/>
            <a:ext cx="1193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3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Place-Based Investments: Characteristics of High-Mobility Neighborhoods</a:t>
            </a:r>
          </a:p>
        </p:txBody>
      </p:sp>
    </p:spTree>
    <p:extLst>
      <p:ext uri="{BB962C8B-B14F-4D97-AF65-F5344CB8AC3E}">
        <p14:creationId xmlns:p14="http://schemas.microsoft.com/office/powerpoint/2010/main" val="2012603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1" name="AutoShape 185">
            <a:extLst>
              <a:ext uri="{FF2B5EF4-FFF2-40B4-BE49-F238E27FC236}">
                <a16:creationId xmlns:a16="http://schemas.microsoft.com/office/drawing/2014/main" xmlns="" id="{28375445-D7A7-44FF-92F8-D06E686A568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81125" y="6985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2" name="Rectangle 187">
            <a:extLst>
              <a:ext uri="{FF2B5EF4-FFF2-40B4-BE49-F238E27FC236}">
                <a16:creationId xmlns:a16="http://schemas.microsoft.com/office/drawing/2014/main" xmlns="" id="{7C5809DB-208F-4C86-BA5C-D2D3B22B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63500"/>
            <a:ext cx="9442450" cy="6870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3" name="Rectangle 188">
            <a:extLst>
              <a:ext uri="{FF2B5EF4-FFF2-40B4-BE49-F238E27FC236}">
                <a16:creationId xmlns:a16="http://schemas.microsoft.com/office/drawing/2014/main" xmlns="" id="{53D27907-FFD6-4130-88C6-09EA4BC04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9850"/>
            <a:ext cx="9423400" cy="68516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8" name="Rectangle 189">
            <a:extLst>
              <a:ext uri="{FF2B5EF4-FFF2-40B4-BE49-F238E27FC236}">
                <a16:creationId xmlns:a16="http://schemas.microsoft.com/office/drawing/2014/main" xmlns="" id="{ACEA81FC-DBEE-4BF8-B539-E390704A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738188"/>
            <a:ext cx="8321675" cy="47434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9" name="Freeform 190">
            <a:extLst>
              <a:ext uri="{FF2B5EF4-FFF2-40B4-BE49-F238E27FC236}">
                <a16:creationId xmlns:a16="http://schemas.microsoft.com/office/drawing/2014/main" xmlns="" id="{7E27C403-D075-4D1E-AAE9-F872DA13EAA5}"/>
              </a:ext>
            </a:extLst>
          </p:cNvPr>
          <p:cNvSpPr>
            <a:spLocks/>
          </p:cNvSpPr>
          <p:nvPr/>
        </p:nvSpPr>
        <p:spPr bwMode="auto">
          <a:xfrm>
            <a:off x="2432050" y="1041400"/>
            <a:ext cx="8018463" cy="4108450"/>
          </a:xfrm>
          <a:custGeom>
            <a:avLst/>
            <a:gdLst>
              <a:gd name="T0" fmla="*/ 0 w 1403"/>
              <a:gd name="T1" fmla="*/ 719 h 719"/>
              <a:gd name="T2" fmla="*/ 140 w 1403"/>
              <a:gd name="T3" fmla="*/ 53 h 719"/>
              <a:gd name="T4" fmla="*/ 280 w 1403"/>
              <a:gd name="T5" fmla="*/ 53 h 719"/>
              <a:gd name="T6" fmla="*/ 420 w 1403"/>
              <a:gd name="T7" fmla="*/ 37 h 719"/>
              <a:gd name="T8" fmla="*/ 561 w 1403"/>
              <a:gd name="T9" fmla="*/ 17 h 719"/>
              <a:gd name="T10" fmla="*/ 701 w 1403"/>
              <a:gd name="T11" fmla="*/ 0 h 719"/>
              <a:gd name="T12" fmla="*/ 841 w 1403"/>
              <a:gd name="T13" fmla="*/ 26 h 719"/>
              <a:gd name="T14" fmla="*/ 982 w 1403"/>
              <a:gd name="T15" fmla="*/ 41 h 719"/>
              <a:gd name="T16" fmla="*/ 1122 w 1403"/>
              <a:gd name="T17" fmla="*/ 58 h 719"/>
              <a:gd name="T18" fmla="*/ 1262 w 1403"/>
              <a:gd name="T19" fmla="*/ 22 h 719"/>
              <a:gd name="T20" fmla="*/ 1403 w 1403"/>
              <a:gd name="T21" fmla="*/ 19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03" h="719">
                <a:moveTo>
                  <a:pt x="0" y="719"/>
                </a:moveTo>
                <a:lnTo>
                  <a:pt x="140" y="53"/>
                </a:lnTo>
                <a:lnTo>
                  <a:pt x="280" y="53"/>
                </a:lnTo>
                <a:lnTo>
                  <a:pt x="420" y="37"/>
                </a:lnTo>
                <a:lnTo>
                  <a:pt x="561" y="17"/>
                </a:lnTo>
                <a:lnTo>
                  <a:pt x="701" y="0"/>
                </a:lnTo>
                <a:lnTo>
                  <a:pt x="841" y="26"/>
                </a:lnTo>
                <a:lnTo>
                  <a:pt x="982" y="41"/>
                </a:lnTo>
                <a:lnTo>
                  <a:pt x="1122" y="58"/>
                </a:lnTo>
                <a:lnTo>
                  <a:pt x="1262" y="22"/>
                </a:lnTo>
                <a:lnTo>
                  <a:pt x="1403" y="19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70" name="Oval 191">
            <a:extLst>
              <a:ext uri="{FF2B5EF4-FFF2-40B4-BE49-F238E27FC236}">
                <a16:creationId xmlns:a16="http://schemas.microsoft.com/office/drawing/2014/main" xmlns="" id="{91419C41-5C07-4C35-B0F6-F20EEAD1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50927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4" name="Oval 192">
            <a:extLst>
              <a:ext uri="{FF2B5EF4-FFF2-40B4-BE49-F238E27FC236}">
                <a16:creationId xmlns:a16="http://schemas.microsoft.com/office/drawing/2014/main" xmlns="" id="{CD1E7D11-B1BA-4376-9A99-507BADC6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287463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5" name="Oval 193">
            <a:extLst>
              <a:ext uri="{FF2B5EF4-FFF2-40B4-BE49-F238E27FC236}">
                <a16:creationId xmlns:a16="http://schemas.microsoft.com/office/drawing/2014/main" xmlns="" id="{82465D86-2C54-4B26-A99A-2560F947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0" y="128746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6" name="Oval 194">
            <a:extLst>
              <a:ext uri="{FF2B5EF4-FFF2-40B4-BE49-F238E27FC236}">
                <a16:creationId xmlns:a16="http://schemas.microsoft.com/office/drawing/2014/main" xmlns="" id="{987F9ED7-E792-4BA7-98CF-CCC3379E0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1201738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7" name="Oval 195">
            <a:extLst>
              <a:ext uri="{FF2B5EF4-FFF2-40B4-BE49-F238E27FC236}">
                <a16:creationId xmlns:a16="http://schemas.microsoft.com/office/drawing/2014/main" xmlns="" id="{C442014A-30F3-4555-B039-0B8234B2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0" y="108108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8" name="Oval 196">
            <a:extLst>
              <a:ext uri="{FF2B5EF4-FFF2-40B4-BE49-F238E27FC236}">
                <a16:creationId xmlns:a16="http://schemas.microsoft.com/office/drawing/2014/main" xmlns="" id="{3E8B4F4C-E7A9-4467-B701-8062A10D5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984250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9" name="Oval 197">
            <a:extLst>
              <a:ext uri="{FF2B5EF4-FFF2-40B4-BE49-F238E27FC236}">
                <a16:creationId xmlns:a16="http://schemas.microsoft.com/office/drawing/2014/main" xmlns="" id="{01CC08EC-0CD2-4E9D-A1E1-1AF74455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113823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0" name="Oval 198">
            <a:extLst>
              <a:ext uri="{FF2B5EF4-FFF2-40B4-BE49-F238E27FC236}">
                <a16:creationId xmlns:a16="http://schemas.microsoft.com/office/drawing/2014/main" xmlns="" id="{1AB37CA9-A72D-4B0E-9A80-97756CD8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121920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1" name="Oval 199">
            <a:extLst>
              <a:ext uri="{FF2B5EF4-FFF2-40B4-BE49-F238E27FC236}">
                <a16:creationId xmlns:a16="http://schemas.microsoft.com/office/drawing/2014/main" xmlns="" id="{810E22E4-476D-4B5F-9013-16A559793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1316038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2" name="Oval 200">
            <a:extLst>
              <a:ext uri="{FF2B5EF4-FFF2-40B4-BE49-F238E27FC236}">
                <a16:creationId xmlns:a16="http://schemas.microsoft.com/office/drawing/2014/main" xmlns="" id="{B2B046A0-F531-4691-8067-B4E3D44EA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263" y="1116013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3" name="Oval 201">
            <a:extLst>
              <a:ext uri="{FF2B5EF4-FFF2-40B4-BE49-F238E27FC236}">
                <a16:creationId xmlns:a16="http://schemas.microsoft.com/office/drawing/2014/main" xmlns="" id="{D82F7B23-6D93-459F-8F39-80C36BF9C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63" y="10922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4" name="Line 202">
            <a:extLst>
              <a:ext uri="{FF2B5EF4-FFF2-40B4-BE49-F238E27FC236}">
                <a16:creationId xmlns:a16="http://schemas.microsoft.com/office/drawing/2014/main" xmlns="" id="{73EEC732-4337-44CD-8855-F751C1C2DB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483552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5" name="Line 203">
            <a:extLst>
              <a:ext uri="{FF2B5EF4-FFF2-40B4-BE49-F238E27FC236}">
                <a16:creationId xmlns:a16="http://schemas.microsoft.com/office/drawing/2014/main" xmlns="" id="{63E124A4-90F9-4680-9544-3BA93F9CB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63550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6" name="Line 204">
            <a:extLst>
              <a:ext uri="{FF2B5EF4-FFF2-40B4-BE49-F238E27FC236}">
                <a16:creationId xmlns:a16="http://schemas.microsoft.com/office/drawing/2014/main" xmlns="" id="{E020396A-1F3B-46A9-A30E-D5D7BEC7E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4307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7" name="Line 205">
            <a:extLst>
              <a:ext uri="{FF2B5EF4-FFF2-40B4-BE49-F238E27FC236}">
                <a16:creationId xmlns:a16="http://schemas.microsoft.com/office/drawing/2014/main" xmlns="" id="{4FA25173-6EDF-440F-A6C8-1AD161BD9D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23068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8" name="Line 206">
            <a:extLst>
              <a:ext uri="{FF2B5EF4-FFF2-40B4-BE49-F238E27FC236}">
                <a16:creationId xmlns:a16="http://schemas.microsoft.com/office/drawing/2014/main" xmlns="" id="{B6CE5715-95B7-451D-ABC6-EA6FD713B8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0306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9" name="Line 207">
            <a:extLst>
              <a:ext uri="{FF2B5EF4-FFF2-40B4-BE49-F238E27FC236}">
                <a16:creationId xmlns:a16="http://schemas.microsoft.com/office/drawing/2014/main" xmlns="" id="{C352F952-0AFC-4BD1-9746-683FFA1E77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383063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0" name="Line 208">
            <a:extLst>
              <a:ext uri="{FF2B5EF4-FFF2-40B4-BE49-F238E27FC236}">
                <a16:creationId xmlns:a16="http://schemas.microsoft.com/office/drawing/2014/main" xmlns="" id="{177453F0-917F-44C3-9685-B7D83235C1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63061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1" name="Line 209">
            <a:extLst>
              <a:ext uri="{FF2B5EF4-FFF2-40B4-BE49-F238E27FC236}">
                <a16:creationId xmlns:a16="http://schemas.microsoft.com/office/drawing/2014/main" xmlns="" id="{9CD6D4CB-20C2-4C91-88CA-7C161F789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3424238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2" name="Line 210">
            <a:extLst>
              <a:ext uri="{FF2B5EF4-FFF2-40B4-BE49-F238E27FC236}">
                <a16:creationId xmlns:a16="http://schemas.microsoft.com/office/drawing/2014/main" xmlns="" id="{85E052D9-3793-467E-B40B-DA23D5D206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224213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3" name="Line 211">
            <a:extLst>
              <a:ext uri="{FF2B5EF4-FFF2-40B4-BE49-F238E27FC236}">
                <a16:creationId xmlns:a16="http://schemas.microsoft.com/office/drawing/2014/main" xmlns="" id="{A749C145-58C5-464E-AED4-C8E02E3ACE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0241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4" name="Line 212">
            <a:extLst>
              <a:ext uri="{FF2B5EF4-FFF2-40B4-BE49-F238E27FC236}">
                <a16:creationId xmlns:a16="http://schemas.microsoft.com/office/drawing/2014/main" xmlns="" id="{A37FD03D-1AF2-4F3E-B6DA-ABCC324723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28241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5" name="Line 213">
            <a:extLst>
              <a:ext uri="{FF2B5EF4-FFF2-40B4-BE49-F238E27FC236}">
                <a16:creationId xmlns:a16="http://schemas.microsoft.com/office/drawing/2014/main" xmlns="" id="{B3C4D5D8-5A32-4124-90CD-7063FB8669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6193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6" name="Line 214">
            <a:extLst>
              <a:ext uri="{FF2B5EF4-FFF2-40B4-BE49-F238E27FC236}">
                <a16:creationId xmlns:a16="http://schemas.microsoft.com/office/drawing/2014/main" xmlns="" id="{16EDE458-1A29-49B2-BF2C-FDEA5C758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1638" y="24193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7" name="Line 215">
            <a:extLst>
              <a:ext uri="{FF2B5EF4-FFF2-40B4-BE49-F238E27FC236}">
                <a16:creationId xmlns:a16="http://schemas.microsoft.com/office/drawing/2014/main" xmlns="" id="{572AE867-D9DB-444F-BF13-B0B9A98DC9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21932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8" name="Line 216">
            <a:extLst>
              <a:ext uri="{FF2B5EF4-FFF2-40B4-BE49-F238E27FC236}">
                <a16:creationId xmlns:a16="http://schemas.microsoft.com/office/drawing/2014/main" xmlns="" id="{597BCA7B-A60C-4433-9414-F67994B92C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7363" y="2019300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9" name="Line 217">
            <a:extLst>
              <a:ext uri="{FF2B5EF4-FFF2-40B4-BE49-F238E27FC236}">
                <a16:creationId xmlns:a16="http://schemas.microsoft.com/office/drawing/2014/main" xmlns="" id="{1D4C681A-4021-4B24-B9E0-D910EA9D7D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18192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0" name="Line 218">
            <a:extLst>
              <a:ext uri="{FF2B5EF4-FFF2-40B4-BE49-F238E27FC236}">
                <a16:creationId xmlns:a16="http://schemas.microsoft.com/office/drawing/2014/main" xmlns="" id="{B8D01806-F93B-4D8E-86E9-64BF2C0194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3088" y="1612900"/>
            <a:ext cx="2222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1" name="Line 219">
            <a:extLst>
              <a:ext uri="{FF2B5EF4-FFF2-40B4-BE49-F238E27FC236}">
                <a16:creationId xmlns:a16="http://schemas.microsoft.com/office/drawing/2014/main" xmlns="" id="{97FC907E-906E-40E8-8B9C-57ADC9406E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775" y="14128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2" name="Line 220">
            <a:extLst>
              <a:ext uri="{FF2B5EF4-FFF2-40B4-BE49-F238E27FC236}">
                <a16:creationId xmlns:a16="http://schemas.microsoft.com/office/drawing/2014/main" xmlns="" id="{FCA0C684-6F58-4B3D-A6F2-E18783538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2128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3" name="Line 221">
            <a:extLst>
              <a:ext uri="{FF2B5EF4-FFF2-40B4-BE49-F238E27FC236}">
                <a16:creationId xmlns:a16="http://schemas.microsoft.com/office/drawing/2014/main" xmlns="" id="{256D206B-4627-478A-8CCA-511D7C9B5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0725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4" name="Line 222">
            <a:extLst>
              <a:ext uri="{FF2B5EF4-FFF2-40B4-BE49-F238E27FC236}">
                <a16:creationId xmlns:a16="http://schemas.microsoft.com/office/drawing/2014/main" xmlns="" id="{58B50300-A995-4E84-B0C0-CD9DD369E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5" name="Line 223">
            <a:extLst>
              <a:ext uri="{FF2B5EF4-FFF2-40B4-BE49-F238E27FC236}">
                <a16:creationId xmlns:a16="http://schemas.microsoft.com/office/drawing/2014/main" xmlns="" id="{5AC337FB-F04D-4497-9AD8-DAA488BAA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3475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6" name="Line 224">
            <a:extLst>
              <a:ext uri="{FF2B5EF4-FFF2-40B4-BE49-F238E27FC236}">
                <a16:creationId xmlns:a16="http://schemas.microsoft.com/office/drawing/2014/main" xmlns="" id="{9AE01E80-F459-4FAD-903C-BC24962A9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8263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7" name="Line 225">
            <a:extLst>
              <a:ext uri="{FF2B5EF4-FFF2-40B4-BE49-F238E27FC236}">
                <a16:creationId xmlns:a16="http://schemas.microsoft.com/office/drawing/2014/main" xmlns="" id="{9BCB8503-BC00-4C5B-B37D-C71BCD20D1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8288" y="1155700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8" name="Line 226">
            <a:extLst>
              <a:ext uri="{FF2B5EF4-FFF2-40B4-BE49-F238E27FC236}">
                <a16:creationId xmlns:a16="http://schemas.microsoft.com/office/drawing/2014/main" xmlns="" id="{107CF83E-E0F5-4807-ABF0-FFA350E0A4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4663" y="11334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9" name="Line 227">
            <a:extLst>
              <a:ext uri="{FF2B5EF4-FFF2-40B4-BE49-F238E27FC236}">
                <a16:creationId xmlns:a16="http://schemas.microsoft.com/office/drawing/2014/main" xmlns="" id="{46E7323A-16F7-4C51-AFD1-DF0BDF764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9450" y="1116013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0" name="Line 228">
            <a:extLst>
              <a:ext uri="{FF2B5EF4-FFF2-40B4-BE49-F238E27FC236}">
                <a16:creationId xmlns:a16="http://schemas.microsoft.com/office/drawing/2014/main" xmlns="" id="{839F1E45-1DC7-4A3B-B107-BF699BAE41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5825" y="109220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1" name="Line 229">
            <a:extLst>
              <a:ext uri="{FF2B5EF4-FFF2-40B4-BE49-F238E27FC236}">
                <a16:creationId xmlns:a16="http://schemas.microsoft.com/office/drawing/2014/main" xmlns="" id="{5FA910B4-F6CC-4961-AC1D-1FB0C659D3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2200" y="1063625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2" name="Line 230">
            <a:extLst>
              <a:ext uri="{FF2B5EF4-FFF2-40B4-BE49-F238E27FC236}">
                <a16:creationId xmlns:a16="http://schemas.microsoft.com/office/drawing/2014/main" xmlns="" id="{1B582461-6FEE-4AD9-801F-D5BFD2418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2225" y="103505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3" name="Line 231">
            <a:extLst>
              <a:ext uri="{FF2B5EF4-FFF2-40B4-BE49-F238E27FC236}">
                <a16:creationId xmlns:a16="http://schemas.microsoft.com/office/drawing/2014/main" xmlns="" id="{14D9F4F5-6E9E-469A-AD5F-3BFC784930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7013" y="1006475"/>
            <a:ext cx="13811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4" name="Line 232">
            <a:extLst>
              <a:ext uri="{FF2B5EF4-FFF2-40B4-BE49-F238E27FC236}">
                <a16:creationId xmlns:a16="http://schemas.microsoft.com/office/drawing/2014/main" xmlns="" id="{1750BB7F-00EC-412A-A069-DD767EF091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977900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5" name="Line 233">
            <a:extLst>
              <a:ext uri="{FF2B5EF4-FFF2-40B4-BE49-F238E27FC236}">
                <a16:creationId xmlns:a16="http://schemas.microsoft.com/office/drawing/2014/main" xmlns="" id="{35A50AC2-0B30-489C-8187-A0EAA7E01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977900"/>
            <a:ext cx="63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6" name="Line 234">
            <a:extLst>
              <a:ext uri="{FF2B5EF4-FFF2-40B4-BE49-F238E27FC236}">
                <a16:creationId xmlns:a16="http://schemas.microsoft.com/office/drawing/2014/main" xmlns="" id="{9A2834E8-06DB-422E-994B-29D4D9A5B7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3413" y="955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7" name="Line 235">
            <a:extLst>
              <a:ext uri="{FF2B5EF4-FFF2-40B4-BE49-F238E27FC236}">
                <a16:creationId xmlns:a16="http://schemas.microsoft.com/office/drawing/2014/main" xmlns="" id="{733E8C8C-C406-4885-A99F-BBF5D94BD8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8200" y="9334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8" name="Line 236">
            <a:extLst>
              <a:ext uri="{FF2B5EF4-FFF2-40B4-BE49-F238E27FC236}">
                <a16:creationId xmlns:a16="http://schemas.microsoft.com/office/drawing/2014/main" xmlns="" id="{A9DD37FF-6002-47B3-A5C0-FB81A6239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4575" y="909638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9" name="Line 237">
            <a:extLst>
              <a:ext uri="{FF2B5EF4-FFF2-40B4-BE49-F238E27FC236}">
                <a16:creationId xmlns:a16="http://schemas.microsoft.com/office/drawing/2014/main" xmlns="" id="{5A7E955B-979F-49F9-A4C5-E178350652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887413"/>
            <a:ext cx="114300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0" name="Line 238">
            <a:extLst>
              <a:ext uri="{FF2B5EF4-FFF2-40B4-BE49-F238E27FC236}">
                <a16:creationId xmlns:a16="http://schemas.microsoft.com/office/drawing/2014/main" xmlns="" id="{759E35F0-0D0C-47FB-82C9-3B92C67BF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887413"/>
            <a:ext cx="222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1" name="Line 239">
            <a:extLst>
              <a:ext uri="{FF2B5EF4-FFF2-40B4-BE49-F238E27FC236}">
                <a16:creationId xmlns:a16="http://schemas.microsoft.com/office/drawing/2014/main" xmlns="" id="{89B7D878-465B-4E8E-8CA6-183302EE7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904875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2" name="Line 240">
            <a:extLst>
              <a:ext uri="{FF2B5EF4-FFF2-40B4-BE49-F238E27FC236}">
                <a16:creationId xmlns:a16="http://schemas.microsoft.com/office/drawing/2014/main" xmlns="" id="{DDE5A02D-39D8-4767-8D16-2688F838D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944563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3" name="Line 241">
            <a:extLst>
              <a:ext uri="{FF2B5EF4-FFF2-40B4-BE49-F238E27FC236}">
                <a16:creationId xmlns:a16="http://schemas.microsoft.com/office/drawing/2014/main" xmlns="" id="{34B92E63-B15A-4E3A-9000-9276EADB9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5788" y="984250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4" name="Line 242">
            <a:extLst>
              <a:ext uri="{FF2B5EF4-FFF2-40B4-BE49-F238E27FC236}">
                <a16:creationId xmlns:a16="http://schemas.microsoft.com/office/drawing/2014/main" xmlns="" id="{6C7AA0EA-6E04-4D90-ACFC-31F7270A0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5813" y="1023938"/>
            <a:ext cx="103188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5" name="Line 243">
            <a:extLst>
              <a:ext uri="{FF2B5EF4-FFF2-40B4-BE49-F238E27FC236}">
                <a16:creationId xmlns:a16="http://schemas.microsoft.com/office/drawing/2014/main" xmlns="" id="{FAFC715C-E618-4275-94F4-860E9D5F1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041400"/>
            <a:ext cx="349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6" name="Line 244">
            <a:extLst>
              <a:ext uri="{FF2B5EF4-FFF2-40B4-BE49-F238E27FC236}">
                <a16:creationId xmlns:a16="http://schemas.microsoft.com/office/drawing/2014/main" xmlns="" id="{87766CFE-CDC3-4170-8499-E5DBE614E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2188" y="1052513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7" name="Line 245">
            <a:extLst>
              <a:ext uri="{FF2B5EF4-FFF2-40B4-BE49-F238E27FC236}">
                <a16:creationId xmlns:a16="http://schemas.microsoft.com/office/drawing/2014/main" xmlns="" id="{024DCBA6-58D9-497C-BA1C-CFC945236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213" y="10763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8" name="Line 246">
            <a:extLst>
              <a:ext uri="{FF2B5EF4-FFF2-40B4-BE49-F238E27FC236}">
                <a16:creationId xmlns:a16="http://schemas.microsoft.com/office/drawing/2014/main" xmlns="" id="{E6E18F21-613A-4503-B9FB-C3232009D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7000" y="10985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9" name="Line 247">
            <a:extLst>
              <a:ext uri="{FF2B5EF4-FFF2-40B4-BE49-F238E27FC236}">
                <a16:creationId xmlns:a16="http://schemas.microsoft.com/office/drawing/2014/main" xmlns="" id="{35F65A81-282B-4839-97CA-3BA3566E9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3375" y="1120775"/>
            <a:ext cx="92075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0" name="Line 248">
            <a:extLst>
              <a:ext uri="{FF2B5EF4-FFF2-40B4-BE49-F238E27FC236}">
                <a16:creationId xmlns:a16="http://schemas.microsoft.com/office/drawing/2014/main" xmlns="" id="{79F980EB-4F00-4351-AA65-7F55A9C9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133475"/>
            <a:ext cx="44450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1" name="Line 249">
            <a:extLst>
              <a:ext uri="{FF2B5EF4-FFF2-40B4-BE49-F238E27FC236}">
                <a16:creationId xmlns:a16="http://schemas.microsoft.com/office/drawing/2014/main" xmlns="" id="{BA2141F7-8169-40D0-922D-D8EC0C1E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9750" y="11493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2" name="Line 250">
            <a:extLst>
              <a:ext uri="{FF2B5EF4-FFF2-40B4-BE49-F238E27FC236}">
                <a16:creationId xmlns:a16="http://schemas.microsoft.com/office/drawing/2014/main" xmlns="" id="{604AC636-5E8A-46A8-952F-6A7617EB6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9775" y="1173163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3" name="Line 251">
            <a:extLst>
              <a:ext uri="{FF2B5EF4-FFF2-40B4-BE49-F238E27FC236}">
                <a16:creationId xmlns:a16="http://schemas.microsoft.com/office/drawing/2014/main" xmlns="" id="{B0212490-C34D-4DA2-9EF5-A2CBB8438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4563" y="11953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4" name="Line 252">
            <a:extLst>
              <a:ext uri="{FF2B5EF4-FFF2-40B4-BE49-F238E27FC236}">
                <a16:creationId xmlns:a16="http://schemas.microsoft.com/office/drawing/2014/main" xmlns="" id="{ED2BF192-D5FA-461E-B3E1-A0F0D9E9D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0938" y="1219200"/>
            <a:ext cx="746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5" name="Line 253">
            <a:extLst>
              <a:ext uri="{FF2B5EF4-FFF2-40B4-BE49-F238E27FC236}">
                <a16:creationId xmlns:a16="http://schemas.microsoft.com/office/drawing/2014/main" xmlns="" id="{CCCEF9F8-9665-4A3A-B8C7-66531156A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219200"/>
            <a:ext cx="5715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6" name="Line 254">
            <a:extLst>
              <a:ext uri="{FF2B5EF4-FFF2-40B4-BE49-F238E27FC236}">
                <a16:creationId xmlns:a16="http://schemas.microsoft.com/office/drawing/2014/main" xmlns="" id="{B15AED3B-276A-4A01-8C4B-64CC041D23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70963" y="11668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7" name="Line 255">
            <a:extLst>
              <a:ext uri="{FF2B5EF4-FFF2-40B4-BE49-F238E27FC236}">
                <a16:creationId xmlns:a16="http://schemas.microsoft.com/office/drawing/2014/main" xmlns="" id="{35DDCD47-A3F7-49D1-A6E3-A6E407C721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0988" y="1120775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8" name="Line 256">
            <a:extLst>
              <a:ext uri="{FF2B5EF4-FFF2-40B4-BE49-F238E27FC236}">
                <a16:creationId xmlns:a16="http://schemas.microsoft.com/office/drawing/2014/main" xmlns="" id="{8D506B5A-1D84-4FBA-A695-818705A46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1013" y="1069975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9" name="Line 257">
            <a:extLst>
              <a:ext uri="{FF2B5EF4-FFF2-40B4-BE49-F238E27FC236}">
                <a16:creationId xmlns:a16="http://schemas.microsoft.com/office/drawing/2014/main" xmlns="" id="{94BFA43E-7E01-47F6-830B-9893D0D0C6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71038" y="1035050"/>
            <a:ext cx="746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0" name="Line 258">
            <a:extLst>
              <a:ext uri="{FF2B5EF4-FFF2-40B4-BE49-F238E27FC236}">
                <a16:creationId xmlns:a16="http://schemas.microsoft.com/office/drawing/2014/main" xmlns="" id="{1B0512E6-C81D-4039-BF78-B2F9EF271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035050"/>
            <a:ext cx="571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1" name="Line 259">
            <a:extLst>
              <a:ext uri="{FF2B5EF4-FFF2-40B4-BE49-F238E27FC236}">
                <a16:creationId xmlns:a16="http://schemas.microsoft.com/office/drawing/2014/main" xmlns="" id="{8896D620-4FDA-4DE8-BCC6-761686AC3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71063" y="1030288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2" name="Line 260">
            <a:extLst>
              <a:ext uri="{FF2B5EF4-FFF2-40B4-BE49-F238E27FC236}">
                <a16:creationId xmlns:a16="http://schemas.microsoft.com/office/drawing/2014/main" xmlns="" id="{5438B093-C84B-4874-8DDF-9AEB8DB07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75850" y="1023938"/>
            <a:ext cx="138113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3" name="Line 261">
            <a:extLst>
              <a:ext uri="{FF2B5EF4-FFF2-40B4-BE49-F238E27FC236}">
                <a16:creationId xmlns:a16="http://schemas.microsoft.com/office/drawing/2014/main" xmlns="" id="{1EDCF130-46DD-48E6-9CF8-A3EAA691E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82225" y="1019175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4" name="Line 262">
            <a:extLst>
              <a:ext uri="{FF2B5EF4-FFF2-40B4-BE49-F238E27FC236}">
                <a16:creationId xmlns:a16="http://schemas.microsoft.com/office/drawing/2014/main" xmlns="" id="{F7A90BB7-3211-444F-83E6-5D0C0B3E7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88600" y="1019175"/>
            <a:ext cx="619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5" name="Line 263">
            <a:extLst>
              <a:ext uri="{FF2B5EF4-FFF2-40B4-BE49-F238E27FC236}">
                <a16:creationId xmlns:a16="http://schemas.microsoft.com/office/drawing/2014/main" xmlns="" id="{90027C4D-F9EE-48C5-9A8D-D44832B8C4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51958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6" name="Line 264">
            <a:extLst>
              <a:ext uri="{FF2B5EF4-FFF2-40B4-BE49-F238E27FC236}">
                <a16:creationId xmlns:a16="http://schemas.microsoft.com/office/drawing/2014/main" xmlns="" id="{11E509D5-8942-4875-A052-7E3B7C8223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9958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7" name="Line 265">
            <a:extLst>
              <a:ext uri="{FF2B5EF4-FFF2-40B4-BE49-F238E27FC236}">
                <a16:creationId xmlns:a16="http://schemas.microsoft.com/office/drawing/2014/main" xmlns="" id="{96609B12-F672-454F-8DE0-669E26372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7910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8" name="Line 266">
            <a:extLst>
              <a:ext uri="{FF2B5EF4-FFF2-40B4-BE49-F238E27FC236}">
                <a16:creationId xmlns:a16="http://schemas.microsoft.com/office/drawing/2014/main" xmlns="" id="{4EBB6A0E-4296-495A-A028-A4ED45825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5910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9" name="Line 267">
            <a:extLst>
              <a:ext uri="{FF2B5EF4-FFF2-40B4-BE49-F238E27FC236}">
                <a16:creationId xmlns:a16="http://schemas.microsoft.com/office/drawing/2014/main" xmlns="" id="{2D74ED08-1856-4DD7-885A-D3E9C3D1D4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39102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0" name="Line 268">
            <a:extLst>
              <a:ext uri="{FF2B5EF4-FFF2-40B4-BE49-F238E27FC236}">
                <a16:creationId xmlns:a16="http://schemas.microsoft.com/office/drawing/2014/main" xmlns="" id="{243D5A62-75E8-44C9-B2DA-39B96A58B4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4191000"/>
            <a:ext cx="2222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1" name="Line 269">
            <a:extLst>
              <a:ext uri="{FF2B5EF4-FFF2-40B4-BE49-F238E27FC236}">
                <a16:creationId xmlns:a16="http://schemas.microsoft.com/office/drawing/2014/main" xmlns="" id="{4881CC49-1A08-4556-AB63-548235F1B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9909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2" name="Line 270">
            <a:extLst>
              <a:ext uri="{FF2B5EF4-FFF2-40B4-BE49-F238E27FC236}">
                <a16:creationId xmlns:a16="http://schemas.microsoft.com/office/drawing/2014/main" xmlns="" id="{296A8F44-8603-409E-B8E3-E4E18597E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4150" y="378460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3" name="Line 271">
            <a:extLst>
              <a:ext uri="{FF2B5EF4-FFF2-40B4-BE49-F238E27FC236}">
                <a16:creationId xmlns:a16="http://schemas.microsoft.com/office/drawing/2014/main" xmlns="" id="{F19C9B3F-5600-4A91-B3BA-42A93C7AD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5845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4" name="Line 272">
            <a:extLst>
              <a:ext uri="{FF2B5EF4-FFF2-40B4-BE49-F238E27FC236}">
                <a16:creationId xmlns:a16="http://schemas.microsoft.com/office/drawing/2014/main" xmlns="" id="{FDA3342B-23E3-4805-8302-16822B021F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38455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5" name="Line 273">
            <a:extLst>
              <a:ext uri="{FF2B5EF4-FFF2-40B4-BE49-F238E27FC236}">
                <a16:creationId xmlns:a16="http://schemas.microsoft.com/office/drawing/2014/main" xmlns="" id="{500060D8-C912-4730-9D41-42D6FEB6AD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3184525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6" name="Line 274">
            <a:extLst>
              <a:ext uri="{FF2B5EF4-FFF2-40B4-BE49-F238E27FC236}">
                <a16:creationId xmlns:a16="http://schemas.microsoft.com/office/drawing/2014/main" xmlns="" id="{E7D04BFF-D999-47B9-96F3-6924B6E410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97815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7" name="Line 275">
            <a:extLst>
              <a:ext uri="{FF2B5EF4-FFF2-40B4-BE49-F238E27FC236}">
                <a16:creationId xmlns:a16="http://schemas.microsoft.com/office/drawing/2014/main" xmlns="" id="{5D5883BB-7806-4C6C-A903-4081D1B9B9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5288" y="2778125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8" name="Line 276">
            <a:extLst>
              <a:ext uri="{FF2B5EF4-FFF2-40B4-BE49-F238E27FC236}">
                <a16:creationId xmlns:a16="http://schemas.microsoft.com/office/drawing/2014/main" xmlns="" id="{8018E10A-A289-48BE-83DC-AADF4A1DE5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57810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9" name="Line 277">
            <a:extLst>
              <a:ext uri="{FF2B5EF4-FFF2-40B4-BE49-F238E27FC236}">
                <a16:creationId xmlns:a16="http://schemas.microsoft.com/office/drawing/2014/main" xmlns="" id="{F18DA4E1-CFB3-42D9-BFBB-80BABA20A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1013" y="237807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0" name="Line 278">
            <a:extLst>
              <a:ext uri="{FF2B5EF4-FFF2-40B4-BE49-F238E27FC236}">
                <a16:creationId xmlns:a16="http://schemas.microsoft.com/office/drawing/2014/main" xmlns="" id="{2A0CA72E-37A6-4974-A0A1-B45D94356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2178050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1" name="Line 279">
            <a:extLst>
              <a:ext uri="{FF2B5EF4-FFF2-40B4-BE49-F238E27FC236}">
                <a16:creationId xmlns:a16="http://schemas.microsoft.com/office/drawing/2014/main" xmlns="" id="{EF72252B-3A38-4028-A042-A492A6DBB3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6738" y="197326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2" name="Line 280">
            <a:extLst>
              <a:ext uri="{FF2B5EF4-FFF2-40B4-BE49-F238E27FC236}">
                <a16:creationId xmlns:a16="http://schemas.microsoft.com/office/drawing/2014/main" xmlns="" id="{780CC145-A418-420D-8982-CB6BCB3645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6425" y="177323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3" name="Line 281">
            <a:extLst>
              <a:ext uri="{FF2B5EF4-FFF2-40B4-BE49-F238E27FC236}">
                <a16:creationId xmlns:a16="http://schemas.microsoft.com/office/drawing/2014/main" xmlns="" id="{0A46B83C-ED56-4E41-A391-56E00AAF17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5732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4" name="Line 282">
            <a:extLst>
              <a:ext uri="{FF2B5EF4-FFF2-40B4-BE49-F238E27FC236}">
                <a16:creationId xmlns:a16="http://schemas.microsoft.com/office/drawing/2014/main" xmlns="" id="{D5CCE850-1AEB-49FA-B605-C2AD9E7EB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5" name="Line 283">
            <a:extLst>
              <a:ext uri="{FF2B5EF4-FFF2-40B4-BE49-F238E27FC236}">
                <a16:creationId xmlns:a16="http://schemas.microsoft.com/office/drawing/2014/main" xmlns="" id="{8877BE1A-E50F-43EB-A94E-11EB05798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6" name="Line 284">
            <a:extLst>
              <a:ext uri="{FF2B5EF4-FFF2-40B4-BE49-F238E27FC236}">
                <a16:creationId xmlns:a16="http://schemas.microsoft.com/office/drawing/2014/main" xmlns="" id="{32E7AAB5-1F94-40F1-8800-F6E1A5369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9663" y="150971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7" name="Line 285">
            <a:extLst>
              <a:ext uri="{FF2B5EF4-FFF2-40B4-BE49-F238E27FC236}">
                <a16:creationId xmlns:a16="http://schemas.microsoft.com/office/drawing/2014/main" xmlns="" id="{E8D67428-61E1-4FAF-B597-CA079185E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50971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8" name="Line 286">
            <a:extLst>
              <a:ext uri="{FF2B5EF4-FFF2-40B4-BE49-F238E27FC236}">
                <a16:creationId xmlns:a16="http://schemas.microsoft.com/office/drawing/2014/main" xmlns="" id="{6DF75C7F-83C4-45A5-BA44-D529D428E6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0825" y="14922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9" name="Line 287">
            <a:extLst>
              <a:ext uri="{FF2B5EF4-FFF2-40B4-BE49-F238E27FC236}">
                <a16:creationId xmlns:a16="http://schemas.microsoft.com/office/drawing/2014/main" xmlns="" id="{BE4CE878-1D57-4AA1-86B1-DF2008D983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1463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0" name="Line 288">
            <a:extLst>
              <a:ext uri="{FF2B5EF4-FFF2-40B4-BE49-F238E27FC236}">
                <a16:creationId xmlns:a16="http://schemas.microsoft.com/office/drawing/2014/main" xmlns="" id="{76CE227F-3790-4FD4-94BE-9AD7C79611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3575" y="14414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1" name="Line 289">
            <a:extLst>
              <a:ext uri="{FF2B5EF4-FFF2-40B4-BE49-F238E27FC236}">
                <a16:creationId xmlns:a16="http://schemas.microsoft.com/office/drawing/2014/main" xmlns="" id="{4CBFA157-0ADE-4563-9140-DBF1823855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3600" y="14192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2" name="Line 290">
            <a:extLst>
              <a:ext uri="{FF2B5EF4-FFF2-40B4-BE49-F238E27FC236}">
                <a16:creationId xmlns:a16="http://schemas.microsoft.com/office/drawing/2014/main" xmlns="" id="{F9E2B661-7E75-4D77-874C-DC580FDEC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13906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3" name="Line 291">
            <a:extLst>
              <a:ext uri="{FF2B5EF4-FFF2-40B4-BE49-F238E27FC236}">
                <a16:creationId xmlns:a16="http://schemas.microsoft.com/office/drawing/2014/main" xmlns="" id="{409FE42F-0C17-4799-8BB6-ECD7AB9AEF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4763" y="1355725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4" name="Line 292">
            <a:extLst>
              <a:ext uri="{FF2B5EF4-FFF2-40B4-BE49-F238E27FC236}">
                <a16:creationId xmlns:a16="http://schemas.microsoft.com/office/drawing/2014/main" xmlns="" id="{76616AEE-6513-4B4A-8932-70A16BB377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4788" y="1320800"/>
            <a:ext cx="136525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5" name="Line 293">
            <a:extLst>
              <a:ext uri="{FF2B5EF4-FFF2-40B4-BE49-F238E27FC236}">
                <a16:creationId xmlns:a16="http://schemas.microsoft.com/office/drawing/2014/main" xmlns="" id="{763B2A67-ECAE-4082-9466-17621B831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9575" y="1292225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6" name="Line 294">
            <a:extLst>
              <a:ext uri="{FF2B5EF4-FFF2-40B4-BE49-F238E27FC236}">
                <a16:creationId xmlns:a16="http://schemas.microsoft.com/office/drawing/2014/main" xmlns="" id="{7269E840-7C9D-41E0-901B-540654B42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9600" y="12636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7" name="Line 295">
            <a:extLst>
              <a:ext uri="{FF2B5EF4-FFF2-40B4-BE49-F238E27FC236}">
                <a16:creationId xmlns:a16="http://schemas.microsoft.com/office/drawing/2014/main" xmlns="" id="{1F602A39-DE31-4641-9825-B901D79A9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5975" y="124142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8" name="Line 296">
            <a:extLst>
              <a:ext uri="{FF2B5EF4-FFF2-40B4-BE49-F238E27FC236}">
                <a16:creationId xmlns:a16="http://schemas.microsoft.com/office/drawing/2014/main" xmlns="" id="{DD963782-13CF-4009-BA22-9826193ED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2350" y="12128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9" name="Line 297">
            <a:extLst>
              <a:ext uri="{FF2B5EF4-FFF2-40B4-BE49-F238E27FC236}">
                <a16:creationId xmlns:a16="http://schemas.microsoft.com/office/drawing/2014/main" xmlns="" id="{EAC9759B-DF03-42C5-81D4-A048EC906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2375" y="11906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0" name="Line 298">
            <a:extLst>
              <a:ext uri="{FF2B5EF4-FFF2-40B4-BE49-F238E27FC236}">
                <a16:creationId xmlns:a16="http://schemas.microsoft.com/office/drawing/2014/main" xmlns="" id="{3F0B7336-04DA-4F7D-B6C6-2EFF021FE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1190625"/>
            <a:ext cx="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1" name="Line 299">
            <a:extLst>
              <a:ext uri="{FF2B5EF4-FFF2-40B4-BE49-F238E27FC236}">
                <a16:creationId xmlns:a16="http://schemas.microsoft.com/office/drawing/2014/main" xmlns="" id="{14A66565-FB4F-49F1-BA19-9CDAF38F9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7163" y="1201738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2" name="Line 300">
            <a:extLst>
              <a:ext uri="{FF2B5EF4-FFF2-40B4-BE49-F238E27FC236}">
                <a16:creationId xmlns:a16="http://schemas.microsoft.com/office/drawing/2014/main" xmlns="" id="{40839ADF-AA3C-4326-A627-711ABBAFB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1241425"/>
            <a:ext cx="13811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3" name="Line 301">
            <a:extLst>
              <a:ext uri="{FF2B5EF4-FFF2-40B4-BE49-F238E27FC236}">
                <a16:creationId xmlns:a16="http://schemas.microsoft.com/office/drawing/2014/main" xmlns="" id="{AFD890C4-FF42-4771-BE01-1E3E4AE96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3563" y="1281113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4" name="Line 302">
            <a:extLst>
              <a:ext uri="{FF2B5EF4-FFF2-40B4-BE49-F238E27FC236}">
                <a16:creationId xmlns:a16="http://schemas.microsoft.com/office/drawing/2014/main" xmlns="" id="{E30181B8-80B1-41E1-A534-EFC152371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1316038"/>
            <a:ext cx="12541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5" name="Line 303">
            <a:extLst>
              <a:ext uri="{FF2B5EF4-FFF2-40B4-BE49-F238E27FC236}">
                <a16:creationId xmlns:a16="http://schemas.microsoft.com/office/drawing/2014/main" xmlns="" id="{776FB2A4-E6B4-48E0-BFB7-AF076A27F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344613"/>
            <a:ext cx="11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6" name="Line 304">
            <a:extLst>
              <a:ext uri="{FF2B5EF4-FFF2-40B4-BE49-F238E27FC236}">
                <a16:creationId xmlns:a16="http://schemas.microsoft.com/office/drawing/2014/main" xmlns="" id="{7277271D-0792-4A0E-B1E1-99E3A7BF3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375" y="1349375"/>
            <a:ext cx="131763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7" name="Line 305">
            <a:extLst>
              <a:ext uri="{FF2B5EF4-FFF2-40B4-BE49-F238E27FC236}">
                <a16:creationId xmlns:a16="http://schemas.microsoft.com/office/drawing/2014/main" xmlns="" id="{14ACC3EC-7CC3-41ED-9F98-57CFE7A0D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8400" y="1366838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8" name="Line 306">
            <a:extLst>
              <a:ext uri="{FF2B5EF4-FFF2-40B4-BE49-F238E27FC236}">
                <a16:creationId xmlns:a16="http://schemas.microsoft.com/office/drawing/2014/main" xmlns="" id="{DE735471-3781-44E4-ABC9-7F8998584A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4775" y="1384300"/>
            <a:ext cx="1365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9" name="Line 307">
            <a:extLst>
              <a:ext uri="{FF2B5EF4-FFF2-40B4-BE49-F238E27FC236}">
                <a16:creationId xmlns:a16="http://schemas.microsoft.com/office/drawing/2014/main" xmlns="" id="{494023E5-522E-4F70-B23D-4174A3281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1401763"/>
            <a:ext cx="11430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0" name="Line 308">
            <a:extLst>
              <a:ext uri="{FF2B5EF4-FFF2-40B4-BE49-F238E27FC236}">
                <a16:creationId xmlns:a16="http://schemas.microsoft.com/office/drawing/2014/main" xmlns="" id="{F4E3DAC6-E981-4F43-AB38-F49B69D7E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412875"/>
            <a:ext cx="222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1" name="Line 309">
            <a:extLst>
              <a:ext uri="{FF2B5EF4-FFF2-40B4-BE49-F238E27FC236}">
                <a16:creationId xmlns:a16="http://schemas.microsoft.com/office/drawing/2014/main" xmlns="" id="{24646FC3-0692-4C69-B3DE-0EDBC8FCE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5938" y="14239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2" name="Line 310">
            <a:extLst>
              <a:ext uri="{FF2B5EF4-FFF2-40B4-BE49-F238E27FC236}">
                <a16:creationId xmlns:a16="http://schemas.microsoft.com/office/drawing/2014/main" xmlns="" id="{282D551B-3A1D-4774-A617-0663A9968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5963" y="144780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3" name="Line 311">
            <a:extLst>
              <a:ext uri="{FF2B5EF4-FFF2-40B4-BE49-F238E27FC236}">
                <a16:creationId xmlns:a16="http://schemas.microsoft.com/office/drawing/2014/main" xmlns="" id="{49781F93-42FD-4710-84D6-27DC10A4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2338" y="14763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4" name="Line 312">
            <a:extLst>
              <a:ext uri="{FF2B5EF4-FFF2-40B4-BE49-F238E27FC236}">
                <a16:creationId xmlns:a16="http://schemas.microsoft.com/office/drawing/2014/main" xmlns="" id="{AA644A40-C022-4A4A-BB19-7C63EA026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1498600"/>
            <a:ext cx="984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5" name="Line 313">
            <a:extLst>
              <a:ext uri="{FF2B5EF4-FFF2-40B4-BE49-F238E27FC236}">
                <a16:creationId xmlns:a16="http://schemas.microsoft.com/office/drawing/2014/main" xmlns="" id="{F185C032-9C54-4119-8BD2-2A1F6A3B48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498600"/>
            <a:ext cx="39688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6" name="Line 314">
            <a:extLst>
              <a:ext uri="{FF2B5EF4-FFF2-40B4-BE49-F238E27FC236}">
                <a16:creationId xmlns:a16="http://schemas.microsoft.com/office/drawing/2014/main" xmlns="" id="{61A746D4-58EF-4367-8BD2-DCF447A039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47150" y="1447800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7" name="Line 315">
            <a:extLst>
              <a:ext uri="{FF2B5EF4-FFF2-40B4-BE49-F238E27FC236}">
                <a16:creationId xmlns:a16="http://schemas.microsoft.com/office/drawing/2014/main" xmlns="" id="{4AD9E5CA-00F3-4A8C-803D-956C4AB16D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7175" y="13954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8" name="Line 316">
            <a:extLst>
              <a:ext uri="{FF2B5EF4-FFF2-40B4-BE49-F238E27FC236}">
                <a16:creationId xmlns:a16="http://schemas.microsoft.com/office/drawing/2014/main" xmlns="" id="{612397CD-C64B-4B4B-9307-84CC7F6490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47200" y="1344613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9" name="Line 317">
            <a:extLst>
              <a:ext uri="{FF2B5EF4-FFF2-40B4-BE49-F238E27FC236}">
                <a16:creationId xmlns:a16="http://schemas.microsoft.com/office/drawing/2014/main" xmlns="" id="{CF9ECDCA-5699-4045-9538-E2CC7C09B2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47225" y="1304925"/>
            <a:ext cx="98425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0" name="Line 318">
            <a:extLst>
              <a:ext uri="{FF2B5EF4-FFF2-40B4-BE49-F238E27FC236}">
                <a16:creationId xmlns:a16="http://schemas.microsoft.com/office/drawing/2014/main" xmlns="" id="{CC950602-313F-4429-9200-8D514B537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304925"/>
            <a:ext cx="33338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1" name="Line 319">
            <a:extLst>
              <a:ext uri="{FF2B5EF4-FFF2-40B4-BE49-F238E27FC236}">
                <a16:creationId xmlns:a16="http://schemas.microsoft.com/office/drawing/2014/main" xmlns="" id="{B2A82FE6-A15E-412C-8A00-BE18419C2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7250" y="1298575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2" name="Line 320">
            <a:extLst>
              <a:ext uri="{FF2B5EF4-FFF2-40B4-BE49-F238E27FC236}">
                <a16:creationId xmlns:a16="http://schemas.microsoft.com/office/drawing/2014/main" xmlns="" id="{3AC32252-98F8-478F-9FD4-ABD538594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3625" y="1292225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3" name="Line 321">
            <a:extLst>
              <a:ext uri="{FF2B5EF4-FFF2-40B4-BE49-F238E27FC236}">
                <a16:creationId xmlns:a16="http://schemas.microsoft.com/office/drawing/2014/main" xmlns="" id="{757C28FA-B813-4085-899B-1E5DD1CE7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60000" y="1281113"/>
            <a:ext cx="1365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4" name="Line 322">
            <a:extLst>
              <a:ext uri="{FF2B5EF4-FFF2-40B4-BE49-F238E27FC236}">
                <a16:creationId xmlns:a16="http://schemas.microsoft.com/office/drawing/2014/main" xmlns="" id="{25D7F9F7-A42A-468B-BDD9-F5F6FEB8C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4788" y="1281113"/>
            <a:ext cx="857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5" name="Rectangle 323">
            <a:extLst>
              <a:ext uri="{FF2B5EF4-FFF2-40B4-BE49-F238E27FC236}">
                <a16:creationId xmlns:a16="http://schemas.microsoft.com/office/drawing/2014/main" xmlns="" id="{8EDB6DC8-958C-4476-805D-A390DF3D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077" y="4697575"/>
            <a:ext cx="29504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Coefficient at 0: -0.314 (0.007)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6" name="Rectangle 324">
            <a:extLst>
              <a:ext uri="{FF2B5EF4-FFF2-40B4-BE49-F238E27FC236}">
                <a16:creationId xmlns:a16="http://schemas.microsoft.com/office/drawing/2014/main" xmlns="" id="{4902BFAB-C91A-48D6-BBF5-18192C054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908" y="4959513"/>
            <a:ext cx="38849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 of Coefficients 1-10: -0.129 (0.009)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7" name="Line 325">
            <a:extLst>
              <a:ext uri="{FF2B5EF4-FFF2-40B4-BE49-F238E27FC236}">
                <a16:creationId xmlns:a16="http://schemas.microsoft.com/office/drawing/2014/main" xmlns="" id="{B53E5070-1240-4632-8840-6F9D445334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8063" y="738188"/>
            <a:ext cx="0" cy="474345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8" name="Line 326">
            <a:extLst>
              <a:ext uri="{FF2B5EF4-FFF2-40B4-BE49-F238E27FC236}">
                <a16:creationId xmlns:a16="http://schemas.microsoft.com/office/drawing/2014/main" xmlns="" id="{D6DBF63E-A5ED-4B08-843B-39BF6DAAB0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4973638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9" name="Rectangle 327">
            <a:extLst>
              <a:ext uri="{FF2B5EF4-FFF2-40B4-BE49-F238E27FC236}">
                <a16:creationId xmlns:a16="http://schemas.microsoft.com/office/drawing/2014/main" xmlns="" id="{C16837FE-CFE7-4073-961C-C7921CD7A11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4778539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0" name="Line 328">
            <a:extLst>
              <a:ext uri="{FF2B5EF4-FFF2-40B4-BE49-F238E27FC236}">
                <a16:creationId xmlns:a16="http://schemas.microsoft.com/office/drawing/2014/main" xmlns="" id="{DB801927-F593-4792-9DBA-45E4A6D4AD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366395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1" name="Rectangle 329">
            <a:extLst>
              <a:ext uri="{FF2B5EF4-FFF2-40B4-BE49-F238E27FC236}">
                <a16:creationId xmlns:a16="http://schemas.microsoft.com/office/drawing/2014/main" xmlns="" id="{E25E3963-B154-4FFE-B402-AD22C84F0A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3468851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2" name="Line 330">
            <a:extLst>
              <a:ext uri="{FF2B5EF4-FFF2-40B4-BE49-F238E27FC236}">
                <a16:creationId xmlns:a16="http://schemas.microsoft.com/office/drawing/2014/main" xmlns="" id="{26EDE2F8-296A-48EB-91AA-A02EDE8D9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236220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3" name="Rectangle 331">
            <a:extLst>
              <a:ext uri="{FF2B5EF4-FFF2-40B4-BE49-F238E27FC236}">
                <a16:creationId xmlns:a16="http://schemas.microsoft.com/office/drawing/2014/main" xmlns="" id="{0EC66C7F-C7A6-474B-B8C8-527361446E0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2163926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-0.1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4" name="Line 332">
            <a:extLst>
              <a:ext uri="{FF2B5EF4-FFF2-40B4-BE49-F238E27FC236}">
                <a16:creationId xmlns:a16="http://schemas.microsoft.com/office/drawing/2014/main" xmlns="" id="{1B66CBAD-F8B4-4E96-963B-BA37415AD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1058863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5" name="Rectangle 333">
            <a:extLst>
              <a:ext uri="{FF2B5EF4-FFF2-40B4-BE49-F238E27FC236}">
                <a16:creationId xmlns:a16="http://schemas.microsoft.com/office/drawing/2014/main" xmlns="" id="{5B3D4180-04C4-46A0-B02D-6C7249D1ECE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57490" y="859001"/>
            <a:ext cx="3045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6" name="Rectangle 334">
            <a:extLst>
              <a:ext uri="{FF2B5EF4-FFF2-40B4-BE49-F238E27FC236}">
                <a16:creationId xmlns:a16="http://schemas.microsoft.com/office/drawing/2014/main" xmlns="" id="{5E20B12B-FB4B-40AB-829B-40BA7604A55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79497" y="2916401"/>
            <a:ext cx="2193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Regression Coefficient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7" name="Line 335">
            <a:extLst>
              <a:ext uri="{FF2B5EF4-FFF2-40B4-BE49-F238E27FC236}">
                <a16:creationId xmlns:a16="http://schemas.microsoft.com/office/drawing/2014/main" xmlns="" id="{0BF5A873-DCBE-4006-AF19-2198123F1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8063" y="5481638"/>
            <a:ext cx="832167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8" name="Line 336">
            <a:extLst>
              <a:ext uri="{FF2B5EF4-FFF2-40B4-BE49-F238E27FC236}">
                <a16:creationId xmlns:a16="http://schemas.microsoft.com/office/drawing/2014/main" xmlns="" id="{FC54CEE5-9405-4FA3-ACDC-4C90F4DE0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20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9" name="Rectangle 337">
            <a:extLst>
              <a:ext uri="{FF2B5EF4-FFF2-40B4-BE49-F238E27FC236}">
                <a16:creationId xmlns:a16="http://schemas.microsoft.com/office/drawing/2014/main" xmlns="" id="{AB60F121-C21A-4BAE-ACF7-5A955546C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1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0" name="Line 338">
            <a:extLst>
              <a:ext uri="{FF2B5EF4-FFF2-40B4-BE49-F238E27FC236}">
                <a16:creationId xmlns:a16="http://schemas.microsoft.com/office/drawing/2014/main" xmlns="" id="{1464D323-739B-422A-B1BB-F49F320AD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1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1" name="Rectangle 339">
            <a:extLst>
              <a:ext uri="{FF2B5EF4-FFF2-40B4-BE49-F238E27FC236}">
                <a16:creationId xmlns:a16="http://schemas.microsoft.com/office/drawing/2014/main" xmlns="" id="{20656695-B33C-427E-95BB-69595E4E0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2" name="Rectangle 340">
            <a:extLst>
              <a:ext uri="{FF2B5EF4-FFF2-40B4-BE49-F238E27FC236}">
                <a16:creationId xmlns:a16="http://schemas.microsoft.com/office/drawing/2014/main" xmlns="" id="{3E870819-FFD1-4A7D-B47B-C995AB523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(1.9)</a:t>
            </a:r>
          </a:p>
        </p:txBody>
      </p:sp>
      <p:sp>
        <p:nvSpPr>
          <p:cNvPr id="7093" name="Line 341">
            <a:extLst>
              <a:ext uri="{FF2B5EF4-FFF2-40B4-BE49-F238E27FC236}">
                <a16:creationId xmlns:a16="http://schemas.microsoft.com/office/drawing/2014/main" xmlns="" id="{7B72E08C-65EE-41C9-9FA5-A232FE61E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2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4" name="Rectangle 342">
            <a:extLst>
              <a:ext uri="{FF2B5EF4-FFF2-40B4-BE49-F238E27FC236}">
                <a16:creationId xmlns:a16="http://schemas.microsoft.com/office/drawing/2014/main" xmlns="" id="{AC33FBD8-1A12-4BC5-B63B-F4064582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5" name="Line 343">
            <a:extLst>
              <a:ext uri="{FF2B5EF4-FFF2-40B4-BE49-F238E27FC236}">
                <a16:creationId xmlns:a16="http://schemas.microsoft.com/office/drawing/2014/main" xmlns="" id="{E5D5324F-0565-4C0A-8C26-E191EF80D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87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6" name="Rectangle 344">
            <a:extLst>
              <a:ext uri="{FF2B5EF4-FFF2-40B4-BE49-F238E27FC236}">
                <a16:creationId xmlns:a16="http://schemas.microsoft.com/office/drawing/2014/main" xmlns="" id="{B40D1B66-899C-4120-AAFF-F8894EFD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7" name="Rectangle 345">
            <a:extLst>
              <a:ext uri="{FF2B5EF4-FFF2-40B4-BE49-F238E27FC236}">
                <a16:creationId xmlns:a16="http://schemas.microsoft.com/office/drawing/2014/main" xmlns="" id="{69A95E0A-856A-4C41-BE0B-E52D44015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(3.0)</a:t>
            </a:r>
          </a:p>
        </p:txBody>
      </p:sp>
      <p:sp>
        <p:nvSpPr>
          <p:cNvPr id="7098" name="Line 346">
            <a:extLst>
              <a:ext uri="{FF2B5EF4-FFF2-40B4-BE49-F238E27FC236}">
                <a16:creationId xmlns:a16="http://schemas.microsoft.com/office/drawing/2014/main" xmlns="" id="{C179DC09-6484-4517-A915-F4C09EDA0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9" name="Rectangle 347">
            <a:extLst>
              <a:ext uri="{FF2B5EF4-FFF2-40B4-BE49-F238E27FC236}">
                <a16:creationId xmlns:a16="http://schemas.microsoft.com/office/drawing/2014/main" xmlns="" id="{81868D49-F213-4419-AE6C-CA1C1A26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0" name="Line 348">
            <a:extLst>
              <a:ext uri="{FF2B5EF4-FFF2-40B4-BE49-F238E27FC236}">
                <a16:creationId xmlns:a16="http://schemas.microsoft.com/office/drawing/2014/main" xmlns="" id="{67E63B4E-017C-4F3C-B148-C892F647D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1" name="Rectangle 349">
            <a:extLst>
              <a:ext uri="{FF2B5EF4-FFF2-40B4-BE49-F238E27FC236}">
                <a16:creationId xmlns:a16="http://schemas.microsoft.com/office/drawing/2014/main" xmlns="" id="{3365972B-6EF0-4954-BE04-E2D574E82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2" name="Rectangle 350">
            <a:extLst>
              <a:ext uri="{FF2B5EF4-FFF2-40B4-BE49-F238E27FC236}">
                <a16:creationId xmlns:a16="http://schemas.microsoft.com/office/drawing/2014/main" xmlns="" id="{FBA2CA7C-4B75-455E-BA8F-0E7357CB8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(4.0)</a:t>
            </a:r>
          </a:p>
        </p:txBody>
      </p:sp>
      <p:sp>
        <p:nvSpPr>
          <p:cNvPr id="7103" name="Line 351">
            <a:extLst>
              <a:ext uri="{FF2B5EF4-FFF2-40B4-BE49-F238E27FC236}">
                <a16:creationId xmlns:a16="http://schemas.microsoft.com/office/drawing/2014/main" xmlns="" id="{49D562DA-F7F4-4F84-93C6-281702074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4" name="Rectangle 352">
            <a:extLst>
              <a:ext uri="{FF2B5EF4-FFF2-40B4-BE49-F238E27FC236}">
                <a16:creationId xmlns:a16="http://schemas.microsoft.com/office/drawing/2014/main" xmlns="" id="{8BD1F788-8780-4ACA-9658-D9690BF5A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5" name="Line 353">
            <a:extLst>
              <a:ext uri="{FF2B5EF4-FFF2-40B4-BE49-F238E27FC236}">
                <a16:creationId xmlns:a16="http://schemas.microsoft.com/office/drawing/2014/main" xmlns="" id="{0739D6AA-CE67-4271-9082-5B33C592D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6" name="Rectangle 354">
            <a:extLst>
              <a:ext uri="{FF2B5EF4-FFF2-40B4-BE49-F238E27FC236}">
                <a16:creationId xmlns:a16="http://schemas.microsoft.com/office/drawing/2014/main" xmlns="" id="{AC21FC2C-9FAB-4822-932C-9808065A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7" name="Rectangle 355">
            <a:extLst>
              <a:ext uri="{FF2B5EF4-FFF2-40B4-BE49-F238E27FC236}">
                <a16:creationId xmlns:a16="http://schemas.microsoft.com/office/drawing/2014/main" xmlns="" id="{8749B17A-CB63-4CC9-84E8-9A4FFB42A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8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(4.8)</a:t>
            </a:r>
          </a:p>
        </p:txBody>
      </p:sp>
      <p:sp>
        <p:nvSpPr>
          <p:cNvPr id="7108" name="Line 356">
            <a:extLst>
              <a:ext uri="{FF2B5EF4-FFF2-40B4-BE49-F238E27FC236}">
                <a16:creationId xmlns:a16="http://schemas.microsoft.com/office/drawing/2014/main" xmlns="" id="{DB5545F1-6966-43C9-96E6-94DC26B4B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55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9" name="Rectangle 357">
            <a:extLst>
              <a:ext uri="{FF2B5EF4-FFF2-40B4-BE49-F238E27FC236}">
                <a16:creationId xmlns:a16="http://schemas.microsoft.com/office/drawing/2014/main" xmlns="" id="{89D29E88-6C79-4D43-96EB-03E5A87A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0" name="Line 358">
            <a:extLst>
              <a:ext uri="{FF2B5EF4-FFF2-40B4-BE49-F238E27FC236}">
                <a16:creationId xmlns:a16="http://schemas.microsoft.com/office/drawing/2014/main" xmlns="" id="{1635530C-8A42-4F01-B01C-B1BA97B7A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1" name="Rectangle 359">
            <a:extLst>
              <a:ext uri="{FF2B5EF4-FFF2-40B4-BE49-F238E27FC236}">
                <a16:creationId xmlns:a16="http://schemas.microsoft.com/office/drawing/2014/main" xmlns="" id="{FDB555A9-3A80-48C7-8F96-934CC3CF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2" name="Rectangle 360">
            <a:extLst>
              <a:ext uri="{FF2B5EF4-FFF2-40B4-BE49-F238E27FC236}">
                <a16:creationId xmlns:a16="http://schemas.microsoft.com/office/drawing/2014/main" xmlns="" id="{61BC7876-2C44-431E-9C60-5391A3C1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(5.6)</a:t>
            </a:r>
          </a:p>
        </p:txBody>
      </p:sp>
      <p:sp>
        <p:nvSpPr>
          <p:cNvPr id="7113" name="Line 361">
            <a:extLst>
              <a:ext uri="{FF2B5EF4-FFF2-40B4-BE49-F238E27FC236}">
                <a16:creationId xmlns:a16="http://schemas.microsoft.com/office/drawing/2014/main" xmlns="" id="{C9C87812-1495-429B-AF7D-708D9FE5B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0513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4" name="Rectangle 362">
            <a:extLst>
              <a:ext uri="{FF2B5EF4-FFF2-40B4-BE49-F238E27FC236}">
                <a16:creationId xmlns:a16="http://schemas.microsoft.com/office/drawing/2014/main" xmlns="" id="{7E41A7D7-8B8E-4926-BB44-A94BE689C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450" y="5624513"/>
            <a:ext cx="243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5" name="Rectangle 363">
            <a:extLst>
              <a:ext uri="{FF2B5EF4-FFF2-40B4-BE49-F238E27FC236}">
                <a16:creationId xmlns:a16="http://schemas.microsoft.com/office/drawing/2014/main" xmlns="" id="{2EB81401-CFED-4191-BC4F-FF577CEFC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6138863"/>
            <a:ext cx="17232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Neighbor Number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6" name="Rectangle 364">
            <a:extLst>
              <a:ext uri="{FF2B5EF4-FFF2-40B4-BE49-F238E27FC236}">
                <a16:creationId xmlns:a16="http://schemas.microsoft.com/office/drawing/2014/main" xmlns="" id="{FB2B4461-2727-4CBE-8D35-ABCB8D01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6378575"/>
            <a:ext cx="25712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(Median Distance in Miles)</a:t>
            </a:r>
          </a:p>
        </p:txBody>
      </p:sp>
      <p:sp>
        <p:nvSpPr>
          <p:cNvPr id="7117" name="Rectangle 365">
            <a:extLst>
              <a:ext uri="{FF2B5EF4-FFF2-40B4-BE49-F238E27FC236}">
                <a16:creationId xmlns:a16="http://schemas.microsoft.com/office/drawing/2014/main" xmlns="" id="{CAF87D83-50B2-497D-B70D-71BC027F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230188"/>
            <a:ext cx="2968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77" name="TextBox 92"/>
          <p:cNvSpPr txBox="1"/>
          <p:nvPr/>
        </p:nvSpPr>
        <p:spPr>
          <a:xfrm>
            <a:off x="762000" y="76200"/>
            <a:ext cx="10668000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Decay of Correlation between Upward Mobility and Tract-Level Poverty Rates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Estimates from Multivariable Regression</a:t>
            </a:r>
          </a:p>
        </p:txBody>
      </p:sp>
    </p:spTree>
    <p:extLst>
      <p:ext uri="{BB962C8B-B14F-4D97-AF65-F5344CB8AC3E}">
        <p14:creationId xmlns:p14="http://schemas.microsoft.com/office/powerpoint/2010/main" val="2027887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1" name="AutoShape 185">
            <a:extLst>
              <a:ext uri="{FF2B5EF4-FFF2-40B4-BE49-F238E27FC236}">
                <a16:creationId xmlns:a16="http://schemas.microsoft.com/office/drawing/2014/main" xmlns="" id="{28375445-D7A7-44FF-92F8-D06E686A568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81125" y="6985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2" name="Rectangle 187">
            <a:extLst>
              <a:ext uri="{FF2B5EF4-FFF2-40B4-BE49-F238E27FC236}">
                <a16:creationId xmlns:a16="http://schemas.microsoft.com/office/drawing/2014/main" xmlns="" id="{7C5809DB-208F-4C86-BA5C-D2D3B22B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63500"/>
            <a:ext cx="9442450" cy="6870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3" name="Rectangle 188">
            <a:extLst>
              <a:ext uri="{FF2B5EF4-FFF2-40B4-BE49-F238E27FC236}">
                <a16:creationId xmlns:a16="http://schemas.microsoft.com/office/drawing/2014/main" xmlns="" id="{53D27907-FFD6-4130-88C6-09EA4BC04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9850"/>
            <a:ext cx="9423400" cy="68516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8" name="Rectangle 189">
            <a:extLst>
              <a:ext uri="{FF2B5EF4-FFF2-40B4-BE49-F238E27FC236}">
                <a16:creationId xmlns:a16="http://schemas.microsoft.com/office/drawing/2014/main" xmlns="" id="{ACEA81FC-DBEE-4BF8-B539-E390704A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738188"/>
            <a:ext cx="8321675" cy="47434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69" name="Freeform 190">
            <a:extLst>
              <a:ext uri="{FF2B5EF4-FFF2-40B4-BE49-F238E27FC236}">
                <a16:creationId xmlns:a16="http://schemas.microsoft.com/office/drawing/2014/main" xmlns="" id="{7E27C403-D075-4D1E-AAE9-F872DA13EAA5}"/>
              </a:ext>
            </a:extLst>
          </p:cNvPr>
          <p:cNvSpPr>
            <a:spLocks/>
          </p:cNvSpPr>
          <p:nvPr/>
        </p:nvSpPr>
        <p:spPr bwMode="auto">
          <a:xfrm>
            <a:off x="2432050" y="1041400"/>
            <a:ext cx="8018463" cy="4108450"/>
          </a:xfrm>
          <a:custGeom>
            <a:avLst/>
            <a:gdLst>
              <a:gd name="T0" fmla="*/ 0 w 1403"/>
              <a:gd name="T1" fmla="*/ 719 h 719"/>
              <a:gd name="T2" fmla="*/ 140 w 1403"/>
              <a:gd name="T3" fmla="*/ 53 h 719"/>
              <a:gd name="T4" fmla="*/ 280 w 1403"/>
              <a:gd name="T5" fmla="*/ 53 h 719"/>
              <a:gd name="T6" fmla="*/ 420 w 1403"/>
              <a:gd name="T7" fmla="*/ 37 h 719"/>
              <a:gd name="T8" fmla="*/ 561 w 1403"/>
              <a:gd name="T9" fmla="*/ 17 h 719"/>
              <a:gd name="T10" fmla="*/ 701 w 1403"/>
              <a:gd name="T11" fmla="*/ 0 h 719"/>
              <a:gd name="T12" fmla="*/ 841 w 1403"/>
              <a:gd name="T13" fmla="*/ 26 h 719"/>
              <a:gd name="T14" fmla="*/ 982 w 1403"/>
              <a:gd name="T15" fmla="*/ 41 h 719"/>
              <a:gd name="T16" fmla="*/ 1122 w 1403"/>
              <a:gd name="T17" fmla="*/ 58 h 719"/>
              <a:gd name="T18" fmla="*/ 1262 w 1403"/>
              <a:gd name="T19" fmla="*/ 22 h 719"/>
              <a:gd name="T20" fmla="*/ 1403 w 1403"/>
              <a:gd name="T21" fmla="*/ 19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03" h="719">
                <a:moveTo>
                  <a:pt x="0" y="719"/>
                </a:moveTo>
                <a:lnTo>
                  <a:pt x="140" y="53"/>
                </a:lnTo>
                <a:lnTo>
                  <a:pt x="280" y="53"/>
                </a:lnTo>
                <a:lnTo>
                  <a:pt x="420" y="37"/>
                </a:lnTo>
                <a:lnTo>
                  <a:pt x="561" y="17"/>
                </a:lnTo>
                <a:lnTo>
                  <a:pt x="701" y="0"/>
                </a:lnTo>
                <a:lnTo>
                  <a:pt x="841" y="26"/>
                </a:lnTo>
                <a:lnTo>
                  <a:pt x="982" y="41"/>
                </a:lnTo>
                <a:lnTo>
                  <a:pt x="1122" y="58"/>
                </a:lnTo>
                <a:lnTo>
                  <a:pt x="1262" y="22"/>
                </a:lnTo>
                <a:lnTo>
                  <a:pt x="1403" y="19"/>
                </a:lnTo>
              </a:path>
            </a:pathLst>
          </a:custGeom>
          <a:noFill/>
          <a:ln w="22225">
            <a:solidFill>
              <a:srgbClr val="1A47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270" name="Oval 191">
            <a:extLst>
              <a:ext uri="{FF2B5EF4-FFF2-40B4-BE49-F238E27FC236}">
                <a16:creationId xmlns:a16="http://schemas.microsoft.com/office/drawing/2014/main" xmlns="" id="{91419C41-5C07-4C35-B0F6-F20EEAD1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50927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4" name="Oval 192">
            <a:extLst>
              <a:ext uri="{FF2B5EF4-FFF2-40B4-BE49-F238E27FC236}">
                <a16:creationId xmlns:a16="http://schemas.microsoft.com/office/drawing/2014/main" xmlns="" id="{CD1E7D11-B1BA-4376-9A99-507BADC6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287463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5" name="Oval 193">
            <a:extLst>
              <a:ext uri="{FF2B5EF4-FFF2-40B4-BE49-F238E27FC236}">
                <a16:creationId xmlns:a16="http://schemas.microsoft.com/office/drawing/2014/main" xmlns="" id="{82465D86-2C54-4B26-A99A-2560F9476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50" y="128746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6" name="Oval 194">
            <a:extLst>
              <a:ext uri="{FF2B5EF4-FFF2-40B4-BE49-F238E27FC236}">
                <a16:creationId xmlns:a16="http://schemas.microsoft.com/office/drawing/2014/main" xmlns="" id="{987F9ED7-E792-4BA7-98CF-CCC3379E0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1201738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7" name="Oval 195">
            <a:extLst>
              <a:ext uri="{FF2B5EF4-FFF2-40B4-BE49-F238E27FC236}">
                <a16:creationId xmlns:a16="http://schemas.microsoft.com/office/drawing/2014/main" xmlns="" id="{C442014A-30F3-4555-B039-0B8234B2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0" y="108108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8" name="Oval 196">
            <a:extLst>
              <a:ext uri="{FF2B5EF4-FFF2-40B4-BE49-F238E27FC236}">
                <a16:creationId xmlns:a16="http://schemas.microsoft.com/office/drawing/2014/main" xmlns="" id="{3E8B4F4C-E7A9-4467-B701-8062A10D5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984250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49" name="Oval 197">
            <a:extLst>
              <a:ext uri="{FF2B5EF4-FFF2-40B4-BE49-F238E27FC236}">
                <a16:creationId xmlns:a16="http://schemas.microsoft.com/office/drawing/2014/main" xmlns="" id="{01CC08EC-0CD2-4E9D-A1E1-1AF74455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113823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0" name="Oval 198">
            <a:extLst>
              <a:ext uri="{FF2B5EF4-FFF2-40B4-BE49-F238E27FC236}">
                <a16:creationId xmlns:a16="http://schemas.microsoft.com/office/drawing/2014/main" xmlns="" id="{1AB37CA9-A72D-4B0E-9A80-97756CD8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121920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1" name="Oval 199">
            <a:extLst>
              <a:ext uri="{FF2B5EF4-FFF2-40B4-BE49-F238E27FC236}">
                <a16:creationId xmlns:a16="http://schemas.microsoft.com/office/drawing/2014/main" xmlns="" id="{810E22E4-476D-4B5F-9013-16A559793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1316038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2" name="Oval 200">
            <a:extLst>
              <a:ext uri="{FF2B5EF4-FFF2-40B4-BE49-F238E27FC236}">
                <a16:creationId xmlns:a16="http://schemas.microsoft.com/office/drawing/2014/main" xmlns="" id="{B2B046A0-F531-4691-8067-B4E3D44EA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263" y="1116013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3" name="Oval 201">
            <a:extLst>
              <a:ext uri="{FF2B5EF4-FFF2-40B4-BE49-F238E27FC236}">
                <a16:creationId xmlns:a16="http://schemas.microsoft.com/office/drawing/2014/main" xmlns="" id="{D82F7B23-6D93-459F-8F39-80C36BF9C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63" y="1092200"/>
            <a:ext cx="109538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4" name="Line 202">
            <a:extLst>
              <a:ext uri="{FF2B5EF4-FFF2-40B4-BE49-F238E27FC236}">
                <a16:creationId xmlns:a16="http://schemas.microsoft.com/office/drawing/2014/main" xmlns="" id="{73EEC732-4337-44CD-8855-F751C1C2DB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483552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5" name="Line 203">
            <a:extLst>
              <a:ext uri="{FF2B5EF4-FFF2-40B4-BE49-F238E27FC236}">
                <a16:creationId xmlns:a16="http://schemas.microsoft.com/office/drawing/2014/main" xmlns="" id="{63E124A4-90F9-4680-9544-3BA93F9CB5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63550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6" name="Line 204">
            <a:extLst>
              <a:ext uri="{FF2B5EF4-FFF2-40B4-BE49-F238E27FC236}">
                <a16:creationId xmlns:a16="http://schemas.microsoft.com/office/drawing/2014/main" xmlns="" id="{E020396A-1F3B-46A9-A30E-D5D7BEC7E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4307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7" name="Line 205">
            <a:extLst>
              <a:ext uri="{FF2B5EF4-FFF2-40B4-BE49-F238E27FC236}">
                <a16:creationId xmlns:a16="http://schemas.microsoft.com/office/drawing/2014/main" xmlns="" id="{4FA25173-6EDF-440F-A6C8-1AD161BD9D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23068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8" name="Line 206">
            <a:extLst>
              <a:ext uri="{FF2B5EF4-FFF2-40B4-BE49-F238E27FC236}">
                <a16:creationId xmlns:a16="http://schemas.microsoft.com/office/drawing/2014/main" xmlns="" id="{B6CE5715-95B7-451D-ABC6-EA6FD713B8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0306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59" name="Line 207">
            <a:extLst>
              <a:ext uri="{FF2B5EF4-FFF2-40B4-BE49-F238E27FC236}">
                <a16:creationId xmlns:a16="http://schemas.microsoft.com/office/drawing/2014/main" xmlns="" id="{C352F952-0AFC-4BD1-9746-683FFA1E77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383063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0" name="Line 208">
            <a:extLst>
              <a:ext uri="{FF2B5EF4-FFF2-40B4-BE49-F238E27FC236}">
                <a16:creationId xmlns:a16="http://schemas.microsoft.com/office/drawing/2014/main" xmlns="" id="{177453F0-917F-44C3-9685-B7D83235C1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63061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1" name="Line 209">
            <a:extLst>
              <a:ext uri="{FF2B5EF4-FFF2-40B4-BE49-F238E27FC236}">
                <a16:creationId xmlns:a16="http://schemas.microsoft.com/office/drawing/2014/main" xmlns="" id="{9CD6D4CB-20C2-4C91-88CA-7C161F789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3424238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2" name="Line 210">
            <a:extLst>
              <a:ext uri="{FF2B5EF4-FFF2-40B4-BE49-F238E27FC236}">
                <a16:creationId xmlns:a16="http://schemas.microsoft.com/office/drawing/2014/main" xmlns="" id="{85E052D9-3793-467E-B40B-DA23D5D206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224213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3" name="Line 211">
            <a:extLst>
              <a:ext uri="{FF2B5EF4-FFF2-40B4-BE49-F238E27FC236}">
                <a16:creationId xmlns:a16="http://schemas.microsoft.com/office/drawing/2014/main" xmlns="" id="{A749C145-58C5-464E-AED4-C8E02E3ACE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0241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4" name="Line 212">
            <a:extLst>
              <a:ext uri="{FF2B5EF4-FFF2-40B4-BE49-F238E27FC236}">
                <a16:creationId xmlns:a16="http://schemas.microsoft.com/office/drawing/2014/main" xmlns="" id="{A37FD03D-1AF2-4F3E-B6DA-ABCC324723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28241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5" name="Line 213">
            <a:extLst>
              <a:ext uri="{FF2B5EF4-FFF2-40B4-BE49-F238E27FC236}">
                <a16:creationId xmlns:a16="http://schemas.microsoft.com/office/drawing/2014/main" xmlns="" id="{B3C4D5D8-5A32-4124-90CD-7063FB8669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6193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6" name="Line 214">
            <a:extLst>
              <a:ext uri="{FF2B5EF4-FFF2-40B4-BE49-F238E27FC236}">
                <a16:creationId xmlns:a16="http://schemas.microsoft.com/office/drawing/2014/main" xmlns="" id="{16EDE458-1A29-49B2-BF2C-FDEA5C758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1638" y="24193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7" name="Line 215">
            <a:extLst>
              <a:ext uri="{FF2B5EF4-FFF2-40B4-BE49-F238E27FC236}">
                <a16:creationId xmlns:a16="http://schemas.microsoft.com/office/drawing/2014/main" xmlns="" id="{572AE867-D9DB-444F-BF13-B0B9A98DC9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21932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8" name="Line 216">
            <a:extLst>
              <a:ext uri="{FF2B5EF4-FFF2-40B4-BE49-F238E27FC236}">
                <a16:creationId xmlns:a16="http://schemas.microsoft.com/office/drawing/2014/main" xmlns="" id="{597BCA7B-A60C-4433-9414-F67994B92C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7363" y="2019300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69" name="Line 217">
            <a:extLst>
              <a:ext uri="{FF2B5EF4-FFF2-40B4-BE49-F238E27FC236}">
                <a16:creationId xmlns:a16="http://schemas.microsoft.com/office/drawing/2014/main" xmlns="" id="{1D4C681A-4021-4B24-B9E0-D910EA9D7D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18192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0" name="Line 218">
            <a:extLst>
              <a:ext uri="{FF2B5EF4-FFF2-40B4-BE49-F238E27FC236}">
                <a16:creationId xmlns:a16="http://schemas.microsoft.com/office/drawing/2014/main" xmlns="" id="{B8D01806-F93B-4D8E-86E9-64BF2C0194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3088" y="1612900"/>
            <a:ext cx="2222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1" name="Line 219">
            <a:extLst>
              <a:ext uri="{FF2B5EF4-FFF2-40B4-BE49-F238E27FC236}">
                <a16:creationId xmlns:a16="http://schemas.microsoft.com/office/drawing/2014/main" xmlns="" id="{97FC907E-906E-40E8-8B9C-57ADC9406E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775" y="14128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2" name="Line 220">
            <a:extLst>
              <a:ext uri="{FF2B5EF4-FFF2-40B4-BE49-F238E27FC236}">
                <a16:creationId xmlns:a16="http://schemas.microsoft.com/office/drawing/2014/main" xmlns="" id="{FCA0C684-6F58-4B3D-A6F2-E18783538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2128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3" name="Line 221">
            <a:extLst>
              <a:ext uri="{FF2B5EF4-FFF2-40B4-BE49-F238E27FC236}">
                <a16:creationId xmlns:a16="http://schemas.microsoft.com/office/drawing/2014/main" xmlns="" id="{256D206B-4627-478A-8CCA-511D7C9B5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0725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4" name="Line 222">
            <a:extLst>
              <a:ext uri="{FF2B5EF4-FFF2-40B4-BE49-F238E27FC236}">
                <a16:creationId xmlns:a16="http://schemas.microsoft.com/office/drawing/2014/main" xmlns="" id="{58B50300-A995-4E84-B0C0-CD9DD369E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5" name="Line 223">
            <a:extLst>
              <a:ext uri="{FF2B5EF4-FFF2-40B4-BE49-F238E27FC236}">
                <a16:creationId xmlns:a16="http://schemas.microsoft.com/office/drawing/2014/main" xmlns="" id="{5AC337FB-F04D-4497-9AD8-DAA488BAA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3475" y="11731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6" name="Line 224">
            <a:extLst>
              <a:ext uri="{FF2B5EF4-FFF2-40B4-BE49-F238E27FC236}">
                <a16:creationId xmlns:a16="http://schemas.microsoft.com/office/drawing/2014/main" xmlns="" id="{9AE01E80-F459-4FAD-903C-BC24962A9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8263" y="117316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7" name="Line 225">
            <a:extLst>
              <a:ext uri="{FF2B5EF4-FFF2-40B4-BE49-F238E27FC236}">
                <a16:creationId xmlns:a16="http://schemas.microsoft.com/office/drawing/2014/main" xmlns="" id="{9BCB8503-BC00-4C5B-B37D-C71BCD20D1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8288" y="1155700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8" name="Line 226">
            <a:extLst>
              <a:ext uri="{FF2B5EF4-FFF2-40B4-BE49-F238E27FC236}">
                <a16:creationId xmlns:a16="http://schemas.microsoft.com/office/drawing/2014/main" xmlns="" id="{107CF83E-E0F5-4807-ABF0-FFA350E0A4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4663" y="11334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79" name="Line 227">
            <a:extLst>
              <a:ext uri="{FF2B5EF4-FFF2-40B4-BE49-F238E27FC236}">
                <a16:creationId xmlns:a16="http://schemas.microsoft.com/office/drawing/2014/main" xmlns="" id="{46E7323A-16F7-4C51-AFD1-DF0BDF764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9450" y="1116013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0" name="Line 228">
            <a:extLst>
              <a:ext uri="{FF2B5EF4-FFF2-40B4-BE49-F238E27FC236}">
                <a16:creationId xmlns:a16="http://schemas.microsoft.com/office/drawing/2014/main" xmlns="" id="{839F1E45-1DC7-4A3B-B107-BF699BAE41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5825" y="109220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1" name="Line 229">
            <a:extLst>
              <a:ext uri="{FF2B5EF4-FFF2-40B4-BE49-F238E27FC236}">
                <a16:creationId xmlns:a16="http://schemas.microsoft.com/office/drawing/2014/main" xmlns="" id="{5FA910B4-F6CC-4961-AC1D-1FB0C659D3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2200" y="1063625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2" name="Line 230">
            <a:extLst>
              <a:ext uri="{FF2B5EF4-FFF2-40B4-BE49-F238E27FC236}">
                <a16:creationId xmlns:a16="http://schemas.microsoft.com/office/drawing/2014/main" xmlns="" id="{1B582461-6FEE-4AD9-801F-D5BFD2418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2225" y="1035050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3" name="Line 231">
            <a:extLst>
              <a:ext uri="{FF2B5EF4-FFF2-40B4-BE49-F238E27FC236}">
                <a16:creationId xmlns:a16="http://schemas.microsoft.com/office/drawing/2014/main" xmlns="" id="{14D9F4F5-6E9E-469A-AD5F-3BFC784930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7013" y="1006475"/>
            <a:ext cx="13811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4" name="Line 232">
            <a:extLst>
              <a:ext uri="{FF2B5EF4-FFF2-40B4-BE49-F238E27FC236}">
                <a16:creationId xmlns:a16="http://schemas.microsoft.com/office/drawing/2014/main" xmlns="" id="{1750BB7F-00EC-412A-A069-DD767EF091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7038" y="977900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5" name="Line 233">
            <a:extLst>
              <a:ext uri="{FF2B5EF4-FFF2-40B4-BE49-F238E27FC236}">
                <a16:creationId xmlns:a16="http://schemas.microsoft.com/office/drawing/2014/main" xmlns="" id="{35A50AC2-0B30-489C-8187-A0EAA7E01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977900"/>
            <a:ext cx="63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6" name="Line 234">
            <a:extLst>
              <a:ext uri="{FF2B5EF4-FFF2-40B4-BE49-F238E27FC236}">
                <a16:creationId xmlns:a16="http://schemas.microsoft.com/office/drawing/2014/main" xmlns="" id="{9A2834E8-06DB-422E-994B-29D4D9A5B7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3413" y="955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7" name="Line 235">
            <a:extLst>
              <a:ext uri="{FF2B5EF4-FFF2-40B4-BE49-F238E27FC236}">
                <a16:creationId xmlns:a16="http://schemas.microsoft.com/office/drawing/2014/main" xmlns="" id="{733E8C8C-C406-4885-A99F-BBF5D94BD8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8200" y="9334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8" name="Line 236">
            <a:extLst>
              <a:ext uri="{FF2B5EF4-FFF2-40B4-BE49-F238E27FC236}">
                <a16:creationId xmlns:a16="http://schemas.microsoft.com/office/drawing/2014/main" xmlns="" id="{A9DD37FF-6002-47B3-A5C0-FB81A6239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4575" y="909638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89" name="Line 237">
            <a:extLst>
              <a:ext uri="{FF2B5EF4-FFF2-40B4-BE49-F238E27FC236}">
                <a16:creationId xmlns:a16="http://schemas.microsoft.com/office/drawing/2014/main" xmlns="" id="{5A7E955B-979F-49F9-A4C5-E178350652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887413"/>
            <a:ext cx="114300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0" name="Line 238">
            <a:extLst>
              <a:ext uri="{FF2B5EF4-FFF2-40B4-BE49-F238E27FC236}">
                <a16:creationId xmlns:a16="http://schemas.microsoft.com/office/drawing/2014/main" xmlns="" id="{759E35F0-0D0C-47FB-82C9-3B92C67BF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887413"/>
            <a:ext cx="222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1" name="Line 239">
            <a:extLst>
              <a:ext uri="{FF2B5EF4-FFF2-40B4-BE49-F238E27FC236}">
                <a16:creationId xmlns:a16="http://schemas.microsoft.com/office/drawing/2014/main" xmlns="" id="{89B7D878-465B-4E8E-8CA6-183302EE7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904875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2" name="Line 240">
            <a:extLst>
              <a:ext uri="{FF2B5EF4-FFF2-40B4-BE49-F238E27FC236}">
                <a16:creationId xmlns:a16="http://schemas.microsoft.com/office/drawing/2014/main" xmlns="" id="{DDE5A02D-39D8-4767-8D16-2688F838DF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1000" y="944563"/>
            <a:ext cx="136525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3" name="Line 241">
            <a:extLst>
              <a:ext uri="{FF2B5EF4-FFF2-40B4-BE49-F238E27FC236}">
                <a16:creationId xmlns:a16="http://schemas.microsoft.com/office/drawing/2014/main" xmlns="" id="{34B92E63-B15A-4E3A-9000-9276EADB9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5788" y="984250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4" name="Line 242">
            <a:extLst>
              <a:ext uri="{FF2B5EF4-FFF2-40B4-BE49-F238E27FC236}">
                <a16:creationId xmlns:a16="http://schemas.microsoft.com/office/drawing/2014/main" xmlns="" id="{6C7AA0EA-6E04-4D90-ACFC-31F7270A0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5813" y="1023938"/>
            <a:ext cx="103188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5" name="Line 243">
            <a:extLst>
              <a:ext uri="{FF2B5EF4-FFF2-40B4-BE49-F238E27FC236}">
                <a16:creationId xmlns:a16="http://schemas.microsoft.com/office/drawing/2014/main" xmlns="" id="{FAFC715C-E618-4275-94F4-860E9D5F1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041400"/>
            <a:ext cx="349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6" name="Line 244">
            <a:extLst>
              <a:ext uri="{FF2B5EF4-FFF2-40B4-BE49-F238E27FC236}">
                <a16:creationId xmlns:a16="http://schemas.microsoft.com/office/drawing/2014/main" xmlns="" id="{87766CFE-CDC3-4170-8499-E5DBE614E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2188" y="1052513"/>
            <a:ext cx="13176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7" name="Line 245">
            <a:extLst>
              <a:ext uri="{FF2B5EF4-FFF2-40B4-BE49-F238E27FC236}">
                <a16:creationId xmlns:a16="http://schemas.microsoft.com/office/drawing/2014/main" xmlns="" id="{024DCBA6-58D9-497C-BA1C-CFC945236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2213" y="10763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8" name="Line 246">
            <a:extLst>
              <a:ext uri="{FF2B5EF4-FFF2-40B4-BE49-F238E27FC236}">
                <a16:creationId xmlns:a16="http://schemas.microsoft.com/office/drawing/2014/main" xmlns="" id="{E6E18F21-613A-4503-B9FB-C3232009D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7000" y="10985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999" name="Line 247">
            <a:extLst>
              <a:ext uri="{FF2B5EF4-FFF2-40B4-BE49-F238E27FC236}">
                <a16:creationId xmlns:a16="http://schemas.microsoft.com/office/drawing/2014/main" xmlns="" id="{35F65A81-282B-4839-97CA-3BA3566E9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3375" y="1120775"/>
            <a:ext cx="92075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0" name="Line 248">
            <a:extLst>
              <a:ext uri="{FF2B5EF4-FFF2-40B4-BE49-F238E27FC236}">
                <a16:creationId xmlns:a16="http://schemas.microsoft.com/office/drawing/2014/main" xmlns="" id="{79F980EB-4F00-4351-AA65-7F55A9C9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133475"/>
            <a:ext cx="44450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1" name="Line 249">
            <a:extLst>
              <a:ext uri="{FF2B5EF4-FFF2-40B4-BE49-F238E27FC236}">
                <a16:creationId xmlns:a16="http://schemas.microsoft.com/office/drawing/2014/main" xmlns="" id="{BA2141F7-8169-40D0-922D-D8EC0C1E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9750" y="11493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2" name="Line 250">
            <a:extLst>
              <a:ext uri="{FF2B5EF4-FFF2-40B4-BE49-F238E27FC236}">
                <a16:creationId xmlns:a16="http://schemas.microsoft.com/office/drawing/2014/main" xmlns="" id="{604AC636-5E8A-46A8-952F-6A7617EB6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9775" y="1173163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3" name="Line 251">
            <a:extLst>
              <a:ext uri="{FF2B5EF4-FFF2-40B4-BE49-F238E27FC236}">
                <a16:creationId xmlns:a16="http://schemas.microsoft.com/office/drawing/2014/main" xmlns="" id="{B0212490-C34D-4DA2-9EF5-A2CBB8438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4563" y="11953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4" name="Line 252">
            <a:extLst>
              <a:ext uri="{FF2B5EF4-FFF2-40B4-BE49-F238E27FC236}">
                <a16:creationId xmlns:a16="http://schemas.microsoft.com/office/drawing/2014/main" xmlns="" id="{ED2BF192-D5FA-461E-B3E1-A0F0D9E9D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0938" y="1219200"/>
            <a:ext cx="746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5" name="Line 253">
            <a:extLst>
              <a:ext uri="{FF2B5EF4-FFF2-40B4-BE49-F238E27FC236}">
                <a16:creationId xmlns:a16="http://schemas.microsoft.com/office/drawing/2014/main" xmlns="" id="{CCCEF9F8-9665-4A3A-B8C7-66531156AA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219200"/>
            <a:ext cx="5715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6" name="Line 254">
            <a:extLst>
              <a:ext uri="{FF2B5EF4-FFF2-40B4-BE49-F238E27FC236}">
                <a16:creationId xmlns:a16="http://schemas.microsoft.com/office/drawing/2014/main" xmlns="" id="{B15AED3B-276A-4A01-8C4B-64CC041D23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70963" y="11668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7" name="Line 255">
            <a:extLst>
              <a:ext uri="{FF2B5EF4-FFF2-40B4-BE49-F238E27FC236}">
                <a16:creationId xmlns:a16="http://schemas.microsoft.com/office/drawing/2014/main" xmlns="" id="{35DDCD47-A3F7-49D1-A6E3-A6E407C721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0988" y="1120775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8" name="Line 256">
            <a:extLst>
              <a:ext uri="{FF2B5EF4-FFF2-40B4-BE49-F238E27FC236}">
                <a16:creationId xmlns:a16="http://schemas.microsoft.com/office/drawing/2014/main" xmlns="" id="{8D506B5A-1D84-4FBA-A695-818705A46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1013" y="1069975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09" name="Line 257">
            <a:extLst>
              <a:ext uri="{FF2B5EF4-FFF2-40B4-BE49-F238E27FC236}">
                <a16:creationId xmlns:a16="http://schemas.microsoft.com/office/drawing/2014/main" xmlns="" id="{94BFA43E-7E01-47F6-830B-9893D0D0C6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71038" y="1035050"/>
            <a:ext cx="746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0" name="Line 258">
            <a:extLst>
              <a:ext uri="{FF2B5EF4-FFF2-40B4-BE49-F238E27FC236}">
                <a16:creationId xmlns:a16="http://schemas.microsoft.com/office/drawing/2014/main" xmlns="" id="{1B0512E6-C81D-4039-BF78-B2F9EF271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035050"/>
            <a:ext cx="5715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1" name="Line 259">
            <a:extLst>
              <a:ext uri="{FF2B5EF4-FFF2-40B4-BE49-F238E27FC236}">
                <a16:creationId xmlns:a16="http://schemas.microsoft.com/office/drawing/2014/main" xmlns="" id="{8896D620-4FDA-4DE8-BCC6-761686AC3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71063" y="1030288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2" name="Line 260">
            <a:extLst>
              <a:ext uri="{FF2B5EF4-FFF2-40B4-BE49-F238E27FC236}">
                <a16:creationId xmlns:a16="http://schemas.microsoft.com/office/drawing/2014/main" xmlns="" id="{5438B093-C84B-4874-8DDF-9AEB8DB07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75850" y="1023938"/>
            <a:ext cx="138113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3" name="Line 261">
            <a:extLst>
              <a:ext uri="{FF2B5EF4-FFF2-40B4-BE49-F238E27FC236}">
                <a16:creationId xmlns:a16="http://schemas.microsoft.com/office/drawing/2014/main" xmlns="" id="{1EDCF130-46DD-48E6-9CF8-A3EAA691E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82225" y="1019175"/>
            <a:ext cx="136525" cy="4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4" name="Line 262">
            <a:extLst>
              <a:ext uri="{FF2B5EF4-FFF2-40B4-BE49-F238E27FC236}">
                <a16:creationId xmlns:a16="http://schemas.microsoft.com/office/drawing/2014/main" xmlns="" id="{F7A90BB7-3211-444F-83E6-5D0C0B3E7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88600" y="1019175"/>
            <a:ext cx="619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5" name="Line 263">
            <a:extLst>
              <a:ext uri="{FF2B5EF4-FFF2-40B4-BE49-F238E27FC236}">
                <a16:creationId xmlns:a16="http://schemas.microsoft.com/office/drawing/2014/main" xmlns="" id="{90027C4D-F9EE-48C5-9A8D-D44832B8C4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50" y="5195888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6" name="Line 264">
            <a:extLst>
              <a:ext uri="{FF2B5EF4-FFF2-40B4-BE49-F238E27FC236}">
                <a16:creationId xmlns:a16="http://schemas.microsoft.com/office/drawing/2014/main" xmlns="" id="{11E509D5-8942-4875-A052-7E3B7C8223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3325" y="4995863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7" name="Line 265">
            <a:extLst>
              <a:ext uri="{FF2B5EF4-FFF2-40B4-BE49-F238E27FC236}">
                <a16:creationId xmlns:a16="http://schemas.microsoft.com/office/drawing/2014/main" xmlns="" id="{96609B12-F672-454F-8DE0-669E26372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3013" y="47910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8" name="Line 266">
            <a:extLst>
              <a:ext uri="{FF2B5EF4-FFF2-40B4-BE49-F238E27FC236}">
                <a16:creationId xmlns:a16="http://schemas.microsoft.com/office/drawing/2014/main" xmlns="" id="{4EBB6A0E-4296-495A-A028-A4ED45825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9050" y="459105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19" name="Line 267">
            <a:extLst>
              <a:ext uri="{FF2B5EF4-FFF2-40B4-BE49-F238E27FC236}">
                <a16:creationId xmlns:a16="http://schemas.microsoft.com/office/drawing/2014/main" xmlns="" id="{2D74ED08-1856-4DD7-885A-D3E9C3D1D4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8738" y="439102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0" name="Line 268">
            <a:extLst>
              <a:ext uri="{FF2B5EF4-FFF2-40B4-BE49-F238E27FC236}">
                <a16:creationId xmlns:a16="http://schemas.microsoft.com/office/drawing/2014/main" xmlns="" id="{243D5A62-75E8-44C9-B2DA-39B96A58B4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4775" y="4191000"/>
            <a:ext cx="2222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1" name="Line 269">
            <a:extLst>
              <a:ext uri="{FF2B5EF4-FFF2-40B4-BE49-F238E27FC236}">
                <a16:creationId xmlns:a16="http://schemas.microsoft.com/office/drawing/2014/main" xmlns="" id="{4881CC49-1A08-4556-AB63-548235F1B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4463" y="3990975"/>
            <a:ext cx="28575" cy="1301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2" name="Line 270">
            <a:extLst>
              <a:ext uri="{FF2B5EF4-FFF2-40B4-BE49-F238E27FC236}">
                <a16:creationId xmlns:a16="http://schemas.microsoft.com/office/drawing/2014/main" xmlns="" id="{296A8F44-8603-409E-B8E3-E4E18597E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4150" y="3784600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3" name="Line 271">
            <a:extLst>
              <a:ext uri="{FF2B5EF4-FFF2-40B4-BE49-F238E27FC236}">
                <a16:creationId xmlns:a16="http://schemas.microsoft.com/office/drawing/2014/main" xmlns="" id="{F19C9B3F-5600-4A91-B3BA-42A93C7AD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0188" y="3584575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4" name="Line 272">
            <a:extLst>
              <a:ext uri="{FF2B5EF4-FFF2-40B4-BE49-F238E27FC236}">
                <a16:creationId xmlns:a16="http://schemas.microsoft.com/office/drawing/2014/main" xmlns="" id="{FDA3342B-23E3-4805-8302-16822B021F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9875" y="3384550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5" name="Line 273">
            <a:extLst>
              <a:ext uri="{FF2B5EF4-FFF2-40B4-BE49-F238E27FC236}">
                <a16:creationId xmlns:a16="http://schemas.microsoft.com/office/drawing/2014/main" xmlns="" id="{500060D8-C912-4730-9D41-42D6FEB6AD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55913" y="3184525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6" name="Line 274">
            <a:extLst>
              <a:ext uri="{FF2B5EF4-FFF2-40B4-BE49-F238E27FC236}">
                <a16:creationId xmlns:a16="http://schemas.microsoft.com/office/drawing/2014/main" xmlns="" id="{E7D04BFF-D999-47B9-96F3-6924B6E410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97815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7" name="Line 275">
            <a:extLst>
              <a:ext uri="{FF2B5EF4-FFF2-40B4-BE49-F238E27FC236}">
                <a16:creationId xmlns:a16="http://schemas.microsoft.com/office/drawing/2014/main" xmlns="" id="{5D5883BB-7806-4C6C-A903-4081D1B9B9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5288" y="2778125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8" name="Line 276">
            <a:extLst>
              <a:ext uri="{FF2B5EF4-FFF2-40B4-BE49-F238E27FC236}">
                <a16:creationId xmlns:a16="http://schemas.microsoft.com/office/drawing/2014/main" xmlns="" id="{8018E10A-A289-48BE-83DC-AADF4A1DE5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578100"/>
            <a:ext cx="28575" cy="138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29" name="Line 277">
            <a:extLst>
              <a:ext uri="{FF2B5EF4-FFF2-40B4-BE49-F238E27FC236}">
                <a16:creationId xmlns:a16="http://schemas.microsoft.com/office/drawing/2014/main" xmlns="" id="{F18DA4E1-CFB3-42D9-BFBB-80BABA20A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21013" y="2378075"/>
            <a:ext cx="2857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0" name="Line 278">
            <a:extLst>
              <a:ext uri="{FF2B5EF4-FFF2-40B4-BE49-F238E27FC236}">
                <a16:creationId xmlns:a16="http://schemas.microsoft.com/office/drawing/2014/main" xmlns="" id="{2A0CA72E-37A6-4974-A0A1-B45D94356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2178050"/>
            <a:ext cx="22225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1" name="Line 279">
            <a:extLst>
              <a:ext uri="{FF2B5EF4-FFF2-40B4-BE49-F238E27FC236}">
                <a16:creationId xmlns:a16="http://schemas.microsoft.com/office/drawing/2014/main" xmlns="" id="{EF72252B-3A38-4028-A042-A492A6DBB3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6738" y="197326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2" name="Line 280">
            <a:extLst>
              <a:ext uri="{FF2B5EF4-FFF2-40B4-BE49-F238E27FC236}">
                <a16:creationId xmlns:a16="http://schemas.microsoft.com/office/drawing/2014/main" xmlns="" id="{780CC145-A418-420D-8982-CB6BCB3645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6425" y="1773238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3" name="Line 281">
            <a:extLst>
              <a:ext uri="{FF2B5EF4-FFF2-40B4-BE49-F238E27FC236}">
                <a16:creationId xmlns:a16="http://schemas.microsoft.com/office/drawing/2014/main" xmlns="" id="{0A46B83C-ED56-4E41-A391-56E00AAF17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2463" y="1573213"/>
            <a:ext cx="28575" cy="1365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4" name="Line 282">
            <a:extLst>
              <a:ext uri="{FF2B5EF4-FFF2-40B4-BE49-F238E27FC236}">
                <a16:creationId xmlns:a16="http://schemas.microsoft.com/office/drawing/2014/main" xmlns="" id="{D5CCE850-1AEB-49FA-B605-C2AD9E7EB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5" name="Line 283">
            <a:extLst>
              <a:ext uri="{FF2B5EF4-FFF2-40B4-BE49-F238E27FC236}">
                <a16:creationId xmlns:a16="http://schemas.microsoft.com/office/drawing/2014/main" xmlns="" id="{8877BE1A-E50F-43EB-A94E-11EB05798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151606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6" name="Line 284">
            <a:extLst>
              <a:ext uri="{FF2B5EF4-FFF2-40B4-BE49-F238E27FC236}">
                <a16:creationId xmlns:a16="http://schemas.microsoft.com/office/drawing/2014/main" xmlns="" id="{32E7AAB5-1F94-40F1-8800-F6E1A5369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9663" y="1509713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7" name="Line 285">
            <a:extLst>
              <a:ext uri="{FF2B5EF4-FFF2-40B4-BE49-F238E27FC236}">
                <a16:creationId xmlns:a16="http://schemas.microsoft.com/office/drawing/2014/main" xmlns="" id="{E8D67428-61E1-4FAF-B597-CA079185E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1509713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8" name="Line 286">
            <a:extLst>
              <a:ext uri="{FF2B5EF4-FFF2-40B4-BE49-F238E27FC236}">
                <a16:creationId xmlns:a16="http://schemas.microsoft.com/office/drawing/2014/main" xmlns="" id="{6DF75C7F-83C4-45A5-BA44-D529D428E6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0825" y="14922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39" name="Line 287">
            <a:extLst>
              <a:ext uri="{FF2B5EF4-FFF2-40B4-BE49-F238E27FC236}">
                <a16:creationId xmlns:a16="http://schemas.microsoft.com/office/drawing/2014/main" xmlns="" id="{BE4CE878-1D57-4AA1-86B1-DF2008D983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146367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0" name="Line 288">
            <a:extLst>
              <a:ext uri="{FF2B5EF4-FFF2-40B4-BE49-F238E27FC236}">
                <a16:creationId xmlns:a16="http://schemas.microsoft.com/office/drawing/2014/main" xmlns="" id="{76CE227F-3790-4FD4-94BE-9AD7C79611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3575" y="14414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1" name="Line 289">
            <a:extLst>
              <a:ext uri="{FF2B5EF4-FFF2-40B4-BE49-F238E27FC236}">
                <a16:creationId xmlns:a16="http://schemas.microsoft.com/office/drawing/2014/main" xmlns="" id="{4CBFA157-0ADE-4563-9140-DBF1823855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3600" y="14192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2" name="Line 290">
            <a:extLst>
              <a:ext uri="{FF2B5EF4-FFF2-40B4-BE49-F238E27FC236}">
                <a16:creationId xmlns:a16="http://schemas.microsoft.com/office/drawing/2014/main" xmlns="" id="{F9E2B661-7E75-4D77-874C-DC580FDEC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139065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3" name="Line 291">
            <a:extLst>
              <a:ext uri="{FF2B5EF4-FFF2-40B4-BE49-F238E27FC236}">
                <a16:creationId xmlns:a16="http://schemas.microsoft.com/office/drawing/2014/main" xmlns="" id="{409FE42F-0C17-4799-8BB6-ECD7AB9AEF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4763" y="1355725"/>
            <a:ext cx="13176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4" name="Line 292">
            <a:extLst>
              <a:ext uri="{FF2B5EF4-FFF2-40B4-BE49-F238E27FC236}">
                <a16:creationId xmlns:a16="http://schemas.microsoft.com/office/drawing/2014/main" xmlns="" id="{76616AEE-6513-4B4A-8932-70A16BB377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4788" y="1320800"/>
            <a:ext cx="136525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5" name="Line 293">
            <a:extLst>
              <a:ext uri="{FF2B5EF4-FFF2-40B4-BE49-F238E27FC236}">
                <a16:creationId xmlns:a16="http://schemas.microsoft.com/office/drawing/2014/main" xmlns="" id="{763B2A67-ECAE-4082-9466-17621B8311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9575" y="1292225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6" name="Line 294">
            <a:extLst>
              <a:ext uri="{FF2B5EF4-FFF2-40B4-BE49-F238E27FC236}">
                <a16:creationId xmlns:a16="http://schemas.microsoft.com/office/drawing/2014/main" xmlns="" id="{7269E840-7C9D-41E0-901B-540654B424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9600" y="1263650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7" name="Line 295">
            <a:extLst>
              <a:ext uri="{FF2B5EF4-FFF2-40B4-BE49-F238E27FC236}">
                <a16:creationId xmlns:a16="http://schemas.microsoft.com/office/drawing/2014/main" xmlns="" id="{1F602A39-DE31-4641-9825-B901D79A9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5975" y="1241425"/>
            <a:ext cx="13652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8" name="Line 296">
            <a:extLst>
              <a:ext uri="{FF2B5EF4-FFF2-40B4-BE49-F238E27FC236}">
                <a16:creationId xmlns:a16="http://schemas.microsoft.com/office/drawing/2014/main" xmlns="" id="{DD963782-13CF-4009-BA22-9826193ED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2350" y="1212850"/>
            <a:ext cx="130175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49" name="Line 297">
            <a:extLst>
              <a:ext uri="{FF2B5EF4-FFF2-40B4-BE49-F238E27FC236}">
                <a16:creationId xmlns:a16="http://schemas.microsoft.com/office/drawing/2014/main" xmlns="" id="{EAC9759B-DF03-42C5-81D4-A048EC906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2375" y="119062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0" name="Line 298">
            <a:extLst>
              <a:ext uri="{FF2B5EF4-FFF2-40B4-BE49-F238E27FC236}">
                <a16:creationId xmlns:a16="http://schemas.microsoft.com/office/drawing/2014/main" xmlns="" id="{3F0B7336-04DA-4F7D-B6C6-2EFF021FE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1190625"/>
            <a:ext cx="0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1" name="Line 299">
            <a:extLst>
              <a:ext uri="{FF2B5EF4-FFF2-40B4-BE49-F238E27FC236}">
                <a16:creationId xmlns:a16="http://schemas.microsoft.com/office/drawing/2014/main" xmlns="" id="{14A66565-FB4F-49F1-BA19-9CDAF38F9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7163" y="1201738"/>
            <a:ext cx="13176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2" name="Line 300">
            <a:extLst>
              <a:ext uri="{FF2B5EF4-FFF2-40B4-BE49-F238E27FC236}">
                <a16:creationId xmlns:a16="http://schemas.microsoft.com/office/drawing/2014/main" xmlns="" id="{40839ADF-AA3C-4326-A627-711ABBAFB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1241425"/>
            <a:ext cx="138113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3" name="Line 301">
            <a:extLst>
              <a:ext uri="{FF2B5EF4-FFF2-40B4-BE49-F238E27FC236}">
                <a16:creationId xmlns:a16="http://schemas.microsoft.com/office/drawing/2014/main" xmlns="" id="{AFD890C4-FF42-4771-BE01-1E3E4AE96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3563" y="1281113"/>
            <a:ext cx="131763" cy="238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4" name="Line 302">
            <a:extLst>
              <a:ext uri="{FF2B5EF4-FFF2-40B4-BE49-F238E27FC236}">
                <a16:creationId xmlns:a16="http://schemas.microsoft.com/office/drawing/2014/main" xmlns="" id="{E30181B8-80B1-41E1-A534-EFC152371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1316038"/>
            <a:ext cx="125413" cy="285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5" name="Line 303">
            <a:extLst>
              <a:ext uri="{FF2B5EF4-FFF2-40B4-BE49-F238E27FC236}">
                <a16:creationId xmlns:a16="http://schemas.microsoft.com/office/drawing/2014/main" xmlns="" id="{776FB2A4-E6B4-48E0-BFB7-AF076A27F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344613"/>
            <a:ext cx="11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6" name="Line 304">
            <a:extLst>
              <a:ext uri="{FF2B5EF4-FFF2-40B4-BE49-F238E27FC236}">
                <a16:creationId xmlns:a16="http://schemas.microsoft.com/office/drawing/2014/main" xmlns="" id="{7277271D-0792-4A0E-B1E1-99E3A7BF3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8375" y="1349375"/>
            <a:ext cx="131763" cy="127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7" name="Line 305">
            <a:extLst>
              <a:ext uri="{FF2B5EF4-FFF2-40B4-BE49-F238E27FC236}">
                <a16:creationId xmlns:a16="http://schemas.microsoft.com/office/drawing/2014/main" xmlns="" id="{14ACC3EC-7CC3-41ED-9F98-57CFE7A0D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8400" y="1366838"/>
            <a:ext cx="138113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8" name="Line 306">
            <a:extLst>
              <a:ext uri="{FF2B5EF4-FFF2-40B4-BE49-F238E27FC236}">
                <a16:creationId xmlns:a16="http://schemas.microsoft.com/office/drawing/2014/main" xmlns="" id="{DE735471-3781-44E4-ABC9-7F8998584A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4775" y="1384300"/>
            <a:ext cx="1365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59" name="Line 307">
            <a:extLst>
              <a:ext uri="{FF2B5EF4-FFF2-40B4-BE49-F238E27FC236}">
                <a16:creationId xmlns:a16="http://schemas.microsoft.com/office/drawing/2014/main" xmlns="" id="{494023E5-522E-4F70-B23D-4174A3281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1401763"/>
            <a:ext cx="114300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0" name="Line 308">
            <a:extLst>
              <a:ext uri="{FF2B5EF4-FFF2-40B4-BE49-F238E27FC236}">
                <a16:creationId xmlns:a16="http://schemas.microsoft.com/office/drawing/2014/main" xmlns="" id="{F4E3DAC6-E981-4F43-AB38-F49B69D7E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1412875"/>
            <a:ext cx="222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1" name="Line 309">
            <a:extLst>
              <a:ext uri="{FF2B5EF4-FFF2-40B4-BE49-F238E27FC236}">
                <a16:creationId xmlns:a16="http://schemas.microsoft.com/office/drawing/2014/main" xmlns="" id="{24646FC3-0692-4C69-B3DE-0EDBC8FCE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5938" y="1423988"/>
            <a:ext cx="138113" cy="174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2" name="Line 310">
            <a:extLst>
              <a:ext uri="{FF2B5EF4-FFF2-40B4-BE49-F238E27FC236}">
                <a16:creationId xmlns:a16="http://schemas.microsoft.com/office/drawing/2014/main" xmlns="" id="{282D551B-3A1D-4774-A617-0663A9968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5963" y="1447800"/>
            <a:ext cx="138113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3" name="Line 311">
            <a:extLst>
              <a:ext uri="{FF2B5EF4-FFF2-40B4-BE49-F238E27FC236}">
                <a16:creationId xmlns:a16="http://schemas.microsoft.com/office/drawing/2014/main" xmlns="" id="{49781F93-42FD-4710-84D6-27DC10A4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2338" y="1476375"/>
            <a:ext cx="136525" cy="1587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4" name="Line 312">
            <a:extLst>
              <a:ext uri="{FF2B5EF4-FFF2-40B4-BE49-F238E27FC236}">
                <a16:creationId xmlns:a16="http://schemas.microsoft.com/office/drawing/2014/main" xmlns="" id="{AA644A40-C022-4A4A-BB19-7C63EA026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125" y="1498600"/>
            <a:ext cx="98425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5" name="Line 313">
            <a:extLst>
              <a:ext uri="{FF2B5EF4-FFF2-40B4-BE49-F238E27FC236}">
                <a16:creationId xmlns:a16="http://schemas.microsoft.com/office/drawing/2014/main" xmlns="" id="{F185C032-9C54-4119-8BD2-2A1F6A3B48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1498600"/>
            <a:ext cx="39688" cy="1111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6" name="Line 314">
            <a:extLst>
              <a:ext uri="{FF2B5EF4-FFF2-40B4-BE49-F238E27FC236}">
                <a16:creationId xmlns:a16="http://schemas.microsoft.com/office/drawing/2014/main" xmlns="" id="{61A746D4-58EF-4367-8BD2-DCF447A039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47150" y="1447800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7" name="Line 315">
            <a:extLst>
              <a:ext uri="{FF2B5EF4-FFF2-40B4-BE49-F238E27FC236}">
                <a16:creationId xmlns:a16="http://schemas.microsoft.com/office/drawing/2014/main" xmlns="" id="{4AD9E5CA-00F3-4A8C-803D-956C4AB16D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7175" y="1395413"/>
            <a:ext cx="131763" cy="349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8" name="Line 316">
            <a:extLst>
              <a:ext uri="{FF2B5EF4-FFF2-40B4-BE49-F238E27FC236}">
                <a16:creationId xmlns:a16="http://schemas.microsoft.com/office/drawing/2014/main" xmlns="" id="{612397CD-C64B-4B4B-9307-84CC7F6490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47200" y="1344613"/>
            <a:ext cx="131763" cy="33338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69" name="Line 317">
            <a:extLst>
              <a:ext uri="{FF2B5EF4-FFF2-40B4-BE49-F238E27FC236}">
                <a16:creationId xmlns:a16="http://schemas.microsoft.com/office/drawing/2014/main" xmlns="" id="{CF9ECDCA-5699-4045-9538-E2CC7C09B2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47225" y="1304925"/>
            <a:ext cx="98425" cy="22225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0" name="Line 318">
            <a:extLst>
              <a:ext uri="{FF2B5EF4-FFF2-40B4-BE49-F238E27FC236}">
                <a16:creationId xmlns:a16="http://schemas.microsoft.com/office/drawing/2014/main" xmlns="" id="{CC950602-313F-4429-9200-8D514B537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1304925"/>
            <a:ext cx="33338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1" name="Line 319">
            <a:extLst>
              <a:ext uri="{FF2B5EF4-FFF2-40B4-BE49-F238E27FC236}">
                <a16:creationId xmlns:a16="http://schemas.microsoft.com/office/drawing/2014/main" xmlns="" id="{B2A82FE6-A15E-412C-8A00-BE18419C2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7250" y="1298575"/>
            <a:ext cx="138113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2" name="Line 320">
            <a:extLst>
              <a:ext uri="{FF2B5EF4-FFF2-40B4-BE49-F238E27FC236}">
                <a16:creationId xmlns:a16="http://schemas.microsoft.com/office/drawing/2014/main" xmlns="" id="{3AC32252-98F8-478F-9FD4-ABD538594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3625" y="1292225"/>
            <a:ext cx="1365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3" name="Line 321">
            <a:extLst>
              <a:ext uri="{FF2B5EF4-FFF2-40B4-BE49-F238E27FC236}">
                <a16:creationId xmlns:a16="http://schemas.microsoft.com/office/drawing/2014/main" xmlns="" id="{757C28FA-B813-4085-899B-1E5DD1CE7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60000" y="1281113"/>
            <a:ext cx="136525" cy="6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4" name="Line 322">
            <a:extLst>
              <a:ext uri="{FF2B5EF4-FFF2-40B4-BE49-F238E27FC236}">
                <a16:creationId xmlns:a16="http://schemas.microsoft.com/office/drawing/2014/main" xmlns="" id="{25D7F9F7-A42A-468B-BDD9-F5F6FEB8C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4788" y="1281113"/>
            <a:ext cx="85725" cy="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5" name="Rectangle 323">
            <a:extLst>
              <a:ext uri="{FF2B5EF4-FFF2-40B4-BE49-F238E27FC236}">
                <a16:creationId xmlns:a16="http://schemas.microsoft.com/office/drawing/2014/main" xmlns="" id="{8EDB6DC8-958C-4476-805D-A390DF3D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077" y="4697575"/>
            <a:ext cx="29504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Coefficient at 0: -0.314 (0.007)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6" name="Rectangle 324">
            <a:extLst>
              <a:ext uri="{FF2B5EF4-FFF2-40B4-BE49-F238E27FC236}">
                <a16:creationId xmlns:a16="http://schemas.microsoft.com/office/drawing/2014/main" xmlns="" id="{4902BFAB-C91A-48D6-BBF5-18192C054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908" y="4959513"/>
            <a:ext cx="38849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 of Coefficients 1-10: -0.129 (0.009)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77" name="Line 325">
            <a:extLst>
              <a:ext uri="{FF2B5EF4-FFF2-40B4-BE49-F238E27FC236}">
                <a16:creationId xmlns:a16="http://schemas.microsoft.com/office/drawing/2014/main" xmlns="" id="{B53E5070-1240-4632-8840-6F9D445334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8063" y="738188"/>
            <a:ext cx="0" cy="474345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8" name="Line 326">
            <a:extLst>
              <a:ext uri="{FF2B5EF4-FFF2-40B4-BE49-F238E27FC236}">
                <a16:creationId xmlns:a16="http://schemas.microsoft.com/office/drawing/2014/main" xmlns="" id="{D6DBF63E-A5ED-4B08-843B-39BF6DAAB0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4973638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79" name="Rectangle 327">
            <a:extLst>
              <a:ext uri="{FF2B5EF4-FFF2-40B4-BE49-F238E27FC236}">
                <a16:creationId xmlns:a16="http://schemas.microsoft.com/office/drawing/2014/main" xmlns="" id="{C16837FE-CFE7-4073-961C-C7921CD7A11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4778539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0" name="Line 328">
            <a:extLst>
              <a:ext uri="{FF2B5EF4-FFF2-40B4-BE49-F238E27FC236}">
                <a16:creationId xmlns:a16="http://schemas.microsoft.com/office/drawing/2014/main" xmlns="" id="{DB801927-F593-4792-9DBA-45E4A6D4AD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366395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1" name="Rectangle 329">
            <a:extLst>
              <a:ext uri="{FF2B5EF4-FFF2-40B4-BE49-F238E27FC236}">
                <a16:creationId xmlns:a16="http://schemas.microsoft.com/office/drawing/2014/main" xmlns="" id="{E25E3963-B154-4FFE-B402-AD22C84F0A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3468851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2" name="Line 330">
            <a:extLst>
              <a:ext uri="{FF2B5EF4-FFF2-40B4-BE49-F238E27FC236}">
                <a16:creationId xmlns:a16="http://schemas.microsoft.com/office/drawing/2014/main" xmlns="" id="{26EDE2F8-296A-48EB-91AA-A02EDE8D9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2362200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3" name="Rectangle 331">
            <a:extLst>
              <a:ext uri="{FF2B5EF4-FFF2-40B4-BE49-F238E27FC236}">
                <a16:creationId xmlns:a16="http://schemas.microsoft.com/office/drawing/2014/main" xmlns="" id="{0EC66C7F-C7A6-474B-B8C8-527361446E0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20629" y="2163926"/>
            <a:ext cx="3767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-0.1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4" name="Line 332">
            <a:extLst>
              <a:ext uri="{FF2B5EF4-FFF2-40B4-BE49-F238E27FC236}">
                <a16:creationId xmlns:a16="http://schemas.microsoft.com/office/drawing/2014/main" xmlns="" id="{1B66CBAD-F8B4-4E96-963B-BA37415AD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7575" y="1058863"/>
            <a:ext cx="9048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5" name="Rectangle 333">
            <a:extLst>
              <a:ext uri="{FF2B5EF4-FFF2-40B4-BE49-F238E27FC236}">
                <a16:creationId xmlns:a16="http://schemas.microsoft.com/office/drawing/2014/main" xmlns="" id="{5B3D4180-04C4-46A0-B02D-6C7249D1ECE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57490" y="859001"/>
            <a:ext cx="3045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6" name="Rectangle 334">
            <a:extLst>
              <a:ext uri="{FF2B5EF4-FFF2-40B4-BE49-F238E27FC236}">
                <a16:creationId xmlns:a16="http://schemas.microsoft.com/office/drawing/2014/main" xmlns="" id="{5E20B12B-FB4B-40AB-829B-40BA7604A55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79497" y="2916401"/>
            <a:ext cx="2193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Regression Coefficient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87" name="Line 335">
            <a:extLst>
              <a:ext uri="{FF2B5EF4-FFF2-40B4-BE49-F238E27FC236}">
                <a16:creationId xmlns:a16="http://schemas.microsoft.com/office/drawing/2014/main" xmlns="" id="{0BF5A873-DCBE-4006-AF19-2198123F1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8063" y="5481638"/>
            <a:ext cx="832167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8" name="Line 336">
            <a:extLst>
              <a:ext uri="{FF2B5EF4-FFF2-40B4-BE49-F238E27FC236}">
                <a16:creationId xmlns:a16="http://schemas.microsoft.com/office/drawing/2014/main" xmlns="" id="{FC54CEE5-9405-4FA3-ACDC-4C90F4DE0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20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89" name="Rectangle 337">
            <a:extLst>
              <a:ext uri="{FF2B5EF4-FFF2-40B4-BE49-F238E27FC236}">
                <a16:creationId xmlns:a16="http://schemas.microsoft.com/office/drawing/2014/main" xmlns="" id="{AB60F121-C21A-4BAE-ACF7-5A955546C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1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0" name="Line 338">
            <a:extLst>
              <a:ext uri="{FF2B5EF4-FFF2-40B4-BE49-F238E27FC236}">
                <a16:creationId xmlns:a16="http://schemas.microsoft.com/office/drawing/2014/main" xmlns="" id="{1464D323-739B-422A-B1BB-F49F320AD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1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1" name="Rectangle 339">
            <a:extLst>
              <a:ext uri="{FF2B5EF4-FFF2-40B4-BE49-F238E27FC236}">
                <a16:creationId xmlns:a16="http://schemas.microsoft.com/office/drawing/2014/main" xmlns="" id="{20656695-B33C-427E-95BB-69595E4E0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2" name="Rectangle 340">
            <a:extLst>
              <a:ext uri="{FF2B5EF4-FFF2-40B4-BE49-F238E27FC236}">
                <a16:creationId xmlns:a16="http://schemas.microsoft.com/office/drawing/2014/main" xmlns="" id="{3E870819-FFD1-4A7D-B47B-C995AB523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(1.9)</a:t>
            </a:r>
          </a:p>
        </p:txBody>
      </p:sp>
      <p:sp>
        <p:nvSpPr>
          <p:cNvPr id="7093" name="Line 341">
            <a:extLst>
              <a:ext uri="{FF2B5EF4-FFF2-40B4-BE49-F238E27FC236}">
                <a16:creationId xmlns:a16="http://schemas.microsoft.com/office/drawing/2014/main" xmlns="" id="{7B72E08C-65EE-41C9-9FA5-A232FE61E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22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4" name="Rectangle 342">
            <a:extLst>
              <a:ext uri="{FF2B5EF4-FFF2-40B4-BE49-F238E27FC236}">
                <a16:creationId xmlns:a16="http://schemas.microsoft.com/office/drawing/2014/main" xmlns="" id="{AC33FBD8-1A12-4BC5-B63B-F4064582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5" name="Line 343">
            <a:extLst>
              <a:ext uri="{FF2B5EF4-FFF2-40B4-BE49-F238E27FC236}">
                <a16:creationId xmlns:a16="http://schemas.microsoft.com/office/drawing/2014/main" xmlns="" id="{E5D5324F-0565-4C0A-8C26-E191EF80D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87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6" name="Rectangle 344">
            <a:extLst>
              <a:ext uri="{FF2B5EF4-FFF2-40B4-BE49-F238E27FC236}">
                <a16:creationId xmlns:a16="http://schemas.microsoft.com/office/drawing/2014/main" xmlns="" id="{B40D1B66-899C-4120-AAFF-F8894EFD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97" name="Rectangle 345">
            <a:extLst>
              <a:ext uri="{FF2B5EF4-FFF2-40B4-BE49-F238E27FC236}">
                <a16:creationId xmlns:a16="http://schemas.microsoft.com/office/drawing/2014/main" xmlns="" id="{69A95E0A-856A-4C41-BE0B-E52D44015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(3.0)</a:t>
            </a:r>
          </a:p>
        </p:txBody>
      </p:sp>
      <p:sp>
        <p:nvSpPr>
          <p:cNvPr id="7098" name="Line 346">
            <a:extLst>
              <a:ext uri="{FF2B5EF4-FFF2-40B4-BE49-F238E27FC236}">
                <a16:creationId xmlns:a16="http://schemas.microsoft.com/office/drawing/2014/main" xmlns="" id="{C179DC09-6484-4517-A915-F4C09EDA0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099" name="Rectangle 347">
            <a:extLst>
              <a:ext uri="{FF2B5EF4-FFF2-40B4-BE49-F238E27FC236}">
                <a16:creationId xmlns:a16="http://schemas.microsoft.com/office/drawing/2014/main" xmlns="" id="{81868D49-F213-4419-AE6C-CA1C1A26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0" name="Line 348">
            <a:extLst>
              <a:ext uri="{FF2B5EF4-FFF2-40B4-BE49-F238E27FC236}">
                <a16:creationId xmlns:a16="http://schemas.microsoft.com/office/drawing/2014/main" xmlns="" id="{67E63B4E-017C-4F3C-B148-C892F647D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89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1" name="Rectangle 349">
            <a:extLst>
              <a:ext uri="{FF2B5EF4-FFF2-40B4-BE49-F238E27FC236}">
                <a16:creationId xmlns:a16="http://schemas.microsoft.com/office/drawing/2014/main" xmlns="" id="{3365972B-6EF0-4954-BE04-E2D574E82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2" name="Rectangle 350">
            <a:extLst>
              <a:ext uri="{FF2B5EF4-FFF2-40B4-BE49-F238E27FC236}">
                <a16:creationId xmlns:a16="http://schemas.microsoft.com/office/drawing/2014/main" xmlns="" id="{FBA2CA7C-4B75-455E-BA8F-0E7357CB8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(4.0)</a:t>
            </a:r>
          </a:p>
        </p:txBody>
      </p:sp>
      <p:sp>
        <p:nvSpPr>
          <p:cNvPr id="7103" name="Line 351">
            <a:extLst>
              <a:ext uri="{FF2B5EF4-FFF2-40B4-BE49-F238E27FC236}">
                <a16:creationId xmlns:a16="http://schemas.microsoft.com/office/drawing/2014/main" xmlns="" id="{49D562DA-F7F4-4F84-93C6-281702074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4" name="Rectangle 352">
            <a:extLst>
              <a:ext uri="{FF2B5EF4-FFF2-40B4-BE49-F238E27FC236}">
                <a16:creationId xmlns:a16="http://schemas.microsoft.com/office/drawing/2014/main" xmlns="" id="{8BD1F788-8780-4ACA-9658-D9690BF5A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5" name="Line 353">
            <a:extLst>
              <a:ext uri="{FF2B5EF4-FFF2-40B4-BE49-F238E27FC236}">
                <a16:creationId xmlns:a16="http://schemas.microsoft.com/office/drawing/2014/main" xmlns="" id="{0739D6AA-CE67-4271-9082-5B33C592D4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54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6" name="Rectangle 354">
            <a:extLst>
              <a:ext uri="{FF2B5EF4-FFF2-40B4-BE49-F238E27FC236}">
                <a16:creationId xmlns:a16="http://schemas.microsoft.com/office/drawing/2014/main" xmlns="" id="{AC21FC2C-9FAB-4822-932C-9808065A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07" name="Rectangle 355">
            <a:extLst>
              <a:ext uri="{FF2B5EF4-FFF2-40B4-BE49-F238E27FC236}">
                <a16:creationId xmlns:a16="http://schemas.microsoft.com/office/drawing/2014/main" xmlns="" id="{8749B17A-CB63-4CC9-84E8-9A4FFB42A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850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(4.8)</a:t>
            </a:r>
          </a:p>
        </p:txBody>
      </p:sp>
      <p:sp>
        <p:nvSpPr>
          <p:cNvPr id="7108" name="Line 356">
            <a:extLst>
              <a:ext uri="{FF2B5EF4-FFF2-40B4-BE49-F238E27FC236}">
                <a16:creationId xmlns:a16="http://schemas.microsoft.com/office/drawing/2014/main" xmlns="" id="{DB5545F1-6966-43C9-96E6-94DC26B4B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55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09" name="Rectangle 357">
            <a:extLst>
              <a:ext uri="{FF2B5EF4-FFF2-40B4-BE49-F238E27FC236}">
                <a16:creationId xmlns:a16="http://schemas.microsoft.com/office/drawing/2014/main" xmlns="" id="{89D29E88-6C79-4D43-96EB-03E5A87A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0" name="Line 358">
            <a:extLst>
              <a:ext uri="{FF2B5EF4-FFF2-40B4-BE49-F238E27FC236}">
                <a16:creationId xmlns:a16="http://schemas.microsoft.com/office/drawing/2014/main" xmlns="" id="{1635530C-8A42-4F01-B01C-B1BA97B7A5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45650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1" name="Rectangle 359">
            <a:extLst>
              <a:ext uri="{FF2B5EF4-FFF2-40B4-BE49-F238E27FC236}">
                <a16:creationId xmlns:a16="http://schemas.microsoft.com/office/drawing/2014/main" xmlns="" id="{FDB555A9-3A80-48C7-8F96-934CC3CF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0" y="5624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2" name="Rectangle 360">
            <a:extLst>
              <a:ext uri="{FF2B5EF4-FFF2-40B4-BE49-F238E27FC236}">
                <a16:creationId xmlns:a16="http://schemas.microsoft.com/office/drawing/2014/main" xmlns="" id="{61BC7876-2C44-431E-9C60-5391A3C14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5859463"/>
            <a:ext cx="4488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(5.6)</a:t>
            </a:r>
          </a:p>
        </p:txBody>
      </p:sp>
      <p:sp>
        <p:nvSpPr>
          <p:cNvPr id="7113" name="Line 361">
            <a:extLst>
              <a:ext uri="{FF2B5EF4-FFF2-40B4-BE49-F238E27FC236}">
                <a16:creationId xmlns:a16="http://schemas.microsoft.com/office/drawing/2014/main" xmlns="" id="{C9C87812-1495-429B-AF7D-708D9FE5B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0513" y="5481638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114" name="Rectangle 362">
            <a:extLst>
              <a:ext uri="{FF2B5EF4-FFF2-40B4-BE49-F238E27FC236}">
                <a16:creationId xmlns:a16="http://schemas.microsoft.com/office/drawing/2014/main" xmlns="" id="{7E41A7D7-8B8E-4926-BB44-A94BE689C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450" y="5624513"/>
            <a:ext cx="243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5" name="Rectangle 363">
            <a:extLst>
              <a:ext uri="{FF2B5EF4-FFF2-40B4-BE49-F238E27FC236}">
                <a16:creationId xmlns:a16="http://schemas.microsoft.com/office/drawing/2014/main" xmlns="" id="{2EB81401-CFED-4191-BC4F-FF577CEFC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6138863"/>
            <a:ext cx="17232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Neighbor Number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16" name="Rectangle 364">
            <a:extLst>
              <a:ext uri="{FF2B5EF4-FFF2-40B4-BE49-F238E27FC236}">
                <a16:creationId xmlns:a16="http://schemas.microsoft.com/office/drawing/2014/main" xmlns="" id="{FB2B4461-2727-4CBE-8D35-ABCB8D01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6378575"/>
            <a:ext cx="25712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(Median Distance in Miles)</a:t>
            </a:r>
          </a:p>
        </p:txBody>
      </p:sp>
      <p:sp>
        <p:nvSpPr>
          <p:cNvPr id="7117" name="Rectangle 365">
            <a:extLst>
              <a:ext uri="{FF2B5EF4-FFF2-40B4-BE49-F238E27FC236}">
                <a16:creationId xmlns:a16="http://schemas.microsoft.com/office/drawing/2014/main" xmlns="" id="{CAF87D83-50B2-497D-B70D-71BC027F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230188"/>
            <a:ext cx="2968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77" name="TextBox 92"/>
          <p:cNvSpPr txBox="1"/>
          <p:nvPr/>
        </p:nvSpPr>
        <p:spPr>
          <a:xfrm>
            <a:off x="762000" y="76200"/>
            <a:ext cx="10668000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Decay of Correlation between Upward Mobility and Tract-Level Poverty Rates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Estimates from Multivariable Regression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873772F2-720F-4E7E-A11C-E60E656E190C}"/>
              </a:ext>
            </a:extLst>
          </p:cNvPr>
          <p:cNvSpPr txBox="1"/>
          <p:nvPr/>
        </p:nvSpPr>
        <p:spPr>
          <a:xfrm>
            <a:off x="4890319" y="2630871"/>
            <a:ext cx="6197458" cy="615549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Poverty rates in neighboring tracts have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little predictive power </a:t>
            </a:r>
          </a:p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conditional on poverty rate in own tract</a:t>
            </a: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xmlns="" id="{9AD0D7B3-20C6-4CF0-91BB-4002A3D8B84C}"/>
              </a:ext>
            </a:extLst>
          </p:cNvPr>
          <p:cNvCxnSpPr/>
          <p:nvPr/>
        </p:nvCxnSpPr>
        <p:spPr>
          <a:xfrm flipH="1" flipV="1">
            <a:off x="4367629" y="1609337"/>
            <a:ext cx="957431" cy="963355"/>
          </a:xfrm>
          <a:prstGeom prst="straightConnector1">
            <a:avLst/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56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374775" y="-6350"/>
            <a:ext cx="9442450" cy="6870700"/>
            <a:chOff x="866" y="-4"/>
            <a:chExt cx="5948" cy="432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866" y="-4"/>
              <a:ext cx="5948" cy="4328"/>
              <a:chOff x="866" y="-4"/>
              <a:chExt cx="5948" cy="4328"/>
            </a:xfrm>
          </p:grpSpPr>
          <p:sp>
            <p:nvSpPr>
              <p:cNvPr id="7270" name="Rectangle 5"/>
              <p:cNvSpPr>
                <a:spLocks noChangeArrowheads="1"/>
              </p:cNvSpPr>
              <p:nvPr/>
            </p:nvSpPr>
            <p:spPr bwMode="auto">
              <a:xfrm>
                <a:off x="866" y="-4"/>
                <a:ext cx="5948" cy="43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1" name="Rectangle 6"/>
              <p:cNvSpPr>
                <a:spLocks noChangeArrowheads="1"/>
              </p:cNvSpPr>
              <p:nvPr/>
            </p:nvSpPr>
            <p:spPr bwMode="auto">
              <a:xfrm>
                <a:off x="870" y="0"/>
                <a:ext cx="5936" cy="43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2" name="Rectangle 7"/>
              <p:cNvSpPr>
                <a:spLocks noChangeArrowheads="1"/>
              </p:cNvSpPr>
              <p:nvPr/>
            </p:nvSpPr>
            <p:spPr bwMode="auto">
              <a:xfrm>
                <a:off x="1435" y="601"/>
                <a:ext cx="5242" cy="2808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3" name="Line 8"/>
              <p:cNvSpPr>
                <a:spLocks noChangeShapeType="1"/>
              </p:cNvSpPr>
              <p:nvPr/>
            </p:nvSpPr>
            <p:spPr bwMode="auto">
              <a:xfrm>
                <a:off x="1435" y="1069"/>
                <a:ext cx="5242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4" name="Oval 9"/>
              <p:cNvSpPr>
                <a:spLocks noChangeArrowheads="1"/>
              </p:cNvSpPr>
              <p:nvPr/>
            </p:nvSpPr>
            <p:spPr bwMode="auto">
              <a:xfrm>
                <a:off x="1496" y="3157"/>
                <a:ext cx="69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5" name="Oval 10"/>
              <p:cNvSpPr>
                <a:spLocks noChangeArrowheads="1"/>
              </p:cNvSpPr>
              <p:nvPr/>
            </p:nvSpPr>
            <p:spPr bwMode="auto">
              <a:xfrm>
                <a:off x="1622" y="2300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6" name="Oval 11"/>
              <p:cNvSpPr>
                <a:spLocks noChangeArrowheads="1"/>
              </p:cNvSpPr>
              <p:nvPr/>
            </p:nvSpPr>
            <p:spPr bwMode="auto">
              <a:xfrm>
                <a:off x="1748" y="2041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7" name="Oval 12"/>
              <p:cNvSpPr>
                <a:spLocks noChangeArrowheads="1"/>
              </p:cNvSpPr>
              <p:nvPr/>
            </p:nvSpPr>
            <p:spPr bwMode="auto">
              <a:xfrm>
                <a:off x="1874" y="1512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8" name="Oval 13"/>
              <p:cNvSpPr>
                <a:spLocks noChangeArrowheads="1"/>
              </p:cNvSpPr>
              <p:nvPr/>
            </p:nvSpPr>
            <p:spPr bwMode="auto">
              <a:xfrm>
                <a:off x="2000" y="1670"/>
                <a:ext cx="72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79" name="Oval 14"/>
              <p:cNvSpPr>
                <a:spLocks noChangeArrowheads="1"/>
              </p:cNvSpPr>
              <p:nvPr/>
            </p:nvSpPr>
            <p:spPr bwMode="auto">
              <a:xfrm>
                <a:off x="2126" y="1440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0" name="Oval 15"/>
              <p:cNvSpPr>
                <a:spLocks noChangeArrowheads="1"/>
              </p:cNvSpPr>
              <p:nvPr/>
            </p:nvSpPr>
            <p:spPr bwMode="auto">
              <a:xfrm>
                <a:off x="2252" y="1415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1" name="Oval 16"/>
              <p:cNvSpPr>
                <a:spLocks noChangeArrowheads="1"/>
              </p:cNvSpPr>
              <p:nvPr/>
            </p:nvSpPr>
            <p:spPr bwMode="auto">
              <a:xfrm>
                <a:off x="2378" y="1274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2" name="Oval 17"/>
              <p:cNvSpPr>
                <a:spLocks noChangeArrowheads="1"/>
              </p:cNvSpPr>
              <p:nvPr/>
            </p:nvSpPr>
            <p:spPr bwMode="auto">
              <a:xfrm>
                <a:off x="2508" y="1091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3" name="Oval 18"/>
              <p:cNvSpPr>
                <a:spLocks noChangeArrowheads="1"/>
              </p:cNvSpPr>
              <p:nvPr/>
            </p:nvSpPr>
            <p:spPr bwMode="auto">
              <a:xfrm>
                <a:off x="2634" y="1282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4" name="Oval 19"/>
              <p:cNvSpPr>
                <a:spLocks noChangeArrowheads="1"/>
              </p:cNvSpPr>
              <p:nvPr/>
            </p:nvSpPr>
            <p:spPr bwMode="auto">
              <a:xfrm>
                <a:off x="2760" y="1393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5" name="Oval 20"/>
              <p:cNvSpPr>
                <a:spLocks noChangeArrowheads="1"/>
              </p:cNvSpPr>
              <p:nvPr/>
            </p:nvSpPr>
            <p:spPr bwMode="auto">
              <a:xfrm>
                <a:off x="2886" y="1267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6" name="Oval 21"/>
              <p:cNvSpPr>
                <a:spLocks noChangeArrowheads="1"/>
              </p:cNvSpPr>
              <p:nvPr/>
            </p:nvSpPr>
            <p:spPr bwMode="auto">
              <a:xfrm>
                <a:off x="3012" y="1264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7" name="Oval 22"/>
              <p:cNvSpPr>
                <a:spLocks noChangeArrowheads="1"/>
              </p:cNvSpPr>
              <p:nvPr/>
            </p:nvSpPr>
            <p:spPr bwMode="auto">
              <a:xfrm>
                <a:off x="3138" y="1163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8" name="Oval 23"/>
              <p:cNvSpPr>
                <a:spLocks noChangeArrowheads="1"/>
              </p:cNvSpPr>
              <p:nvPr/>
            </p:nvSpPr>
            <p:spPr bwMode="auto">
              <a:xfrm>
                <a:off x="3264" y="1055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89" name="Oval 24"/>
              <p:cNvSpPr>
                <a:spLocks noChangeArrowheads="1"/>
              </p:cNvSpPr>
              <p:nvPr/>
            </p:nvSpPr>
            <p:spPr bwMode="auto">
              <a:xfrm>
                <a:off x="3390" y="1300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0" name="Oval 25"/>
              <p:cNvSpPr>
                <a:spLocks noChangeArrowheads="1"/>
              </p:cNvSpPr>
              <p:nvPr/>
            </p:nvSpPr>
            <p:spPr bwMode="auto">
              <a:xfrm>
                <a:off x="3516" y="1174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1" name="Oval 26"/>
              <p:cNvSpPr>
                <a:spLocks noChangeArrowheads="1"/>
              </p:cNvSpPr>
              <p:nvPr/>
            </p:nvSpPr>
            <p:spPr bwMode="auto">
              <a:xfrm>
                <a:off x="3642" y="1181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2" name="Oval 27"/>
              <p:cNvSpPr>
                <a:spLocks noChangeArrowheads="1"/>
              </p:cNvSpPr>
              <p:nvPr/>
            </p:nvSpPr>
            <p:spPr bwMode="auto">
              <a:xfrm>
                <a:off x="3768" y="1037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3" name="Oval 28"/>
              <p:cNvSpPr>
                <a:spLocks noChangeArrowheads="1"/>
              </p:cNvSpPr>
              <p:nvPr/>
            </p:nvSpPr>
            <p:spPr bwMode="auto">
              <a:xfrm>
                <a:off x="3894" y="1282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4" name="Oval 29"/>
              <p:cNvSpPr>
                <a:spLocks noChangeArrowheads="1"/>
              </p:cNvSpPr>
              <p:nvPr/>
            </p:nvSpPr>
            <p:spPr bwMode="auto">
              <a:xfrm>
                <a:off x="4020" y="1246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5" name="Oval 30"/>
              <p:cNvSpPr>
                <a:spLocks noChangeArrowheads="1"/>
              </p:cNvSpPr>
              <p:nvPr/>
            </p:nvSpPr>
            <p:spPr bwMode="auto">
              <a:xfrm>
                <a:off x="4146" y="1062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6" name="Oval 31"/>
              <p:cNvSpPr>
                <a:spLocks noChangeArrowheads="1"/>
              </p:cNvSpPr>
              <p:nvPr/>
            </p:nvSpPr>
            <p:spPr bwMode="auto">
              <a:xfrm>
                <a:off x="4276" y="1051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7" name="Oval 32"/>
              <p:cNvSpPr>
                <a:spLocks noChangeArrowheads="1"/>
              </p:cNvSpPr>
              <p:nvPr/>
            </p:nvSpPr>
            <p:spPr bwMode="auto">
              <a:xfrm>
                <a:off x="4402" y="943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8" name="Oval 33"/>
              <p:cNvSpPr>
                <a:spLocks noChangeArrowheads="1"/>
              </p:cNvSpPr>
              <p:nvPr/>
            </p:nvSpPr>
            <p:spPr bwMode="auto">
              <a:xfrm>
                <a:off x="4528" y="1076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299" name="Oval 34"/>
              <p:cNvSpPr>
                <a:spLocks noChangeArrowheads="1"/>
              </p:cNvSpPr>
              <p:nvPr/>
            </p:nvSpPr>
            <p:spPr bwMode="auto">
              <a:xfrm>
                <a:off x="4654" y="1220"/>
                <a:ext cx="68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0" name="Oval 35"/>
              <p:cNvSpPr>
                <a:spLocks noChangeArrowheads="1"/>
              </p:cNvSpPr>
              <p:nvPr/>
            </p:nvSpPr>
            <p:spPr bwMode="auto">
              <a:xfrm>
                <a:off x="4780" y="911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1" name="Oval 36"/>
              <p:cNvSpPr>
                <a:spLocks noChangeArrowheads="1"/>
              </p:cNvSpPr>
              <p:nvPr/>
            </p:nvSpPr>
            <p:spPr bwMode="auto">
              <a:xfrm>
                <a:off x="4906" y="1138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2" name="Oval 37"/>
              <p:cNvSpPr>
                <a:spLocks noChangeArrowheads="1"/>
              </p:cNvSpPr>
              <p:nvPr/>
            </p:nvSpPr>
            <p:spPr bwMode="auto">
              <a:xfrm>
                <a:off x="5032" y="1116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3" name="Oval 38"/>
              <p:cNvSpPr>
                <a:spLocks noChangeArrowheads="1"/>
              </p:cNvSpPr>
              <p:nvPr/>
            </p:nvSpPr>
            <p:spPr bwMode="auto">
              <a:xfrm>
                <a:off x="5158" y="1066"/>
                <a:ext cx="68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4" name="Oval 39"/>
              <p:cNvSpPr>
                <a:spLocks noChangeArrowheads="1"/>
              </p:cNvSpPr>
              <p:nvPr/>
            </p:nvSpPr>
            <p:spPr bwMode="auto">
              <a:xfrm>
                <a:off x="5284" y="1188"/>
                <a:ext cx="68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5" name="Oval 40"/>
              <p:cNvSpPr>
                <a:spLocks noChangeArrowheads="1"/>
              </p:cNvSpPr>
              <p:nvPr/>
            </p:nvSpPr>
            <p:spPr bwMode="auto">
              <a:xfrm>
                <a:off x="5410" y="1174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6" name="Oval 41"/>
              <p:cNvSpPr>
                <a:spLocks noChangeArrowheads="1"/>
              </p:cNvSpPr>
              <p:nvPr/>
            </p:nvSpPr>
            <p:spPr bwMode="auto">
              <a:xfrm>
                <a:off x="5536" y="1105"/>
                <a:ext cx="72" cy="7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7" name="Oval 42"/>
              <p:cNvSpPr>
                <a:spLocks noChangeArrowheads="1"/>
              </p:cNvSpPr>
              <p:nvPr/>
            </p:nvSpPr>
            <p:spPr bwMode="auto">
              <a:xfrm>
                <a:off x="5662" y="1120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8" name="Oval 43"/>
              <p:cNvSpPr>
                <a:spLocks noChangeArrowheads="1"/>
              </p:cNvSpPr>
              <p:nvPr/>
            </p:nvSpPr>
            <p:spPr bwMode="auto">
              <a:xfrm>
                <a:off x="5788" y="1242"/>
                <a:ext cx="72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09" name="Oval 44"/>
              <p:cNvSpPr>
                <a:spLocks noChangeArrowheads="1"/>
              </p:cNvSpPr>
              <p:nvPr/>
            </p:nvSpPr>
            <p:spPr bwMode="auto">
              <a:xfrm>
                <a:off x="5917" y="1328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0" name="Oval 45"/>
              <p:cNvSpPr>
                <a:spLocks noChangeArrowheads="1"/>
              </p:cNvSpPr>
              <p:nvPr/>
            </p:nvSpPr>
            <p:spPr bwMode="auto">
              <a:xfrm>
                <a:off x="6043" y="1087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1" name="Oval 46"/>
              <p:cNvSpPr>
                <a:spLocks noChangeArrowheads="1"/>
              </p:cNvSpPr>
              <p:nvPr/>
            </p:nvSpPr>
            <p:spPr bwMode="auto">
              <a:xfrm>
                <a:off x="6169" y="997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2" name="Oval 47"/>
              <p:cNvSpPr>
                <a:spLocks noChangeArrowheads="1"/>
              </p:cNvSpPr>
              <p:nvPr/>
            </p:nvSpPr>
            <p:spPr bwMode="auto">
              <a:xfrm>
                <a:off x="6295" y="1091"/>
                <a:ext cx="69" cy="68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3" name="Oval 48"/>
              <p:cNvSpPr>
                <a:spLocks noChangeArrowheads="1"/>
              </p:cNvSpPr>
              <p:nvPr/>
            </p:nvSpPr>
            <p:spPr bwMode="auto">
              <a:xfrm>
                <a:off x="6421" y="1292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4" name="Oval 49"/>
              <p:cNvSpPr>
                <a:spLocks noChangeArrowheads="1"/>
              </p:cNvSpPr>
              <p:nvPr/>
            </p:nvSpPr>
            <p:spPr bwMode="auto">
              <a:xfrm>
                <a:off x="6547" y="1177"/>
                <a:ext cx="69" cy="69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5" name="Freeform 50"/>
              <p:cNvSpPr>
                <a:spLocks/>
              </p:cNvSpPr>
              <p:nvPr/>
            </p:nvSpPr>
            <p:spPr bwMode="auto">
              <a:xfrm>
                <a:off x="1532" y="1159"/>
                <a:ext cx="5051" cy="2049"/>
              </a:xfrm>
              <a:custGeom>
                <a:avLst/>
                <a:gdLst>
                  <a:gd name="T0" fmla="*/ 0 w 1403"/>
                  <a:gd name="T1" fmla="*/ 569 h 569"/>
                  <a:gd name="T2" fmla="*/ 35 w 1403"/>
                  <a:gd name="T3" fmla="*/ 324 h 569"/>
                  <a:gd name="T4" fmla="*/ 70 w 1403"/>
                  <a:gd name="T5" fmla="*/ 220 h 569"/>
                  <a:gd name="T6" fmla="*/ 105 w 1403"/>
                  <a:gd name="T7" fmla="*/ 160 h 569"/>
                  <a:gd name="T8" fmla="*/ 140 w 1403"/>
                  <a:gd name="T9" fmla="*/ 122 h 569"/>
                  <a:gd name="T10" fmla="*/ 175 w 1403"/>
                  <a:gd name="T11" fmla="*/ 95 h 569"/>
                  <a:gd name="T12" fmla="*/ 210 w 1403"/>
                  <a:gd name="T13" fmla="*/ 75 h 569"/>
                  <a:gd name="T14" fmla="*/ 245 w 1403"/>
                  <a:gd name="T15" fmla="*/ 59 h 569"/>
                  <a:gd name="T16" fmla="*/ 280 w 1403"/>
                  <a:gd name="T17" fmla="*/ 48 h 569"/>
                  <a:gd name="T18" fmla="*/ 315 w 1403"/>
                  <a:gd name="T19" fmla="*/ 38 h 569"/>
                  <a:gd name="T20" fmla="*/ 350 w 1403"/>
                  <a:gd name="T21" fmla="*/ 30 h 569"/>
                  <a:gd name="T22" fmla="*/ 385 w 1403"/>
                  <a:gd name="T23" fmla="*/ 24 h 569"/>
                  <a:gd name="T24" fmla="*/ 420 w 1403"/>
                  <a:gd name="T25" fmla="*/ 19 h 569"/>
                  <a:gd name="T26" fmla="*/ 456 w 1403"/>
                  <a:gd name="T27" fmla="*/ 15 h 569"/>
                  <a:gd name="T28" fmla="*/ 491 w 1403"/>
                  <a:gd name="T29" fmla="*/ 12 h 569"/>
                  <a:gd name="T30" fmla="*/ 526 w 1403"/>
                  <a:gd name="T31" fmla="*/ 9 h 569"/>
                  <a:gd name="T32" fmla="*/ 561 w 1403"/>
                  <a:gd name="T33" fmla="*/ 6 h 569"/>
                  <a:gd name="T34" fmla="*/ 596 w 1403"/>
                  <a:gd name="T35" fmla="*/ 5 h 569"/>
                  <a:gd name="T36" fmla="*/ 631 w 1403"/>
                  <a:gd name="T37" fmla="*/ 3 h 569"/>
                  <a:gd name="T38" fmla="*/ 666 w 1403"/>
                  <a:gd name="T39" fmla="*/ 2 h 569"/>
                  <a:gd name="T40" fmla="*/ 701 w 1403"/>
                  <a:gd name="T41" fmla="*/ 1 h 569"/>
                  <a:gd name="T42" fmla="*/ 736 w 1403"/>
                  <a:gd name="T43" fmla="*/ 0 h 569"/>
                  <a:gd name="T44" fmla="*/ 771 w 1403"/>
                  <a:gd name="T45" fmla="*/ 0 h 569"/>
                  <a:gd name="T46" fmla="*/ 806 w 1403"/>
                  <a:gd name="T47" fmla="*/ 0 h 569"/>
                  <a:gd name="T48" fmla="*/ 841 w 1403"/>
                  <a:gd name="T49" fmla="*/ 0 h 569"/>
                  <a:gd name="T50" fmla="*/ 876 w 1403"/>
                  <a:gd name="T51" fmla="*/ 0 h 569"/>
                  <a:gd name="T52" fmla="*/ 912 w 1403"/>
                  <a:gd name="T53" fmla="*/ 0 h 569"/>
                  <a:gd name="T54" fmla="*/ 947 w 1403"/>
                  <a:gd name="T55" fmla="*/ 0 h 569"/>
                  <a:gd name="T56" fmla="*/ 982 w 1403"/>
                  <a:gd name="T57" fmla="*/ 1 h 569"/>
                  <a:gd name="T58" fmla="*/ 1017 w 1403"/>
                  <a:gd name="T59" fmla="*/ 1 h 569"/>
                  <a:gd name="T60" fmla="*/ 1052 w 1403"/>
                  <a:gd name="T61" fmla="*/ 2 h 569"/>
                  <a:gd name="T62" fmla="*/ 1087 w 1403"/>
                  <a:gd name="T63" fmla="*/ 2 h 569"/>
                  <a:gd name="T64" fmla="*/ 1122 w 1403"/>
                  <a:gd name="T65" fmla="*/ 3 h 569"/>
                  <a:gd name="T66" fmla="*/ 1157 w 1403"/>
                  <a:gd name="T67" fmla="*/ 4 h 569"/>
                  <a:gd name="T68" fmla="*/ 1192 w 1403"/>
                  <a:gd name="T69" fmla="*/ 4 h 569"/>
                  <a:gd name="T70" fmla="*/ 1227 w 1403"/>
                  <a:gd name="T71" fmla="*/ 5 h 569"/>
                  <a:gd name="T72" fmla="*/ 1262 w 1403"/>
                  <a:gd name="T73" fmla="*/ 6 h 569"/>
                  <a:gd name="T74" fmla="*/ 1297 w 1403"/>
                  <a:gd name="T75" fmla="*/ 7 h 569"/>
                  <a:gd name="T76" fmla="*/ 1332 w 1403"/>
                  <a:gd name="T77" fmla="*/ 8 h 569"/>
                  <a:gd name="T78" fmla="*/ 1368 w 1403"/>
                  <a:gd name="T79" fmla="*/ 9 h 569"/>
                  <a:gd name="T80" fmla="*/ 1403 w 1403"/>
                  <a:gd name="T81" fmla="*/ 1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03" h="569">
                    <a:moveTo>
                      <a:pt x="0" y="569"/>
                    </a:moveTo>
                    <a:lnTo>
                      <a:pt x="35" y="324"/>
                    </a:lnTo>
                    <a:lnTo>
                      <a:pt x="70" y="220"/>
                    </a:lnTo>
                    <a:lnTo>
                      <a:pt x="105" y="160"/>
                    </a:lnTo>
                    <a:lnTo>
                      <a:pt x="140" y="122"/>
                    </a:lnTo>
                    <a:lnTo>
                      <a:pt x="175" y="95"/>
                    </a:lnTo>
                    <a:lnTo>
                      <a:pt x="210" y="75"/>
                    </a:lnTo>
                    <a:lnTo>
                      <a:pt x="245" y="59"/>
                    </a:lnTo>
                    <a:lnTo>
                      <a:pt x="280" y="48"/>
                    </a:lnTo>
                    <a:lnTo>
                      <a:pt x="315" y="38"/>
                    </a:lnTo>
                    <a:lnTo>
                      <a:pt x="350" y="30"/>
                    </a:lnTo>
                    <a:lnTo>
                      <a:pt x="385" y="24"/>
                    </a:lnTo>
                    <a:lnTo>
                      <a:pt x="420" y="19"/>
                    </a:lnTo>
                    <a:lnTo>
                      <a:pt x="456" y="15"/>
                    </a:lnTo>
                    <a:lnTo>
                      <a:pt x="491" y="12"/>
                    </a:lnTo>
                    <a:lnTo>
                      <a:pt x="526" y="9"/>
                    </a:lnTo>
                    <a:lnTo>
                      <a:pt x="561" y="6"/>
                    </a:lnTo>
                    <a:lnTo>
                      <a:pt x="596" y="5"/>
                    </a:lnTo>
                    <a:lnTo>
                      <a:pt x="631" y="3"/>
                    </a:lnTo>
                    <a:lnTo>
                      <a:pt x="666" y="2"/>
                    </a:lnTo>
                    <a:lnTo>
                      <a:pt x="701" y="1"/>
                    </a:lnTo>
                    <a:lnTo>
                      <a:pt x="736" y="0"/>
                    </a:lnTo>
                    <a:lnTo>
                      <a:pt x="771" y="0"/>
                    </a:lnTo>
                    <a:lnTo>
                      <a:pt x="806" y="0"/>
                    </a:lnTo>
                    <a:lnTo>
                      <a:pt x="841" y="0"/>
                    </a:lnTo>
                    <a:lnTo>
                      <a:pt x="876" y="0"/>
                    </a:lnTo>
                    <a:lnTo>
                      <a:pt x="912" y="0"/>
                    </a:lnTo>
                    <a:lnTo>
                      <a:pt x="947" y="0"/>
                    </a:lnTo>
                    <a:lnTo>
                      <a:pt x="982" y="1"/>
                    </a:lnTo>
                    <a:lnTo>
                      <a:pt x="1017" y="1"/>
                    </a:lnTo>
                    <a:lnTo>
                      <a:pt x="1052" y="2"/>
                    </a:lnTo>
                    <a:lnTo>
                      <a:pt x="1087" y="2"/>
                    </a:lnTo>
                    <a:lnTo>
                      <a:pt x="1122" y="3"/>
                    </a:lnTo>
                    <a:lnTo>
                      <a:pt x="1157" y="4"/>
                    </a:lnTo>
                    <a:lnTo>
                      <a:pt x="1192" y="4"/>
                    </a:lnTo>
                    <a:lnTo>
                      <a:pt x="1227" y="5"/>
                    </a:lnTo>
                    <a:lnTo>
                      <a:pt x="1262" y="6"/>
                    </a:lnTo>
                    <a:lnTo>
                      <a:pt x="1297" y="7"/>
                    </a:lnTo>
                    <a:lnTo>
                      <a:pt x="1332" y="8"/>
                    </a:lnTo>
                    <a:lnTo>
                      <a:pt x="1368" y="9"/>
                    </a:lnTo>
                    <a:lnTo>
                      <a:pt x="1403" y="10"/>
                    </a:lnTo>
                  </a:path>
                </a:pathLst>
              </a:custGeom>
              <a:noFill/>
              <a:ln w="22225">
                <a:solidFill>
                  <a:srgbClr val="90353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6" name="Line 51"/>
              <p:cNvSpPr>
                <a:spLocks noChangeShapeType="1"/>
              </p:cNvSpPr>
              <p:nvPr/>
            </p:nvSpPr>
            <p:spPr bwMode="auto">
              <a:xfrm flipV="1">
                <a:off x="1532" y="3002"/>
                <a:ext cx="11" cy="8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7" name="Line 52"/>
              <p:cNvSpPr>
                <a:spLocks noChangeShapeType="1"/>
              </p:cNvSpPr>
              <p:nvPr/>
            </p:nvSpPr>
            <p:spPr bwMode="auto">
              <a:xfrm flipV="1">
                <a:off x="1550" y="2873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8" name="Line 53"/>
              <p:cNvSpPr>
                <a:spLocks noChangeShapeType="1"/>
              </p:cNvSpPr>
              <p:nvPr/>
            </p:nvSpPr>
            <p:spPr bwMode="auto">
              <a:xfrm flipV="1">
                <a:off x="1565" y="2743"/>
                <a:ext cx="14" cy="8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19" name="Line 54"/>
              <p:cNvSpPr>
                <a:spLocks noChangeShapeType="1"/>
              </p:cNvSpPr>
              <p:nvPr/>
            </p:nvSpPr>
            <p:spPr bwMode="auto">
              <a:xfrm flipV="1">
                <a:off x="1583" y="2617"/>
                <a:ext cx="14" cy="8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0" name="Line 55"/>
              <p:cNvSpPr>
                <a:spLocks noChangeShapeType="1"/>
              </p:cNvSpPr>
              <p:nvPr/>
            </p:nvSpPr>
            <p:spPr bwMode="auto">
              <a:xfrm flipV="1">
                <a:off x="1601" y="2488"/>
                <a:ext cx="14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1" name="Line 56"/>
              <p:cNvSpPr>
                <a:spLocks noChangeShapeType="1"/>
              </p:cNvSpPr>
              <p:nvPr/>
            </p:nvSpPr>
            <p:spPr bwMode="auto">
              <a:xfrm flipV="1">
                <a:off x="1619" y="2358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2" name="Line 57"/>
              <p:cNvSpPr>
                <a:spLocks noChangeShapeType="1"/>
              </p:cNvSpPr>
              <p:nvPr/>
            </p:nvSpPr>
            <p:spPr bwMode="auto">
              <a:xfrm flipV="1">
                <a:off x="1637" y="2232"/>
                <a:ext cx="11" cy="8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3" name="Line 58"/>
              <p:cNvSpPr>
                <a:spLocks noChangeShapeType="1"/>
              </p:cNvSpPr>
              <p:nvPr/>
            </p:nvSpPr>
            <p:spPr bwMode="auto">
              <a:xfrm flipV="1">
                <a:off x="1655" y="2171"/>
                <a:ext cx="3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4" name="Line 59"/>
              <p:cNvSpPr>
                <a:spLocks noChangeShapeType="1"/>
              </p:cNvSpPr>
              <p:nvPr/>
            </p:nvSpPr>
            <p:spPr bwMode="auto">
              <a:xfrm flipV="1">
                <a:off x="1658" y="2110"/>
                <a:ext cx="29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5" name="Line 60"/>
              <p:cNvSpPr>
                <a:spLocks noChangeShapeType="1"/>
              </p:cNvSpPr>
              <p:nvPr/>
            </p:nvSpPr>
            <p:spPr bwMode="auto">
              <a:xfrm flipV="1">
                <a:off x="1705" y="1991"/>
                <a:ext cx="40" cy="7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6" name="Line 61"/>
              <p:cNvSpPr>
                <a:spLocks noChangeShapeType="1"/>
              </p:cNvSpPr>
              <p:nvPr/>
            </p:nvSpPr>
            <p:spPr bwMode="auto">
              <a:xfrm flipV="1">
                <a:off x="1763" y="1908"/>
                <a:ext cx="21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7" name="Line 62"/>
              <p:cNvSpPr>
                <a:spLocks noChangeShapeType="1"/>
              </p:cNvSpPr>
              <p:nvPr/>
            </p:nvSpPr>
            <p:spPr bwMode="auto">
              <a:xfrm flipV="1">
                <a:off x="1784" y="1872"/>
                <a:ext cx="8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8" name="Line 63"/>
              <p:cNvSpPr>
                <a:spLocks noChangeShapeType="1"/>
              </p:cNvSpPr>
              <p:nvPr/>
            </p:nvSpPr>
            <p:spPr bwMode="auto">
              <a:xfrm flipV="1">
                <a:off x="1802" y="1746"/>
                <a:ext cx="22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29" name="Line 64"/>
              <p:cNvSpPr>
                <a:spLocks noChangeShapeType="1"/>
              </p:cNvSpPr>
              <p:nvPr/>
            </p:nvSpPr>
            <p:spPr bwMode="auto">
              <a:xfrm flipV="1">
                <a:off x="1831" y="1620"/>
                <a:ext cx="22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0" name="Line 65"/>
              <p:cNvSpPr>
                <a:spLocks noChangeShapeType="1"/>
              </p:cNvSpPr>
              <p:nvPr/>
            </p:nvSpPr>
            <p:spPr bwMode="auto">
              <a:xfrm flipV="1">
                <a:off x="1864" y="1494"/>
                <a:ext cx="18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1" name="Line 66"/>
              <p:cNvSpPr>
                <a:spLocks noChangeShapeType="1"/>
              </p:cNvSpPr>
              <p:nvPr/>
            </p:nvSpPr>
            <p:spPr bwMode="auto">
              <a:xfrm flipV="1">
                <a:off x="1892" y="1382"/>
                <a:ext cx="18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2" name="Line 67"/>
              <p:cNvSpPr>
                <a:spLocks noChangeShapeType="1"/>
              </p:cNvSpPr>
              <p:nvPr/>
            </p:nvSpPr>
            <p:spPr bwMode="auto">
              <a:xfrm>
                <a:off x="1910" y="1382"/>
                <a:ext cx="8" cy="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3" name="Line 68"/>
              <p:cNvSpPr>
                <a:spLocks noChangeShapeType="1"/>
              </p:cNvSpPr>
              <p:nvPr/>
            </p:nvSpPr>
            <p:spPr bwMode="auto">
              <a:xfrm>
                <a:off x="1943" y="1426"/>
                <a:ext cx="57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4" name="Line 69"/>
              <p:cNvSpPr>
                <a:spLocks noChangeShapeType="1"/>
              </p:cNvSpPr>
              <p:nvPr/>
            </p:nvSpPr>
            <p:spPr bwMode="auto">
              <a:xfrm>
                <a:off x="2026" y="1526"/>
                <a:ext cx="10" cy="1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5" name="Line 70"/>
              <p:cNvSpPr>
                <a:spLocks noChangeShapeType="1"/>
              </p:cNvSpPr>
              <p:nvPr/>
            </p:nvSpPr>
            <p:spPr bwMode="auto">
              <a:xfrm flipV="1">
                <a:off x="2036" y="1476"/>
                <a:ext cx="33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6" name="Line 71"/>
              <p:cNvSpPr>
                <a:spLocks noChangeShapeType="1"/>
              </p:cNvSpPr>
              <p:nvPr/>
            </p:nvSpPr>
            <p:spPr bwMode="auto">
              <a:xfrm flipV="1">
                <a:off x="2090" y="1361"/>
                <a:ext cx="44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7" name="Line 72"/>
              <p:cNvSpPr>
                <a:spLocks noChangeShapeType="1"/>
              </p:cNvSpPr>
              <p:nvPr/>
            </p:nvSpPr>
            <p:spPr bwMode="auto">
              <a:xfrm flipV="1">
                <a:off x="2152" y="1307"/>
                <a:ext cx="10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8" name="Line 73"/>
              <p:cNvSpPr>
                <a:spLocks noChangeShapeType="1"/>
              </p:cNvSpPr>
              <p:nvPr/>
            </p:nvSpPr>
            <p:spPr bwMode="auto">
              <a:xfrm flipV="1">
                <a:off x="2162" y="1292"/>
                <a:ext cx="65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39" name="Line 74"/>
              <p:cNvSpPr>
                <a:spLocks noChangeShapeType="1"/>
              </p:cNvSpPr>
              <p:nvPr/>
            </p:nvSpPr>
            <p:spPr bwMode="auto">
              <a:xfrm flipV="1">
                <a:off x="2270" y="1278"/>
                <a:ext cx="18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0" name="Line 75"/>
              <p:cNvSpPr>
                <a:spLocks noChangeShapeType="1"/>
              </p:cNvSpPr>
              <p:nvPr/>
            </p:nvSpPr>
            <p:spPr bwMode="auto">
              <a:xfrm flipV="1">
                <a:off x="2288" y="1231"/>
                <a:ext cx="47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1" name="Line 76"/>
              <p:cNvSpPr>
                <a:spLocks noChangeShapeType="1"/>
              </p:cNvSpPr>
              <p:nvPr/>
            </p:nvSpPr>
            <p:spPr bwMode="auto">
              <a:xfrm flipV="1">
                <a:off x="2364" y="1141"/>
                <a:ext cx="50" cy="5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2" name="Line 77"/>
              <p:cNvSpPr>
                <a:spLocks noChangeShapeType="1"/>
              </p:cNvSpPr>
              <p:nvPr/>
            </p:nvSpPr>
            <p:spPr bwMode="auto">
              <a:xfrm flipV="1">
                <a:off x="2414" y="1134"/>
                <a:ext cx="8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3" name="Line 78"/>
              <p:cNvSpPr>
                <a:spLocks noChangeShapeType="1"/>
              </p:cNvSpPr>
              <p:nvPr/>
            </p:nvSpPr>
            <p:spPr bwMode="auto">
              <a:xfrm flipV="1">
                <a:off x="2443" y="1026"/>
                <a:ext cx="51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4" name="Line 79"/>
              <p:cNvSpPr>
                <a:spLocks noChangeShapeType="1"/>
              </p:cNvSpPr>
              <p:nvPr/>
            </p:nvSpPr>
            <p:spPr bwMode="auto">
              <a:xfrm flipV="1">
                <a:off x="2519" y="958"/>
                <a:ext cx="21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5" name="Line 80"/>
              <p:cNvSpPr>
                <a:spLocks noChangeShapeType="1"/>
              </p:cNvSpPr>
              <p:nvPr/>
            </p:nvSpPr>
            <p:spPr bwMode="auto">
              <a:xfrm>
                <a:off x="2540" y="958"/>
                <a:ext cx="26" cy="3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6" name="Line 81"/>
              <p:cNvSpPr>
                <a:spLocks noChangeShapeType="1"/>
              </p:cNvSpPr>
              <p:nvPr/>
            </p:nvSpPr>
            <p:spPr bwMode="auto">
              <a:xfrm>
                <a:off x="2591" y="1033"/>
                <a:ext cx="47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7" name="Line 82"/>
              <p:cNvSpPr>
                <a:spLocks noChangeShapeType="1"/>
              </p:cNvSpPr>
              <p:nvPr/>
            </p:nvSpPr>
            <p:spPr bwMode="auto">
              <a:xfrm>
                <a:off x="2663" y="1141"/>
                <a:ext cx="3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8" name="Line 83"/>
              <p:cNvSpPr>
                <a:spLocks noChangeShapeType="1"/>
              </p:cNvSpPr>
              <p:nvPr/>
            </p:nvSpPr>
            <p:spPr bwMode="auto">
              <a:xfrm>
                <a:off x="2666" y="1148"/>
                <a:ext cx="58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49" name="Line 84"/>
              <p:cNvSpPr>
                <a:spLocks noChangeShapeType="1"/>
              </p:cNvSpPr>
              <p:nvPr/>
            </p:nvSpPr>
            <p:spPr bwMode="auto">
              <a:xfrm>
                <a:off x="2756" y="1228"/>
                <a:ext cx="36" cy="3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0" name="Line 85"/>
              <p:cNvSpPr>
                <a:spLocks noChangeShapeType="1"/>
              </p:cNvSpPr>
              <p:nvPr/>
            </p:nvSpPr>
            <p:spPr bwMode="auto">
              <a:xfrm flipV="1">
                <a:off x="2792" y="1231"/>
                <a:ext cx="29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1" name="Line 86"/>
              <p:cNvSpPr>
                <a:spLocks noChangeShapeType="1"/>
              </p:cNvSpPr>
              <p:nvPr/>
            </p:nvSpPr>
            <p:spPr bwMode="auto">
              <a:xfrm flipV="1">
                <a:off x="2850" y="1141"/>
                <a:ext cx="61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2" name="Line 87"/>
              <p:cNvSpPr>
                <a:spLocks noChangeShapeType="1"/>
              </p:cNvSpPr>
              <p:nvPr/>
            </p:nvSpPr>
            <p:spPr bwMode="auto">
              <a:xfrm flipV="1">
                <a:off x="2951" y="1130"/>
                <a:ext cx="86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3" name="Line 88"/>
              <p:cNvSpPr>
                <a:spLocks noChangeShapeType="1"/>
              </p:cNvSpPr>
              <p:nvPr/>
            </p:nvSpPr>
            <p:spPr bwMode="auto">
              <a:xfrm flipV="1">
                <a:off x="3073" y="1055"/>
                <a:ext cx="69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4" name="Line 89"/>
              <p:cNvSpPr>
                <a:spLocks noChangeShapeType="1"/>
              </p:cNvSpPr>
              <p:nvPr/>
            </p:nvSpPr>
            <p:spPr bwMode="auto">
              <a:xfrm flipV="1">
                <a:off x="3174" y="972"/>
                <a:ext cx="65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5" name="Line 90"/>
              <p:cNvSpPr>
                <a:spLocks noChangeShapeType="1"/>
              </p:cNvSpPr>
              <p:nvPr/>
            </p:nvSpPr>
            <p:spPr bwMode="auto">
              <a:xfrm flipV="1">
                <a:off x="3275" y="922"/>
                <a:ext cx="25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6" name="Line 91"/>
              <p:cNvSpPr>
                <a:spLocks noChangeShapeType="1"/>
              </p:cNvSpPr>
              <p:nvPr/>
            </p:nvSpPr>
            <p:spPr bwMode="auto">
              <a:xfrm>
                <a:off x="3300" y="922"/>
                <a:ext cx="22" cy="4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7" name="Line 92"/>
              <p:cNvSpPr>
                <a:spLocks noChangeShapeType="1"/>
              </p:cNvSpPr>
              <p:nvPr/>
            </p:nvSpPr>
            <p:spPr bwMode="auto">
              <a:xfrm>
                <a:off x="3343" y="1008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8" name="Line 93"/>
              <p:cNvSpPr>
                <a:spLocks noChangeShapeType="1"/>
              </p:cNvSpPr>
              <p:nvPr/>
            </p:nvSpPr>
            <p:spPr bwMode="auto">
              <a:xfrm>
                <a:off x="3404" y="1123"/>
                <a:ext cx="22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59" name="Line 94"/>
              <p:cNvSpPr>
                <a:spLocks noChangeShapeType="1"/>
              </p:cNvSpPr>
              <p:nvPr/>
            </p:nvSpPr>
            <p:spPr bwMode="auto">
              <a:xfrm flipV="1">
                <a:off x="3426" y="1138"/>
                <a:ext cx="25" cy="2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0" name="Line 95"/>
              <p:cNvSpPr>
                <a:spLocks noChangeShapeType="1"/>
              </p:cNvSpPr>
              <p:nvPr/>
            </p:nvSpPr>
            <p:spPr bwMode="auto">
              <a:xfrm flipV="1">
                <a:off x="3484" y="1048"/>
                <a:ext cx="57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1" name="Line 96"/>
              <p:cNvSpPr>
                <a:spLocks noChangeShapeType="1"/>
              </p:cNvSpPr>
              <p:nvPr/>
            </p:nvSpPr>
            <p:spPr bwMode="auto">
              <a:xfrm>
                <a:off x="3581" y="1040"/>
                <a:ext cx="86" cy="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2" name="Line 97"/>
              <p:cNvSpPr>
                <a:spLocks noChangeShapeType="1"/>
              </p:cNvSpPr>
              <p:nvPr/>
            </p:nvSpPr>
            <p:spPr bwMode="auto">
              <a:xfrm flipV="1">
                <a:off x="3700" y="954"/>
                <a:ext cx="57" cy="6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3" name="Line 98"/>
              <p:cNvSpPr>
                <a:spLocks noChangeShapeType="1"/>
              </p:cNvSpPr>
              <p:nvPr/>
            </p:nvSpPr>
            <p:spPr bwMode="auto">
              <a:xfrm flipV="1">
                <a:off x="3786" y="904"/>
                <a:ext cx="18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4" name="Line 99"/>
              <p:cNvSpPr>
                <a:spLocks noChangeShapeType="1"/>
              </p:cNvSpPr>
              <p:nvPr/>
            </p:nvSpPr>
            <p:spPr bwMode="auto">
              <a:xfrm>
                <a:off x="3804" y="904"/>
                <a:ext cx="25" cy="5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5" name="Line 100"/>
              <p:cNvSpPr>
                <a:spLocks noChangeShapeType="1"/>
              </p:cNvSpPr>
              <p:nvPr/>
            </p:nvSpPr>
            <p:spPr bwMode="auto">
              <a:xfrm>
                <a:off x="3851" y="994"/>
                <a:ext cx="39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6" name="Line 101"/>
              <p:cNvSpPr>
                <a:spLocks noChangeShapeType="1"/>
              </p:cNvSpPr>
              <p:nvPr/>
            </p:nvSpPr>
            <p:spPr bwMode="auto">
              <a:xfrm>
                <a:off x="3908" y="1109"/>
                <a:ext cx="22" cy="3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7" name="Line 102"/>
              <p:cNvSpPr>
                <a:spLocks noChangeShapeType="1"/>
              </p:cNvSpPr>
              <p:nvPr/>
            </p:nvSpPr>
            <p:spPr bwMode="auto">
              <a:xfrm flipV="1">
                <a:off x="3930" y="1138"/>
                <a:ext cx="40" cy="1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8" name="Line 103"/>
              <p:cNvSpPr>
                <a:spLocks noChangeShapeType="1"/>
              </p:cNvSpPr>
              <p:nvPr/>
            </p:nvSpPr>
            <p:spPr bwMode="auto">
              <a:xfrm flipV="1">
                <a:off x="4009" y="1112"/>
                <a:ext cx="47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69" name="Line 104"/>
              <p:cNvSpPr>
                <a:spLocks noChangeShapeType="1"/>
              </p:cNvSpPr>
              <p:nvPr/>
            </p:nvSpPr>
            <p:spPr bwMode="auto">
              <a:xfrm flipV="1">
                <a:off x="4056" y="1080"/>
                <a:ext cx="22" cy="3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0" name="Line 105"/>
              <p:cNvSpPr>
                <a:spLocks noChangeShapeType="1"/>
              </p:cNvSpPr>
              <p:nvPr/>
            </p:nvSpPr>
            <p:spPr bwMode="auto">
              <a:xfrm flipV="1">
                <a:off x="4103" y="972"/>
                <a:ext cx="50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1" name="Line 106"/>
              <p:cNvSpPr>
                <a:spLocks noChangeShapeType="1"/>
              </p:cNvSpPr>
              <p:nvPr/>
            </p:nvSpPr>
            <p:spPr bwMode="auto">
              <a:xfrm flipV="1">
                <a:off x="4175" y="929"/>
                <a:ext cx="7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2" name="Line 107"/>
              <p:cNvSpPr>
                <a:spLocks noChangeShapeType="1"/>
              </p:cNvSpPr>
              <p:nvPr/>
            </p:nvSpPr>
            <p:spPr bwMode="auto">
              <a:xfrm flipV="1">
                <a:off x="4182" y="922"/>
                <a:ext cx="76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3" name="Line 108"/>
              <p:cNvSpPr>
                <a:spLocks noChangeShapeType="1"/>
              </p:cNvSpPr>
              <p:nvPr/>
            </p:nvSpPr>
            <p:spPr bwMode="auto">
              <a:xfrm>
                <a:off x="4301" y="918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4" name="Line 109"/>
              <p:cNvSpPr>
                <a:spLocks noChangeShapeType="1"/>
              </p:cNvSpPr>
              <p:nvPr/>
            </p:nvSpPr>
            <p:spPr bwMode="auto">
              <a:xfrm flipV="1">
                <a:off x="4308" y="868"/>
                <a:ext cx="61" cy="5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5" name="Line 110"/>
              <p:cNvSpPr>
                <a:spLocks noChangeShapeType="1"/>
              </p:cNvSpPr>
              <p:nvPr/>
            </p:nvSpPr>
            <p:spPr bwMode="auto">
              <a:xfrm flipV="1">
                <a:off x="4402" y="810"/>
                <a:ext cx="32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6" name="Line 111"/>
              <p:cNvSpPr>
                <a:spLocks noChangeShapeType="1"/>
              </p:cNvSpPr>
              <p:nvPr/>
            </p:nvSpPr>
            <p:spPr bwMode="auto">
              <a:xfrm>
                <a:off x="4434" y="810"/>
                <a:ext cx="29" cy="3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7" name="Line 112"/>
              <p:cNvSpPr>
                <a:spLocks noChangeShapeType="1"/>
              </p:cNvSpPr>
              <p:nvPr/>
            </p:nvSpPr>
            <p:spPr bwMode="auto">
              <a:xfrm>
                <a:off x="4495" y="871"/>
                <a:ext cx="58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8" name="Line 113"/>
              <p:cNvSpPr>
                <a:spLocks noChangeShapeType="1"/>
              </p:cNvSpPr>
              <p:nvPr/>
            </p:nvSpPr>
            <p:spPr bwMode="auto">
              <a:xfrm>
                <a:off x="4582" y="968"/>
                <a:ext cx="57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79" name="Line 114"/>
              <p:cNvSpPr>
                <a:spLocks noChangeShapeType="1"/>
              </p:cNvSpPr>
              <p:nvPr/>
            </p:nvSpPr>
            <p:spPr bwMode="auto">
              <a:xfrm>
                <a:off x="4668" y="1066"/>
                <a:ext cx="18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0" name="Line 115"/>
              <p:cNvSpPr>
                <a:spLocks noChangeShapeType="1"/>
              </p:cNvSpPr>
              <p:nvPr/>
            </p:nvSpPr>
            <p:spPr bwMode="auto">
              <a:xfrm flipV="1">
                <a:off x="4686" y="1033"/>
                <a:ext cx="22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1" name="Line 116"/>
              <p:cNvSpPr>
                <a:spLocks noChangeShapeType="1"/>
              </p:cNvSpPr>
              <p:nvPr/>
            </p:nvSpPr>
            <p:spPr bwMode="auto">
              <a:xfrm flipV="1">
                <a:off x="4726" y="914"/>
                <a:ext cx="32" cy="8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2" name="Line 117"/>
              <p:cNvSpPr>
                <a:spLocks noChangeShapeType="1"/>
              </p:cNvSpPr>
              <p:nvPr/>
            </p:nvSpPr>
            <p:spPr bwMode="auto">
              <a:xfrm flipV="1">
                <a:off x="4776" y="796"/>
                <a:ext cx="32" cy="7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3" name="Line 118"/>
              <p:cNvSpPr>
                <a:spLocks noChangeShapeType="1"/>
              </p:cNvSpPr>
              <p:nvPr/>
            </p:nvSpPr>
            <p:spPr bwMode="auto">
              <a:xfrm>
                <a:off x="4826" y="803"/>
                <a:ext cx="44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4" name="Line 119"/>
              <p:cNvSpPr>
                <a:spLocks noChangeShapeType="1"/>
              </p:cNvSpPr>
              <p:nvPr/>
            </p:nvSpPr>
            <p:spPr bwMode="auto">
              <a:xfrm>
                <a:off x="4891" y="918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5" name="Line 120"/>
              <p:cNvSpPr>
                <a:spLocks noChangeShapeType="1"/>
              </p:cNvSpPr>
              <p:nvPr/>
            </p:nvSpPr>
            <p:spPr bwMode="auto">
              <a:xfrm flipV="1">
                <a:off x="4967" y="986"/>
                <a:ext cx="86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6" name="Line 121"/>
              <p:cNvSpPr>
                <a:spLocks noChangeShapeType="1"/>
              </p:cNvSpPr>
              <p:nvPr/>
            </p:nvSpPr>
            <p:spPr bwMode="auto">
              <a:xfrm flipV="1">
                <a:off x="5093" y="943"/>
                <a:ext cx="79" cy="3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7" name="Line 122"/>
              <p:cNvSpPr>
                <a:spLocks noChangeShapeType="1"/>
              </p:cNvSpPr>
              <p:nvPr/>
            </p:nvSpPr>
            <p:spPr bwMode="auto">
              <a:xfrm>
                <a:off x="5208" y="950"/>
                <a:ext cx="65" cy="5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8" name="Line 123"/>
              <p:cNvSpPr>
                <a:spLocks noChangeShapeType="1"/>
              </p:cNvSpPr>
              <p:nvPr/>
            </p:nvSpPr>
            <p:spPr bwMode="auto">
              <a:xfrm>
                <a:off x="5302" y="1040"/>
                <a:ext cx="18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89" name="Line 124"/>
              <p:cNvSpPr>
                <a:spLocks noChangeShapeType="1"/>
              </p:cNvSpPr>
              <p:nvPr/>
            </p:nvSpPr>
            <p:spPr bwMode="auto">
              <a:xfrm flipV="1">
                <a:off x="5320" y="1048"/>
                <a:ext cx="61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0" name="Line 125"/>
              <p:cNvSpPr>
                <a:spLocks noChangeShapeType="1"/>
              </p:cNvSpPr>
              <p:nvPr/>
            </p:nvSpPr>
            <p:spPr bwMode="auto">
              <a:xfrm flipV="1">
                <a:off x="5424" y="1040"/>
                <a:ext cx="22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1" name="Line 126"/>
              <p:cNvSpPr>
                <a:spLocks noChangeShapeType="1"/>
              </p:cNvSpPr>
              <p:nvPr/>
            </p:nvSpPr>
            <p:spPr bwMode="auto">
              <a:xfrm flipV="1">
                <a:off x="5446" y="1012"/>
                <a:ext cx="57" cy="2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2" name="Line 127"/>
              <p:cNvSpPr>
                <a:spLocks noChangeShapeType="1"/>
              </p:cNvSpPr>
              <p:nvPr/>
            </p:nvSpPr>
            <p:spPr bwMode="auto">
              <a:xfrm flipV="1">
                <a:off x="5543" y="976"/>
                <a:ext cx="29" cy="1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3" name="Line 128"/>
              <p:cNvSpPr>
                <a:spLocks noChangeShapeType="1"/>
              </p:cNvSpPr>
              <p:nvPr/>
            </p:nvSpPr>
            <p:spPr bwMode="auto">
              <a:xfrm>
                <a:off x="5572" y="976"/>
                <a:ext cx="54" cy="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4" name="Line 129"/>
              <p:cNvSpPr>
                <a:spLocks noChangeShapeType="1"/>
              </p:cNvSpPr>
              <p:nvPr/>
            </p:nvSpPr>
            <p:spPr bwMode="auto">
              <a:xfrm>
                <a:off x="5665" y="986"/>
                <a:ext cx="33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5" name="Line 130"/>
              <p:cNvSpPr>
                <a:spLocks noChangeShapeType="1"/>
              </p:cNvSpPr>
              <p:nvPr/>
            </p:nvSpPr>
            <p:spPr bwMode="auto">
              <a:xfrm>
                <a:off x="5698" y="990"/>
                <a:ext cx="39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6" name="Line 131"/>
              <p:cNvSpPr>
                <a:spLocks noChangeShapeType="1"/>
              </p:cNvSpPr>
              <p:nvPr/>
            </p:nvSpPr>
            <p:spPr bwMode="auto">
              <a:xfrm>
                <a:off x="5770" y="1058"/>
                <a:ext cx="54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7" name="Line 132"/>
              <p:cNvSpPr>
                <a:spLocks noChangeShapeType="1"/>
              </p:cNvSpPr>
              <p:nvPr/>
            </p:nvSpPr>
            <p:spPr bwMode="auto">
              <a:xfrm>
                <a:off x="5824" y="1112"/>
                <a:ext cx="7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8" name="Line 133"/>
              <p:cNvSpPr>
                <a:spLocks noChangeShapeType="1"/>
              </p:cNvSpPr>
              <p:nvPr/>
            </p:nvSpPr>
            <p:spPr bwMode="auto">
              <a:xfrm>
                <a:off x="5867" y="1141"/>
                <a:ext cx="72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399" name="Line 134"/>
              <p:cNvSpPr>
                <a:spLocks noChangeShapeType="1"/>
              </p:cNvSpPr>
              <p:nvPr/>
            </p:nvSpPr>
            <p:spPr bwMode="auto">
              <a:xfrm flipV="1">
                <a:off x="5964" y="1098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0" name="Line 135"/>
              <p:cNvSpPr>
                <a:spLocks noChangeShapeType="1"/>
              </p:cNvSpPr>
              <p:nvPr/>
            </p:nvSpPr>
            <p:spPr bwMode="auto">
              <a:xfrm flipV="1">
                <a:off x="6022" y="983"/>
                <a:ext cx="39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1" name="Line 136"/>
              <p:cNvSpPr>
                <a:spLocks noChangeShapeType="1"/>
              </p:cNvSpPr>
              <p:nvPr/>
            </p:nvSpPr>
            <p:spPr bwMode="auto">
              <a:xfrm flipV="1">
                <a:off x="6086" y="900"/>
                <a:ext cx="72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2" name="Line 137"/>
              <p:cNvSpPr>
                <a:spLocks noChangeShapeType="1"/>
              </p:cNvSpPr>
              <p:nvPr/>
            </p:nvSpPr>
            <p:spPr bwMode="auto">
              <a:xfrm flipV="1">
                <a:off x="6194" y="868"/>
                <a:ext cx="8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3" name="Line 138"/>
              <p:cNvSpPr>
                <a:spLocks noChangeShapeType="1"/>
              </p:cNvSpPr>
              <p:nvPr/>
            </p:nvSpPr>
            <p:spPr bwMode="auto">
              <a:xfrm>
                <a:off x="6202" y="868"/>
                <a:ext cx="61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4" name="Line 139"/>
              <p:cNvSpPr>
                <a:spLocks noChangeShapeType="1"/>
              </p:cNvSpPr>
              <p:nvPr/>
            </p:nvSpPr>
            <p:spPr bwMode="auto">
              <a:xfrm>
                <a:off x="6299" y="940"/>
                <a:ext cx="29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5" name="Line 140"/>
              <p:cNvSpPr>
                <a:spLocks noChangeShapeType="1"/>
              </p:cNvSpPr>
              <p:nvPr/>
            </p:nvSpPr>
            <p:spPr bwMode="auto">
              <a:xfrm>
                <a:off x="6328" y="961"/>
                <a:ext cx="28" cy="4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6" name="Line 141"/>
              <p:cNvSpPr>
                <a:spLocks noChangeShapeType="1"/>
              </p:cNvSpPr>
              <p:nvPr/>
            </p:nvSpPr>
            <p:spPr bwMode="auto">
              <a:xfrm>
                <a:off x="6378" y="1037"/>
                <a:ext cx="43" cy="7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7" name="Line 142"/>
              <p:cNvSpPr>
                <a:spLocks noChangeShapeType="1"/>
              </p:cNvSpPr>
              <p:nvPr/>
            </p:nvSpPr>
            <p:spPr bwMode="auto">
              <a:xfrm>
                <a:off x="6446" y="1148"/>
                <a:ext cx="11" cy="1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8" name="Line 143"/>
              <p:cNvSpPr>
                <a:spLocks noChangeShapeType="1"/>
              </p:cNvSpPr>
              <p:nvPr/>
            </p:nvSpPr>
            <p:spPr bwMode="auto">
              <a:xfrm flipV="1">
                <a:off x="6457" y="1120"/>
                <a:ext cx="47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09" name="Line 144"/>
              <p:cNvSpPr>
                <a:spLocks noChangeShapeType="1"/>
              </p:cNvSpPr>
              <p:nvPr/>
            </p:nvSpPr>
            <p:spPr bwMode="auto">
              <a:xfrm flipV="1">
                <a:off x="6536" y="1048"/>
                <a:ext cx="47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0" name="Line 145"/>
              <p:cNvSpPr>
                <a:spLocks noChangeShapeType="1"/>
              </p:cNvSpPr>
              <p:nvPr/>
            </p:nvSpPr>
            <p:spPr bwMode="auto">
              <a:xfrm flipV="1">
                <a:off x="1532" y="3215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1" name="Line 146"/>
              <p:cNvSpPr>
                <a:spLocks noChangeShapeType="1"/>
              </p:cNvSpPr>
              <p:nvPr/>
            </p:nvSpPr>
            <p:spPr bwMode="auto">
              <a:xfrm flipV="1">
                <a:off x="1550" y="3085"/>
                <a:ext cx="15" cy="8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2" name="Line 147"/>
              <p:cNvSpPr>
                <a:spLocks noChangeShapeType="1"/>
              </p:cNvSpPr>
              <p:nvPr/>
            </p:nvSpPr>
            <p:spPr bwMode="auto">
              <a:xfrm flipV="1">
                <a:off x="1572" y="2959"/>
                <a:ext cx="11" cy="8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3" name="Line 148"/>
              <p:cNvSpPr>
                <a:spLocks noChangeShapeType="1"/>
              </p:cNvSpPr>
              <p:nvPr/>
            </p:nvSpPr>
            <p:spPr bwMode="auto">
              <a:xfrm flipV="1">
                <a:off x="1590" y="2830"/>
                <a:ext cx="14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4" name="Line 149"/>
              <p:cNvSpPr>
                <a:spLocks noChangeShapeType="1"/>
              </p:cNvSpPr>
              <p:nvPr/>
            </p:nvSpPr>
            <p:spPr bwMode="auto">
              <a:xfrm flipV="1">
                <a:off x="1612" y="2704"/>
                <a:ext cx="14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5" name="Line 150"/>
              <p:cNvSpPr>
                <a:spLocks noChangeShapeType="1"/>
              </p:cNvSpPr>
              <p:nvPr/>
            </p:nvSpPr>
            <p:spPr bwMode="auto">
              <a:xfrm flipV="1">
                <a:off x="1633" y="2574"/>
                <a:ext cx="11" cy="8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6" name="Line 151"/>
              <p:cNvSpPr>
                <a:spLocks noChangeShapeType="1"/>
              </p:cNvSpPr>
              <p:nvPr/>
            </p:nvSpPr>
            <p:spPr bwMode="auto">
              <a:xfrm flipV="1">
                <a:off x="1651" y="2498"/>
                <a:ext cx="7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7" name="Line 152"/>
              <p:cNvSpPr>
                <a:spLocks noChangeShapeType="1"/>
              </p:cNvSpPr>
              <p:nvPr/>
            </p:nvSpPr>
            <p:spPr bwMode="auto">
              <a:xfrm flipV="1">
                <a:off x="1658" y="2452"/>
                <a:ext cx="22" cy="4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8" name="Line 153"/>
              <p:cNvSpPr>
                <a:spLocks noChangeShapeType="1"/>
              </p:cNvSpPr>
              <p:nvPr/>
            </p:nvSpPr>
            <p:spPr bwMode="auto">
              <a:xfrm flipV="1">
                <a:off x="1698" y="2336"/>
                <a:ext cx="40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19" name="Line 154"/>
              <p:cNvSpPr>
                <a:spLocks noChangeShapeType="1"/>
              </p:cNvSpPr>
              <p:nvPr/>
            </p:nvSpPr>
            <p:spPr bwMode="auto">
              <a:xfrm flipV="1">
                <a:off x="1756" y="2243"/>
                <a:ext cx="28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0" name="Line 155"/>
              <p:cNvSpPr>
                <a:spLocks noChangeShapeType="1"/>
              </p:cNvSpPr>
              <p:nvPr/>
            </p:nvSpPr>
            <p:spPr bwMode="auto">
              <a:xfrm flipV="1">
                <a:off x="1784" y="2218"/>
                <a:ext cx="4" cy="2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1" name="Line 156"/>
              <p:cNvSpPr>
                <a:spLocks noChangeShapeType="1"/>
              </p:cNvSpPr>
              <p:nvPr/>
            </p:nvSpPr>
            <p:spPr bwMode="auto">
              <a:xfrm flipV="1">
                <a:off x="1799" y="2092"/>
                <a:ext cx="21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2" name="Line 157"/>
              <p:cNvSpPr>
                <a:spLocks noChangeShapeType="1"/>
              </p:cNvSpPr>
              <p:nvPr/>
            </p:nvSpPr>
            <p:spPr bwMode="auto">
              <a:xfrm flipV="1">
                <a:off x="1828" y="1966"/>
                <a:ext cx="21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3" name="Line 158"/>
              <p:cNvSpPr>
                <a:spLocks noChangeShapeType="1"/>
              </p:cNvSpPr>
              <p:nvPr/>
            </p:nvSpPr>
            <p:spPr bwMode="auto">
              <a:xfrm flipV="1">
                <a:off x="1860" y="1840"/>
                <a:ext cx="18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4" name="Line 159"/>
              <p:cNvSpPr>
                <a:spLocks noChangeShapeType="1"/>
              </p:cNvSpPr>
              <p:nvPr/>
            </p:nvSpPr>
            <p:spPr bwMode="auto">
              <a:xfrm flipV="1">
                <a:off x="1889" y="1714"/>
                <a:ext cx="21" cy="8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5" name="Line 160"/>
              <p:cNvSpPr>
                <a:spLocks noChangeShapeType="1"/>
              </p:cNvSpPr>
              <p:nvPr/>
            </p:nvSpPr>
            <p:spPr bwMode="auto">
              <a:xfrm>
                <a:off x="1936" y="1750"/>
                <a:ext cx="54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6" name="Line 161"/>
              <p:cNvSpPr>
                <a:spLocks noChangeShapeType="1"/>
              </p:cNvSpPr>
              <p:nvPr/>
            </p:nvSpPr>
            <p:spPr bwMode="auto">
              <a:xfrm>
                <a:off x="2018" y="1850"/>
                <a:ext cx="18" cy="2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7" name="Line 162"/>
              <p:cNvSpPr>
                <a:spLocks noChangeShapeType="1"/>
              </p:cNvSpPr>
              <p:nvPr/>
            </p:nvSpPr>
            <p:spPr bwMode="auto">
              <a:xfrm flipV="1">
                <a:off x="2036" y="1825"/>
                <a:ext cx="26" cy="4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8" name="Line 163"/>
              <p:cNvSpPr>
                <a:spLocks noChangeShapeType="1"/>
              </p:cNvSpPr>
              <p:nvPr/>
            </p:nvSpPr>
            <p:spPr bwMode="auto">
              <a:xfrm flipV="1">
                <a:off x="2083" y="1710"/>
                <a:ext cx="43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29" name="Line 164"/>
              <p:cNvSpPr>
                <a:spLocks noChangeShapeType="1"/>
              </p:cNvSpPr>
              <p:nvPr/>
            </p:nvSpPr>
            <p:spPr bwMode="auto">
              <a:xfrm flipV="1">
                <a:off x="2148" y="1645"/>
                <a:ext cx="14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0" name="Line 165"/>
              <p:cNvSpPr>
                <a:spLocks noChangeShapeType="1"/>
              </p:cNvSpPr>
              <p:nvPr/>
            </p:nvSpPr>
            <p:spPr bwMode="auto">
              <a:xfrm flipV="1">
                <a:off x="2162" y="1634"/>
                <a:ext cx="54" cy="1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1" name="Line 166"/>
              <p:cNvSpPr>
                <a:spLocks noChangeShapeType="1"/>
              </p:cNvSpPr>
              <p:nvPr/>
            </p:nvSpPr>
            <p:spPr bwMode="auto">
              <a:xfrm flipV="1">
                <a:off x="2256" y="1616"/>
                <a:ext cx="32" cy="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2" name="Line 167"/>
              <p:cNvSpPr>
                <a:spLocks noChangeShapeType="1"/>
              </p:cNvSpPr>
              <p:nvPr/>
            </p:nvSpPr>
            <p:spPr bwMode="auto">
              <a:xfrm flipV="1">
                <a:off x="2288" y="1577"/>
                <a:ext cx="36" cy="3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3" name="Line 168"/>
              <p:cNvSpPr>
                <a:spLocks noChangeShapeType="1"/>
              </p:cNvSpPr>
              <p:nvPr/>
            </p:nvSpPr>
            <p:spPr bwMode="auto">
              <a:xfrm flipV="1">
                <a:off x="2353" y="1480"/>
                <a:ext cx="61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4" name="Line 169"/>
              <p:cNvSpPr>
                <a:spLocks noChangeShapeType="1"/>
              </p:cNvSpPr>
              <p:nvPr/>
            </p:nvSpPr>
            <p:spPr bwMode="auto">
              <a:xfrm flipV="1">
                <a:off x="2436" y="1375"/>
                <a:ext cx="50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5" name="Line 170"/>
              <p:cNvSpPr>
                <a:spLocks noChangeShapeType="1"/>
              </p:cNvSpPr>
              <p:nvPr/>
            </p:nvSpPr>
            <p:spPr bwMode="auto">
              <a:xfrm flipV="1">
                <a:off x="2512" y="1296"/>
                <a:ext cx="28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6" name="Line 171"/>
              <p:cNvSpPr>
                <a:spLocks noChangeShapeType="1"/>
              </p:cNvSpPr>
              <p:nvPr/>
            </p:nvSpPr>
            <p:spPr bwMode="auto">
              <a:xfrm>
                <a:off x="2540" y="1296"/>
                <a:ext cx="18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7" name="Line 172"/>
              <p:cNvSpPr>
                <a:spLocks noChangeShapeType="1"/>
              </p:cNvSpPr>
              <p:nvPr/>
            </p:nvSpPr>
            <p:spPr bwMode="auto">
              <a:xfrm>
                <a:off x="2584" y="1361"/>
                <a:ext cx="46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8" name="Line 173"/>
              <p:cNvSpPr>
                <a:spLocks noChangeShapeType="1"/>
              </p:cNvSpPr>
              <p:nvPr/>
            </p:nvSpPr>
            <p:spPr bwMode="auto">
              <a:xfrm>
                <a:off x="2656" y="1469"/>
                <a:ext cx="10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39" name="Line 174"/>
              <p:cNvSpPr>
                <a:spLocks noChangeShapeType="1"/>
              </p:cNvSpPr>
              <p:nvPr/>
            </p:nvSpPr>
            <p:spPr bwMode="auto">
              <a:xfrm>
                <a:off x="2666" y="1487"/>
                <a:ext cx="51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0" name="Line 175"/>
              <p:cNvSpPr>
                <a:spLocks noChangeShapeType="1"/>
              </p:cNvSpPr>
              <p:nvPr/>
            </p:nvSpPr>
            <p:spPr bwMode="auto">
              <a:xfrm>
                <a:off x="2749" y="1559"/>
                <a:ext cx="43" cy="3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1" name="Line 176"/>
              <p:cNvSpPr>
                <a:spLocks noChangeShapeType="1"/>
              </p:cNvSpPr>
              <p:nvPr/>
            </p:nvSpPr>
            <p:spPr bwMode="auto">
              <a:xfrm flipV="1">
                <a:off x="2792" y="1577"/>
                <a:ext cx="22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2" name="Line 177"/>
              <p:cNvSpPr>
                <a:spLocks noChangeShapeType="1"/>
              </p:cNvSpPr>
              <p:nvPr/>
            </p:nvSpPr>
            <p:spPr bwMode="auto">
              <a:xfrm flipV="1">
                <a:off x="2843" y="1487"/>
                <a:ext cx="61" cy="6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3" name="Line 178"/>
              <p:cNvSpPr>
                <a:spLocks noChangeShapeType="1"/>
              </p:cNvSpPr>
              <p:nvPr/>
            </p:nvSpPr>
            <p:spPr bwMode="auto">
              <a:xfrm flipV="1">
                <a:off x="2944" y="1469"/>
                <a:ext cx="86" cy="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4" name="Line 179"/>
              <p:cNvSpPr>
                <a:spLocks noChangeShapeType="1"/>
              </p:cNvSpPr>
              <p:nvPr/>
            </p:nvSpPr>
            <p:spPr bwMode="auto">
              <a:xfrm flipV="1">
                <a:off x="3066" y="1397"/>
                <a:ext cx="68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5" name="Line 180"/>
              <p:cNvSpPr>
                <a:spLocks noChangeShapeType="1"/>
              </p:cNvSpPr>
              <p:nvPr/>
            </p:nvSpPr>
            <p:spPr bwMode="auto">
              <a:xfrm flipV="1">
                <a:off x="3167" y="1368"/>
                <a:ext cx="7" cy="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6" name="Line 181"/>
              <p:cNvSpPr>
                <a:spLocks noChangeShapeType="1"/>
              </p:cNvSpPr>
              <p:nvPr/>
            </p:nvSpPr>
            <p:spPr bwMode="auto">
              <a:xfrm flipV="1">
                <a:off x="3174" y="1314"/>
                <a:ext cx="58" cy="5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7" name="Line 182"/>
              <p:cNvSpPr>
                <a:spLocks noChangeShapeType="1"/>
              </p:cNvSpPr>
              <p:nvPr/>
            </p:nvSpPr>
            <p:spPr bwMode="auto">
              <a:xfrm flipV="1">
                <a:off x="3268" y="1260"/>
                <a:ext cx="32" cy="29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8" name="Line 183"/>
              <p:cNvSpPr>
                <a:spLocks noChangeShapeType="1"/>
              </p:cNvSpPr>
              <p:nvPr/>
            </p:nvSpPr>
            <p:spPr bwMode="auto">
              <a:xfrm>
                <a:off x="3300" y="1260"/>
                <a:ext cx="18" cy="40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49" name="Line 184"/>
              <p:cNvSpPr>
                <a:spLocks noChangeShapeType="1"/>
              </p:cNvSpPr>
              <p:nvPr/>
            </p:nvSpPr>
            <p:spPr bwMode="auto">
              <a:xfrm>
                <a:off x="3340" y="1339"/>
                <a:ext cx="39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0" name="Line 185"/>
              <p:cNvSpPr>
                <a:spLocks noChangeShapeType="1"/>
              </p:cNvSpPr>
              <p:nvPr/>
            </p:nvSpPr>
            <p:spPr bwMode="auto">
              <a:xfrm>
                <a:off x="3397" y="1454"/>
                <a:ext cx="29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1" name="Line 186"/>
              <p:cNvSpPr>
                <a:spLocks noChangeShapeType="1"/>
              </p:cNvSpPr>
              <p:nvPr/>
            </p:nvSpPr>
            <p:spPr bwMode="auto">
              <a:xfrm flipV="1">
                <a:off x="3426" y="1483"/>
                <a:ext cx="18" cy="2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2" name="Line 187"/>
              <p:cNvSpPr>
                <a:spLocks noChangeShapeType="1"/>
              </p:cNvSpPr>
              <p:nvPr/>
            </p:nvSpPr>
            <p:spPr bwMode="auto">
              <a:xfrm flipV="1">
                <a:off x="3476" y="1390"/>
                <a:ext cx="58" cy="6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3" name="Line 188"/>
              <p:cNvSpPr>
                <a:spLocks noChangeShapeType="1"/>
              </p:cNvSpPr>
              <p:nvPr/>
            </p:nvSpPr>
            <p:spPr bwMode="auto">
              <a:xfrm>
                <a:off x="3570" y="1375"/>
                <a:ext cx="86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4" name="Line 189"/>
              <p:cNvSpPr>
                <a:spLocks noChangeShapeType="1"/>
              </p:cNvSpPr>
              <p:nvPr/>
            </p:nvSpPr>
            <p:spPr bwMode="auto">
              <a:xfrm flipV="1">
                <a:off x="3692" y="1303"/>
                <a:ext cx="58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5" name="Line 190"/>
              <p:cNvSpPr>
                <a:spLocks noChangeShapeType="1"/>
              </p:cNvSpPr>
              <p:nvPr/>
            </p:nvSpPr>
            <p:spPr bwMode="auto">
              <a:xfrm flipV="1">
                <a:off x="3779" y="1238"/>
                <a:ext cx="25" cy="3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6" name="Line 191"/>
              <p:cNvSpPr>
                <a:spLocks noChangeShapeType="1"/>
              </p:cNvSpPr>
              <p:nvPr/>
            </p:nvSpPr>
            <p:spPr bwMode="auto">
              <a:xfrm>
                <a:off x="3804" y="1238"/>
                <a:ext cx="22" cy="44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7" name="Line 192"/>
              <p:cNvSpPr>
                <a:spLocks noChangeShapeType="1"/>
              </p:cNvSpPr>
              <p:nvPr/>
            </p:nvSpPr>
            <p:spPr bwMode="auto">
              <a:xfrm>
                <a:off x="3844" y="1321"/>
                <a:ext cx="39" cy="76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8" name="Line 193"/>
              <p:cNvSpPr>
                <a:spLocks noChangeShapeType="1"/>
              </p:cNvSpPr>
              <p:nvPr/>
            </p:nvSpPr>
            <p:spPr bwMode="auto">
              <a:xfrm>
                <a:off x="3905" y="1436"/>
                <a:ext cx="25" cy="5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59" name="Line 194"/>
              <p:cNvSpPr>
                <a:spLocks noChangeShapeType="1"/>
              </p:cNvSpPr>
              <p:nvPr/>
            </p:nvSpPr>
            <p:spPr bwMode="auto">
              <a:xfrm flipV="1">
                <a:off x="3930" y="1480"/>
                <a:ext cx="25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0" name="Line 195"/>
              <p:cNvSpPr>
                <a:spLocks noChangeShapeType="1"/>
              </p:cNvSpPr>
              <p:nvPr/>
            </p:nvSpPr>
            <p:spPr bwMode="auto">
              <a:xfrm flipV="1">
                <a:off x="3998" y="1447"/>
                <a:ext cx="58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1" name="Line 196"/>
              <p:cNvSpPr>
                <a:spLocks noChangeShapeType="1"/>
              </p:cNvSpPr>
              <p:nvPr/>
            </p:nvSpPr>
            <p:spPr bwMode="auto">
              <a:xfrm flipV="1">
                <a:off x="4056" y="1426"/>
                <a:ext cx="14" cy="21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2" name="Line 197"/>
              <p:cNvSpPr>
                <a:spLocks noChangeShapeType="1"/>
              </p:cNvSpPr>
              <p:nvPr/>
            </p:nvSpPr>
            <p:spPr bwMode="auto">
              <a:xfrm flipV="1">
                <a:off x="4096" y="1321"/>
                <a:ext cx="50" cy="7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3" name="Line 198"/>
              <p:cNvSpPr>
                <a:spLocks noChangeShapeType="1"/>
              </p:cNvSpPr>
              <p:nvPr/>
            </p:nvSpPr>
            <p:spPr bwMode="auto">
              <a:xfrm flipV="1">
                <a:off x="4171" y="1267"/>
                <a:ext cx="11" cy="18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4" name="Line 199"/>
              <p:cNvSpPr>
                <a:spLocks noChangeShapeType="1"/>
              </p:cNvSpPr>
              <p:nvPr/>
            </p:nvSpPr>
            <p:spPr bwMode="auto">
              <a:xfrm flipV="1">
                <a:off x="4182" y="1260"/>
                <a:ext cx="65" cy="7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5" name="Line 200"/>
              <p:cNvSpPr>
                <a:spLocks noChangeShapeType="1"/>
              </p:cNvSpPr>
              <p:nvPr/>
            </p:nvSpPr>
            <p:spPr bwMode="auto">
              <a:xfrm flipV="1">
                <a:off x="4290" y="1253"/>
                <a:ext cx="18" cy="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6" name="Line 201"/>
              <p:cNvSpPr>
                <a:spLocks noChangeShapeType="1"/>
              </p:cNvSpPr>
              <p:nvPr/>
            </p:nvSpPr>
            <p:spPr bwMode="auto">
              <a:xfrm flipV="1">
                <a:off x="4308" y="1210"/>
                <a:ext cx="50" cy="4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7" name="Line 202"/>
              <p:cNvSpPr>
                <a:spLocks noChangeShapeType="1"/>
              </p:cNvSpPr>
              <p:nvPr/>
            </p:nvSpPr>
            <p:spPr bwMode="auto">
              <a:xfrm flipV="1">
                <a:off x="4391" y="1148"/>
                <a:ext cx="43" cy="33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8" name="Line 203"/>
              <p:cNvSpPr>
                <a:spLocks noChangeShapeType="1"/>
              </p:cNvSpPr>
              <p:nvPr/>
            </p:nvSpPr>
            <p:spPr bwMode="auto">
              <a:xfrm>
                <a:off x="4434" y="1148"/>
                <a:ext cx="22" cy="22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469" name="Line 204"/>
              <p:cNvSpPr>
                <a:spLocks noChangeShapeType="1"/>
              </p:cNvSpPr>
              <p:nvPr/>
            </p:nvSpPr>
            <p:spPr bwMode="auto">
              <a:xfrm>
                <a:off x="4484" y="1199"/>
                <a:ext cx="62" cy="65"/>
              </a:xfrm>
              <a:prstGeom prst="line">
                <a:avLst/>
              </a:prstGeom>
              <a:noFill/>
              <a:ln w="22225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7212" name="Line 206"/>
            <p:cNvSpPr>
              <a:spLocks noChangeShapeType="1"/>
            </p:cNvSpPr>
            <p:nvPr/>
          </p:nvSpPr>
          <p:spPr bwMode="auto">
            <a:xfrm>
              <a:off x="4574" y="1296"/>
              <a:ext cx="58" cy="6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3" name="Line 207"/>
            <p:cNvSpPr>
              <a:spLocks noChangeShapeType="1"/>
            </p:cNvSpPr>
            <p:nvPr/>
          </p:nvSpPr>
          <p:spPr bwMode="auto">
            <a:xfrm>
              <a:off x="4661" y="1393"/>
              <a:ext cx="25" cy="2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4" name="Line 208"/>
            <p:cNvSpPr>
              <a:spLocks noChangeShapeType="1"/>
            </p:cNvSpPr>
            <p:nvPr/>
          </p:nvSpPr>
          <p:spPr bwMode="auto">
            <a:xfrm flipV="1">
              <a:off x="4686" y="1379"/>
              <a:ext cx="18" cy="4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5" name="Line 209"/>
            <p:cNvSpPr>
              <a:spLocks noChangeShapeType="1"/>
            </p:cNvSpPr>
            <p:nvPr/>
          </p:nvSpPr>
          <p:spPr bwMode="auto">
            <a:xfrm flipV="1">
              <a:off x="4722" y="1260"/>
              <a:ext cx="32" cy="7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6" name="Line 210"/>
            <p:cNvSpPr>
              <a:spLocks noChangeShapeType="1"/>
            </p:cNvSpPr>
            <p:nvPr/>
          </p:nvSpPr>
          <p:spPr bwMode="auto">
            <a:xfrm flipV="1">
              <a:off x="4769" y="1141"/>
              <a:ext cx="36" cy="7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7" name="Line 211"/>
            <p:cNvSpPr>
              <a:spLocks noChangeShapeType="1"/>
            </p:cNvSpPr>
            <p:nvPr/>
          </p:nvSpPr>
          <p:spPr bwMode="auto">
            <a:xfrm>
              <a:off x="4823" y="1127"/>
              <a:ext cx="39" cy="7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8" name="Line 212"/>
            <p:cNvSpPr>
              <a:spLocks noChangeShapeType="1"/>
            </p:cNvSpPr>
            <p:nvPr/>
          </p:nvSpPr>
          <p:spPr bwMode="auto">
            <a:xfrm>
              <a:off x="4884" y="1242"/>
              <a:ext cx="43" cy="7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19" name="Line 213"/>
            <p:cNvSpPr>
              <a:spLocks noChangeShapeType="1"/>
            </p:cNvSpPr>
            <p:nvPr/>
          </p:nvSpPr>
          <p:spPr bwMode="auto">
            <a:xfrm flipV="1">
              <a:off x="4956" y="1325"/>
              <a:ext cx="86" cy="1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0" name="Line 214"/>
            <p:cNvSpPr>
              <a:spLocks noChangeShapeType="1"/>
            </p:cNvSpPr>
            <p:nvPr/>
          </p:nvSpPr>
          <p:spPr bwMode="auto">
            <a:xfrm flipV="1">
              <a:off x="5082" y="1282"/>
              <a:ext cx="79" cy="32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1" name="Line 215"/>
            <p:cNvSpPr>
              <a:spLocks noChangeShapeType="1"/>
            </p:cNvSpPr>
            <p:nvPr/>
          </p:nvSpPr>
          <p:spPr bwMode="auto">
            <a:xfrm>
              <a:off x="5201" y="1278"/>
              <a:ext cx="61" cy="5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2" name="Line 216"/>
            <p:cNvSpPr>
              <a:spLocks noChangeShapeType="1"/>
            </p:cNvSpPr>
            <p:nvPr/>
          </p:nvSpPr>
          <p:spPr bwMode="auto">
            <a:xfrm>
              <a:off x="5294" y="1364"/>
              <a:ext cx="26" cy="2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3" name="Line 217"/>
            <p:cNvSpPr>
              <a:spLocks noChangeShapeType="1"/>
            </p:cNvSpPr>
            <p:nvPr/>
          </p:nvSpPr>
          <p:spPr bwMode="auto">
            <a:xfrm flipV="1">
              <a:off x="5320" y="1382"/>
              <a:ext cx="54" cy="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4" name="Line 218"/>
            <p:cNvSpPr>
              <a:spLocks noChangeShapeType="1"/>
            </p:cNvSpPr>
            <p:nvPr/>
          </p:nvSpPr>
          <p:spPr bwMode="auto">
            <a:xfrm flipV="1">
              <a:off x="5417" y="1375"/>
              <a:ext cx="29" cy="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5" name="Line 219"/>
            <p:cNvSpPr>
              <a:spLocks noChangeShapeType="1"/>
            </p:cNvSpPr>
            <p:nvPr/>
          </p:nvSpPr>
          <p:spPr bwMode="auto">
            <a:xfrm flipV="1">
              <a:off x="5446" y="1350"/>
              <a:ext cx="50" cy="2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6" name="Line 220"/>
            <p:cNvSpPr>
              <a:spLocks noChangeShapeType="1"/>
            </p:cNvSpPr>
            <p:nvPr/>
          </p:nvSpPr>
          <p:spPr bwMode="auto">
            <a:xfrm flipV="1">
              <a:off x="5532" y="1310"/>
              <a:ext cx="40" cy="1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7" name="Line 221"/>
            <p:cNvSpPr>
              <a:spLocks noChangeShapeType="1"/>
            </p:cNvSpPr>
            <p:nvPr/>
          </p:nvSpPr>
          <p:spPr bwMode="auto">
            <a:xfrm>
              <a:off x="5572" y="1310"/>
              <a:ext cx="43" cy="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8" name="Line 222"/>
            <p:cNvSpPr>
              <a:spLocks noChangeShapeType="1"/>
            </p:cNvSpPr>
            <p:nvPr/>
          </p:nvSpPr>
          <p:spPr bwMode="auto">
            <a:xfrm>
              <a:off x="5658" y="1318"/>
              <a:ext cx="40" cy="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29" name="Line 223"/>
            <p:cNvSpPr>
              <a:spLocks noChangeShapeType="1"/>
            </p:cNvSpPr>
            <p:nvPr/>
          </p:nvSpPr>
          <p:spPr bwMode="auto">
            <a:xfrm>
              <a:off x="5698" y="1321"/>
              <a:ext cx="32" cy="2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0" name="Line 224"/>
            <p:cNvSpPr>
              <a:spLocks noChangeShapeType="1"/>
            </p:cNvSpPr>
            <p:nvPr/>
          </p:nvSpPr>
          <p:spPr bwMode="auto">
            <a:xfrm>
              <a:off x="5762" y="1382"/>
              <a:ext cx="62" cy="58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1" name="Line 225"/>
            <p:cNvSpPr>
              <a:spLocks noChangeShapeType="1"/>
            </p:cNvSpPr>
            <p:nvPr/>
          </p:nvSpPr>
          <p:spPr bwMode="auto">
            <a:xfrm>
              <a:off x="5860" y="1465"/>
              <a:ext cx="72" cy="51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4" name="Line 226"/>
            <p:cNvSpPr>
              <a:spLocks noChangeShapeType="1"/>
            </p:cNvSpPr>
            <p:nvPr/>
          </p:nvSpPr>
          <p:spPr bwMode="auto">
            <a:xfrm flipV="1">
              <a:off x="5960" y="1436"/>
              <a:ext cx="40" cy="7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5" name="Line 227"/>
            <p:cNvSpPr>
              <a:spLocks noChangeShapeType="1"/>
            </p:cNvSpPr>
            <p:nvPr/>
          </p:nvSpPr>
          <p:spPr bwMode="auto">
            <a:xfrm flipV="1">
              <a:off x="6018" y="1321"/>
              <a:ext cx="40" cy="76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6" name="Line 228"/>
            <p:cNvSpPr>
              <a:spLocks noChangeShapeType="1"/>
            </p:cNvSpPr>
            <p:nvPr/>
          </p:nvSpPr>
          <p:spPr bwMode="auto">
            <a:xfrm flipV="1">
              <a:off x="6079" y="1235"/>
              <a:ext cx="72" cy="47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7" name="Line 229"/>
            <p:cNvSpPr>
              <a:spLocks noChangeShapeType="1"/>
            </p:cNvSpPr>
            <p:nvPr/>
          </p:nvSpPr>
          <p:spPr bwMode="auto">
            <a:xfrm flipV="1">
              <a:off x="6187" y="1195"/>
              <a:ext cx="15" cy="15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8" name="Line 230"/>
            <p:cNvSpPr>
              <a:spLocks noChangeShapeType="1"/>
            </p:cNvSpPr>
            <p:nvPr/>
          </p:nvSpPr>
          <p:spPr bwMode="auto">
            <a:xfrm>
              <a:off x="6202" y="1195"/>
              <a:ext cx="54" cy="40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09" name="Line 231"/>
            <p:cNvSpPr>
              <a:spLocks noChangeShapeType="1"/>
            </p:cNvSpPr>
            <p:nvPr/>
          </p:nvSpPr>
          <p:spPr bwMode="auto">
            <a:xfrm>
              <a:off x="6292" y="1260"/>
              <a:ext cx="36" cy="29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0" name="Line 232"/>
            <p:cNvSpPr>
              <a:spLocks noChangeShapeType="1"/>
            </p:cNvSpPr>
            <p:nvPr/>
          </p:nvSpPr>
          <p:spPr bwMode="auto">
            <a:xfrm>
              <a:off x="6328" y="1289"/>
              <a:ext cx="21" cy="32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1" name="Line 233"/>
            <p:cNvSpPr>
              <a:spLocks noChangeShapeType="1"/>
            </p:cNvSpPr>
            <p:nvPr/>
          </p:nvSpPr>
          <p:spPr bwMode="auto">
            <a:xfrm>
              <a:off x="6374" y="1357"/>
              <a:ext cx="44" cy="72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2" name="Line 234"/>
            <p:cNvSpPr>
              <a:spLocks noChangeShapeType="1"/>
            </p:cNvSpPr>
            <p:nvPr/>
          </p:nvSpPr>
          <p:spPr bwMode="auto">
            <a:xfrm>
              <a:off x="6443" y="1469"/>
              <a:ext cx="14" cy="21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3" name="Line 235"/>
            <p:cNvSpPr>
              <a:spLocks noChangeShapeType="1"/>
            </p:cNvSpPr>
            <p:nvPr/>
          </p:nvSpPr>
          <p:spPr bwMode="auto">
            <a:xfrm flipV="1">
              <a:off x="6457" y="1447"/>
              <a:ext cx="43" cy="4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4" name="Line 236"/>
            <p:cNvSpPr>
              <a:spLocks noChangeShapeType="1"/>
            </p:cNvSpPr>
            <p:nvPr/>
          </p:nvSpPr>
          <p:spPr bwMode="auto">
            <a:xfrm flipV="1">
              <a:off x="6533" y="1375"/>
              <a:ext cx="50" cy="4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115" name="Rectangle 237"/>
            <p:cNvSpPr>
              <a:spLocks noChangeArrowheads="1"/>
            </p:cNvSpPr>
            <p:nvPr/>
          </p:nvSpPr>
          <p:spPr bwMode="auto">
            <a:xfrm>
              <a:off x="4549" y="2938"/>
              <a:ext cx="196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Coefficient at 0: -0.057 (0.001)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16" name="Rectangle 238"/>
            <p:cNvSpPr>
              <a:spLocks noChangeArrowheads="1"/>
            </p:cNvSpPr>
            <p:nvPr/>
          </p:nvSpPr>
          <p:spPr bwMode="auto">
            <a:xfrm>
              <a:off x="3905" y="3121"/>
              <a:ext cx="258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Sum of Coefficients 1-40: -0.224 (0.014)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17" name="Line 239"/>
            <p:cNvSpPr>
              <a:spLocks noChangeShapeType="1"/>
            </p:cNvSpPr>
            <p:nvPr/>
          </p:nvSpPr>
          <p:spPr bwMode="auto">
            <a:xfrm flipV="1">
              <a:off x="1435" y="601"/>
              <a:ext cx="0" cy="280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185" name="Line 240"/>
            <p:cNvSpPr>
              <a:spLocks noChangeShapeType="1"/>
            </p:cNvSpPr>
            <p:nvPr/>
          </p:nvSpPr>
          <p:spPr bwMode="auto">
            <a:xfrm flipH="1">
              <a:off x="1378" y="331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186" name="Rectangle 241"/>
            <p:cNvSpPr>
              <a:spLocks noChangeArrowheads="1"/>
            </p:cNvSpPr>
            <p:nvPr/>
          </p:nvSpPr>
          <p:spPr bwMode="auto">
            <a:xfrm rot="16200000">
              <a:off x="1104" y="3193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-0.06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940" name="Line 242"/>
            <p:cNvSpPr>
              <a:spLocks noChangeShapeType="1"/>
            </p:cNvSpPr>
            <p:nvPr/>
          </p:nvSpPr>
          <p:spPr bwMode="auto">
            <a:xfrm flipH="1">
              <a:off x="1378" y="293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6941" name="Rectangle 243"/>
            <p:cNvSpPr>
              <a:spLocks noChangeArrowheads="1"/>
            </p:cNvSpPr>
            <p:nvPr/>
          </p:nvSpPr>
          <p:spPr bwMode="auto">
            <a:xfrm rot="16200000">
              <a:off x="1104" y="2818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-0.05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942" name="Line 244"/>
            <p:cNvSpPr>
              <a:spLocks noChangeShapeType="1"/>
            </p:cNvSpPr>
            <p:nvPr/>
          </p:nvSpPr>
          <p:spPr bwMode="auto">
            <a:xfrm flipH="1">
              <a:off x="1378" y="2563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6943" name="Rectangle 245"/>
            <p:cNvSpPr>
              <a:spLocks noChangeArrowheads="1"/>
            </p:cNvSpPr>
            <p:nvPr/>
          </p:nvSpPr>
          <p:spPr bwMode="auto">
            <a:xfrm rot="16200000">
              <a:off x="1104" y="2444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-0.04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68" name="Line 246"/>
            <p:cNvSpPr>
              <a:spLocks noChangeShapeType="1"/>
            </p:cNvSpPr>
            <p:nvPr/>
          </p:nvSpPr>
          <p:spPr bwMode="auto">
            <a:xfrm flipH="1">
              <a:off x="1378" y="219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6269" name="Rectangle 247"/>
            <p:cNvSpPr>
              <a:spLocks noChangeArrowheads="1"/>
            </p:cNvSpPr>
            <p:nvPr/>
          </p:nvSpPr>
          <p:spPr bwMode="auto">
            <a:xfrm rot="16200000">
              <a:off x="1104" y="207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-0.03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70" name="Line 248"/>
            <p:cNvSpPr>
              <a:spLocks noChangeShapeType="1"/>
            </p:cNvSpPr>
            <p:nvPr/>
          </p:nvSpPr>
          <p:spPr bwMode="auto">
            <a:xfrm flipH="1">
              <a:off x="1378" y="181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2" name="Rectangle 249"/>
            <p:cNvSpPr>
              <a:spLocks noChangeArrowheads="1"/>
            </p:cNvSpPr>
            <p:nvPr/>
          </p:nvSpPr>
          <p:spPr bwMode="auto">
            <a:xfrm rot="16200000">
              <a:off x="1104" y="1695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-0.02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3" name="Line 250"/>
            <p:cNvSpPr>
              <a:spLocks noChangeShapeType="1"/>
            </p:cNvSpPr>
            <p:nvPr/>
          </p:nvSpPr>
          <p:spPr bwMode="auto">
            <a:xfrm flipH="1">
              <a:off x="1378" y="1444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4" name="Rectangle 251"/>
            <p:cNvSpPr>
              <a:spLocks noChangeArrowheads="1"/>
            </p:cNvSpPr>
            <p:nvPr/>
          </p:nvSpPr>
          <p:spPr bwMode="auto">
            <a:xfrm rot="16200000">
              <a:off x="1104" y="132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-0.01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5" name="Line 252"/>
            <p:cNvSpPr>
              <a:spLocks noChangeShapeType="1"/>
            </p:cNvSpPr>
            <p:nvPr/>
          </p:nvSpPr>
          <p:spPr bwMode="auto">
            <a:xfrm flipH="1">
              <a:off x="1378" y="1069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6" name="Rectangle 253"/>
            <p:cNvSpPr>
              <a:spLocks noChangeArrowheads="1"/>
            </p:cNvSpPr>
            <p:nvPr/>
          </p:nvSpPr>
          <p:spPr bwMode="auto">
            <a:xfrm rot="16200000">
              <a:off x="1129" y="949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0.00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7" name="Line 254"/>
            <p:cNvSpPr>
              <a:spLocks noChangeShapeType="1"/>
            </p:cNvSpPr>
            <p:nvPr/>
          </p:nvSpPr>
          <p:spPr bwMode="auto">
            <a:xfrm flipH="1">
              <a:off x="1378" y="695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38" name="Rectangle 255"/>
            <p:cNvSpPr>
              <a:spLocks noChangeArrowheads="1"/>
            </p:cNvSpPr>
            <p:nvPr/>
          </p:nvSpPr>
          <p:spPr bwMode="auto">
            <a:xfrm rot="16200000">
              <a:off x="1129" y="574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0.01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39" name="Rectangle 256"/>
            <p:cNvSpPr>
              <a:spLocks noChangeArrowheads="1"/>
            </p:cNvSpPr>
            <p:nvPr/>
          </p:nvSpPr>
          <p:spPr bwMode="auto">
            <a:xfrm rot="16200000">
              <a:off x="330" y="1877"/>
              <a:ext cx="146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Regression Coefficient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0" name="Line 257"/>
            <p:cNvSpPr>
              <a:spLocks noChangeShapeType="1"/>
            </p:cNvSpPr>
            <p:nvPr/>
          </p:nvSpPr>
          <p:spPr bwMode="auto">
            <a:xfrm>
              <a:off x="1435" y="3409"/>
              <a:ext cx="524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1" name="Line 258"/>
            <p:cNvSpPr>
              <a:spLocks noChangeShapeType="1"/>
            </p:cNvSpPr>
            <p:nvPr/>
          </p:nvSpPr>
          <p:spPr bwMode="auto">
            <a:xfrm>
              <a:off x="1532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2" name="Rectangle 259"/>
            <p:cNvSpPr>
              <a:spLocks noChangeArrowheads="1"/>
            </p:cNvSpPr>
            <p:nvPr/>
          </p:nvSpPr>
          <p:spPr bwMode="auto">
            <a:xfrm>
              <a:off x="1489" y="3499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3" name="Line 260"/>
            <p:cNvSpPr>
              <a:spLocks noChangeShapeType="1"/>
            </p:cNvSpPr>
            <p:nvPr/>
          </p:nvSpPr>
          <p:spPr bwMode="auto">
            <a:xfrm>
              <a:off x="2036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4" name="Rectangle 261"/>
            <p:cNvSpPr>
              <a:spLocks noChangeArrowheads="1"/>
            </p:cNvSpPr>
            <p:nvPr/>
          </p:nvSpPr>
          <p:spPr bwMode="auto">
            <a:xfrm>
              <a:off x="1954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5" name="Line 262"/>
            <p:cNvSpPr>
              <a:spLocks noChangeShapeType="1"/>
            </p:cNvSpPr>
            <p:nvPr/>
          </p:nvSpPr>
          <p:spPr bwMode="auto">
            <a:xfrm>
              <a:off x="2540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6" name="Rectangle 263"/>
            <p:cNvSpPr>
              <a:spLocks noChangeArrowheads="1"/>
            </p:cNvSpPr>
            <p:nvPr/>
          </p:nvSpPr>
          <p:spPr bwMode="auto">
            <a:xfrm>
              <a:off x="2458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40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7" name="Rectangle 264"/>
            <p:cNvSpPr>
              <a:spLocks noChangeArrowheads="1"/>
            </p:cNvSpPr>
            <p:nvPr/>
          </p:nvSpPr>
          <p:spPr bwMode="auto">
            <a:xfrm>
              <a:off x="2386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(0.6)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48" name="Line 265"/>
            <p:cNvSpPr>
              <a:spLocks noChangeShapeType="1"/>
            </p:cNvSpPr>
            <p:nvPr/>
          </p:nvSpPr>
          <p:spPr bwMode="auto">
            <a:xfrm>
              <a:off x="3048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49" name="Rectangle 266"/>
            <p:cNvSpPr>
              <a:spLocks noChangeArrowheads="1"/>
            </p:cNvSpPr>
            <p:nvPr/>
          </p:nvSpPr>
          <p:spPr bwMode="auto">
            <a:xfrm>
              <a:off x="2965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60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0" name="Line 267"/>
            <p:cNvSpPr>
              <a:spLocks noChangeShapeType="1"/>
            </p:cNvSpPr>
            <p:nvPr/>
          </p:nvSpPr>
          <p:spPr bwMode="auto">
            <a:xfrm>
              <a:off x="3552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1" name="Rectangle 268"/>
            <p:cNvSpPr>
              <a:spLocks noChangeArrowheads="1"/>
            </p:cNvSpPr>
            <p:nvPr/>
          </p:nvSpPr>
          <p:spPr bwMode="auto">
            <a:xfrm>
              <a:off x="3469" y="349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80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2" name="Rectangle 269"/>
            <p:cNvSpPr>
              <a:spLocks noChangeArrowheads="1"/>
            </p:cNvSpPr>
            <p:nvPr/>
          </p:nvSpPr>
          <p:spPr bwMode="auto">
            <a:xfrm>
              <a:off x="3397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(0.9)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3" name="Line 270"/>
            <p:cNvSpPr>
              <a:spLocks noChangeShapeType="1"/>
            </p:cNvSpPr>
            <p:nvPr/>
          </p:nvSpPr>
          <p:spPr bwMode="auto">
            <a:xfrm>
              <a:off x="4056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4" name="Rectangle 271"/>
            <p:cNvSpPr>
              <a:spLocks noChangeArrowheads="1"/>
            </p:cNvSpPr>
            <p:nvPr/>
          </p:nvSpPr>
          <p:spPr bwMode="auto">
            <a:xfrm>
              <a:off x="3934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5" name="Line 272"/>
            <p:cNvSpPr>
              <a:spLocks noChangeShapeType="1"/>
            </p:cNvSpPr>
            <p:nvPr/>
          </p:nvSpPr>
          <p:spPr bwMode="auto">
            <a:xfrm>
              <a:off x="4560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6" name="Rectangle 273"/>
            <p:cNvSpPr>
              <a:spLocks noChangeArrowheads="1"/>
            </p:cNvSpPr>
            <p:nvPr/>
          </p:nvSpPr>
          <p:spPr bwMode="auto">
            <a:xfrm>
              <a:off x="4438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120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7" name="Rectangle 274"/>
            <p:cNvSpPr>
              <a:spLocks noChangeArrowheads="1"/>
            </p:cNvSpPr>
            <p:nvPr/>
          </p:nvSpPr>
          <p:spPr bwMode="auto">
            <a:xfrm>
              <a:off x="4405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(1.1)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58" name="Line 275"/>
            <p:cNvSpPr>
              <a:spLocks noChangeShapeType="1"/>
            </p:cNvSpPr>
            <p:nvPr/>
          </p:nvSpPr>
          <p:spPr bwMode="auto">
            <a:xfrm>
              <a:off x="5068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59" name="Rectangle 276"/>
            <p:cNvSpPr>
              <a:spLocks noChangeArrowheads="1"/>
            </p:cNvSpPr>
            <p:nvPr/>
          </p:nvSpPr>
          <p:spPr bwMode="auto">
            <a:xfrm>
              <a:off x="4942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140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0" name="Line 277"/>
            <p:cNvSpPr>
              <a:spLocks noChangeShapeType="1"/>
            </p:cNvSpPr>
            <p:nvPr/>
          </p:nvSpPr>
          <p:spPr bwMode="auto">
            <a:xfrm>
              <a:off x="5572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61" name="Rectangle 278"/>
            <p:cNvSpPr>
              <a:spLocks noChangeArrowheads="1"/>
            </p:cNvSpPr>
            <p:nvPr/>
          </p:nvSpPr>
          <p:spPr bwMode="auto">
            <a:xfrm>
              <a:off x="5449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160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2" name="Rectangle 279"/>
            <p:cNvSpPr>
              <a:spLocks noChangeArrowheads="1"/>
            </p:cNvSpPr>
            <p:nvPr/>
          </p:nvSpPr>
          <p:spPr bwMode="auto">
            <a:xfrm>
              <a:off x="5417" y="3647"/>
              <a:ext cx="2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(1.3)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3" name="Line 280"/>
            <p:cNvSpPr>
              <a:spLocks noChangeShapeType="1"/>
            </p:cNvSpPr>
            <p:nvPr/>
          </p:nvSpPr>
          <p:spPr bwMode="auto">
            <a:xfrm>
              <a:off x="6076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64" name="Rectangle 281"/>
            <p:cNvSpPr>
              <a:spLocks noChangeArrowheads="1"/>
            </p:cNvSpPr>
            <p:nvPr/>
          </p:nvSpPr>
          <p:spPr bwMode="auto">
            <a:xfrm>
              <a:off x="5953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180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5" name="Line 282"/>
            <p:cNvSpPr>
              <a:spLocks noChangeShapeType="1"/>
            </p:cNvSpPr>
            <p:nvPr/>
          </p:nvSpPr>
          <p:spPr bwMode="auto">
            <a:xfrm>
              <a:off x="6583" y="3409"/>
              <a:ext cx="0" cy="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sp>
          <p:nvSpPr>
            <p:cNvPr id="7266" name="Rectangle 283"/>
            <p:cNvSpPr>
              <a:spLocks noChangeArrowheads="1"/>
            </p:cNvSpPr>
            <p:nvPr/>
          </p:nvSpPr>
          <p:spPr bwMode="auto">
            <a:xfrm>
              <a:off x="6457" y="3499"/>
              <a:ext cx="24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7" name="Rectangle 284"/>
            <p:cNvSpPr>
              <a:spLocks noChangeArrowheads="1"/>
            </p:cNvSpPr>
            <p:nvPr/>
          </p:nvSpPr>
          <p:spPr bwMode="auto">
            <a:xfrm>
              <a:off x="3462" y="3838"/>
              <a:ext cx="11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Neighbor Number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8" name="Rectangle 285"/>
            <p:cNvSpPr>
              <a:spLocks noChangeArrowheads="1"/>
            </p:cNvSpPr>
            <p:nvPr/>
          </p:nvSpPr>
          <p:spPr bwMode="auto">
            <a:xfrm>
              <a:off x="3167" y="3989"/>
              <a:ext cx="171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(Median Distance in Miles)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69" name="Rectangle 286"/>
            <p:cNvSpPr>
              <a:spLocks noChangeArrowheads="1"/>
            </p:cNvSpPr>
            <p:nvPr/>
          </p:nvSpPr>
          <p:spPr bwMode="auto">
            <a:xfrm>
              <a:off x="3998" y="104"/>
              <a:ext cx="30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300" b="0" i="0" u="none" strike="noStrike" kern="1200" cap="none" spc="0" normalizeH="0" baseline="0" noProof="0">
                  <a:ln>
                    <a:noFill/>
                  </a:ln>
                  <a:solidFill>
                    <a:srgbClr val="1E2D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xmlns="" id="{67009DA5-DA44-445C-88AD-9D56F8F332C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81125" y="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88" name="Rectangle 241">
            <a:extLst>
              <a:ext uri="{FF2B5EF4-FFF2-40B4-BE49-F238E27FC236}">
                <a16:creationId xmlns:a16="http://schemas.microsoft.com/office/drawing/2014/main" xmlns="" id="{C318B4CE-E92B-4A44-A8B5-1E231D56E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160338"/>
            <a:ext cx="2968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89" name="TextBox 92"/>
          <p:cNvSpPr txBox="1"/>
          <p:nvPr/>
        </p:nvSpPr>
        <p:spPr>
          <a:xfrm>
            <a:off x="762000" y="76200"/>
            <a:ext cx="10668000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Decay of Correlation between Upward Mobility and Block-Level Poverty Rates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Estimates from Multivariable Regression</a:t>
            </a:r>
          </a:p>
        </p:txBody>
      </p:sp>
    </p:spTree>
    <p:extLst>
      <p:ext uri="{BB962C8B-B14F-4D97-AF65-F5344CB8AC3E}">
        <p14:creationId xmlns:p14="http://schemas.microsoft.com/office/powerpoint/2010/main" val="228165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3600" y="685800"/>
            <a:ext cx="7812375" cy="5859281"/>
            <a:chOff x="0" y="0"/>
            <a:chExt cx="9144000" cy="6857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4343404" y="3304402"/>
              <a:ext cx="170417" cy="17067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6934204" y="256402"/>
              <a:ext cx="170417" cy="17067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95109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Common MTO Residential Locations in New York</a:t>
            </a:r>
          </a:p>
        </p:txBody>
      </p:sp>
      <p:sp>
        <p:nvSpPr>
          <p:cNvPr id="9" name="Oval 8"/>
          <p:cNvSpPr/>
          <p:nvPr/>
        </p:nvSpPr>
        <p:spPr>
          <a:xfrm>
            <a:off x="7696250" y="2721217"/>
            <a:ext cx="200799" cy="20079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6F524D-E9CE-4936-90FA-EB604539FCF9}"/>
              </a:ext>
            </a:extLst>
          </p:cNvPr>
          <p:cNvSpPr txBox="1"/>
          <p:nvPr/>
        </p:nvSpPr>
        <p:spPr>
          <a:xfrm>
            <a:off x="8004461" y="2723528"/>
            <a:ext cx="1444339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Soundview Bronx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2B4E68-EF07-4A92-95EB-6F9D97EA7A13}"/>
              </a:ext>
            </a:extLst>
          </p:cNvPr>
          <p:cNvSpPr txBox="1"/>
          <p:nvPr/>
        </p:nvSpPr>
        <p:spPr>
          <a:xfrm>
            <a:off x="4365984" y="2683728"/>
            <a:ext cx="1444339" cy="92333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MLK Towers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7215B0-9540-457F-AD02-6835B0DC2949}"/>
              </a:ext>
            </a:extLst>
          </p:cNvPr>
          <p:cNvSpPr txBox="1"/>
          <p:nvPr/>
        </p:nvSpPr>
        <p:spPr>
          <a:xfrm>
            <a:off x="6477000" y="821582"/>
            <a:ext cx="1527461" cy="923330"/>
          </a:xfrm>
          <a:prstGeom prst="rect">
            <a:avLst/>
          </a:prstGeom>
          <a:solidFill>
            <a:srgbClr val="FFFFFF">
              <a:alpha val="6470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Wakefield Bronx</a:t>
            </a:r>
          </a:p>
        </p:txBody>
      </p:sp>
    </p:spTree>
    <p:extLst>
      <p:ext uri="{BB962C8B-B14F-4D97-AF65-F5344CB8AC3E}">
        <p14:creationId xmlns:p14="http://schemas.microsoft.com/office/powerpoint/2010/main" val="1338078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447800"/>
            <a:ext cx="10634829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research frontier: understanding what types of interventions can improve children’s outcomes in lower-mobility places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efforts by local governments and non-profits to revitalize neighborhoods, but little evidence to date on what works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challenge: traditionally, very difficult to track the outcomes of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rather than current neighborhood conditions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90713"/>
            <a:ext cx="9144000" cy="1020763"/>
          </a:xfrm>
          <a:prstGeom prst="rect">
            <a:avLst/>
          </a:prstGeom>
        </p:spPr>
        <p:txBody>
          <a:bodyPr vert="horz" lIns="91368" tIns="45718" rIns="9136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Place-Based Policies are Most Effective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Increasing Upward Mobility?</a:t>
            </a:r>
          </a:p>
        </p:txBody>
      </p:sp>
    </p:spTree>
    <p:extLst>
      <p:ext uri="{BB962C8B-B14F-4D97-AF65-F5344CB8AC3E}">
        <p14:creationId xmlns:p14="http://schemas.microsoft.com/office/powerpoint/2010/main" val="386409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447800"/>
            <a:ext cx="10677900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work at Opportunity Insights: tackle this problem using new data and interventions that build on what we know so far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Organizing framework: building a “pipeline” of opportunity from childhood to adulthood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90713"/>
            <a:ext cx="9144000" cy="1020763"/>
          </a:xfrm>
          <a:prstGeom prst="rect">
            <a:avLst/>
          </a:prstGeom>
        </p:spPr>
        <p:txBody>
          <a:bodyPr vert="horz" lIns="91368" tIns="45718" rIns="91368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Place-Based Policies are Most Effective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Increasing Upward Mobility?</a:t>
            </a:r>
          </a:p>
        </p:txBody>
      </p:sp>
    </p:spTree>
    <p:extLst>
      <p:ext uri="{BB962C8B-B14F-4D97-AF65-F5344CB8AC3E}">
        <p14:creationId xmlns:p14="http://schemas.microsoft.com/office/powerpoint/2010/main" val="4245066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387FB85-C56D-433A-A8FF-5918202EA4CE}"/>
              </a:ext>
            </a:extLst>
          </p:cNvPr>
          <p:cNvGrpSpPr/>
          <p:nvPr/>
        </p:nvGrpSpPr>
        <p:grpSpPr>
          <a:xfrm>
            <a:off x="5867399" y="1644237"/>
            <a:ext cx="670560" cy="1183179"/>
            <a:chOff x="4124297" y="4816365"/>
            <a:chExt cx="1143000" cy="204163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B63E3EE-4195-4004-B866-32BA4E89E4BD}"/>
                </a:ext>
              </a:extLst>
            </p:cNvPr>
            <p:cNvSpPr/>
            <p:nvPr/>
          </p:nvSpPr>
          <p:spPr>
            <a:xfrm>
              <a:off x="4124297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4" descr="http://www.vinylsilhouettes.com/content/images/thumbs/0003300_school-girl-24-children-silhouette-decals_300.gif">
              <a:extLst>
                <a:ext uri="{FF2B5EF4-FFF2-40B4-BE49-F238E27FC236}">
                  <a16:creationId xmlns:a16="http://schemas.microsoft.com/office/drawing/2014/main" xmlns="" id="{8DECC7EF-87B1-41CC-8927-6C626A3FC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21" t="899" r="24301" b="919"/>
            <a:stretch/>
          </p:blipFill>
          <p:spPr bwMode="auto">
            <a:xfrm flipH="1">
              <a:off x="4263600" y="5136356"/>
              <a:ext cx="864395" cy="16049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56506DC-2CCD-4265-AC00-857E08171A6D}"/>
              </a:ext>
            </a:extLst>
          </p:cNvPr>
          <p:cNvGrpSpPr/>
          <p:nvPr/>
        </p:nvGrpSpPr>
        <p:grpSpPr>
          <a:xfrm>
            <a:off x="2301239" y="1784445"/>
            <a:ext cx="670560" cy="1183179"/>
            <a:chOff x="0" y="4816365"/>
            <a:chExt cx="1143000" cy="204163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7381582D-4A8F-4BB5-A0CC-D3E00A09FA31}"/>
                </a:ext>
              </a:extLst>
            </p:cNvPr>
            <p:cNvSpPr/>
            <p:nvPr/>
          </p:nvSpPr>
          <p:spPr>
            <a:xfrm>
              <a:off x="0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Picture 6" descr="https://s-media-cache-ak0.pinimg.com/236x/98/9f/ec/989fec37c2de7f84d41d6a31d8644f07.jpg">
              <a:extLst>
                <a:ext uri="{FF2B5EF4-FFF2-40B4-BE49-F238E27FC236}">
                  <a16:creationId xmlns:a16="http://schemas.microsoft.com/office/drawing/2014/main" xmlns="" id="{7D55A1C5-174B-4410-AD56-926795A07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967" y="5701892"/>
              <a:ext cx="485066" cy="10394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7EA22EF-6D18-4ECF-BC1E-190F901C9629}"/>
              </a:ext>
            </a:extLst>
          </p:cNvPr>
          <p:cNvGrpSpPr/>
          <p:nvPr/>
        </p:nvGrpSpPr>
        <p:grpSpPr>
          <a:xfrm>
            <a:off x="7482839" y="1555845"/>
            <a:ext cx="670560" cy="1183179"/>
            <a:chOff x="6319812" y="4816365"/>
            <a:chExt cx="1143000" cy="204163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343917A2-111E-44FC-AEF0-C1D69E126E99}"/>
                </a:ext>
              </a:extLst>
            </p:cNvPr>
            <p:cNvSpPr/>
            <p:nvPr/>
          </p:nvSpPr>
          <p:spPr>
            <a:xfrm>
              <a:off x="6319812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34" name="Picture 18" descr="http://images.clipartpanda.com/college-student-silhouette-students.gif">
              <a:extLst>
                <a:ext uri="{FF2B5EF4-FFF2-40B4-BE49-F238E27FC236}">
                  <a16:creationId xmlns:a16="http://schemas.microsoft.com/office/drawing/2014/main" xmlns="" id="{59E41BBA-31CF-44BB-AD59-2A6F14DCFD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2" t="1959" r="77191"/>
            <a:stretch/>
          </p:blipFill>
          <p:spPr bwMode="auto">
            <a:xfrm>
              <a:off x="6638899" y="5018931"/>
              <a:ext cx="504826" cy="17223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C7CFE37-CCC8-410A-B6E7-0B6A26A6ADE9}"/>
              </a:ext>
            </a:extLst>
          </p:cNvPr>
          <p:cNvGrpSpPr/>
          <p:nvPr/>
        </p:nvGrpSpPr>
        <p:grpSpPr>
          <a:xfrm>
            <a:off x="3983255" y="1708245"/>
            <a:ext cx="670560" cy="1183179"/>
            <a:chOff x="2207777" y="4816365"/>
            <a:chExt cx="1143000" cy="204163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4A9BC2B8-BCEA-4D06-990B-BADB4F41D936}"/>
                </a:ext>
              </a:extLst>
            </p:cNvPr>
            <p:cNvSpPr/>
            <p:nvPr/>
          </p:nvSpPr>
          <p:spPr>
            <a:xfrm>
              <a:off x="2207777" y="4816365"/>
              <a:ext cx="1143000" cy="2041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37" name="Picture 8" descr="http://www.vinylsilhouettes.com/content/images/thumbs/0003301_school-girl-36-children-silhouette-decals_300.gif">
              <a:extLst>
                <a:ext uri="{FF2B5EF4-FFF2-40B4-BE49-F238E27FC236}">
                  <a16:creationId xmlns:a16="http://schemas.microsoft.com/office/drawing/2014/main" xmlns="" id="{B521774F-E19A-4525-8D9F-46B250D23E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139" t="9873" r="25498" b="8841"/>
            <a:stretch/>
          </p:blipFill>
          <p:spPr bwMode="auto">
            <a:xfrm flipH="1">
              <a:off x="2398236" y="5486400"/>
              <a:ext cx="762082" cy="12549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extLst/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D4A4CD0-D214-4865-A0F5-AE9C09D048CA}"/>
              </a:ext>
            </a:extLst>
          </p:cNvPr>
          <p:cNvGrpSpPr/>
          <p:nvPr/>
        </p:nvGrpSpPr>
        <p:grpSpPr>
          <a:xfrm>
            <a:off x="9235439" y="1479645"/>
            <a:ext cx="670560" cy="1183179"/>
            <a:chOff x="8188289" y="4816365"/>
            <a:chExt cx="1143000" cy="2041635"/>
          </a:xfrm>
          <a:solidFill>
            <a:schemeClr val="bg1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532EBA39-2CFB-4AEA-8EC5-872D8F5D5D16}"/>
                </a:ext>
              </a:extLst>
            </p:cNvPr>
            <p:cNvSpPr/>
            <p:nvPr/>
          </p:nvSpPr>
          <p:spPr>
            <a:xfrm>
              <a:off x="8188289" y="4816365"/>
              <a:ext cx="1143000" cy="204163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endParaRPr>
            </a:p>
          </p:txBody>
        </p:sp>
        <p:pic>
          <p:nvPicPr>
            <p:cNvPr id="40" name="Picture 16" descr="https://s-media-cache-ak0.pinimg.com/236x/0b/9f/e2/0b9fe23617f2a84ca29157923ef6ca73.jpg">
              <a:extLst>
                <a:ext uri="{FF2B5EF4-FFF2-40B4-BE49-F238E27FC236}">
                  <a16:creationId xmlns:a16="http://schemas.microsoft.com/office/drawing/2014/main" xmlns="" id="{A55BB5D7-CF78-4881-9500-87C7F6CDAC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15" r="5066" b="1433"/>
            <a:stretch/>
          </p:blipFill>
          <p:spPr bwMode="auto">
            <a:xfrm flipH="1">
              <a:off x="8444722" y="4919663"/>
              <a:ext cx="630135" cy="1821657"/>
            </a:xfrm>
            <a:prstGeom prst="rect">
              <a:avLst/>
            </a:prstGeom>
            <a:grpFill/>
            <a:extLst/>
          </p:spPr>
        </p:pic>
      </p:grpSp>
      <p:pic>
        <p:nvPicPr>
          <p:cNvPr id="42" name="Picture 6" descr="Image result for business woman silhouette">
            <a:extLst>
              <a:ext uri="{FF2B5EF4-FFF2-40B4-BE49-F238E27FC236}">
                <a16:creationId xmlns:a16="http://schemas.microsoft.com/office/drawing/2014/main" xmlns="" id="{4A031B61-D257-418C-B9E9-4E124732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1391808"/>
            <a:ext cx="318733" cy="112036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2770" name="Picture 2" descr="Image result for baby girl silhouette">
            <a:extLst>
              <a:ext uri="{FF2B5EF4-FFF2-40B4-BE49-F238E27FC236}">
                <a16:creationId xmlns:a16="http://schemas.microsoft.com/office/drawing/2014/main" xmlns="" id="{E552F10C-7AE3-4992-8454-3D4C0DCB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5" y="2697978"/>
            <a:ext cx="406719" cy="3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xmlns="" id="{2B4A104C-A36F-4A57-8213-0179AC49BC8C}"/>
              </a:ext>
            </a:extLst>
          </p:cNvPr>
          <p:cNvSpPr/>
          <p:nvPr/>
        </p:nvSpPr>
        <p:spPr>
          <a:xfrm>
            <a:off x="15631" y="2521161"/>
            <a:ext cx="12192000" cy="4346623"/>
          </a:xfrm>
          <a:custGeom>
            <a:avLst/>
            <a:gdLst>
              <a:gd name="connsiteX0" fmla="*/ 10474959 w 12192000"/>
              <a:gd name="connsiteY0" fmla="*/ 0 h 4346623"/>
              <a:gd name="connsiteX1" fmla="*/ 12191999 w 12192000"/>
              <a:gd name="connsiteY1" fmla="*/ 0 h 4346623"/>
              <a:gd name="connsiteX2" fmla="*/ 12191999 w 12192000"/>
              <a:gd name="connsiteY2" fmla="*/ 90430 h 4346623"/>
              <a:gd name="connsiteX3" fmla="*/ 12191999 w 12192000"/>
              <a:gd name="connsiteY3" fmla="*/ 96698 h 4346623"/>
              <a:gd name="connsiteX4" fmla="*/ 12191999 w 12192000"/>
              <a:gd name="connsiteY4" fmla="*/ 169637 h 4346623"/>
              <a:gd name="connsiteX5" fmla="*/ 12191999 w 12192000"/>
              <a:gd name="connsiteY5" fmla="*/ 175905 h 4346623"/>
              <a:gd name="connsiteX6" fmla="*/ 12191999 w 12192000"/>
              <a:gd name="connsiteY6" fmla="*/ 248844 h 4346623"/>
              <a:gd name="connsiteX7" fmla="*/ 12191999 w 12192000"/>
              <a:gd name="connsiteY7" fmla="*/ 255112 h 4346623"/>
              <a:gd name="connsiteX8" fmla="*/ 12191999 w 12192000"/>
              <a:gd name="connsiteY8" fmla="*/ 326041 h 4346623"/>
              <a:gd name="connsiteX9" fmla="*/ 12191999 w 12192000"/>
              <a:gd name="connsiteY9" fmla="*/ 332309 h 4346623"/>
              <a:gd name="connsiteX10" fmla="*/ 12191999 w 12192000"/>
              <a:gd name="connsiteY10" fmla="*/ 404660 h 4346623"/>
              <a:gd name="connsiteX11" fmla="*/ 12191999 w 12192000"/>
              <a:gd name="connsiteY11" fmla="*/ 410929 h 4346623"/>
              <a:gd name="connsiteX12" fmla="*/ 12191999 w 12192000"/>
              <a:gd name="connsiteY12" fmla="*/ 495581 h 4346623"/>
              <a:gd name="connsiteX13" fmla="*/ 12191999 w 12192000"/>
              <a:gd name="connsiteY13" fmla="*/ 501850 h 4346623"/>
              <a:gd name="connsiteX14" fmla="*/ 12191999 w 12192000"/>
              <a:gd name="connsiteY14" fmla="*/ 562500 h 4346623"/>
              <a:gd name="connsiteX15" fmla="*/ 12192000 w 12192000"/>
              <a:gd name="connsiteY15" fmla="*/ 562500 h 4346623"/>
              <a:gd name="connsiteX16" fmla="*/ 12192000 w 12192000"/>
              <a:gd name="connsiteY16" fmla="*/ 4346623 h 4346623"/>
              <a:gd name="connsiteX17" fmla="*/ 0 w 12192000"/>
              <a:gd name="connsiteY17" fmla="*/ 4346623 h 4346623"/>
              <a:gd name="connsiteX18" fmla="*/ 0 w 12192000"/>
              <a:gd name="connsiteY18" fmla="*/ 579303 h 4346623"/>
              <a:gd name="connsiteX19" fmla="*/ 0 w 12192000"/>
              <a:gd name="connsiteY19" fmla="*/ 562500 h 4346623"/>
              <a:gd name="connsiteX20" fmla="*/ 0 w 12192000"/>
              <a:gd name="connsiteY20" fmla="*/ 495581 h 4346623"/>
              <a:gd name="connsiteX21" fmla="*/ 1752600 w 12192000"/>
              <a:gd name="connsiteY21" fmla="*/ 495581 h 4346623"/>
              <a:gd name="connsiteX22" fmla="*/ 1752600 w 12192000"/>
              <a:gd name="connsiteY22" fmla="*/ 404660 h 4346623"/>
              <a:gd name="connsiteX23" fmla="*/ 3495040 w 12192000"/>
              <a:gd name="connsiteY23" fmla="*/ 404660 h 4346623"/>
              <a:gd name="connsiteX24" fmla="*/ 3495040 w 12192000"/>
              <a:gd name="connsiteY24" fmla="*/ 326041 h 4346623"/>
              <a:gd name="connsiteX25" fmla="*/ 5201919 w 12192000"/>
              <a:gd name="connsiteY25" fmla="*/ 326041 h 4346623"/>
              <a:gd name="connsiteX26" fmla="*/ 5201919 w 12192000"/>
              <a:gd name="connsiteY26" fmla="*/ 248844 h 4346623"/>
              <a:gd name="connsiteX27" fmla="*/ 6944359 w 12192000"/>
              <a:gd name="connsiteY27" fmla="*/ 248844 h 4346623"/>
              <a:gd name="connsiteX28" fmla="*/ 6944359 w 12192000"/>
              <a:gd name="connsiteY28" fmla="*/ 169637 h 4346623"/>
              <a:gd name="connsiteX29" fmla="*/ 8676639 w 12192000"/>
              <a:gd name="connsiteY29" fmla="*/ 169637 h 4346623"/>
              <a:gd name="connsiteX30" fmla="*/ 8676639 w 12192000"/>
              <a:gd name="connsiteY30" fmla="*/ 90430 h 4346623"/>
              <a:gd name="connsiteX31" fmla="*/ 10474959 w 12192000"/>
              <a:gd name="connsiteY31" fmla="*/ 90430 h 434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2000" h="4346623">
                <a:moveTo>
                  <a:pt x="10474959" y="0"/>
                </a:moveTo>
                <a:lnTo>
                  <a:pt x="12191999" y="0"/>
                </a:lnTo>
                <a:lnTo>
                  <a:pt x="12191999" y="90430"/>
                </a:lnTo>
                <a:lnTo>
                  <a:pt x="12191999" y="96698"/>
                </a:lnTo>
                <a:lnTo>
                  <a:pt x="12191999" y="169637"/>
                </a:lnTo>
                <a:lnTo>
                  <a:pt x="12191999" y="175905"/>
                </a:lnTo>
                <a:lnTo>
                  <a:pt x="12191999" y="248844"/>
                </a:lnTo>
                <a:lnTo>
                  <a:pt x="12191999" y="255112"/>
                </a:lnTo>
                <a:lnTo>
                  <a:pt x="12191999" y="326041"/>
                </a:lnTo>
                <a:lnTo>
                  <a:pt x="12191999" y="332309"/>
                </a:lnTo>
                <a:lnTo>
                  <a:pt x="12191999" y="404660"/>
                </a:lnTo>
                <a:lnTo>
                  <a:pt x="12191999" y="410929"/>
                </a:lnTo>
                <a:lnTo>
                  <a:pt x="12191999" y="495581"/>
                </a:lnTo>
                <a:lnTo>
                  <a:pt x="12191999" y="501850"/>
                </a:lnTo>
                <a:lnTo>
                  <a:pt x="12191999" y="562500"/>
                </a:lnTo>
                <a:lnTo>
                  <a:pt x="12192000" y="562500"/>
                </a:lnTo>
                <a:lnTo>
                  <a:pt x="12192000" y="4346623"/>
                </a:lnTo>
                <a:lnTo>
                  <a:pt x="0" y="4346623"/>
                </a:lnTo>
                <a:lnTo>
                  <a:pt x="0" y="579303"/>
                </a:lnTo>
                <a:lnTo>
                  <a:pt x="0" y="562500"/>
                </a:lnTo>
                <a:lnTo>
                  <a:pt x="0" y="495581"/>
                </a:lnTo>
                <a:lnTo>
                  <a:pt x="1752600" y="495581"/>
                </a:lnTo>
                <a:lnTo>
                  <a:pt x="1752600" y="404660"/>
                </a:lnTo>
                <a:lnTo>
                  <a:pt x="3495040" y="404660"/>
                </a:lnTo>
                <a:lnTo>
                  <a:pt x="3495040" y="326041"/>
                </a:lnTo>
                <a:lnTo>
                  <a:pt x="5201919" y="326041"/>
                </a:lnTo>
                <a:lnTo>
                  <a:pt x="5201919" y="248844"/>
                </a:lnTo>
                <a:lnTo>
                  <a:pt x="6944359" y="248844"/>
                </a:lnTo>
                <a:lnTo>
                  <a:pt x="6944359" y="169637"/>
                </a:lnTo>
                <a:lnTo>
                  <a:pt x="8676639" y="169637"/>
                </a:lnTo>
                <a:lnTo>
                  <a:pt x="8676639" y="90430"/>
                </a:lnTo>
                <a:lnTo>
                  <a:pt x="10474959" y="9043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4" tIns="45719" rIns="91264" bIns="45719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C26A816-658D-446F-B0FA-A3761BE60CD1}"/>
              </a:ext>
            </a:extLst>
          </p:cNvPr>
          <p:cNvCxnSpPr>
            <a:cxnSpLocks/>
          </p:cNvCxnSpPr>
          <p:nvPr/>
        </p:nvCxnSpPr>
        <p:spPr>
          <a:xfrm>
            <a:off x="3477887" y="4555215"/>
            <a:ext cx="173735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7AE3807-38BC-4529-B2D8-F60A41A7A5E3}"/>
              </a:ext>
            </a:extLst>
          </p:cNvPr>
          <p:cNvSpPr txBox="1"/>
          <p:nvPr/>
        </p:nvSpPr>
        <p:spPr>
          <a:xfrm>
            <a:off x="5217902" y="3798367"/>
            <a:ext cx="1691948" cy="1323437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Social Capital: Mentorship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6BEFFD5-DBD6-4666-AF00-3873BC280AB5}"/>
              </a:ext>
            </a:extLst>
          </p:cNvPr>
          <p:cNvCxnSpPr>
            <a:cxnSpLocks/>
          </p:cNvCxnSpPr>
          <p:nvPr/>
        </p:nvCxnSpPr>
        <p:spPr>
          <a:xfrm flipV="1">
            <a:off x="1524000" y="3392238"/>
            <a:ext cx="6073184" cy="4678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07C847C-292E-4F43-A405-D1A572CB1CD5}"/>
              </a:ext>
            </a:extLst>
          </p:cNvPr>
          <p:cNvSpPr txBox="1"/>
          <p:nvPr/>
        </p:nvSpPr>
        <p:spPr>
          <a:xfrm>
            <a:off x="198317" y="3134393"/>
            <a:ext cx="1432171" cy="707884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Family Stability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46BEFFD5-DBD6-4666-AF00-3873BC280AB5}"/>
              </a:ext>
            </a:extLst>
          </p:cNvPr>
          <p:cNvCxnSpPr>
            <a:cxnSpLocks/>
          </p:cNvCxnSpPr>
          <p:nvPr/>
        </p:nvCxnSpPr>
        <p:spPr>
          <a:xfrm flipV="1">
            <a:off x="8094768" y="5133947"/>
            <a:ext cx="656581" cy="191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007C847C-292E-4F43-A405-D1A572CB1CD5}"/>
              </a:ext>
            </a:extLst>
          </p:cNvPr>
          <p:cNvSpPr txBox="1"/>
          <p:nvPr/>
        </p:nvSpPr>
        <p:spPr>
          <a:xfrm>
            <a:off x="8678496" y="4766913"/>
            <a:ext cx="2252021" cy="1015661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College and Career Readiness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46BEFFD5-DBD6-4666-AF00-3873BC280AB5}"/>
              </a:ext>
            </a:extLst>
          </p:cNvPr>
          <p:cNvCxnSpPr>
            <a:cxnSpLocks/>
          </p:cNvCxnSpPr>
          <p:nvPr/>
        </p:nvCxnSpPr>
        <p:spPr>
          <a:xfrm>
            <a:off x="838201" y="4011543"/>
            <a:ext cx="414435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07C847C-292E-4F43-A405-D1A572CB1CD5}"/>
              </a:ext>
            </a:extLst>
          </p:cNvPr>
          <p:cNvSpPr txBox="1"/>
          <p:nvPr/>
        </p:nvSpPr>
        <p:spPr>
          <a:xfrm>
            <a:off x="1252636" y="3657604"/>
            <a:ext cx="1900408" cy="1015661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Early Childhood Education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FAD7195B-0F9E-46BD-BEC3-ACD510A29FA9}"/>
              </a:ext>
            </a:extLst>
          </p:cNvPr>
          <p:cNvCxnSpPr>
            <a:cxnSpLocks/>
          </p:cNvCxnSpPr>
          <p:nvPr/>
        </p:nvCxnSpPr>
        <p:spPr>
          <a:xfrm>
            <a:off x="71627" y="3396916"/>
            <a:ext cx="228600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24E1907-1934-4331-96E5-6DFC45E700D4}"/>
              </a:ext>
            </a:extLst>
          </p:cNvPr>
          <p:cNvCxnSpPr>
            <a:cxnSpLocks/>
          </p:cNvCxnSpPr>
          <p:nvPr/>
        </p:nvCxnSpPr>
        <p:spPr>
          <a:xfrm>
            <a:off x="3063452" y="4053429"/>
            <a:ext cx="1283577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506485-151D-4751-9392-B2F593DF0FEC}"/>
              </a:ext>
            </a:extLst>
          </p:cNvPr>
          <p:cNvCxnSpPr>
            <a:cxnSpLocks/>
          </p:cNvCxnSpPr>
          <p:nvPr/>
        </p:nvCxnSpPr>
        <p:spPr>
          <a:xfrm>
            <a:off x="6872201" y="4555215"/>
            <a:ext cx="173735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B560F667-F477-477D-899B-95D01DBA1161}"/>
              </a:ext>
            </a:extLst>
          </p:cNvPr>
          <p:cNvCxnSpPr>
            <a:cxnSpLocks/>
          </p:cNvCxnSpPr>
          <p:nvPr/>
        </p:nvCxnSpPr>
        <p:spPr>
          <a:xfrm>
            <a:off x="10857663" y="5135855"/>
            <a:ext cx="78279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82E5EC0-4403-4369-934A-0DD9AB4AFA8C}"/>
              </a:ext>
            </a:extLst>
          </p:cNvPr>
          <p:cNvCxnSpPr>
            <a:cxnSpLocks/>
          </p:cNvCxnSpPr>
          <p:nvPr/>
        </p:nvCxnSpPr>
        <p:spPr>
          <a:xfrm flipV="1">
            <a:off x="300227" y="6474055"/>
            <a:ext cx="3518480" cy="22344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F3F4F9BF-2F46-46F2-810D-748E65CCEED2}"/>
              </a:ext>
            </a:extLst>
          </p:cNvPr>
          <p:cNvCxnSpPr>
            <a:cxnSpLocks/>
          </p:cNvCxnSpPr>
          <p:nvPr/>
        </p:nvCxnSpPr>
        <p:spPr>
          <a:xfrm flipV="1">
            <a:off x="8536464" y="6451711"/>
            <a:ext cx="3518480" cy="22344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7F773AB-0F0B-47B7-9958-230672AF48D8}"/>
              </a:ext>
            </a:extLst>
          </p:cNvPr>
          <p:cNvSpPr txBox="1"/>
          <p:nvPr/>
        </p:nvSpPr>
        <p:spPr>
          <a:xfrm>
            <a:off x="3875314" y="6259197"/>
            <a:ext cx="4601029" cy="400108"/>
          </a:xfrm>
          <a:prstGeom prst="rect">
            <a:avLst/>
          </a:prstGeom>
          <a:noFill/>
        </p:spPr>
        <p:txBody>
          <a:bodyPr wrap="square" lIns="91264" tIns="45719" rIns="91264" bIns="45719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Affordable Housing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9A5BEB0E-DBF6-1045-A022-5EA545903FB2}"/>
              </a:ext>
            </a:extLst>
          </p:cNvPr>
          <p:cNvSpPr txBox="1">
            <a:spLocks/>
          </p:cNvSpPr>
          <p:nvPr/>
        </p:nvSpPr>
        <p:spPr>
          <a:xfrm>
            <a:off x="537606" y="166343"/>
            <a:ext cx="10982527" cy="4714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Building a Pipeline for Economic Opportunity</a:t>
            </a:r>
          </a:p>
        </p:txBody>
      </p:sp>
    </p:spTree>
    <p:extLst>
      <p:ext uri="{BB962C8B-B14F-4D97-AF65-F5344CB8AC3E}">
        <p14:creationId xmlns:p14="http://schemas.microsoft.com/office/powerpoint/2010/main" val="3813795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iles.slack.com/files-pri/T448VLVJS-FFY6B6ZKL/screenshot_2019-02-05_00.28.31.png">
            <a:extLst>
              <a:ext uri="{FF2B5EF4-FFF2-40B4-BE49-F238E27FC236}">
                <a16:creationId xmlns:a16="http://schemas.microsoft.com/office/drawing/2014/main" xmlns="" id="{48ECDE8C-724E-45E8-B025-A3E694A4E7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D1D362-00C2-4CCA-A2EC-E1BC9275B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4" t="1110" r="13784" b="1"/>
          <a:stretch/>
        </p:blipFill>
        <p:spPr>
          <a:xfrm>
            <a:off x="1795244" y="839421"/>
            <a:ext cx="8433781" cy="5483957"/>
          </a:xfrm>
          <a:prstGeom prst="rect">
            <a:avLst/>
          </a:prstGeom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xmlns="" id="{0E6DFD20-FA98-4A27-B211-F8196B03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82" y="5349366"/>
            <a:ext cx="1139231" cy="12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558A983-099B-4240-8529-014E277DEFC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 Harlem Children’s Zone</a:t>
            </a:r>
          </a:p>
        </p:txBody>
      </p:sp>
    </p:spTree>
    <p:extLst>
      <p:ext uri="{BB962C8B-B14F-4D97-AF65-F5344CB8AC3E}">
        <p14:creationId xmlns:p14="http://schemas.microsoft.com/office/powerpoint/2010/main" val="1846792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iles.slack.com/files-pri/T448VLVJS-FFY1P8QR2/harlem-acad-entrance.jpg">
            <a:extLst>
              <a:ext uri="{FF2B5EF4-FFF2-40B4-BE49-F238E27FC236}">
                <a16:creationId xmlns:a16="http://schemas.microsoft.com/office/drawing/2014/main" xmlns="" id="{136542E6-635C-49ED-AB35-7269FAC14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D338D8-FADC-4255-B949-122CF8085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2" y="620523"/>
            <a:ext cx="9985695" cy="561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4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195E8C-F60D-485E-A36A-417850CE99A0}"/>
              </a:ext>
            </a:extLst>
          </p:cNvPr>
          <p:cNvSpPr/>
          <p:nvPr/>
        </p:nvSpPr>
        <p:spPr>
          <a:xfrm>
            <a:off x="6629400" y="4600"/>
            <a:ext cx="5562599" cy="6853400"/>
          </a:xfrm>
          <a:prstGeom prst="rect">
            <a:avLst/>
          </a:prstGeom>
          <a:solidFill>
            <a:srgbClr val="0070C0">
              <a:alpha val="23137"/>
            </a:srgbClr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F4CB573-F009-48B6-9248-DFB9E2FF5F4B}"/>
              </a:ext>
            </a:extLst>
          </p:cNvPr>
          <p:cNvSpPr txBox="1">
            <a:spLocks/>
          </p:cNvSpPr>
          <p:nvPr/>
        </p:nvSpPr>
        <p:spPr>
          <a:xfrm>
            <a:off x="0" y="142799"/>
            <a:ext cx="10982527" cy="4714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Building Social Capital: Promising Interventions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82D36B0-828B-4DDC-BD2D-4EEB7BE6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37" y="885492"/>
            <a:ext cx="2857500" cy="1447800"/>
          </a:xfrm>
          <a:prstGeom prst="rect">
            <a:avLst/>
          </a:prstGeom>
        </p:spPr>
      </p:pic>
      <p:pic>
        <p:nvPicPr>
          <p:cNvPr id="4098" name="Picture 2" descr="Image result for credible messenger new york">
            <a:extLst>
              <a:ext uri="{FF2B5EF4-FFF2-40B4-BE49-F238E27FC236}">
                <a16:creationId xmlns:a16="http://schemas.microsoft.com/office/drawing/2014/main" xmlns="" id="{DFB0982E-7D8E-406F-AFF1-A066180D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05" y="2604531"/>
            <a:ext cx="2985899" cy="8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AC1E0CE-D150-4765-A92B-D4CA4D9B2A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13" y="3277011"/>
            <a:ext cx="3105149" cy="18907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62F6C5D-50B8-4AF2-8A87-580062DB9A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695659" y="4958465"/>
            <a:ext cx="1714500" cy="1714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E61217E-E0F7-4989-A872-38314F9470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9117" y="4390002"/>
            <a:ext cx="2281935" cy="1432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1F25B3-89D5-4603-9598-89889BFC5038}"/>
              </a:ext>
            </a:extLst>
          </p:cNvPr>
          <p:cNvSpPr txBox="1"/>
          <p:nvPr/>
        </p:nvSpPr>
        <p:spPr>
          <a:xfrm>
            <a:off x="6775712" y="428178"/>
            <a:ext cx="533471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BAM and Credible Messengers: mentoring programs focused on reducing violence and incarceration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Peer forward: older students provide younger students with college application guidance and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Harmony Project: mentoring young children through music</a:t>
            </a:r>
          </a:p>
        </p:txBody>
      </p:sp>
    </p:spTree>
    <p:extLst>
      <p:ext uri="{BB962C8B-B14F-4D97-AF65-F5344CB8AC3E}">
        <p14:creationId xmlns:p14="http://schemas.microsoft.com/office/powerpoint/2010/main" val="4160924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8595FC-0565-4393-806D-5820538F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1000" y="108127"/>
            <a:ext cx="5518953" cy="664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144047-6415-46E0-8B65-197EE81A0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7" y="845844"/>
            <a:ext cx="4479655" cy="4927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F767C0-A4B3-4967-87CA-66AB9CAC2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288305" y="4418645"/>
            <a:ext cx="359057" cy="3086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9A6D61-1336-4B3A-804B-EFD12179C441}"/>
              </a:ext>
            </a:extLst>
          </p:cNvPr>
          <p:cNvSpPr txBox="1"/>
          <p:nvPr/>
        </p:nvSpPr>
        <p:spPr>
          <a:xfrm>
            <a:off x="10465697" y="6131976"/>
            <a:ext cx="823375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&gt; $56k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B3F1E5-B5AF-439C-BCD6-5324D6544384}"/>
              </a:ext>
            </a:extLst>
          </p:cNvPr>
          <p:cNvSpPr txBox="1"/>
          <p:nvPr/>
        </p:nvSpPr>
        <p:spPr>
          <a:xfrm>
            <a:off x="9154448" y="6131976"/>
            <a:ext cx="626769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$34k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55DDE8-7D44-44D9-890A-56AFC16C8065}"/>
              </a:ext>
            </a:extLst>
          </p:cNvPr>
          <p:cNvSpPr txBox="1"/>
          <p:nvPr/>
        </p:nvSpPr>
        <p:spPr>
          <a:xfrm>
            <a:off x="7551492" y="6131976"/>
            <a:ext cx="877887" cy="318082"/>
          </a:xfrm>
          <a:prstGeom prst="rect">
            <a:avLst/>
          </a:prstGeom>
          <a:noFill/>
        </p:spPr>
        <p:txBody>
          <a:bodyPr wrap="square" lIns="91015" tIns="45711" rIns="91015" bIns="45711" rtlCol="0">
            <a:spAutoFit/>
          </a:bodyPr>
          <a:lstStyle/>
          <a:p>
            <a:pPr marL="0" marR="0" lvl="0" indent="0" algn="ctr" defTabSz="12178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Lato" panose="020F0502020204030203" pitchFamily="34" charset="0"/>
                <a:cs typeface="Arial" pitchFamily="34" charset="0"/>
              </a:rPr>
              <a:t>&lt; $16k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FAA8C2F-942B-497B-BB5E-2703A4343254}"/>
              </a:ext>
            </a:extLst>
          </p:cNvPr>
          <p:cNvSpPr txBox="1">
            <a:spLocks/>
          </p:cNvSpPr>
          <p:nvPr/>
        </p:nvSpPr>
        <p:spPr>
          <a:xfrm>
            <a:off x="6553200" y="228600"/>
            <a:ext cx="5518954" cy="6080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Geography of Opportunity in Charlotte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21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371" y="1371600"/>
            <a:ext cx="10677900" cy="5181600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parallel to testing new interventions, we are using historical data and quasi-experimental methods to analyze previous place-based policies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First step: digitize data from tapes at the Census Bureau to build a longitudinal dataset that will allow us to follow Americans starting with those born in 1954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these data to study the impacts of place-based interventions (Harlem Children’s Zone, Hope VI demolitions, Enterprise Zones, …) on prior residents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What types of interventions improve prior residents’ outcomes rather than simply displacing them?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8EB678-8ECD-484C-A495-A8481643F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3269"/>
            <a:ext cx="10499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6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itchFamily="34" charset="0"/>
              </a:rPr>
              <a:t>Using Historical Data to Evaluate Place-Based Policies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2600" dirty="0">
                <a:solidFill>
                  <a:srgbClr val="002060"/>
                </a:solidFill>
                <a:latin typeface="Arial"/>
                <a:ea typeface="+mn-ea"/>
                <a:cs typeface="Arial"/>
              </a:rPr>
              <a:t>Analysis of MTO Experimental Impacts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95250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Early research on MTO found little impact of moving to a better area on economic outcomes such as earnings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But it focused primarily on adults and older youth at point of move </a:t>
            </a:r>
            <a:b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[e.g., Kling, Liebman, and Katz 2007]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Motivated by our quasi-experimental study (Chetty and Hendren 2018), we test for </a:t>
            </a:r>
            <a:r>
              <a:rPr lang="en-US" sz="2000" i="1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exposure effects </a:t>
            </a:r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among children</a:t>
            </a:r>
          </a:p>
          <a:p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Does MTO improve outcomes for children who moved when young?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Link MTO to tax data to study children’s outcomes in mid 20’s</a:t>
            </a:r>
          </a:p>
          <a:p>
            <a:pPr lvl="1"/>
            <a:endParaRPr lang="en-US" sz="2000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Compare earnings across groups, adjusting for compliance rates</a:t>
            </a:r>
          </a:p>
        </p:txBody>
      </p:sp>
    </p:spTree>
    <p:extLst>
      <p:ext uri="{BB962C8B-B14F-4D97-AF65-F5344CB8AC3E}">
        <p14:creationId xmlns:p14="http://schemas.microsoft.com/office/powerpoint/2010/main" val="344578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8512176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464612" y="609600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(a) Earnings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315274" y="609600"/>
            <a:ext cx="241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(b) College Attendance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495109" y="115674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on Children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Below Age 13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Random Assignment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300338" y="5873752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300338" y="51577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>
            <a:off x="2300338" y="44370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12"/>
          <p:cNvSpPr>
            <a:spLocks noChangeShapeType="1"/>
          </p:cNvSpPr>
          <p:nvPr/>
        </p:nvSpPr>
        <p:spPr bwMode="auto">
          <a:xfrm>
            <a:off x="2300338" y="3717927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>
            <a:off x="2300338" y="30019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2300338" y="228123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Line 15"/>
          <p:cNvSpPr>
            <a:spLocks noChangeShapeType="1"/>
          </p:cNvSpPr>
          <p:nvPr/>
        </p:nvSpPr>
        <p:spPr bwMode="auto">
          <a:xfrm>
            <a:off x="2300338" y="15668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Rectangle 16"/>
          <p:cNvSpPr>
            <a:spLocks noChangeArrowheads="1"/>
          </p:cNvSpPr>
          <p:nvPr/>
        </p:nvSpPr>
        <p:spPr bwMode="auto">
          <a:xfrm>
            <a:off x="2405064" y="3622780"/>
            <a:ext cx="974725" cy="225107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3624265" y="3001964"/>
            <a:ext cx="981075" cy="2871788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Rectangle 18"/>
          <p:cNvSpPr>
            <a:spLocks noChangeArrowheads="1"/>
          </p:cNvSpPr>
          <p:nvPr/>
        </p:nvSpPr>
        <p:spPr bwMode="auto">
          <a:xfrm>
            <a:off x="4849813" y="2376492"/>
            <a:ext cx="979488" cy="3497263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Line 19"/>
          <p:cNvSpPr>
            <a:spLocks noChangeShapeType="1"/>
          </p:cNvSpPr>
          <p:nvPr/>
        </p:nvSpPr>
        <p:spPr bwMode="auto">
          <a:xfrm flipV="1">
            <a:off x="4117975" y="2265364"/>
            <a:ext cx="0" cy="14795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20"/>
          <p:cNvSpPr>
            <a:spLocks noChangeShapeType="1"/>
          </p:cNvSpPr>
          <p:nvPr/>
        </p:nvSpPr>
        <p:spPr bwMode="auto">
          <a:xfrm>
            <a:off x="4078347" y="226536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Line 21"/>
          <p:cNvSpPr>
            <a:spLocks noChangeShapeType="1"/>
          </p:cNvSpPr>
          <p:nvPr/>
        </p:nvSpPr>
        <p:spPr bwMode="auto">
          <a:xfrm>
            <a:off x="4078347" y="374491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Line 22"/>
          <p:cNvSpPr>
            <a:spLocks noChangeShapeType="1"/>
          </p:cNvSpPr>
          <p:nvPr/>
        </p:nvSpPr>
        <p:spPr bwMode="auto">
          <a:xfrm flipV="1">
            <a:off x="5337175" y="1373189"/>
            <a:ext cx="0" cy="20002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Line 23"/>
          <p:cNvSpPr>
            <a:spLocks noChangeShapeType="1"/>
          </p:cNvSpPr>
          <p:nvPr/>
        </p:nvSpPr>
        <p:spPr bwMode="auto">
          <a:xfrm>
            <a:off x="5303887" y="137318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24"/>
          <p:cNvSpPr>
            <a:spLocks noChangeShapeType="1"/>
          </p:cNvSpPr>
          <p:nvPr/>
        </p:nvSpPr>
        <p:spPr bwMode="auto">
          <a:xfrm>
            <a:off x="5303887" y="33734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Line 25"/>
          <p:cNvSpPr>
            <a:spLocks noChangeShapeType="1"/>
          </p:cNvSpPr>
          <p:nvPr/>
        </p:nvSpPr>
        <p:spPr bwMode="auto">
          <a:xfrm flipV="1">
            <a:off x="2300288" y="1101730"/>
            <a:ext cx="0" cy="4876801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26"/>
          <p:cNvSpPr>
            <a:spLocks noChangeShapeType="1"/>
          </p:cNvSpPr>
          <p:nvPr/>
        </p:nvSpPr>
        <p:spPr bwMode="auto">
          <a:xfrm flipH="1">
            <a:off x="2238440" y="5873752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Rectangle 27"/>
          <p:cNvSpPr>
            <a:spLocks noChangeArrowheads="1"/>
          </p:cNvSpPr>
          <p:nvPr/>
        </p:nvSpPr>
        <p:spPr bwMode="auto">
          <a:xfrm rot="16200000">
            <a:off x="1935685" y="5728548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Line 28"/>
          <p:cNvSpPr>
            <a:spLocks noChangeShapeType="1"/>
          </p:cNvSpPr>
          <p:nvPr/>
        </p:nvSpPr>
        <p:spPr bwMode="auto">
          <a:xfrm flipH="1">
            <a:off x="2238440" y="51577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Rectangle 29"/>
          <p:cNvSpPr>
            <a:spLocks noChangeArrowheads="1"/>
          </p:cNvSpPr>
          <p:nvPr/>
        </p:nvSpPr>
        <p:spPr bwMode="auto">
          <a:xfrm rot="16200000">
            <a:off x="1935685" y="501258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30"/>
          <p:cNvSpPr>
            <a:spLocks noChangeShapeType="1"/>
          </p:cNvSpPr>
          <p:nvPr/>
        </p:nvSpPr>
        <p:spPr bwMode="auto">
          <a:xfrm flipH="1">
            <a:off x="2238440" y="44370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Rectangle 31"/>
          <p:cNvSpPr>
            <a:spLocks noChangeArrowheads="1"/>
          </p:cNvSpPr>
          <p:nvPr/>
        </p:nvSpPr>
        <p:spPr bwMode="auto">
          <a:xfrm rot="16200000">
            <a:off x="1935685" y="429186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32"/>
          <p:cNvSpPr>
            <a:spLocks noChangeShapeType="1"/>
          </p:cNvSpPr>
          <p:nvPr/>
        </p:nvSpPr>
        <p:spPr bwMode="auto">
          <a:xfrm flipH="1">
            <a:off x="2238440" y="3717927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33"/>
          <p:cNvSpPr>
            <a:spLocks noChangeArrowheads="1"/>
          </p:cNvSpPr>
          <p:nvPr/>
        </p:nvSpPr>
        <p:spPr bwMode="auto">
          <a:xfrm rot="16200000">
            <a:off x="1893390" y="3569500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Line 34"/>
          <p:cNvSpPr>
            <a:spLocks noChangeShapeType="1"/>
          </p:cNvSpPr>
          <p:nvPr/>
        </p:nvSpPr>
        <p:spPr bwMode="auto">
          <a:xfrm flipH="1">
            <a:off x="2238440" y="30019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Rectangle 35"/>
          <p:cNvSpPr>
            <a:spLocks noChangeArrowheads="1"/>
          </p:cNvSpPr>
          <p:nvPr/>
        </p:nvSpPr>
        <p:spPr bwMode="auto">
          <a:xfrm rot="16200000">
            <a:off x="1886777" y="2855172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Line 36"/>
          <p:cNvSpPr>
            <a:spLocks noChangeShapeType="1"/>
          </p:cNvSpPr>
          <p:nvPr/>
        </p:nvSpPr>
        <p:spPr bwMode="auto">
          <a:xfrm flipH="1">
            <a:off x="2238440" y="228123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Rectangle 37"/>
          <p:cNvSpPr>
            <a:spLocks noChangeArrowheads="1"/>
          </p:cNvSpPr>
          <p:nvPr/>
        </p:nvSpPr>
        <p:spPr bwMode="auto">
          <a:xfrm rot="16200000">
            <a:off x="1886777" y="2134447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Line 38"/>
          <p:cNvSpPr>
            <a:spLocks noChangeShapeType="1"/>
          </p:cNvSpPr>
          <p:nvPr/>
        </p:nvSpPr>
        <p:spPr bwMode="auto">
          <a:xfrm flipH="1">
            <a:off x="2238440" y="15668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Rectangle 39"/>
          <p:cNvSpPr>
            <a:spLocks noChangeArrowheads="1"/>
          </p:cNvSpPr>
          <p:nvPr/>
        </p:nvSpPr>
        <p:spPr bwMode="auto">
          <a:xfrm rot="16200000">
            <a:off x="1886777" y="1418485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Line 41"/>
          <p:cNvSpPr>
            <a:spLocks noChangeShapeType="1"/>
          </p:cNvSpPr>
          <p:nvPr/>
        </p:nvSpPr>
        <p:spPr bwMode="auto">
          <a:xfrm>
            <a:off x="2300338" y="5978527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Line 42"/>
          <p:cNvSpPr>
            <a:spLocks noChangeShapeType="1"/>
          </p:cNvSpPr>
          <p:nvPr/>
        </p:nvSpPr>
        <p:spPr bwMode="auto">
          <a:xfrm>
            <a:off x="2892425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" name="Line 44"/>
          <p:cNvSpPr>
            <a:spLocks noChangeShapeType="1"/>
          </p:cNvSpPr>
          <p:nvPr/>
        </p:nvSpPr>
        <p:spPr bwMode="auto">
          <a:xfrm>
            <a:off x="4117975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2" name="Line 46"/>
          <p:cNvSpPr>
            <a:spLocks noChangeShapeType="1"/>
          </p:cNvSpPr>
          <p:nvPr/>
        </p:nvSpPr>
        <p:spPr bwMode="auto">
          <a:xfrm>
            <a:off x="5337175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" name="Rectangle 49"/>
          <p:cNvSpPr>
            <a:spLocks noChangeArrowheads="1"/>
          </p:cNvSpPr>
          <p:nvPr/>
        </p:nvSpPr>
        <p:spPr bwMode="auto">
          <a:xfrm>
            <a:off x="4089400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Line 52"/>
          <p:cNvSpPr>
            <a:spLocks noChangeShapeType="1"/>
          </p:cNvSpPr>
          <p:nvPr/>
        </p:nvSpPr>
        <p:spPr bwMode="auto">
          <a:xfrm>
            <a:off x="6721492" y="49926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9" name="Line 53"/>
          <p:cNvSpPr>
            <a:spLocks noChangeShapeType="1"/>
          </p:cNvSpPr>
          <p:nvPr/>
        </p:nvSpPr>
        <p:spPr bwMode="auto">
          <a:xfrm>
            <a:off x="6721492" y="4105277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Line 54"/>
          <p:cNvSpPr>
            <a:spLocks noChangeShapeType="1"/>
          </p:cNvSpPr>
          <p:nvPr/>
        </p:nvSpPr>
        <p:spPr bwMode="auto">
          <a:xfrm>
            <a:off x="6721492" y="322421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1" name="Line 55"/>
          <p:cNvSpPr>
            <a:spLocks noChangeShapeType="1"/>
          </p:cNvSpPr>
          <p:nvPr/>
        </p:nvSpPr>
        <p:spPr bwMode="auto">
          <a:xfrm>
            <a:off x="6721492" y="233680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Line 56"/>
          <p:cNvSpPr>
            <a:spLocks noChangeShapeType="1"/>
          </p:cNvSpPr>
          <p:nvPr/>
        </p:nvSpPr>
        <p:spPr bwMode="auto">
          <a:xfrm>
            <a:off x="6721492" y="14557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Rectangle 57"/>
          <p:cNvSpPr>
            <a:spLocks noChangeArrowheads="1"/>
          </p:cNvSpPr>
          <p:nvPr/>
        </p:nvSpPr>
        <p:spPr bwMode="auto">
          <a:xfrm>
            <a:off x="6827856" y="2957514"/>
            <a:ext cx="974725" cy="2916238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4" name="Rectangle 58"/>
          <p:cNvSpPr>
            <a:spLocks noChangeArrowheads="1"/>
          </p:cNvSpPr>
          <p:nvPr/>
        </p:nvSpPr>
        <p:spPr bwMode="auto">
          <a:xfrm>
            <a:off x="8051865" y="2692504"/>
            <a:ext cx="976313" cy="3181351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5" name="Rectangle 59"/>
          <p:cNvSpPr>
            <a:spLocks noChangeArrowheads="1"/>
          </p:cNvSpPr>
          <p:nvPr/>
        </p:nvSpPr>
        <p:spPr bwMode="auto">
          <a:xfrm>
            <a:off x="9271005" y="2032009"/>
            <a:ext cx="981075" cy="3841751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6" name="Line 60"/>
          <p:cNvSpPr>
            <a:spLocks noChangeShapeType="1"/>
          </p:cNvSpPr>
          <p:nvPr/>
        </p:nvSpPr>
        <p:spPr bwMode="auto">
          <a:xfrm flipV="1">
            <a:off x="8539163" y="2027342"/>
            <a:ext cx="0" cy="133032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7" name="Line 61"/>
          <p:cNvSpPr>
            <a:spLocks noChangeShapeType="1"/>
          </p:cNvSpPr>
          <p:nvPr/>
        </p:nvSpPr>
        <p:spPr bwMode="auto">
          <a:xfrm>
            <a:off x="8501114" y="20272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8" name="Line 62"/>
          <p:cNvSpPr>
            <a:spLocks noChangeShapeType="1"/>
          </p:cNvSpPr>
          <p:nvPr/>
        </p:nvSpPr>
        <p:spPr bwMode="auto">
          <a:xfrm>
            <a:off x="8501114" y="3357564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9" name="Line 63"/>
          <p:cNvSpPr>
            <a:spLocks noChangeShapeType="1"/>
          </p:cNvSpPr>
          <p:nvPr/>
        </p:nvSpPr>
        <p:spPr bwMode="auto">
          <a:xfrm flipV="1">
            <a:off x="9758363" y="1206501"/>
            <a:ext cx="0" cy="16510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0" name="Line 64"/>
          <p:cNvSpPr>
            <a:spLocks noChangeShapeType="1"/>
          </p:cNvSpPr>
          <p:nvPr/>
        </p:nvSpPr>
        <p:spPr bwMode="auto">
          <a:xfrm>
            <a:off x="9726662" y="1206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1" name="Line 65"/>
          <p:cNvSpPr>
            <a:spLocks noChangeShapeType="1"/>
          </p:cNvSpPr>
          <p:nvPr/>
        </p:nvSpPr>
        <p:spPr bwMode="auto">
          <a:xfrm>
            <a:off x="9726662" y="2857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" name="Line 66"/>
          <p:cNvSpPr>
            <a:spLocks noChangeShapeType="1"/>
          </p:cNvSpPr>
          <p:nvPr/>
        </p:nvSpPr>
        <p:spPr bwMode="auto">
          <a:xfrm flipV="1">
            <a:off x="6721475" y="1101730"/>
            <a:ext cx="0" cy="4876801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" name="Line 67"/>
          <p:cNvSpPr>
            <a:spLocks noChangeShapeType="1"/>
          </p:cNvSpPr>
          <p:nvPr/>
        </p:nvSpPr>
        <p:spPr bwMode="auto">
          <a:xfrm flipH="1">
            <a:off x="6661168" y="5873752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Rectangle 68"/>
          <p:cNvSpPr>
            <a:spLocks noChangeArrowheads="1"/>
          </p:cNvSpPr>
          <p:nvPr/>
        </p:nvSpPr>
        <p:spPr bwMode="auto">
          <a:xfrm rot="16200000">
            <a:off x="6507476" y="5736485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5" name="Line 69"/>
          <p:cNvSpPr>
            <a:spLocks noChangeShapeType="1"/>
          </p:cNvSpPr>
          <p:nvPr/>
        </p:nvSpPr>
        <p:spPr bwMode="auto">
          <a:xfrm flipH="1">
            <a:off x="6661168" y="49926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6" name="Rectangle 70"/>
          <p:cNvSpPr>
            <a:spLocks noChangeArrowheads="1"/>
          </p:cNvSpPr>
          <p:nvPr/>
        </p:nvSpPr>
        <p:spPr bwMode="auto">
          <a:xfrm rot="16200000">
            <a:off x="6507476" y="4853835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7" name="Line 71"/>
          <p:cNvSpPr>
            <a:spLocks noChangeShapeType="1"/>
          </p:cNvSpPr>
          <p:nvPr/>
        </p:nvSpPr>
        <p:spPr bwMode="auto">
          <a:xfrm flipH="1">
            <a:off x="6661168" y="4105277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8" name="Rectangle 72"/>
          <p:cNvSpPr>
            <a:spLocks noChangeArrowheads="1"/>
          </p:cNvSpPr>
          <p:nvPr/>
        </p:nvSpPr>
        <p:spPr bwMode="auto">
          <a:xfrm rot="16200000">
            <a:off x="6458577" y="396478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Line 73"/>
          <p:cNvSpPr>
            <a:spLocks noChangeShapeType="1"/>
          </p:cNvSpPr>
          <p:nvPr/>
        </p:nvSpPr>
        <p:spPr bwMode="auto">
          <a:xfrm flipH="1">
            <a:off x="6661168" y="322421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Rectangle 74"/>
          <p:cNvSpPr>
            <a:spLocks noChangeArrowheads="1"/>
          </p:cNvSpPr>
          <p:nvPr/>
        </p:nvSpPr>
        <p:spPr bwMode="auto">
          <a:xfrm rot="16200000">
            <a:off x="6458577" y="3083772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1" name="Line 75"/>
          <p:cNvSpPr>
            <a:spLocks noChangeShapeType="1"/>
          </p:cNvSpPr>
          <p:nvPr/>
        </p:nvSpPr>
        <p:spPr bwMode="auto">
          <a:xfrm flipH="1">
            <a:off x="6661168" y="233680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2" name="Rectangle 76"/>
          <p:cNvSpPr>
            <a:spLocks noChangeArrowheads="1"/>
          </p:cNvSpPr>
          <p:nvPr/>
        </p:nvSpPr>
        <p:spPr bwMode="auto">
          <a:xfrm rot="16200000">
            <a:off x="6458577" y="219636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3" name="Line 77"/>
          <p:cNvSpPr>
            <a:spLocks noChangeShapeType="1"/>
          </p:cNvSpPr>
          <p:nvPr/>
        </p:nvSpPr>
        <p:spPr bwMode="auto">
          <a:xfrm flipH="1">
            <a:off x="6661168" y="14557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" name="Rectangle 78"/>
          <p:cNvSpPr>
            <a:spLocks noChangeArrowheads="1"/>
          </p:cNvSpPr>
          <p:nvPr/>
        </p:nvSpPr>
        <p:spPr bwMode="auto">
          <a:xfrm rot="16200000">
            <a:off x="6458577" y="1316885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6" name="Line 80"/>
          <p:cNvSpPr>
            <a:spLocks noChangeShapeType="1"/>
          </p:cNvSpPr>
          <p:nvPr/>
        </p:nvSpPr>
        <p:spPr bwMode="auto">
          <a:xfrm>
            <a:off x="6721492" y="5978527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" name="Line 81"/>
          <p:cNvSpPr>
            <a:spLocks noChangeShapeType="1"/>
          </p:cNvSpPr>
          <p:nvPr/>
        </p:nvSpPr>
        <p:spPr bwMode="auto">
          <a:xfrm>
            <a:off x="7315200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" name="Line 83"/>
          <p:cNvSpPr>
            <a:spLocks noChangeShapeType="1"/>
          </p:cNvSpPr>
          <p:nvPr/>
        </p:nvSpPr>
        <p:spPr bwMode="auto">
          <a:xfrm>
            <a:off x="8539163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Line 85"/>
          <p:cNvSpPr>
            <a:spLocks noChangeShapeType="1"/>
          </p:cNvSpPr>
          <p:nvPr/>
        </p:nvSpPr>
        <p:spPr bwMode="auto">
          <a:xfrm>
            <a:off x="9758363" y="5978630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" name="Rectangle 88"/>
          <p:cNvSpPr>
            <a:spLocks noChangeArrowheads="1"/>
          </p:cNvSpPr>
          <p:nvPr/>
        </p:nvSpPr>
        <p:spPr bwMode="auto">
          <a:xfrm>
            <a:off x="8512175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5" name="Rectangle 89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240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$11,270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62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$12,994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842181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$14,747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82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16.5%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804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18.0%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9271005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21.7%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48387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0.014 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5814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0.101 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029592" y="5033583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0.435 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2583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0.028 </a:t>
            </a:r>
          </a:p>
        </p:txBody>
      </p:sp>
      <p:sp>
        <p:nvSpPr>
          <p:cNvPr id="197" name="Rectangle 43"/>
          <p:cNvSpPr>
            <a:spLocks noChangeArrowheads="1"/>
          </p:cNvSpPr>
          <p:nvPr/>
        </p:nvSpPr>
        <p:spPr bwMode="auto">
          <a:xfrm>
            <a:off x="2571846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8" name="Rectangle 45"/>
          <p:cNvSpPr>
            <a:spLocks noChangeArrowheads="1"/>
          </p:cNvSpPr>
          <p:nvPr/>
        </p:nvSpPr>
        <p:spPr bwMode="auto">
          <a:xfrm>
            <a:off x="3689251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9" name="Rectangle 48"/>
          <p:cNvSpPr>
            <a:spLocks noChangeArrowheads="1"/>
          </p:cNvSpPr>
          <p:nvPr/>
        </p:nvSpPr>
        <p:spPr bwMode="auto">
          <a:xfrm>
            <a:off x="4095752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0" name="Rectangle 86"/>
          <p:cNvSpPr>
            <a:spLocks noChangeArrowheads="1"/>
          </p:cNvSpPr>
          <p:nvPr/>
        </p:nvSpPr>
        <p:spPr bwMode="auto">
          <a:xfrm>
            <a:off x="6989048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1" name="Rectangle 88"/>
          <p:cNvSpPr>
            <a:spLocks noChangeArrowheads="1"/>
          </p:cNvSpPr>
          <p:nvPr/>
        </p:nvSpPr>
        <p:spPr bwMode="auto">
          <a:xfrm>
            <a:off x="8121553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2" name="Rectangle 91"/>
          <p:cNvSpPr>
            <a:spLocks noChangeArrowheads="1"/>
          </p:cNvSpPr>
          <p:nvPr/>
        </p:nvSpPr>
        <p:spPr bwMode="auto">
          <a:xfrm>
            <a:off x="8518525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3" name="Rectangle 38"/>
          <p:cNvSpPr>
            <a:spLocks noChangeArrowheads="1"/>
          </p:cNvSpPr>
          <p:nvPr/>
        </p:nvSpPr>
        <p:spPr bwMode="auto">
          <a:xfrm>
            <a:off x="4711384" y="6073879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4" name="Rectangle 193"/>
          <p:cNvSpPr>
            <a:spLocks noChangeArrowheads="1"/>
          </p:cNvSpPr>
          <p:nvPr/>
        </p:nvSpPr>
        <p:spPr bwMode="auto">
          <a:xfrm>
            <a:off x="9140323" y="607388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7" name="Rectangle 40"/>
          <p:cNvSpPr>
            <a:spLocks noChangeArrowheads="1"/>
          </p:cNvSpPr>
          <p:nvPr/>
        </p:nvSpPr>
        <p:spPr bwMode="auto">
          <a:xfrm rot="16200000">
            <a:off x="297692" y="3357574"/>
            <a:ext cx="31337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Individual Earnings at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8" name="Rectangle 34"/>
          <p:cNvSpPr>
            <a:spLocks noChangeArrowheads="1"/>
          </p:cNvSpPr>
          <p:nvPr/>
        </p:nvSpPr>
        <p:spPr bwMode="auto">
          <a:xfrm rot="16200000">
            <a:off x="4624366" y="3355984"/>
            <a:ext cx="33067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College Attendance, Ages 18-20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5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8512176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825813" y="609600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(c) Neighborhood Quality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099069" y="609600"/>
            <a:ext cx="2844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(d) Fraction Single Mothers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495109" y="115674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on Children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Below Age 13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Random Assignment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300338" y="49418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300338" y="40052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300338" y="30749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300338" y="2136776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300338" y="120650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405064" y="1766896"/>
            <a:ext cx="974725" cy="4106863"/>
          </a:xfrm>
          <a:prstGeom prst="rect">
            <a:avLst/>
          </a:prstGeom>
          <a:solidFill>
            <a:srgbClr val="7F7F7F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624265" y="2768601"/>
            <a:ext cx="981075" cy="3105150"/>
          </a:xfrm>
          <a:prstGeom prst="rect">
            <a:avLst/>
          </a:prstGeom>
          <a:solidFill>
            <a:srgbClr val="376092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849813" y="3340101"/>
            <a:ext cx="979488" cy="2533650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117975" y="1782867"/>
            <a:ext cx="0" cy="197326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078347" y="178276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4078347" y="3756026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337175" y="2192339"/>
            <a:ext cx="0" cy="230028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5303887" y="21923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5303887" y="449262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2300288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2238440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 rot="16200000">
            <a:off x="2035802" y="5724011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2238440" y="49418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 rot="16200000">
            <a:off x="2035802" y="479214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2238440" y="40052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 rot="16200000">
            <a:off x="2035802" y="3855473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 flipH="1">
            <a:off x="2238440" y="30749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 rot="16200000">
            <a:off x="2035802" y="2923661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>
            <a:off x="2238440" y="213677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 rot="16200000">
            <a:off x="2035802" y="1986984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H="1">
            <a:off x="2238440" y="120650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 rot="16200000">
            <a:off x="2035802" y="1056761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300338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2892425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4117975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5337175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4089400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6721492" y="43656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>
            <a:off x="6721492" y="285750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>
            <a:off x="6721492" y="13509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6827856" y="1893890"/>
            <a:ext cx="974725" cy="3979863"/>
          </a:xfrm>
          <a:prstGeom prst="rect">
            <a:avLst/>
          </a:prstGeom>
          <a:solidFill>
            <a:srgbClr val="7F7F7F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8051865" y="2132014"/>
            <a:ext cx="976313" cy="3741738"/>
          </a:xfrm>
          <a:prstGeom prst="rect">
            <a:avLst/>
          </a:prstGeom>
          <a:solidFill>
            <a:srgbClr val="376092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9271005" y="3097214"/>
            <a:ext cx="981075" cy="277653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>
            <a:off x="8539163" y="1206604"/>
            <a:ext cx="0" cy="18573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Line 55"/>
          <p:cNvSpPr>
            <a:spLocks noChangeShapeType="1"/>
          </p:cNvSpPr>
          <p:nvPr/>
        </p:nvSpPr>
        <p:spPr bwMode="auto">
          <a:xfrm>
            <a:off x="8501114" y="306387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>
            <a:off x="8501114" y="1206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Line 57"/>
          <p:cNvSpPr>
            <a:spLocks noChangeShapeType="1"/>
          </p:cNvSpPr>
          <p:nvPr/>
        </p:nvSpPr>
        <p:spPr bwMode="auto">
          <a:xfrm flipV="1">
            <a:off x="9758363" y="1938339"/>
            <a:ext cx="0" cy="23114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>
            <a:off x="9726662" y="19383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Line 59"/>
          <p:cNvSpPr>
            <a:spLocks noChangeShapeType="1"/>
          </p:cNvSpPr>
          <p:nvPr/>
        </p:nvSpPr>
        <p:spPr bwMode="auto">
          <a:xfrm>
            <a:off x="9726662" y="424973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Line 61"/>
          <p:cNvSpPr>
            <a:spLocks noChangeShapeType="1"/>
          </p:cNvSpPr>
          <p:nvPr/>
        </p:nvSpPr>
        <p:spPr bwMode="auto">
          <a:xfrm flipH="1">
            <a:off x="6661168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 rot="16200000">
            <a:off x="6507476" y="5725599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Line 63"/>
          <p:cNvSpPr>
            <a:spLocks noChangeShapeType="1"/>
          </p:cNvSpPr>
          <p:nvPr/>
        </p:nvSpPr>
        <p:spPr bwMode="auto">
          <a:xfrm flipH="1">
            <a:off x="6661168" y="43656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 rot="16200000">
            <a:off x="6383243" y="4211124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Line 65"/>
          <p:cNvSpPr>
            <a:spLocks noChangeShapeType="1"/>
          </p:cNvSpPr>
          <p:nvPr/>
        </p:nvSpPr>
        <p:spPr bwMode="auto">
          <a:xfrm flipH="1">
            <a:off x="6661168" y="285750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 rot="16200000">
            <a:off x="6458577" y="2706174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Line 67"/>
          <p:cNvSpPr>
            <a:spLocks noChangeShapeType="1"/>
          </p:cNvSpPr>
          <p:nvPr/>
        </p:nvSpPr>
        <p:spPr bwMode="auto">
          <a:xfrm flipH="1">
            <a:off x="6661168" y="13509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 rot="16200000">
            <a:off x="6383243" y="1196461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37.5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" name="Line 70"/>
          <p:cNvSpPr>
            <a:spLocks noChangeShapeType="1"/>
          </p:cNvSpPr>
          <p:nvPr/>
        </p:nvSpPr>
        <p:spPr bwMode="auto">
          <a:xfrm>
            <a:off x="6721492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2" name="Line 71"/>
          <p:cNvSpPr>
            <a:spLocks noChangeShapeType="1"/>
          </p:cNvSpPr>
          <p:nvPr/>
        </p:nvSpPr>
        <p:spPr bwMode="auto">
          <a:xfrm>
            <a:off x="7315200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" name="Line 73"/>
          <p:cNvSpPr>
            <a:spLocks noChangeShapeType="1"/>
          </p:cNvSpPr>
          <p:nvPr/>
        </p:nvSpPr>
        <p:spPr bwMode="auto">
          <a:xfrm>
            <a:off x="85391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Line 75"/>
          <p:cNvSpPr>
            <a:spLocks noChangeShapeType="1"/>
          </p:cNvSpPr>
          <p:nvPr/>
        </p:nvSpPr>
        <p:spPr bwMode="auto">
          <a:xfrm>
            <a:off x="97583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8512175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40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23.8%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2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21.7%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842181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20.4%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82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33.0%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04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31.0%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271005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23.0%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8387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0.007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5814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0.046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029592" y="5033583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0.610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2583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0.042 </a:t>
            </a:r>
          </a:p>
        </p:txBody>
      </p:sp>
      <p:sp>
        <p:nvSpPr>
          <p:cNvPr id="100" name="Rectangle 43"/>
          <p:cNvSpPr>
            <a:spLocks noChangeArrowheads="1"/>
          </p:cNvSpPr>
          <p:nvPr/>
        </p:nvSpPr>
        <p:spPr bwMode="auto">
          <a:xfrm>
            <a:off x="2571846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Rectangle 45"/>
          <p:cNvSpPr>
            <a:spLocks noChangeArrowheads="1"/>
          </p:cNvSpPr>
          <p:nvPr/>
        </p:nvSpPr>
        <p:spPr bwMode="auto">
          <a:xfrm>
            <a:off x="3689251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Rectangle 48"/>
          <p:cNvSpPr>
            <a:spLocks noChangeArrowheads="1"/>
          </p:cNvSpPr>
          <p:nvPr/>
        </p:nvSpPr>
        <p:spPr bwMode="auto">
          <a:xfrm>
            <a:off x="4095752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Rectangle 86"/>
          <p:cNvSpPr>
            <a:spLocks noChangeArrowheads="1"/>
          </p:cNvSpPr>
          <p:nvPr/>
        </p:nvSpPr>
        <p:spPr bwMode="auto">
          <a:xfrm>
            <a:off x="6989048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Rectangle 88"/>
          <p:cNvSpPr>
            <a:spLocks noChangeArrowheads="1"/>
          </p:cNvSpPr>
          <p:nvPr/>
        </p:nvSpPr>
        <p:spPr bwMode="auto">
          <a:xfrm>
            <a:off x="8121553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Rectangle 91"/>
          <p:cNvSpPr>
            <a:spLocks noChangeArrowheads="1"/>
          </p:cNvSpPr>
          <p:nvPr/>
        </p:nvSpPr>
        <p:spPr bwMode="auto">
          <a:xfrm>
            <a:off x="8518525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8" name="Rectangle 38"/>
          <p:cNvSpPr>
            <a:spLocks noChangeArrowheads="1"/>
          </p:cNvSpPr>
          <p:nvPr/>
        </p:nvSpPr>
        <p:spPr bwMode="auto">
          <a:xfrm>
            <a:off x="4711384" y="6073879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" name="Rectangle 193"/>
          <p:cNvSpPr>
            <a:spLocks noChangeArrowheads="1"/>
          </p:cNvSpPr>
          <p:nvPr/>
        </p:nvSpPr>
        <p:spPr bwMode="auto">
          <a:xfrm>
            <a:off x="9140323" y="607388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0" name="Rectangle 36"/>
          <p:cNvSpPr>
            <a:spLocks noChangeArrowheads="1"/>
          </p:cNvSpPr>
          <p:nvPr/>
        </p:nvSpPr>
        <p:spPr bwMode="auto">
          <a:xfrm rot="16200000">
            <a:off x="819343" y="3362336"/>
            <a:ext cx="20774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Zip Poverty Share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Rectangle 72"/>
          <p:cNvSpPr>
            <a:spLocks noChangeArrowheads="1"/>
          </p:cNvSpPr>
          <p:nvPr/>
        </p:nvSpPr>
        <p:spPr bwMode="auto">
          <a:xfrm rot="16200000">
            <a:off x="4782260" y="3355189"/>
            <a:ext cx="29799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Birth with no Father Present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9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495109" y="115674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MTO on Children 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Age 13-18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Random Assignment</a:t>
            </a:r>
          </a:p>
        </p:txBody>
      </p:sp>
      <p:sp>
        <p:nvSpPr>
          <p:cNvPr id="119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464610" y="609600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(a) Earnings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300341" y="587375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2300341" y="51577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Line 11"/>
          <p:cNvSpPr>
            <a:spLocks noChangeShapeType="1"/>
          </p:cNvSpPr>
          <p:nvPr/>
        </p:nvSpPr>
        <p:spPr bwMode="auto">
          <a:xfrm>
            <a:off x="2300341" y="44370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Line 12"/>
          <p:cNvSpPr>
            <a:spLocks noChangeShapeType="1"/>
          </p:cNvSpPr>
          <p:nvPr/>
        </p:nvSpPr>
        <p:spPr bwMode="auto">
          <a:xfrm>
            <a:off x="2300341" y="3717926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2300341" y="30019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Line 14"/>
          <p:cNvSpPr>
            <a:spLocks noChangeShapeType="1"/>
          </p:cNvSpPr>
          <p:nvPr/>
        </p:nvSpPr>
        <p:spPr bwMode="auto">
          <a:xfrm>
            <a:off x="2300341" y="228123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>
            <a:off x="2300341" y="15668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Rectangle 16"/>
          <p:cNvSpPr>
            <a:spLocks noChangeArrowheads="1"/>
          </p:cNvSpPr>
          <p:nvPr/>
        </p:nvSpPr>
        <p:spPr bwMode="auto">
          <a:xfrm>
            <a:off x="2405080" y="1965335"/>
            <a:ext cx="974725" cy="390842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Rectangle 17"/>
          <p:cNvSpPr>
            <a:spLocks noChangeArrowheads="1"/>
          </p:cNvSpPr>
          <p:nvPr/>
        </p:nvSpPr>
        <p:spPr bwMode="auto">
          <a:xfrm>
            <a:off x="3624269" y="2703514"/>
            <a:ext cx="981075" cy="3170238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Rectangle 18"/>
          <p:cNvSpPr>
            <a:spLocks noChangeArrowheads="1"/>
          </p:cNvSpPr>
          <p:nvPr/>
        </p:nvSpPr>
        <p:spPr bwMode="auto">
          <a:xfrm>
            <a:off x="4849815" y="2835379"/>
            <a:ext cx="979488" cy="3038475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Line 19"/>
          <p:cNvSpPr>
            <a:spLocks noChangeShapeType="1"/>
          </p:cNvSpPr>
          <p:nvPr/>
        </p:nvSpPr>
        <p:spPr bwMode="auto">
          <a:xfrm flipV="1">
            <a:off x="4117976" y="1522517"/>
            <a:ext cx="0" cy="236061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3" name="Line 20"/>
          <p:cNvSpPr>
            <a:spLocks noChangeShapeType="1"/>
          </p:cNvSpPr>
          <p:nvPr/>
        </p:nvSpPr>
        <p:spPr bwMode="auto">
          <a:xfrm>
            <a:off x="4078347" y="152241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auto">
          <a:xfrm>
            <a:off x="4078347" y="3883026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Line 22"/>
          <p:cNvSpPr>
            <a:spLocks noChangeShapeType="1"/>
          </p:cNvSpPr>
          <p:nvPr/>
        </p:nvSpPr>
        <p:spPr bwMode="auto">
          <a:xfrm flipV="1">
            <a:off x="5337176" y="1322492"/>
            <a:ext cx="0" cy="303212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Line 23"/>
          <p:cNvSpPr>
            <a:spLocks noChangeShapeType="1"/>
          </p:cNvSpPr>
          <p:nvPr/>
        </p:nvSpPr>
        <p:spPr bwMode="auto">
          <a:xfrm>
            <a:off x="5303887" y="132238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24"/>
          <p:cNvSpPr>
            <a:spLocks noChangeShapeType="1"/>
          </p:cNvSpPr>
          <p:nvPr/>
        </p:nvSpPr>
        <p:spPr bwMode="auto">
          <a:xfrm>
            <a:off x="5303887" y="4354514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Line 25"/>
          <p:cNvSpPr>
            <a:spLocks noChangeShapeType="1"/>
          </p:cNvSpPr>
          <p:nvPr/>
        </p:nvSpPr>
        <p:spPr bwMode="auto">
          <a:xfrm flipV="1">
            <a:off x="2300289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26"/>
          <p:cNvSpPr>
            <a:spLocks noChangeShapeType="1"/>
          </p:cNvSpPr>
          <p:nvPr/>
        </p:nvSpPr>
        <p:spPr bwMode="auto">
          <a:xfrm flipH="1">
            <a:off x="2238441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27"/>
          <p:cNvSpPr>
            <a:spLocks noChangeArrowheads="1"/>
          </p:cNvSpPr>
          <p:nvPr/>
        </p:nvSpPr>
        <p:spPr bwMode="auto">
          <a:xfrm rot="16200000">
            <a:off x="1935686" y="5717661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Line 28"/>
          <p:cNvSpPr>
            <a:spLocks noChangeShapeType="1"/>
          </p:cNvSpPr>
          <p:nvPr/>
        </p:nvSpPr>
        <p:spPr bwMode="auto">
          <a:xfrm flipH="1">
            <a:off x="2238441" y="51577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Rectangle 29"/>
          <p:cNvSpPr>
            <a:spLocks noChangeArrowheads="1"/>
          </p:cNvSpPr>
          <p:nvPr/>
        </p:nvSpPr>
        <p:spPr bwMode="auto">
          <a:xfrm rot="16200000">
            <a:off x="1935686" y="5001699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Line 30"/>
          <p:cNvSpPr>
            <a:spLocks noChangeShapeType="1"/>
          </p:cNvSpPr>
          <p:nvPr/>
        </p:nvSpPr>
        <p:spPr bwMode="auto">
          <a:xfrm flipH="1">
            <a:off x="2238441" y="44370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Rectangle 31"/>
          <p:cNvSpPr>
            <a:spLocks noChangeArrowheads="1"/>
          </p:cNvSpPr>
          <p:nvPr/>
        </p:nvSpPr>
        <p:spPr bwMode="auto">
          <a:xfrm rot="16200000">
            <a:off x="1935686" y="4280974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Line 32"/>
          <p:cNvSpPr>
            <a:spLocks noChangeShapeType="1"/>
          </p:cNvSpPr>
          <p:nvPr/>
        </p:nvSpPr>
        <p:spPr bwMode="auto">
          <a:xfrm flipH="1">
            <a:off x="2238441" y="371792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Rectangle 33"/>
          <p:cNvSpPr>
            <a:spLocks noChangeArrowheads="1"/>
          </p:cNvSpPr>
          <p:nvPr/>
        </p:nvSpPr>
        <p:spPr bwMode="auto">
          <a:xfrm rot="16200000">
            <a:off x="1893391" y="3558617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Line 34"/>
          <p:cNvSpPr>
            <a:spLocks noChangeShapeType="1"/>
          </p:cNvSpPr>
          <p:nvPr/>
        </p:nvSpPr>
        <p:spPr bwMode="auto">
          <a:xfrm flipH="1">
            <a:off x="2238441" y="30019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Rectangle 35"/>
          <p:cNvSpPr>
            <a:spLocks noChangeArrowheads="1"/>
          </p:cNvSpPr>
          <p:nvPr/>
        </p:nvSpPr>
        <p:spPr bwMode="auto">
          <a:xfrm rot="16200000">
            <a:off x="1886777" y="2844286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Line 36"/>
          <p:cNvSpPr>
            <a:spLocks noChangeShapeType="1"/>
          </p:cNvSpPr>
          <p:nvPr/>
        </p:nvSpPr>
        <p:spPr bwMode="auto">
          <a:xfrm flipH="1">
            <a:off x="2238441" y="228123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Rectangle 37"/>
          <p:cNvSpPr>
            <a:spLocks noChangeArrowheads="1"/>
          </p:cNvSpPr>
          <p:nvPr/>
        </p:nvSpPr>
        <p:spPr bwMode="auto">
          <a:xfrm rot="16200000">
            <a:off x="1886777" y="2123561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" name="Line 38"/>
          <p:cNvSpPr>
            <a:spLocks noChangeShapeType="1"/>
          </p:cNvSpPr>
          <p:nvPr/>
        </p:nvSpPr>
        <p:spPr bwMode="auto">
          <a:xfrm flipH="1">
            <a:off x="2238441" y="15668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1" name="Rectangle 39"/>
          <p:cNvSpPr>
            <a:spLocks noChangeArrowheads="1"/>
          </p:cNvSpPr>
          <p:nvPr/>
        </p:nvSpPr>
        <p:spPr bwMode="auto">
          <a:xfrm rot="16200000">
            <a:off x="1886777" y="1407599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" name="Line 41"/>
          <p:cNvSpPr>
            <a:spLocks noChangeShapeType="1"/>
          </p:cNvSpPr>
          <p:nvPr/>
        </p:nvSpPr>
        <p:spPr bwMode="auto">
          <a:xfrm>
            <a:off x="2300341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4" name="Line 42"/>
          <p:cNvSpPr>
            <a:spLocks noChangeShapeType="1"/>
          </p:cNvSpPr>
          <p:nvPr/>
        </p:nvSpPr>
        <p:spPr bwMode="auto">
          <a:xfrm>
            <a:off x="2892427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6" name="Line 44"/>
          <p:cNvSpPr>
            <a:spLocks noChangeShapeType="1"/>
          </p:cNvSpPr>
          <p:nvPr/>
        </p:nvSpPr>
        <p:spPr bwMode="auto">
          <a:xfrm>
            <a:off x="4117976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Line 46"/>
          <p:cNvSpPr>
            <a:spLocks noChangeShapeType="1"/>
          </p:cNvSpPr>
          <p:nvPr/>
        </p:nvSpPr>
        <p:spPr bwMode="auto">
          <a:xfrm>
            <a:off x="5337176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1" name="Rectangle 49"/>
          <p:cNvSpPr>
            <a:spLocks noChangeArrowheads="1"/>
          </p:cNvSpPr>
          <p:nvPr/>
        </p:nvSpPr>
        <p:spPr bwMode="auto">
          <a:xfrm>
            <a:off x="4089403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6" name="Rectangle 84"/>
          <p:cNvSpPr>
            <a:spLocks noChangeArrowheads="1"/>
          </p:cNvSpPr>
          <p:nvPr/>
        </p:nvSpPr>
        <p:spPr bwMode="auto">
          <a:xfrm>
            <a:off x="6051551" y="254010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240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$15,882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3620300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$13,830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4842181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$13,455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8387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0.259 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35814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0.219</a:t>
            </a:r>
          </a:p>
        </p:txBody>
      </p:sp>
      <p:sp>
        <p:nvSpPr>
          <p:cNvPr id="201" name="Rectangle 43"/>
          <p:cNvSpPr>
            <a:spLocks noChangeArrowheads="1"/>
          </p:cNvSpPr>
          <p:nvPr/>
        </p:nvSpPr>
        <p:spPr bwMode="auto">
          <a:xfrm>
            <a:off x="2571846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2" name="Rectangle 45"/>
          <p:cNvSpPr>
            <a:spLocks noChangeArrowheads="1"/>
          </p:cNvSpPr>
          <p:nvPr/>
        </p:nvSpPr>
        <p:spPr bwMode="auto">
          <a:xfrm>
            <a:off x="3689251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3" name="Rectangle 48"/>
          <p:cNvSpPr>
            <a:spLocks noChangeArrowheads="1"/>
          </p:cNvSpPr>
          <p:nvPr/>
        </p:nvSpPr>
        <p:spPr bwMode="auto">
          <a:xfrm>
            <a:off x="4095752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7" name="Rectangle 38"/>
          <p:cNvSpPr>
            <a:spLocks noChangeArrowheads="1"/>
          </p:cNvSpPr>
          <p:nvPr/>
        </p:nvSpPr>
        <p:spPr bwMode="auto">
          <a:xfrm>
            <a:off x="4711384" y="6073879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9" name="Rectangle 40"/>
          <p:cNvSpPr>
            <a:spLocks noChangeArrowheads="1"/>
          </p:cNvSpPr>
          <p:nvPr/>
        </p:nvSpPr>
        <p:spPr bwMode="auto">
          <a:xfrm rot="16200000">
            <a:off x="297692" y="3357574"/>
            <a:ext cx="31337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Individual Earnings at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099069" y="609600"/>
            <a:ext cx="2844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(b) Fraction Single Mothers</a:t>
            </a:r>
          </a:p>
        </p:txBody>
      </p:sp>
      <p:sp>
        <p:nvSpPr>
          <p:cNvPr id="97" name="Line 48"/>
          <p:cNvSpPr>
            <a:spLocks noChangeShapeType="1"/>
          </p:cNvSpPr>
          <p:nvPr/>
        </p:nvSpPr>
        <p:spPr bwMode="auto">
          <a:xfrm>
            <a:off x="6721492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Line 49"/>
          <p:cNvSpPr>
            <a:spLocks noChangeShapeType="1"/>
          </p:cNvSpPr>
          <p:nvPr/>
        </p:nvSpPr>
        <p:spPr bwMode="auto">
          <a:xfrm>
            <a:off x="6721492" y="50307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Line 50"/>
          <p:cNvSpPr>
            <a:spLocks noChangeShapeType="1"/>
          </p:cNvSpPr>
          <p:nvPr/>
        </p:nvSpPr>
        <p:spPr bwMode="auto">
          <a:xfrm>
            <a:off x="6721492" y="41830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51"/>
          <p:cNvSpPr>
            <a:spLocks noChangeShapeType="1"/>
          </p:cNvSpPr>
          <p:nvPr/>
        </p:nvSpPr>
        <p:spPr bwMode="auto">
          <a:xfrm>
            <a:off x="6721492" y="33353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Line 52"/>
          <p:cNvSpPr>
            <a:spLocks noChangeShapeType="1"/>
          </p:cNvSpPr>
          <p:nvPr/>
        </p:nvSpPr>
        <p:spPr bwMode="auto">
          <a:xfrm>
            <a:off x="6721492" y="24860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Line 53"/>
          <p:cNvSpPr>
            <a:spLocks noChangeShapeType="1"/>
          </p:cNvSpPr>
          <p:nvPr/>
        </p:nvSpPr>
        <p:spPr bwMode="auto">
          <a:xfrm>
            <a:off x="6721492" y="16446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Rectangle 54"/>
          <p:cNvSpPr>
            <a:spLocks noChangeArrowheads="1"/>
          </p:cNvSpPr>
          <p:nvPr/>
        </p:nvSpPr>
        <p:spPr bwMode="auto">
          <a:xfrm>
            <a:off x="6827856" y="3068742"/>
            <a:ext cx="974725" cy="2805113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Rectangle 55"/>
          <p:cNvSpPr>
            <a:spLocks noChangeArrowheads="1"/>
          </p:cNvSpPr>
          <p:nvPr/>
        </p:nvSpPr>
        <p:spPr bwMode="auto">
          <a:xfrm>
            <a:off x="8051865" y="3151292"/>
            <a:ext cx="976313" cy="2722563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Rectangle 56"/>
          <p:cNvSpPr>
            <a:spLocks noChangeArrowheads="1"/>
          </p:cNvSpPr>
          <p:nvPr/>
        </p:nvSpPr>
        <p:spPr bwMode="auto">
          <a:xfrm>
            <a:off x="9271005" y="2370148"/>
            <a:ext cx="981075" cy="3503613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Line 57"/>
          <p:cNvSpPr>
            <a:spLocks noChangeShapeType="1"/>
          </p:cNvSpPr>
          <p:nvPr/>
        </p:nvSpPr>
        <p:spPr bwMode="auto">
          <a:xfrm flipV="1">
            <a:off x="8539163" y="2276579"/>
            <a:ext cx="0" cy="175101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Line 58"/>
          <p:cNvSpPr>
            <a:spLocks noChangeShapeType="1"/>
          </p:cNvSpPr>
          <p:nvPr/>
        </p:nvSpPr>
        <p:spPr bwMode="auto">
          <a:xfrm>
            <a:off x="8501114" y="227647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8" name="Line 59"/>
          <p:cNvSpPr>
            <a:spLocks noChangeShapeType="1"/>
          </p:cNvSpPr>
          <p:nvPr/>
        </p:nvSpPr>
        <p:spPr bwMode="auto">
          <a:xfrm>
            <a:off x="8501114" y="4027489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" name="Line 60"/>
          <p:cNvSpPr>
            <a:spLocks noChangeShapeType="1"/>
          </p:cNvSpPr>
          <p:nvPr/>
        </p:nvSpPr>
        <p:spPr bwMode="auto">
          <a:xfrm flipV="1">
            <a:off x="9758363" y="1206604"/>
            <a:ext cx="0" cy="23272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0" name="Line 61"/>
          <p:cNvSpPr>
            <a:spLocks noChangeShapeType="1"/>
          </p:cNvSpPr>
          <p:nvPr/>
        </p:nvSpPr>
        <p:spPr bwMode="auto">
          <a:xfrm>
            <a:off x="9726662" y="1206501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" name="Line 62"/>
          <p:cNvSpPr>
            <a:spLocks noChangeShapeType="1"/>
          </p:cNvSpPr>
          <p:nvPr/>
        </p:nvSpPr>
        <p:spPr bwMode="auto">
          <a:xfrm>
            <a:off x="9726662" y="3533776"/>
            <a:ext cx="71439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" name="Line 63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Line 64"/>
          <p:cNvSpPr>
            <a:spLocks noChangeShapeType="1"/>
          </p:cNvSpPr>
          <p:nvPr/>
        </p:nvSpPr>
        <p:spPr bwMode="auto">
          <a:xfrm flipH="1">
            <a:off x="6661168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" name="Rectangle 65"/>
          <p:cNvSpPr>
            <a:spLocks noChangeArrowheads="1"/>
          </p:cNvSpPr>
          <p:nvPr/>
        </p:nvSpPr>
        <p:spPr bwMode="auto">
          <a:xfrm rot="16200000">
            <a:off x="6507476" y="5762670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Line 66"/>
          <p:cNvSpPr>
            <a:spLocks noChangeShapeType="1"/>
          </p:cNvSpPr>
          <p:nvPr/>
        </p:nvSpPr>
        <p:spPr bwMode="auto">
          <a:xfrm flipH="1">
            <a:off x="6661168" y="50307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Rectangle 67"/>
          <p:cNvSpPr>
            <a:spLocks noChangeArrowheads="1"/>
          </p:cNvSpPr>
          <p:nvPr/>
        </p:nvSpPr>
        <p:spPr bwMode="auto">
          <a:xfrm rot="16200000">
            <a:off x="6383245" y="4913357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Line 68"/>
          <p:cNvSpPr>
            <a:spLocks noChangeShapeType="1"/>
          </p:cNvSpPr>
          <p:nvPr/>
        </p:nvSpPr>
        <p:spPr bwMode="auto">
          <a:xfrm flipH="1">
            <a:off x="6661168" y="41830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Rectangle 69"/>
          <p:cNvSpPr>
            <a:spLocks noChangeArrowheads="1"/>
          </p:cNvSpPr>
          <p:nvPr/>
        </p:nvSpPr>
        <p:spPr bwMode="auto">
          <a:xfrm rot="16200000">
            <a:off x="6458577" y="4068762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2" name="Line 70"/>
          <p:cNvSpPr>
            <a:spLocks noChangeShapeType="1"/>
          </p:cNvSpPr>
          <p:nvPr/>
        </p:nvSpPr>
        <p:spPr bwMode="auto">
          <a:xfrm flipH="1">
            <a:off x="6661168" y="33353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" name="Rectangle 71"/>
          <p:cNvSpPr>
            <a:spLocks noChangeArrowheads="1"/>
          </p:cNvSpPr>
          <p:nvPr/>
        </p:nvSpPr>
        <p:spPr bwMode="auto">
          <a:xfrm rot="16200000">
            <a:off x="6383245" y="3216320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37.5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7" name="Line 72"/>
          <p:cNvSpPr>
            <a:spLocks noChangeShapeType="1"/>
          </p:cNvSpPr>
          <p:nvPr/>
        </p:nvSpPr>
        <p:spPr bwMode="auto">
          <a:xfrm flipH="1">
            <a:off x="6661168" y="24860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9" name="Rectangle 73"/>
          <p:cNvSpPr>
            <a:spLocks noChangeArrowheads="1"/>
          </p:cNvSpPr>
          <p:nvPr/>
        </p:nvSpPr>
        <p:spPr bwMode="auto">
          <a:xfrm rot="16200000">
            <a:off x="6458577" y="237177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Line 74"/>
          <p:cNvSpPr>
            <a:spLocks noChangeShapeType="1"/>
          </p:cNvSpPr>
          <p:nvPr/>
        </p:nvSpPr>
        <p:spPr bwMode="auto">
          <a:xfrm flipH="1">
            <a:off x="6661168" y="16446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Rectangle 75"/>
          <p:cNvSpPr>
            <a:spLocks noChangeArrowheads="1"/>
          </p:cNvSpPr>
          <p:nvPr/>
        </p:nvSpPr>
        <p:spPr bwMode="auto">
          <a:xfrm rot="16200000">
            <a:off x="6383245" y="1527220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62.5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Line 77"/>
          <p:cNvSpPr>
            <a:spLocks noChangeShapeType="1"/>
          </p:cNvSpPr>
          <p:nvPr/>
        </p:nvSpPr>
        <p:spPr bwMode="auto">
          <a:xfrm>
            <a:off x="6721492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6" name="Line 78"/>
          <p:cNvSpPr>
            <a:spLocks noChangeShapeType="1"/>
          </p:cNvSpPr>
          <p:nvPr/>
        </p:nvSpPr>
        <p:spPr bwMode="auto">
          <a:xfrm>
            <a:off x="7315200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" name="Line 80"/>
          <p:cNvSpPr>
            <a:spLocks noChangeShapeType="1"/>
          </p:cNvSpPr>
          <p:nvPr/>
        </p:nvSpPr>
        <p:spPr bwMode="auto">
          <a:xfrm>
            <a:off x="85391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Line 82"/>
          <p:cNvSpPr>
            <a:spLocks noChangeShapeType="1"/>
          </p:cNvSpPr>
          <p:nvPr/>
        </p:nvSpPr>
        <p:spPr bwMode="auto">
          <a:xfrm>
            <a:off x="9758363" y="5978629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3" name="Rectangle 85"/>
          <p:cNvSpPr>
            <a:spLocks noChangeArrowheads="1"/>
          </p:cNvSpPr>
          <p:nvPr/>
        </p:nvSpPr>
        <p:spPr bwMode="auto">
          <a:xfrm>
            <a:off x="8512175" y="81280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82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41.4%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049125" y="4690683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40.2%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9271005" y="469258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51.8%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029592" y="5033583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0.857 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258316" y="5029237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0.238 </a:t>
            </a:r>
          </a:p>
        </p:txBody>
      </p:sp>
      <p:sp>
        <p:nvSpPr>
          <p:cNvPr id="211" name="Rectangle 86"/>
          <p:cNvSpPr>
            <a:spLocks noChangeArrowheads="1"/>
          </p:cNvSpPr>
          <p:nvPr/>
        </p:nvSpPr>
        <p:spPr bwMode="auto">
          <a:xfrm>
            <a:off x="6989048" y="6073879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2" name="Rectangle 88"/>
          <p:cNvSpPr>
            <a:spLocks noChangeArrowheads="1"/>
          </p:cNvSpPr>
          <p:nvPr/>
        </p:nvSpPr>
        <p:spPr bwMode="auto">
          <a:xfrm>
            <a:off x="8121553" y="6073879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3" name="Rectangle 91"/>
          <p:cNvSpPr>
            <a:spLocks noChangeArrowheads="1"/>
          </p:cNvSpPr>
          <p:nvPr/>
        </p:nvSpPr>
        <p:spPr bwMode="auto">
          <a:xfrm>
            <a:off x="8518525" y="6229454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4" name="Rectangle 193"/>
          <p:cNvSpPr>
            <a:spLocks noChangeArrowheads="1"/>
          </p:cNvSpPr>
          <p:nvPr/>
        </p:nvSpPr>
        <p:spPr bwMode="auto">
          <a:xfrm>
            <a:off x="9140323" y="6073880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5" name="Rectangle 72"/>
          <p:cNvSpPr>
            <a:spLocks noChangeArrowheads="1"/>
          </p:cNvSpPr>
          <p:nvPr/>
        </p:nvSpPr>
        <p:spPr bwMode="auto">
          <a:xfrm rot="16200000">
            <a:off x="4753406" y="3355189"/>
            <a:ext cx="30376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Birth with no Father Present  (%)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524134" y="115669"/>
            <a:ext cx="914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Impacts of Moving to Opportunity on Adults’ Earnings</a:t>
            </a:r>
          </a:p>
        </p:txBody>
      </p:sp>
      <p:sp>
        <p:nvSpPr>
          <p:cNvPr id="97" name="Rectangle 92"/>
          <p:cNvSpPr>
            <a:spLocks noChangeArrowheads="1"/>
          </p:cNvSpPr>
          <p:nvPr/>
        </p:nvSpPr>
        <p:spPr bwMode="auto">
          <a:xfrm>
            <a:off x="6090575" y="254005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Rectangle 92"/>
          <p:cNvSpPr>
            <a:spLocks noChangeArrowheads="1"/>
          </p:cNvSpPr>
          <p:nvPr/>
        </p:nvSpPr>
        <p:spPr bwMode="auto">
          <a:xfrm>
            <a:off x="6090577" y="254005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Line 144"/>
          <p:cNvSpPr>
            <a:spLocks noChangeShapeType="1"/>
          </p:cNvSpPr>
          <p:nvPr/>
        </p:nvSpPr>
        <p:spPr bwMode="auto">
          <a:xfrm>
            <a:off x="4315560" y="5860730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145"/>
          <p:cNvSpPr>
            <a:spLocks noChangeShapeType="1"/>
          </p:cNvSpPr>
          <p:nvPr/>
        </p:nvSpPr>
        <p:spPr bwMode="auto">
          <a:xfrm>
            <a:off x="4315560" y="5144768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Line 146"/>
          <p:cNvSpPr>
            <a:spLocks noChangeShapeType="1"/>
          </p:cNvSpPr>
          <p:nvPr/>
        </p:nvSpPr>
        <p:spPr bwMode="auto">
          <a:xfrm>
            <a:off x="4315560" y="4424043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Line 147"/>
          <p:cNvSpPr>
            <a:spLocks noChangeShapeType="1"/>
          </p:cNvSpPr>
          <p:nvPr/>
        </p:nvSpPr>
        <p:spPr bwMode="auto">
          <a:xfrm>
            <a:off x="4315560" y="3704905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Line 148"/>
          <p:cNvSpPr>
            <a:spLocks noChangeShapeType="1"/>
          </p:cNvSpPr>
          <p:nvPr/>
        </p:nvSpPr>
        <p:spPr bwMode="auto">
          <a:xfrm>
            <a:off x="4315560" y="2988943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Line 149"/>
          <p:cNvSpPr>
            <a:spLocks noChangeShapeType="1"/>
          </p:cNvSpPr>
          <p:nvPr/>
        </p:nvSpPr>
        <p:spPr bwMode="auto">
          <a:xfrm>
            <a:off x="4315560" y="2268218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Line 150"/>
          <p:cNvSpPr>
            <a:spLocks noChangeShapeType="1"/>
          </p:cNvSpPr>
          <p:nvPr/>
        </p:nvSpPr>
        <p:spPr bwMode="auto">
          <a:xfrm>
            <a:off x="4315560" y="1553843"/>
            <a:ext cx="414265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Rectangle 151"/>
          <p:cNvSpPr>
            <a:spLocks noChangeArrowheads="1"/>
          </p:cNvSpPr>
          <p:nvPr/>
        </p:nvSpPr>
        <p:spPr bwMode="auto">
          <a:xfrm>
            <a:off x="4436909" y="2490477"/>
            <a:ext cx="1112195" cy="3370263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Rectangle 152"/>
          <p:cNvSpPr>
            <a:spLocks noChangeArrowheads="1"/>
          </p:cNvSpPr>
          <p:nvPr/>
        </p:nvSpPr>
        <p:spPr bwMode="auto">
          <a:xfrm>
            <a:off x="5833496" y="2352358"/>
            <a:ext cx="1114007" cy="3508375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8" name="Rectangle 153"/>
          <p:cNvSpPr>
            <a:spLocks noChangeArrowheads="1"/>
          </p:cNvSpPr>
          <p:nvPr/>
        </p:nvSpPr>
        <p:spPr bwMode="auto">
          <a:xfrm>
            <a:off x="7224640" y="2755580"/>
            <a:ext cx="1119440" cy="3105150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" name="Line 154"/>
          <p:cNvSpPr>
            <a:spLocks noChangeShapeType="1"/>
          </p:cNvSpPr>
          <p:nvPr/>
        </p:nvSpPr>
        <p:spPr bwMode="auto">
          <a:xfrm flipV="1">
            <a:off x="6389587" y="1598369"/>
            <a:ext cx="0" cy="15017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0" name="Line 155"/>
          <p:cNvSpPr>
            <a:spLocks noChangeShapeType="1"/>
          </p:cNvSpPr>
          <p:nvPr/>
        </p:nvSpPr>
        <p:spPr bwMode="auto">
          <a:xfrm>
            <a:off x="6346131" y="1598293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1" name="Line 156"/>
          <p:cNvSpPr>
            <a:spLocks noChangeShapeType="1"/>
          </p:cNvSpPr>
          <p:nvPr/>
        </p:nvSpPr>
        <p:spPr bwMode="auto">
          <a:xfrm>
            <a:off x="6346131" y="3100068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" name="Line 157"/>
          <p:cNvSpPr>
            <a:spLocks noChangeShapeType="1"/>
          </p:cNvSpPr>
          <p:nvPr/>
        </p:nvSpPr>
        <p:spPr bwMode="auto">
          <a:xfrm flipV="1">
            <a:off x="7780737" y="1847530"/>
            <a:ext cx="0" cy="181768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Line 158"/>
          <p:cNvSpPr>
            <a:spLocks noChangeShapeType="1"/>
          </p:cNvSpPr>
          <p:nvPr/>
        </p:nvSpPr>
        <p:spPr bwMode="auto">
          <a:xfrm>
            <a:off x="7744561" y="1847530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" name="Line 159"/>
          <p:cNvSpPr>
            <a:spLocks noChangeShapeType="1"/>
          </p:cNvSpPr>
          <p:nvPr/>
        </p:nvSpPr>
        <p:spPr bwMode="auto">
          <a:xfrm>
            <a:off x="7744561" y="3665218"/>
            <a:ext cx="81513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Line 160"/>
          <p:cNvSpPr>
            <a:spLocks noChangeShapeType="1"/>
          </p:cNvSpPr>
          <p:nvPr/>
        </p:nvSpPr>
        <p:spPr bwMode="auto">
          <a:xfrm flipV="1">
            <a:off x="4315544" y="1088705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Line 161"/>
          <p:cNvSpPr>
            <a:spLocks noChangeShapeType="1"/>
          </p:cNvSpPr>
          <p:nvPr/>
        </p:nvSpPr>
        <p:spPr bwMode="auto">
          <a:xfrm flipH="1">
            <a:off x="4246762" y="5860730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Rectangle 162"/>
          <p:cNvSpPr>
            <a:spLocks noChangeArrowheads="1"/>
          </p:cNvSpPr>
          <p:nvPr/>
        </p:nvSpPr>
        <p:spPr bwMode="auto">
          <a:xfrm rot="16200000">
            <a:off x="3929344" y="570462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Line 163"/>
          <p:cNvSpPr>
            <a:spLocks noChangeShapeType="1"/>
          </p:cNvSpPr>
          <p:nvPr/>
        </p:nvSpPr>
        <p:spPr bwMode="auto">
          <a:xfrm flipH="1">
            <a:off x="4246762" y="5144768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Rectangle 164"/>
          <p:cNvSpPr>
            <a:spLocks noChangeArrowheads="1"/>
          </p:cNvSpPr>
          <p:nvPr/>
        </p:nvSpPr>
        <p:spPr bwMode="auto">
          <a:xfrm rot="16200000">
            <a:off x="3929344" y="498707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165"/>
          <p:cNvSpPr>
            <a:spLocks noChangeShapeType="1"/>
          </p:cNvSpPr>
          <p:nvPr/>
        </p:nvSpPr>
        <p:spPr bwMode="auto">
          <a:xfrm flipH="1">
            <a:off x="4246762" y="4424043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Rectangle 166"/>
          <p:cNvSpPr>
            <a:spLocks noChangeArrowheads="1"/>
          </p:cNvSpPr>
          <p:nvPr/>
        </p:nvSpPr>
        <p:spPr bwMode="auto">
          <a:xfrm rot="16200000">
            <a:off x="3929344" y="426635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167"/>
          <p:cNvSpPr>
            <a:spLocks noChangeShapeType="1"/>
          </p:cNvSpPr>
          <p:nvPr/>
        </p:nvSpPr>
        <p:spPr bwMode="auto">
          <a:xfrm flipH="1">
            <a:off x="4246762" y="3704905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Rectangle 168"/>
          <p:cNvSpPr>
            <a:spLocks noChangeArrowheads="1"/>
          </p:cNvSpPr>
          <p:nvPr/>
        </p:nvSpPr>
        <p:spPr bwMode="auto">
          <a:xfrm rot="16200000">
            <a:off x="3887172" y="3544006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Line 169"/>
          <p:cNvSpPr>
            <a:spLocks noChangeShapeType="1"/>
          </p:cNvSpPr>
          <p:nvPr/>
        </p:nvSpPr>
        <p:spPr bwMode="auto">
          <a:xfrm flipH="1">
            <a:off x="4246762" y="2988943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Rectangle 170"/>
          <p:cNvSpPr>
            <a:spLocks noChangeArrowheads="1"/>
          </p:cNvSpPr>
          <p:nvPr/>
        </p:nvSpPr>
        <p:spPr bwMode="auto">
          <a:xfrm rot="16200000">
            <a:off x="3880556" y="2829663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171"/>
          <p:cNvSpPr>
            <a:spLocks noChangeShapeType="1"/>
          </p:cNvSpPr>
          <p:nvPr/>
        </p:nvSpPr>
        <p:spPr bwMode="auto">
          <a:xfrm flipH="1">
            <a:off x="4246762" y="2268218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Rectangle 172"/>
          <p:cNvSpPr>
            <a:spLocks noChangeArrowheads="1"/>
          </p:cNvSpPr>
          <p:nvPr/>
        </p:nvSpPr>
        <p:spPr bwMode="auto">
          <a:xfrm rot="16200000">
            <a:off x="3880556" y="2108938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15000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173"/>
          <p:cNvSpPr>
            <a:spLocks noChangeShapeType="1"/>
          </p:cNvSpPr>
          <p:nvPr/>
        </p:nvSpPr>
        <p:spPr bwMode="auto">
          <a:xfrm flipH="1">
            <a:off x="4246762" y="1553843"/>
            <a:ext cx="6883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Rectangle 174"/>
          <p:cNvSpPr>
            <a:spLocks noChangeArrowheads="1"/>
          </p:cNvSpPr>
          <p:nvPr/>
        </p:nvSpPr>
        <p:spPr bwMode="auto">
          <a:xfrm rot="16200000">
            <a:off x="3880556" y="1394563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17000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Line 176"/>
          <p:cNvSpPr>
            <a:spLocks noChangeShapeType="1"/>
          </p:cNvSpPr>
          <p:nvPr/>
        </p:nvSpPr>
        <p:spPr bwMode="auto">
          <a:xfrm>
            <a:off x="4315560" y="5965505"/>
            <a:ext cx="414265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Line 177"/>
          <p:cNvSpPr>
            <a:spLocks noChangeShapeType="1"/>
          </p:cNvSpPr>
          <p:nvPr/>
        </p:nvSpPr>
        <p:spPr bwMode="auto">
          <a:xfrm>
            <a:off x="4993005" y="5965581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Line 179"/>
          <p:cNvSpPr>
            <a:spLocks noChangeShapeType="1"/>
          </p:cNvSpPr>
          <p:nvPr/>
        </p:nvSpPr>
        <p:spPr bwMode="auto">
          <a:xfrm>
            <a:off x="6389587" y="5965581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Line 181"/>
          <p:cNvSpPr>
            <a:spLocks noChangeShapeType="1"/>
          </p:cNvSpPr>
          <p:nvPr/>
        </p:nvSpPr>
        <p:spPr bwMode="auto">
          <a:xfrm>
            <a:off x="7780737" y="5965581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Rectangle 183"/>
          <p:cNvSpPr>
            <a:spLocks noChangeArrowheads="1"/>
          </p:cNvSpPr>
          <p:nvPr/>
        </p:nvSpPr>
        <p:spPr bwMode="auto">
          <a:xfrm>
            <a:off x="6366040" y="6216406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Rectangle 40"/>
          <p:cNvSpPr>
            <a:spLocks noChangeArrowheads="1"/>
          </p:cNvSpPr>
          <p:nvPr/>
        </p:nvSpPr>
        <p:spPr bwMode="auto">
          <a:xfrm rot="16200000">
            <a:off x="2242350" y="3344679"/>
            <a:ext cx="31337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Individual Earnings at Age ≥ 24 ($)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Rectangle 86"/>
          <p:cNvSpPr>
            <a:spLocks noChangeArrowheads="1"/>
          </p:cNvSpPr>
          <p:nvPr/>
        </p:nvSpPr>
        <p:spPr bwMode="auto">
          <a:xfrm>
            <a:off x="4667392" y="6060831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Rectangle 88"/>
          <p:cNvSpPr>
            <a:spLocks noChangeArrowheads="1"/>
          </p:cNvSpPr>
          <p:nvPr/>
        </p:nvSpPr>
        <p:spPr bwMode="auto">
          <a:xfrm>
            <a:off x="5973309" y="6060831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 8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Rectangle 193"/>
          <p:cNvSpPr>
            <a:spLocks noChangeArrowheads="1"/>
          </p:cNvSpPr>
          <p:nvPr/>
        </p:nvSpPr>
        <p:spPr bwMode="auto">
          <a:xfrm>
            <a:off x="7163927" y="6060832"/>
            <a:ext cx="12535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Voucher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449635" y="4673316"/>
            <a:ext cx="111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$14,381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841698" y="4673316"/>
            <a:ext cx="111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$14,778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235853" y="4675219"/>
            <a:ext cx="111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$13,647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231924" y="5016216"/>
            <a:ext cx="112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0.569 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830441" y="5016216"/>
            <a:ext cx="1128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0.711 </a:t>
            </a:r>
          </a:p>
        </p:txBody>
      </p:sp>
    </p:spTree>
    <p:extLst>
      <p:ext uri="{BB962C8B-B14F-4D97-AF65-F5344CB8AC3E}">
        <p14:creationId xmlns:p14="http://schemas.microsoft.com/office/powerpoint/2010/main" val="31086665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EOP - preliminary colors">
      <a:dk1>
        <a:srgbClr val="FFFFFF"/>
      </a:dk1>
      <a:lt1>
        <a:srgbClr val="262626"/>
      </a:lt1>
      <a:dk2>
        <a:srgbClr val="29B6A4"/>
      </a:dk2>
      <a:lt2>
        <a:srgbClr val="2B8F43"/>
      </a:lt2>
      <a:accent1>
        <a:srgbClr val="6BBD43"/>
      </a:accent1>
      <a:accent2>
        <a:srgbClr val="015B59"/>
      </a:accent2>
      <a:accent3>
        <a:srgbClr val="7BCDCE"/>
      </a:accent3>
      <a:accent4>
        <a:srgbClr val="0073A2"/>
      </a:accent4>
      <a:accent5>
        <a:srgbClr val="7F4892"/>
      </a:accent5>
      <a:accent6>
        <a:srgbClr val="E54060"/>
      </a:accent6>
      <a:hlink>
        <a:srgbClr val="FAA523"/>
      </a:hlink>
      <a:folHlink>
        <a:srgbClr val="FFD400"/>
      </a:folHlink>
    </a:clrScheme>
    <a:fontScheme name="OppHub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EOP - preliminary colors">
      <a:dk1>
        <a:srgbClr val="FFFFFF"/>
      </a:dk1>
      <a:lt1>
        <a:srgbClr val="262626"/>
      </a:lt1>
      <a:dk2>
        <a:srgbClr val="29B6A4"/>
      </a:dk2>
      <a:lt2>
        <a:srgbClr val="2B8F43"/>
      </a:lt2>
      <a:accent1>
        <a:srgbClr val="6BBD43"/>
      </a:accent1>
      <a:accent2>
        <a:srgbClr val="015B59"/>
      </a:accent2>
      <a:accent3>
        <a:srgbClr val="7BCDCE"/>
      </a:accent3>
      <a:accent4>
        <a:srgbClr val="0073A2"/>
      </a:accent4>
      <a:accent5>
        <a:srgbClr val="7F4892"/>
      </a:accent5>
      <a:accent6>
        <a:srgbClr val="E54060"/>
      </a:accent6>
      <a:hlink>
        <a:srgbClr val="FAA523"/>
      </a:hlink>
      <a:folHlink>
        <a:srgbClr val="FFD400"/>
      </a:folHlink>
    </a:clrScheme>
    <a:fontScheme name="OppHub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eamer Template">
  <a:themeElements>
    <a:clrScheme name="Beamer Slides - Title and Outlines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Beamer Slides - Title and Outlines">
      <a:majorFont>
        <a:latin typeface="cmss10"/>
        <a:ea typeface=""/>
        <a:cs typeface="Arial"/>
      </a:majorFont>
      <a:minorFont>
        <a:latin typeface="cmss10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er Slides - Title and Out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 Slides - Title and Outlin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 Slides - Title and Outlines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Office Theme">
  <a:themeElements>
    <a:clrScheme name="EOP - preliminary colors">
      <a:dk1>
        <a:srgbClr val="FFFFFF"/>
      </a:dk1>
      <a:lt1>
        <a:srgbClr val="262626"/>
      </a:lt1>
      <a:dk2>
        <a:srgbClr val="29B6A4"/>
      </a:dk2>
      <a:lt2>
        <a:srgbClr val="2B8F43"/>
      </a:lt2>
      <a:accent1>
        <a:srgbClr val="6BBD43"/>
      </a:accent1>
      <a:accent2>
        <a:srgbClr val="015B59"/>
      </a:accent2>
      <a:accent3>
        <a:srgbClr val="7BCDCE"/>
      </a:accent3>
      <a:accent4>
        <a:srgbClr val="0073A2"/>
      </a:accent4>
      <a:accent5>
        <a:srgbClr val="7F4892"/>
      </a:accent5>
      <a:accent6>
        <a:srgbClr val="E54060"/>
      </a:accent6>
      <a:hlink>
        <a:srgbClr val="FAA523"/>
      </a:hlink>
      <a:folHlink>
        <a:srgbClr val="FFD400"/>
      </a:folHlink>
    </a:clrScheme>
    <a:fontScheme name="OppHub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Override1.xml><?xml version="1.0" encoding="utf-8"?>
<a:themeOverride xmlns:a="http://schemas.openxmlformats.org/drawingml/2006/main">
  <a:clrScheme name="Beamer Slides - Title and Outlines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2446</Words>
  <Application>Microsoft Office PowerPoint</Application>
  <PresentationFormat>Custom</PresentationFormat>
  <Paragraphs>676</Paragraphs>
  <Slides>47</Slides>
  <Notes>43</Notes>
  <HiddenSlides>0</HiddenSlides>
  <MMClips>1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4_Office Theme</vt:lpstr>
      <vt:lpstr>3_Beamer Template</vt:lpstr>
      <vt:lpstr>2_Office Theme</vt:lpstr>
      <vt:lpstr>13_Office Theme</vt:lpstr>
      <vt:lpstr>10_Office Theme</vt:lpstr>
      <vt:lpstr>14_Office Theme</vt:lpstr>
      <vt:lpstr>15_Office Theme</vt:lpstr>
      <vt:lpstr>17_Office Theme</vt:lpstr>
      <vt:lpstr>19_Office Theme</vt:lpstr>
      <vt:lpstr>11_Office Theme</vt:lpstr>
      <vt:lpstr>12_Office Theme</vt:lpstr>
      <vt:lpstr>Office Theme</vt:lpstr>
      <vt:lpstr>1_Office Theme</vt:lpstr>
      <vt:lpstr>18_Office Theme</vt:lpstr>
      <vt:lpstr>3_Office Theme</vt:lpstr>
      <vt:lpstr>6_Office Theme</vt:lpstr>
      <vt:lpstr>5_Office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Analysis of MTO Experimental Impacts</vt:lpstr>
      <vt:lpstr>PowerPoint Presentation</vt:lpstr>
      <vt:lpstr>PowerPoint Presentation</vt:lpstr>
      <vt:lpstr>PowerPoint Presentation</vt:lpstr>
      <vt:lpstr>PowerPoint Presentation</vt:lpstr>
      <vt:lpstr>Limitations of Randomized Experiments</vt:lpstr>
      <vt:lpstr>Limitations of Randomized Experiments</vt:lpstr>
      <vt:lpstr>PowerPoint Presentation</vt:lpstr>
      <vt:lpstr>PowerPoint Presentation</vt:lpstr>
      <vt:lpstr>Limitations of Randomized Experiments</vt:lpstr>
      <vt:lpstr>Quasi-Experimental Methods</vt:lpstr>
      <vt:lpstr>Quasi-Experimental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Chetty, Raj</dc:creator>
  <cp:lastModifiedBy>Raj</cp:lastModifiedBy>
  <cp:revision>23</cp:revision>
  <dcterms:created xsi:type="dcterms:W3CDTF">2019-02-05T05:08:05Z</dcterms:created>
  <dcterms:modified xsi:type="dcterms:W3CDTF">2019-05-15T05:26:48Z</dcterms:modified>
</cp:coreProperties>
</file>