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97641" r:id="rId1"/>
    <p:sldMasterId id="2147497648" r:id="rId2"/>
    <p:sldMasterId id="2147497768" r:id="rId3"/>
    <p:sldMasterId id="2147497828" r:id="rId4"/>
    <p:sldMasterId id="2147497852" r:id="rId5"/>
    <p:sldMasterId id="2147497860" r:id="rId6"/>
    <p:sldMasterId id="2147497872" r:id="rId7"/>
    <p:sldMasterId id="2147497901" r:id="rId8"/>
    <p:sldMasterId id="2147497913" r:id="rId9"/>
  </p:sldMasterIdLst>
  <p:notesMasterIdLst>
    <p:notesMasterId r:id="rId48"/>
  </p:notesMasterIdLst>
  <p:handoutMasterIdLst>
    <p:handoutMasterId r:id="rId49"/>
  </p:handoutMasterIdLst>
  <p:sldIdLst>
    <p:sldId id="2756" r:id="rId10"/>
    <p:sldId id="1911" r:id="rId11"/>
    <p:sldId id="1842" r:id="rId12"/>
    <p:sldId id="1903" r:id="rId13"/>
    <p:sldId id="2752" r:id="rId14"/>
    <p:sldId id="2753" r:id="rId15"/>
    <p:sldId id="2754" r:id="rId16"/>
    <p:sldId id="2755" r:id="rId17"/>
    <p:sldId id="1884" r:id="rId18"/>
    <p:sldId id="1883" r:id="rId19"/>
    <p:sldId id="1885" r:id="rId20"/>
    <p:sldId id="1912" r:id="rId21"/>
    <p:sldId id="1849" r:id="rId22"/>
    <p:sldId id="2777" r:id="rId23"/>
    <p:sldId id="1851" r:id="rId24"/>
    <p:sldId id="1852" r:id="rId25"/>
    <p:sldId id="1853" r:id="rId26"/>
    <p:sldId id="1854" r:id="rId27"/>
    <p:sldId id="1855" r:id="rId28"/>
    <p:sldId id="1856" r:id="rId29"/>
    <p:sldId id="1857" r:id="rId30"/>
    <p:sldId id="1910" r:id="rId31"/>
    <p:sldId id="2790" r:id="rId32"/>
    <p:sldId id="1921" r:id="rId33"/>
    <p:sldId id="2476" r:id="rId34"/>
    <p:sldId id="383" r:id="rId35"/>
    <p:sldId id="2774" r:id="rId36"/>
    <p:sldId id="2775" r:id="rId37"/>
    <p:sldId id="2791" r:id="rId38"/>
    <p:sldId id="2792" r:id="rId39"/>
    <p:sldId id="2793" r:id="rId40"/>
    <p:sldId id="2794" r:id="rId41"/>
    <p:sldId id="2795" r:id="rId42"/>
    <p:sldId id="2796" r:id="rId43"/>
    <p:sldId id="2797" r:id="rId44"/>
    <p:sldId id="2798" r:id="rId45"/>
    <p:sldId id="2799" r:id="rId46"/>
    <p:sldId id="2800" r:id="rId4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1A476F"/>
    <a:srgbClr val="CD375D"/>
    <a:srgbClr val="6CA62C"/>
    <a:srgbClr val="006600"/>
    <a:srgbClr val="F0F7FA"/>
    <a:srgbClr val="EDF6F9"/>
    <a:srgbClr val="E5F2F7"/>
    <a:srgbClr val="F3F9FB"/>
    <a:srgbClr val="E8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4561" autoAdjust="0"/>
  </p:normalViewPr>
  <p:slideViewPr>
    <p:cSldViewPr>
      <p:cViewPr varScale="1">
        <p:scale>
          <a:sx n="112" d="100"/>
          <a:sy n="112" d="100"/>
        </p:scale>
        <p:origin x="-33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4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7862519-F60B-45CB-9A87-78CA7E34BA54}" type="slidenum">
              <a:rPr lang="en-US">
                <a:latin typeface="cmss10"/>
                <a:cs typeface="CMU Bright" panose="02000603000000000000" pitchFamily="2" charset="0"/>
              </a:rPr>
              <a:pPr>
                <a:defRPr/>
              </a:pPr>
              <a:t>‹#›</a:t>
            </a:fld>
            <a:endParaRPr lang="en-US" dirty="0">
              <a:latin typeface="cmss10"/>
              <a:cs typeface="CMU Br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36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2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0725"/>
            <a:ext cx="6396038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Chalkboard"/>
                <a:ea typeface="ＭＳ Ｐゴシック" pitchFamily="34" charset="-128"/>
                <a:cs typeface="CMU Bright" panose="02000603000000000000" pitchFamily="2" charset="0"/>
              </a:defRPr>
            </a:lvl1pPr>
          </a:lstStyle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QtmZjMdejU?utm_source=unsplash&amp;utm_medium=referral&amp;utm_content=creditCopyTex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white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6246F5-9D12-48FD-B271-F479458B03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8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0B58-2045-4EC1-BECD-31DF6B15A98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9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0B58-2045-4EC1-BECD-31DF6B15A98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566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trike="noStrike" dirty="0"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390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527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30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745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094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007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517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35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566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trike="noStrike" dirty="0"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488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763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739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566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trike="noStrike" dirty="0"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488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409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93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97F75-E501-4039-A985-D6F14AA384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114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A0D58-E5BB-4AEB-8E48-A723ADB7B8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52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18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E37112E5-92BC-4241-9D12-5EB645B75C07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4507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566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trike="noStrike" dirty="0"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48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0B58-2045-4EC1-BECD-31DF6B15A98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9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31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32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33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34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35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36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37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trike="noStrike" baseline="0" dirty="0">
              <a:latin typeface="Arial" pitchFamily="34" charset="0"/>
              <a:cs typeface="ＭＳ Ｐゴシック" pitchFamily="34" charset="-128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3256" eaLnBrk="0" hangingPunct="0">
              <a:defRPr/>
            </a:pPr>
            <a:fld id="{CCE1E23F-720D-44B7-B9BE-9C7137B44E82}" type="slidenum">
              <a:rPr lang="en-US">
                <a:solidFill>
                  <a:srgbClr val="000000"/>
                </a:solidFill>
                <a:latin typeface="Chalkboard"/>
                <a:ea typeface="ＭＳ Ｐゴシック"/>
                <a:cs typeface="ＭＳ Ｐゴシック"/>
              </a:rPr>
              <a:pPr defTabSz="963256" eaLnBrk="0" hangingPunct="0">
                <a:defRPr/>
              </a:pPr>
              <a:t>38</a:t>
            </a:fld>
            <a:endParaRPr lang="en-US">
              <a:solidFill>
                <a:srgbClr val="000000"/>
              </a:solidFill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0B58-2045-4EC1-BECD-31DF6B15A98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0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1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85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8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0B58-2045-4EC1-BECD-31DF6B15A98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202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84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4" indent="0">
              <a:buNone/>
              <a:defRPr sz="2800"/>
            </a:lvl2pPr>
            <a:lvl3pPr marL="913544" indent="0">
              <a:buNone/>
              <a:defRPr sz="2400"/>
            </a:lvl3pPr>
            <a:lvl4pPr marL="1370319" indent="0">
              <a:buNone/>
              <a:defRPr sz="2000"/>
            </a:lvl4pPr>
            <a:lvl5pPr marL="1827089" indent="0">
              <a:buNone/>
              <a:defRPr sz="2000"/>
            </a:lvl5pPr>
            <a:lvl6pPr marL="2283864" indent="0">
              <a:buNone/>
              <a:defRPr sz="2000"/>
            </a:lvl6pPr>
            <a:lvl7pPr marL="2740634" indent="0">
              <a:buNone/>
              <a:defRPr sz="2000"/>
            </a:lvl7pPr>
            <a:lvl8pPr marL="3197408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969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56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152400"/>
            <a:ext cx="29210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855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36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7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9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59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9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22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18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43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4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8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5E3-D485-4183-95AD-B356D078D3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D9DA-A90B-4D53-A51B-8EAEEC4C7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80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811DA-1E84-49BB-94AC-A9101C30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3C7290-72C2-46B3-A354-C098248B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900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7F8BE1-DCEA-4A59-86CA-6F6392DC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F7835-25A9-4700-84E7-F1943FF4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6F5E99-8F1E-40B1-8310-F8C940AA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89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94BAE-5ADB-4D67-B752-8293158C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371347-1EF1-4B64-8C3B-252872F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2CF92-F30D-45AA-8D4E-001F5B18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3A1F00-1DBC-4D9C-AD35-181963BE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5CEBF-6147-485F-BB40-FF3D857F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7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AFC31-7739-410D-B0CE-312C9ED0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6D15DA-55FA-4856-857E-C8C0FDC99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F940ED-A3C7-45F2-ABCF-EBFB0BA1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F3EC63-C59D-4F58-BD93-F4C908DA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F03D8-ED25-4470-902F-D9B67333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B37FF-1292-4028-B098-15B94C5C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29938-6F94-4905-9DC1-77EE06976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8934AC-3B70-4B25-88F7-351BDE66A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C84AA5-D92F-43CE-944D-5F40776F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DFBD79-05ED-40A3-A1A3-1B44FE4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61B604-54AA-453A-A80F-4D9518AB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6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98D94-0EFE-4025-9BC2-1627602F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158272-5A19-486B-86A8-7553388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E77CE0-DFF4-4AEC-A97C-AD55096D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11AA36-74C0-4D85-B3AF-4C79ABBAD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CB6D3A-873E-4B03-9189-FDC65B648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B3B58D-A7C5-49BB-B900-E63AE8A0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16A5E7-C69D-48FE-A1A2-A5E56C5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8A8C26-52A9-427D-901D-E274DB7C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7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1" y="1143001"/>
            <a:ext cx="1109556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514600"/>
            <a:ext cx="8534400" cy="3124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8000" y="1219200"/>
            <a:ext cx="11074400" cy="685800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43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BBAE6-38A6-422E-87F4-3E49B615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D51B3E-2134-48B1-87BD-8C1A1DD7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3FCBBE-AB2D-4B34-9FBF-A79E94CC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904DCD-922E-43EF-8B17-78914811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1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D730A4-4216-4A2D-A3DE-4E7C631E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E29AC2-ACBD-4182-A57E-96CC15FD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A12B8A-19AA-4D0D-8A88-B4FF0F4E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5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58C2E-B101-4DBD-A251-8621ED17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C9C9FE-F462-42E3-B92E-2169BD7B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E1C612-BDC6-4E27-B801-7DFBFDF0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78507A-ED57-49A7-87D5-CEF34A5D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3360E1-FB9C-4FAA-92A3-785F608F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A1973-4070-48FF-A8E7-4DFBA616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E8CC2-D002-43EB-A973-96931F58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74C72C-1224-427C-BBEA-4975F0902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902F7F-69D7-4FED-8573-883814E8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3DC21A-88CE-415C-B0F9-86D38732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ED1EF3-37A8-49F9-9DDA-2E4B0308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636049-CA47-494C-874F-D97F2769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7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910A7-4B8B-4707-BAB9-C162DCEE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34E463-5FA7-4B3D-A684-E6382E61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C5562F-51A4-471D-892A-97259BD9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B81697-FB1D-4332-A2C7-38C8E59B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D78F5-BC24-4CEA-9D65-075C2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1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024BBE-F1E8-43ED-8A33-3B8658721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9CBBDE-CF88-46AC-8463-7F23F0C9F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0ABE6-1BC6-4123-83E6-60BFAE0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D9F9C4-8E7E-4B46-B16C-D69833B7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23545-55A2-42E8-9341-8E00F202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24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3540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56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3723E-52E3-4769-B594-6808A13B9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06D5FC-D8DA-4E36-9D89-17A2F9F54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FFBA67-BBAE-42F4-9EB8-01DD06C7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5A1E-C7CE-42AF-B935-FE0505BE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E6C750-A534-42C5-B962-7A8ABEF8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17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1811C-188B-48B9-8936-0CB2F868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7BB93-8C60-4C13-8DBD-2FE1B22B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2FDFCE-E705-4859-AE3D-F169C7AA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6621BF-0AD2-4875-899B-505C6793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0899C-A83F-4863-94BA-0A66B8FE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7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471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BAF01-35DB-4F73-AD44-2DC78AF9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ED0B7-C523-448A-BB0C-7B74D9E2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B280FD-C0A3-4D26-9624-F6425F3C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58CF5-6DD7-4A50-AB5B-A584D77A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EA3119-52CE-42FE-8BB4-9ABD0CE0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5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96A17F-F69F-4319-A3F5-6410B933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BAD36-3F45-40DB-B3E8-0FE4B2D85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643A3C-0608-411B-9B16-7627954A7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2DA517-3C98-45C9-8541-245DC234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07553B-7CD7-4268-9C80-7E30F044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938DC4-A860-46AC-B5BD-7939279E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70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FCD940-4CEC-48A7-8538-4B979AE0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B9375F-78AD-4BBB-B7E4-6A9892E6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5D8A6A-DC16-4471-9AC5-EF479B58C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9C83F8-1D7F-4CF2-AE46-A5E00FC92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B45C82-DE36-4F94-BAD9-466C35920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2C2073-C8CE-45DE-A518-4B7C764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0D81EA-10D8-48BF-A8D5-969BE802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21BD69-A3EB-44E4-ABE0-F00C80E9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3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DCA6-BA3F-471F-85D4-B7A10654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BF77E1-7350-4CE5-95EA-02501D6E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052132-920E-430A-87D5-0971624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056773-5AB4-4701-8BE2-2E79F264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3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C13CC-D96F-44F0-A0C5-AEE774AB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3AA7CF-9174-4498-A4A1-B29E22C4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30C100-990E-4BCD-A018-3788B12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47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E8400-ED1C-4133-85D7-359B97C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5C02EC-C3E1-4436-8DD8-7A58C89B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F9017A-CE5F-4860-A80F-2A0E487B1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F0C04F-9B64-4D8D-88B7-0687739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3874F1-4751-4133-949B-9BDB4965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852BDB-8547-4E13-956E-176A2D5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07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403D0-D606-4293-840B-7A18147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1DE3C7-77E1-40E5-A914-7D2482810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638FED-4770-40C5-866C-214F7FB8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2D5DDC-B45D-4C86-BC4E-049F2458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31D50D-B7EC-45BB-8008-B6F28962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096BAD-EAB3-4FD5-B32D-9AFBB604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99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A379E-4CE0-41F3-AFE3-7A84A963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2A0964-6447-460C-9961-892176BC3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57DB-09D5-4363-9C3D-BC1630FA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FFFD98-B2CF-45B4-8CDB-017BE73E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D9EAC2-0905-4731-B007-07630FBC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14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FDEBCB-8249-4106-A8E4-AB1BB042D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0D59ED-89DC-43C7-826A-5E90DB323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98E7FA-5A79-4256-93CE-609EB701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55660-6521-4F6B-A422-E126549F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84CEC-5A61-40E6-9183-D3338BF1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8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97" y="258117"/>
            <a:ext cx="10998199" cy="5060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5"/>
            <a:ext cx="10998200" cy="52673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5800" indent="-228600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3000" indent="-228600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74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24080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4" indent="0">
              <a:buNone/>
              <a:defRPr sz="1800"/>
            </a:lvl2pPr>
            <a:lvl3pPr marL="913544" indent="0">
              <a:buNone/>
              <a:defRPr sz="1600"/>
            </a:lvl3pPr>
            <a:lvl4pPr marL="1370319" indent="0">
              <a:buNone/>
              <a:defRPr sz="1400"/>
            </a:lvl4pPr>
            <a:lvl5pPr marL="1827089" indent="0">
              <a:buNone/>
              <a:defRPr sz="1400"/>
            </a:lvl5pPr>
            <a:lvl6pPr marL="2283864" indent="0">
              <a:buNone/>
              <a:defRPr sz="1400"/>
            </a:lvl6pPr>
            <a:lvl7pPr marL="2740634" indent="0">
              <a:buNone/>
              <a:defRPr sz="1400"/>
            </a:lvl7pPr>
            <a:lvl8pPr marL="3197408" indent="0">
              <a:buNone/>
              <a:defRPr sz="1400"/>
            </a:lvl8pPr>
            <a:lvl9pPr marL="365417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470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6" y="330739"/>
            <a:ext cx="6322978" cy="410507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6" y="4601184"/>
            <a:ext cx="6322978" cy="15581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345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54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5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25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71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05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11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38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68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580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32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62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97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499CE-C504-4689-8C5F-EECF9CEF9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573E3F-9D05-46E1-AFBA-4D280830A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07607-80E4-4360-88F7-F0306B76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837DD-1CE1-4AD4-A3F3-812A6A33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8F586-C65A-4DA6-8E4D-FE28C54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34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60BB6-D398-4F1B-B391-F60C0F7E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53E51-28A0-46FB-8488-6FF0DEC3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F5DB3-76A8-4443-B955-9D143ACA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5D9D39-2810-4488-9595-6004888F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B7934F-5EE8-43A4-A6B4-63C300AD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10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E9A69D-2B84-4C71-AB66-EC1A65B6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A305AD-A12B-4A0C-9327-AB34D54D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C97869-80F4-473E-8ADD-52610BD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00631-569F-4D22-8F95-98BD1011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E27D4F-2A6B-4570-94DF-0424A8A0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86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02FFB-78D7-4C28-9F83-A8104BF4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436E4D-2FD0-477F-86CD-DE3E693F2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1B70A6-AF25-4899-8A3F-411AEBC5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B50A23-9383-44F6-95C9-EDEED960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EAFC4-7C27-4BD9-8471-B3C9765D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4D139D-CC85-4A7E-8B1D-82E2D55C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8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1E4DC-C349-4012-A35E-AC141056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85C5EF-8277-43FE-91BF-6BA5ABBC7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8AD1F-F3B6-467B-B3E5-51E5A87EA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C16773-FAEF-42D6-84F8-7C682F156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D41B01-9EDF-4448-9DD4-821D50D5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4871E-0776-496D-BC19-3B97CC17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1894D6-4CB7-4D55-A51B-4046283D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76C6F9-DDAC-49E5-99E4-7C594B68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12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12E70-646F-42D7-A72E-73641E2B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BD9208-2C2D-45A4-B89F-A0D003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74E006-2570-433A-8756-C719CDC9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50839E-9BDF-4662-878F-5E2A987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274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564FC-DCE5-4DF6-8B32-A622B79C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877B38-390A-4010-999C-FEAE39CD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9D41D2-DC3F-4525-B1BE-823BB6C0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31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69D36-D4DD-4907-A022-BB4C56E2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DAA3EC-A4F3-44E1-B64D-B252DBBE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9073E7-2C6B-4858-96DC-373D1FB5B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A426F8-4604-4CE5-ABF3-9DC77A9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89C79E-70D3-4C9C-AF81-2A796C9E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018B84-FF36-4A3B-BC3E-E6A4A314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6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A14F8-440C-481C-BCF4-6287F899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D550BC-85F6-4707-B8CC-B5A42B917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A554DC-78E3-4963-B506-A8256916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98BC2-9738-4CC1-8F4D-C50E9A66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9B7B66-F513-4650-B6D4-405A0B40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285554-55D7-4865-835D-BAE880F9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79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E9EB3-97B5-41DA-84F4-5C2869CF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F814D4-8F8F-4B0F-ACFA-918A279CC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16660F-648D-4A55-BED0-96CC716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373E4-8CB9-447E-A289-8B5C0234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42F1BD-C33C-419C-85DB-184DF1D5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62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D4AD8C-57F6-4B07-B646-CB79793BE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574134-B847-4330-99F7-955372BD1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005F1-0154-4D3F-8143-351D75C7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54D77-B377-40DB-A18E-46C6861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777AAF-2264-44F5-A9FB-B068D750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0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98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7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831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2" r:id="rId1"/>
    <p:sldLayoutId id="214749764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0"/>
            <a:ext cx="1107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0"/>
            <a:ext cx="12192000" cy="762000"/>
          </a:xfrm>
          <a:prstGeom prst="rect">
            <a:avLst/>
          </a:prstGeom>
          <a:solidFill>
            <a:srgbClr val="2E249E"/>
          </a:solidFill>
          <a:ln>
            <a:noFill/>
          </a:ln>
          <a:extLst/>
        </p:spPr>
        <p:txBody>
          <a:bodyPr wrap="none" lIns="91354" tIns="45678" rIns="91354" bIns="45678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Symbol" charset="2"/>
              <a:ea typeface="ＭＳ Ｐゴシック" charset="-128"/>
              <a:cs typeface="Arial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168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0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9" r:id="rId1"/>
    <p:sldLayoutId id="2147497650" r:id="rId2"/>
    <p:sldLayoutId id="2147497651" r:id="rId3"/>
    <p:sldLayoutId id="2147497652" r:id="rId4"/>
    <p:sldLayoutId id="2147497653" r:id="rId5"/>
    <p:sldLayoutId id="2147497654" r:id="rId6"/>
    <p:sldLayoutId id="2147497655" r:id="rId7"/>
    <p:sldLayoutId id="2147497656" r:id="rId8"/>
    <p:sldLayoutId id="2147497657" r:id="rId9"/>
    <p:sldLayoutId id="2147497658" r:id="rId10"/>
    <p:sldLayoutId id="2147497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5pPr>
      <a:lvl6pPr marL="45677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6pPr>
      <a:lvl7pPr marL="91354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7pPr>
      <a:lvl8pPr marL="137031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8pPr>
      <a:lvl9pPr marL="18270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Arial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5pPr>
      <a:lvl6pPr marL="2512248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6pPr>
      <a:lvl7pPr marL="2969022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7pPr>
      <a:lvl8pPr marL="3425793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8pPr>
      <a:lvl9pPr marL="3882564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8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3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69" r:id="rId1"/>
    <p:sldLayoutId id="2147497770" r:id="rId2"/>
    <p:sldLayoutId id="2147497771" r:id="rId3"/>
    <p:sldLayoutId id="2147497772" r:id="rId4"/>
    <p:sldLayoutId id="2147497773" r:id="rId5"/>
    <p:sldLayoutId id="2147497774" r:id="rId6"/>
    <p:sldLayoutId id="2147497775" r:id="rId7"/>
    <p:sldLayoutId id="2147497776" r:id="rId8"/>
    <p:sldLayoutId id="2147497777" r:id="rId9"/>
    <p:sldLayoutId id="2147497778" r:id="rId10"/>
    <p:sldLayoutId id="2147497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1053B7-D316-4D3C-A933-88404CD3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C17614-AA96-4AAC-A0DF-1A1D0113B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6BFB53-8A5D-4F24-998F-518AE0CE8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5DFEAE-9192-46BC-BF9A-749F98E45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90701-8081-4B25-AB64-B6B7E8DBA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9" r:id="rId1"/>
    <p:sldLayoutId id="2147497830" r:id="rId2"/>
    <p:sldLayoutId id="2147497831" r:id="rId3"/>
    <p:sldLayoutId id="2147497832" r:id="rId4"/>
    <p:sldLayoutId id="2147497833" r:id="rId5"/>
    <p:sldLayoutId id="2147497834" r:id="rId6"/>
    <p:sldLayoutId id="2147497835" r:id="rId7"/>
    <p:sldLayoutId id="2147497836" r:id="rId8"/>
    <p:sldLayoutId id="2147497837" r:id="rId9"/>
    <p:sldLayoutId id="2147497838" r:id="rId10"/>
    <p:sldLayoutId id="2147497839" r:id="rId11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68265" tIns="34289" rIns="68265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68265" tIns="34289" rIns="68265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25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53" r:id="rId1"/>
    <p:sldLayoutId id="2147497854" r:id="rId2"/>
  </p:sldLayoutIdLst>
  <p:txStyles>
    <p:titleStyle>
      <a:lvl1pPr algn="ctr" defTabSz="90961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10" indent="-341210" algn="l" defTabSz="909617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39046" indent="-284344" algn="l" defTabSz="9096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37090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60" indent="-227474" algn="l" defTabSz="909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36" indent="-227474" algn="l" defTabSz="909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7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8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995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942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671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61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442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9235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4182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885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352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8313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B745BF-CDFC-47AB-9266-35B4FF3C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6" tIns="45718" rIns="9138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F42137-ADEE-472D-951D-EAFA6732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18" rIns="9138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65E0E-21B6-42D7-AA3D-6CD9EAD17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115FF4-13B6-4910-AB34-8AA0362E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2D818-B650-44D9-9E0E-8E390A443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9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1" r:id="rId1"/>
    <p:sldLayoutId id="2147497862" r:id="rId2"/>
    <p:sldLayoutId id="2147497863" r:id="rId3"/>
    <p:sldLayoutId id="2147497864" r:id="rId4"/>
    <p:sldLayoutId id="2147497865" r:id="rId5"/>
    <p:sldLayoutId id="2147497866" r:id="rId6"/>
    <p:sldLayoutId id="2147497867" r:id="rId7"/>
    <p:sldLayoutId id="2147497868" r:id="rId8"/>
    <p:sldLayoutId id="2147497869" r:id="rId9"/>
    <p:sldLayoutId id="2147497870" r:id="rId10"/>
    <p:sldLayoutId id="2147497871" r:id="rId11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34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873" r:id="rId1"/>
    <p:sldLayoutId id="2147497874" r:id="rId2"/>
    <p:sldLayoutId id="2147497875" r:id="rId3"/>
    <p:sldLayoutId id="21474978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55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02" r:id="rId1"/>
    <p:sldLayoutId id="2147497903" r:id="rId2"/>
    <p:sldLayoutId id="2147497904" r:id="rId3"/>
    <p:sldLayoutId id="2147497905" r:id="rId4"/>
    <p:sldLayoutId id="2147497906" r:id="rId5"/>
    <p:sldLayoutId id="2147497907" r:id="rId6"/>
    <p:sldLayoutId id="2147497908" r:id="rId7"/>
    <p:sldLayoutId id="2147497909" r:id="rId8"/>
    <p:sldLayoutId id="2147497910" r:id="rId9"/>
    <p:sldLayoutId id="2147497911" r:id="rId10"/>
    <p:sldLayoutId id="2147497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2C41C7-2B86-4514-AC99-AD8DDB5C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F91616-299C-453C-9E7B-BDE8F77F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72F8FA-642C-49D1-B3DD-D1E183664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AFA4-F657-4F3B-8E85-2A7FB1293A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7A9B2-7EAB-479C-B43B-8F52D3FB7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84A57-FF10-48E0-9EB1-709186CE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2550-8FBA-4857-AA0D-56537483F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4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14" r:id="rId1"/>
    <p:sldLayoutId id="2147497915" r:id="rId2"/>
    <p:sldLayoutId id="2147497916" r:id="rId3"/>
    <p:sldLayoutId id="2147497917" r:id="rId4"/>
    <p:sldLayoutId id="2147497918" r:id="rId5"/>
    <p:sldLayoutId id="2147497919" r:id="rId6"/>
    <p:sldLayoutId id="2147497920" r:id="rId7"/>
    <p:sldLayoutId id="2147497921" r:id="rId8"/>
    <p:sldLayoutId id="2147497922" r:id="rId9"/>
    <p:sldLayoutId id="2147497923" r:id="rId10"/>
    <p:sldLayoutId id="21474979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00C8E7B-0686-4BFC-B5F1-F752A07E3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52" y="5589270"/>
            <a:ext cx="2695849" cy="471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996B79-6892-4840-AFBE-D6E8B9623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/>
          <a:stretch/>
        </p:blipFill>
        <p:spPr>
          <a:xfrm>
            <a:off x="1" y="0"/>
            <a:ext cx="2044254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F665EC-45F8-4C55-9A7D-53893B929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/>
          <a:stretch/>
        </p:blipFill>
        <p:spPr>
          <a:xfrm>
            <a:off x="1" y="1591253"/>
            <a:ext cx="2044256" cy="1554480"/>
          </a:xfrm>
          <a:prstGeom prst="rect">
            <a:avLst/>
          </a:prstGeom>
        </p:spPr>
      </p:pic>
      <p:pic>
        <p:nvPicPr>
          <p:cNvPr id="7" name="Picture 4" descr="https://images.unsplash.com/photo-1455849318743-b2233052fcff?ixlib=rb-0.3.5&amp;ixid=eyJhcHBfaWQiOjEyMDd9&amp;s=9da561905a3da8a8eb52a58208b4bfc0&amp;dpr=1&amp;auto=format&amp;fit=crop&amp;w=1000&amp;q=80&amp;cs=tinysrgb">
            <a:extLst>
              <a:ext uri="{FF2B5EF4-FFF2-40B4-BE49-F238E27FC236}">
                <a16:creationId xmlns:a16="http://schemas.microsoft.com/office/drawing/2014/main" xmlns="" id="{EAFC1F83-134D-4882-A129-6AC871BDD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7203"/>
          <a:stretch/>
        </p:blipFill>
        <p:spPr bwMode="auto">
          <a:xfrm>
            <a:off x="1" y="4716682"/>
            <a:ext cx="204425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cK Date">
            <a:extLst>
              <a:ext uri="{FF2B5EF4-FFF2-40B4-BE49-F238E27FC236}">
                <a16:creationId xmlns:a16="http://schemas.microsoft.com/office/drawing/2014/main" xmlns="" id="{6A99B308-B936-4FA4-B9B6-582A8368AB5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19400" y="5687787"/>
            <a:ext cx="4935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50"/>
                <a:cs typeface="Arial" panose="020B0604020202020204" pitchFamily="34" charset="0"/>
              </a:rPr>
              <a:t>Spring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5183AF-590B-4D1E-8557-E6E6F081DD98}"/>
              </a:ext>
            </a:extLst>
          </p:cNvPr>
          <p:cNvSpPr/>
          <p:nvPr/>
        </p:nvSpPr>
        <p:spPr>
          <a:xfrm>
            <a:off x="0" y="6261905"/>
            <a:ext cx="12192000" cy="596096"/>
          </a:xfrm>
          <a:prstGeom prst="rect">
            <a:avLst/>
          </a:prstGeom>
          <a:solidFill>
            <a:srgbClr val="1A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266C45-7AE3-4067-B3ED-A81E05F0F295}"/>
              </a:ext>
            </a:extLst>
          </p:cNvPr>
          <p:cNvSpPr/>
          <p:nvPr/>
        </p:nvSpPr>
        <p:spPr>
          <a:xfrm>
            <a:off x="2714288" y="1452696"/>
            <a:ext cx="8739116" cy="2308320"/>
          </a:xfrm>
          <a:prstGeom prst="rect">
            <a:avLst/>
          </a:prstGeom>
          <a:noFill/>
          <a:effectLst/>
        </p:spPr>
        <p:txBody>
          <a:bodyPr wrap="square" lIns="91364" tIns="45718" rIns="91364" bIns="45718" anchor="ctr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Using Big Data to Solve Economic and Social Problems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476F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Professor Raj Chetty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Head Section Leader: Gregory Bruich, Ph.D.</a:t>
            </a:r>
          </a:p>
        </p:txBody>
      </p:sp>
      <p:pic>
        <p:nvPicPr>
          <p:cNvPr id="1026" name="Picture 2" descr="City Lights of the United States 2012">
            <a:extLst>
              <a:ext uri="{FF2B5EF4-FFF2-40B4-BE49-F238E27FC236}">
                <a16:creationId xmlns:a16="http://schemas.microsoft.com/office/drawing/2014/main" xmlns="" id="{FD134B14-213D-451C-9B02-02CC2626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r="4795"/>
          <a:stretch/>
        </p:blipFill>
        <p:spPr bwMode="auto">
          <a:xfrm>
            <a:off x="0" y="3182506"/>
            <a:ext cx="2044255" cy="14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arvard logo">
            <a:extLst>
              <a:ext uri="{FF2B5EF4-FFF2-40B4-BE49-F238E27FC236}">
                <a16:creationId xmlns:a16="http://schemas.microsoft.com/office/drawing/2014/main" xmlns="" id="{8FEA32A3-14C0-47F3-94B5-8AA9CCB0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72918"/>
            <a:ext cx="2010049" cy="5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Identifying Causal Effects of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181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approaches to evaluating validity of this assumption:</a:t>
            </a: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siblings’ outcomes to control for family effects</a:t>
            </a:r>
          </a:p>
        </p:txBody>
      </p:sp>
    </p:spTree>
    <p:extLst>
      <p:ext uri="{BB962C8B-B14F-4D97-AF65-F5344CB8AC3E}">
        <p14:creationId xmlns:p14="http://schemas.microsoft.com/office/powerpoint/2010/main" val="21377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Identifying Causal Effects of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181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approaches to evaluating validity of this assumption:</a:t>
            </a: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siblings’ outcomes to control for family effects</a:t>
            </a:r>
          </a:p>
          <a:p>
            <a:pPr marL="800100" lvl="1" indent="-3429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differences in neighborhood effects </a:t>
            </a:r>
            <a:r>
              <a:rPr lang="en-US" sz="22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across subgroups to implement “placebo” tests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Ex: some places (e.g., low-crime areas) have better outcomes for boys than girls </a:t>
            </a:r>
          </a:p>
          <a:p>
            <a:pPr lvl="2">
              <a:buFont typeface="Arial" panose="020B0604020202020204" pitchFamily="34" charset="0"/>
              <a:buChar char="–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Move to a place where boys have high earnings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son improves in proportion to exposure but daughter does not</a:t>
            </a:r>
          </a:p>
          <a:p>
            <a:pPr lvl="2">
              <a:buFont typeface="Arial" panose="020B0604020202020204" pitchFamily="34" charset="0"/>
              <a:buChar char="–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Conclude that about two-thirds of the variation in upward mobility across areas is due to causal effects</a:t>
            </a:r>
          </a:p>
        </p:txBody>
      </p:sp>
    </p:spTree>
    <p:extLst>
      <p:ext uri="{BB962C8B-B14F-4D97-AF65-F5344CB8AC3E}">
        <p14:creationId xmlns:p14="http://schemas.microsoft.com/office/powerpoint/2010/main" val="144703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200" dirty="0">
                <a:ea typeface="ＭＳ Ｐゴシック" pitchFamily="34" charset="-128"/>
              </a:rPr>
              <a:t>Part 1</a:t>
            </a:r>
            <a:br>
              <a:rPr lang="en-US" sz="2200" dirty="0">
                <a:ea typeface="ＭＳ Ｐゴシック" pitchFamily="34" charset="-128"/>
              </a:rPr>
            </a:br>
            <a:r>
              <a:rPr lang="en-US" sz="2200" dirty="0">
                <a:ea typeface="ＭＳ Ｐゴシック" pitchFamily="34" charset="-128"/>
              </a:rPr>
              <a:t>Local Area Variation in Upward Mobility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3450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Characteristics of High-Mobility Areas</a:t>
            </a:r>
          </a:p>
        </p:txBody>
      </p:sp>
    </p:spTree>
    <p:extLst>
      <p:ext uri="{BB962C8B-B14F-4D97-AF65-F5344CB8AC3E}">
        <p14:creationId xmlns:p14="http://schemas.microsoft.com/office/powerpoint/2010/main" val="391287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Why Does Upward Mobility Differ Across Areas?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some places produce much better outcomes for disadvantaged children than others?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by characterizing the properties of areas with high rates of upward mobility using correlational analysis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places with higher mobility tend to have better jobs, schools, different institutions, …?</a:t>
            </a:r>
          </a:p>
        </p:txBody>
      </p:sp>
    </p:spTree>
    <p:extLst>
      <p:ext uri="{BB962C8B-B14F-4D97-AF65-F5344CB8AC3E}">
        <p14:creationId xmlns:p14="http://schemas.microsoft.com/office/powerpoint/2010/main" val="427788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676EEB-82BC-4C70-B1D9-ED1120F7DF09}"/>
              </a:ext>
            </a:extLst>
          </p:cNvPr>
          <p:cNvGrpSpPr/>
          <p:nvPr/>
        </p:nvGrpSpPr>
        <p:grpSpPr>
          <a:xfrm>
            <a:off x="607064" y="204598"/>
            <a:ext cx="10822936" cy="6843636"/>
            <a:chOff x="1018581" y="198967"/>
            <a:chExt cx="9579569" cy="6363030"/>
          </a:xfrm>
        </p:grpSpPr>
        <p:sp>
          <p:nvSpPr>
            <p:cNvPr id="106" name="Rectangle 105"/>
            <p:cNvSpPr/>
            <p:nvPr/>
          </p:nvSpPr>
          <p:spPr>
            <a:xfrm>
              <a:off x="2374901" y="725392"/>
              <a:ext cx="8223249" cy="4903451"/>
            </a:xfrm>
            <a:prstGeom prst="rect">
              <a:avLst/>
            </a:prstGeom>
            <a:gradFill flip="none" rotWithShape="1">
              <a:gsLst>
                <a:gs pos="37000">
                  <a:schemeClr val="bg1">
                    <a:lumMod val="95000"/>
                    <a:alpha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6443133" y="668868"/>
              <a:ext cx="0" cy="497840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374901" y="3149600"/>
              <a:ext cx="822324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802717" y="1983315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957233" y="1926167"/>
              <a:ext cx="839957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New York</a:t>
              </a: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267199" y="2057399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215351" y="2206229"/>
              <a:ext cx="1055621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Los Angeles</a:t>
              </a: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4809067" y="3492499"/>
              <a:ext cx="121920" cy="121920"/>
            </a:xfrm>
            <a:prstGeom prst="ellipse">
              <a:avLst/>
            </a:prstGeom>
            <a:solidFill>
              <a:srgbClr val="05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4933946" y="3553005"/>
              <a:ext cx="71084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Chicago</a:t>
              </a: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4512732" y="3395132"/>
              <a:ext cx="121920" cy="121920"/>
            </a:xfrm>
            <a:prstGeom prst="ellipse">
              <a:avLst/>
            </a:prstGeom>
            <a:solidFill>
              <a:srgbClr val="05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389236" y="3314762"/>
              <a:ext cx="106697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Philadelphia</a:t>
              </a: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7562851" y="3492499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7717368" y="3435351"/>
              <a:ext cx="534906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Dallas</a:t>
              </a: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6678083" y="3263899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6832601" y="3206751"/>
              <a:ext cx="532068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Miami</a:t>
              </a: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500283" y="2383365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6661151" y="2326217"/>
              <a:ext cx="103150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Washington</a:t>
              </a: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780867" y="2561165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7935385" y="2504017"/>
              <a:ext cx="742057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Houston</a:t>
              </a: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3208867" y="4303183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363385" y="4246034"/>
              <a:ext cx="61152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Detroit</a:t>
              </a: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4694767" y="1462616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4849285" y="1405467"/>
              <a:ext cx="601590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Boston</a:t>
              </a: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8574617" y="4652432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8729134" y="4595285"/>
              <a:ext cx="627130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Atlanta</a:t>
              </a: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4671484" y="1189565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4826000" y="1132417"/>
              <a:ext cx="1197505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San Francisco</a:t>
              </a: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8278283" y="2937932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8432801" y="2880783"/>
              <a:ext cx="79597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Riverside</a:t>
              </a: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6597651" y="1879600"/>
              <a:ext cx="121920" cy="121920"/>
            </a:xfrm>
            <a:prstGeom prst="ellipse">
              <a:avLst/>
            </a:prstGeom>
            <a:solidFill>
              <a:schemeClr val="bg2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6752167" y="1822450"/>
              <a:ext cx="58882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Seattle</a:t>
              </a: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5831416" y="1411815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5985933" y="1354667"/>
              <a:ext cx="1058459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Minneapolis</a:t>
              </a: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5541433" y="2429932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5522066" y="2582323"/>
              <a:ext cx="883941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San Diego</a:t>
              </a: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4957232" y="4246032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5118100" y="4188885"/>
              <a:ext cx="835700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Baltimore</a:t>
              </a: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4146551" y="1932515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184378" y="1860206"/>
              <a:ext cx="908061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Pittsburgh</a:t>
              </a: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6432551" y="4104216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6587068" y="4047067"/>
              <a:ext cx="601590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Tampa</a:t>
              </a: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8117417" y="2749548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8271934" y="2692401"/>
              <a:ext cx="617199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Denver</a:t>
              </a: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3854451" y="3932765"/>
              <a:ext cx="121920" cy="121920"/>
            </a:xfrm>
            <a:prstGeom prst="ellipse">
              <a:avLst/>
            </a:prstGeom>
            <a:solidFill>
              <a:srgbClr val="05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2966709" y="3772525"/>
              <a:ext cx="854145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Cleveland</a:t>
              </a: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4872567" y="4138083"/>
              <a:ext cx="121920" cy="121920"/>
            </a:xfrm>
            <a:prstGeom prst="ellipse">
              <a:avLst/>
            </a:prstGeom>
            <a:solidFill>
              <a:srgbClr val="05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3896365" y="4125545"/>
              <a:ext cx="88252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Cincinnati</a:t>
              </a: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128933" y="2639483"/>
              <a:ext cx="121920" cy="121920"/>
            </a:xfrm>
            <a:prstGeom prst="ellipse">
              <a:avLst/>
            </a:prstGeom>
            <a:solidFill>
              <a:schemeClr val="bg2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7283451" y="2582334"/>
              <a:ext cx="73496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Portland</a:t>
              </a: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5791199" y="3458632"/>
              <a:ext cx="121920" cy="121920"/>
            </a:xfrm>
            <a:prstGeom prst="ellipse">
              <a:avLst/>
            </a:prstGeom>
            <a:solidFill>
              <a:srgbClr val="08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5945718" y="3405718"/>
              <a:ext cx="101731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Kansas City</a:t>
              </a: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6644216" y="2258481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6803555" y="2113863"/>
              <a:ext cx="103008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Sacramento</a:t>
              </a:r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7427383" y="4881032"/>
              <a:ext cx="121920" cy="121920"/>
            </a:xfrm>
            <a:prstGeom prst="ellipse">
              <a:avLst/>
            </a:prstGeom>
            <a:solidFill>
              <a:schemeClr val="bg2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7581901" y="4830234"/>
              <a:ext cx="814418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Charlotte</a:t>
              </a:r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4203700" y="766232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4358218" y="709083"/>
              <a:ext cx="730706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San Jose</a:t>
              </a:r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8701617" y="3234265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8856134" y="3177118"/>
              <a:ext cx="1062716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San Antonio</a:t>
              </a:r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10289117" y="3452283"/>
              <a:ext cx="121920" cy="121920"/>
            </a:xfrm>
            <a:prstGeom prst="ellipse">
              <a:avLst/>
            </a:prstGeom>
            <a:solidFill>
              <a:srgbClr val="2AB6AC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9489018" y="3395134"/>
              <a:ext cx="702329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Phoenix</a:t>
              </a: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4603749" y="3953933"/>
              <a:ext cx="121920" cy="121920"/>
            </a:xfrm>
            <a:prstGeom prst="ellipse">
              <a:avLst/>
            </a:prstGeom>
            <a:solidFill>
              <a:srgbClr val="05BBAE"/>
            </a:solidFill>
            <a:ln w="17463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4787141" y="3866821"/>
              <a:ext cx="747732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St. Louis</a:t>
              </a:r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 flipH="1">
              <a:off x="2283884" y="5012267"/>
              <a:ext cx="9101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797045" y="4887385"/>
              <a:ext cx="46396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$26K</a:t>
              </a:r>
            </a:p>
          </p:txBody>
        </p:sp>
        <p:sp>
          <p:nvSpPr>
            <p:cNvPr id="77" name="Line 77"/>
            <p:cNvSpPr>
              <a:spLocks noChangeShapeType="1"/>
            </p:cNvSpPr>
            <p:nvPr/>
          </p:nvSpPr>
          <p:spPr bwMode="auto">
            <a:xfrm flipH="1">
              <a:off x="2283884" y="3714751"/>
              <a:ext cx="9101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1797045" y="3594101"/>
              <a:ext cx="46396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$30K</a:t>
              </a:r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H="1">
              <a:off x="2283884" y="2423583"/>
              <a:ext cx="9101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1797045" y="2296583"/>
              <a:ext cx="46396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$34K</a:t>
              </a:r>
            </a:p>
          </p:txBody>
        </p:sp>
        <p:sp>
          <p:nvSpPr>
            <p:cNvPr id="81" name="Line 81"/>
            <p:cNvSpPr>
              <a:spLocks noChangeShapeType="1"/>
            </p:cNvSpPr>
            <p:nvPr/>
          </p:nvSpPr>
          <p:spPr bwMode="auto">
            <a:xfrm flipH="1">
              <a:off x="2283884" y="1126067"/>
              <a:ext cx="9101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1797045" y="1001183"/>
              <a:ext cx="46396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$38K</a:t>
              </a:r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>
              <a:off x="4072467" y="5647267"/>
              <a:ext cx="0" cy="973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4008967" y="5789085"/>
              <a:ext cx="114927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>
              <a:off x="5894917" y="5647267"/>
              <a:ext cx="0" cy="973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5763684" y="5789085"/>
              <a:ext cx="22985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>
              <a:off x="7717367" y="5647267"/>
              <a:ext cx="0" cy="973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7586133" y="5789085"/>
              <a:ext cx="22985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>
              <a:off x="9535584" y="5647267"/>
              <a:ext cx="0" cy="973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65000"/>
                    <a:lumOff val="35000"/>
                  </a:srgbClr>
                </a:solidFill>
                <a:effectLst/>
                <a:uLnTx/>
                <a:uFillTx/>
                <a:latin typeface="Lucida Sans"/>
                <a:ea typeface="+mn-ea"/>
                <a:cs typeface="+mn-cs"/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9404351" y="5789085"/>
              <a:ext cx="22985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6455834" y="6333067"/>
              <a:ext cx="5817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6432551" y="198967"/>
              <a:ext cx="58173" cy="22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40C333B3-2C77-42CE-BCE7-5A4DA3780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986439" y="2673889"/>
              <a:ext cx="4554878" cy="54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037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Average Income at Age 35 of Children who Grew up in Low-Income Families</a:t>
              </a:r>
            </a:p>
          </p:txBody>
        </p:sp>
        <p:sp>
          <p:nvSpPr>
            <p:cNvPr id="108" name="Rectangle 101"/>
            <p:cNvSpPr>
              <a:spLocks noChangeArrowheads="1"/>
            </p:cNvSpPr>
            <p:nvPr/>
          </p:nvSpPr>
          <p:spPr bwMode="auto">
            <a:xfrm>
              <a:off x="4629407" y="6030563"/>
              <a:ext cx="3832303" cy="27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Job Growth Rate (%) from 1990-2010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B3A0BBB5-E12E-45B5-9A9E-451A0C8C77FA}"/>
                </a:ext>
              </a:extLst>
            </p:cNvPr>
            <p:cNvSpPr txBox="1"/>
            <p:nvPr/>
          </p:nvSpPr>
          <p:spPr>
            <a:xfrm>
              <a:off x="2503589" y="792205"/>
              <a:ext cx="2586055" cy="54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High mobility, </a:t>
              </a:r>
            </a:p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growth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0FD3A4C5-F592-4ED9-B01D-D1EFA0AD68C8}"/>
                </a:ext>
              </a:extLst>
            </p:cNvPr>
            <p:cNvSpPr txBox="1"/>
            <p:nvPr/>
          </p:nvSpPr>
          <p:spPr>
            <a:xfrm>
              <a:off x="8142912" y="5055484"/>
              <a:ext cx="2394173" cy="54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mobility, </a:t>
              </a:r>
            </a:p>
            <a:p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high growth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49B03535-B745-4293-9373-E0CFA76BA8B7}"/>
                </a:ext>
              </a:extLst>
            </p:cNvPr>
            <p:cNvSpPr txBox="1"/>
            <p:nvPr/>
          </p:nvSpPr>
          <p:spPr>
            <a:xfrm>
              <a:off x="8104534" y="792205"/>
              <a:ext cx="2439529" cy="54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High mobility, </a:t>
              </a:r>
            </a:p>
            <a:p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high growth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C15810C0-4301-4FA0-90DA-CAD6BC5B29CF}"/>
                </a:ext>
              </a:extLst>
            </p:cNvPr>
            <p:cNvSpPr txBox="1"/>
            <p:nvPr/>
          </p:nvSpPr>
          <p:spPr>
            <a:xfrm>
              <a:off x="2496610" y="5055484"/>
              <a:ext cx="2394173" cy="54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mobility, </a:t>
              </a:r>
            </a:p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62626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Lucida Sans"/>
                  <a:ea typeface="+mn-ea"/>
                  <a:cs typeface="+mn-cs"/>
                </a:rPr>
                <a:t>low growth</a:t>
              </a:r>
            </a:p>
          </p:txBody>
        </p:sp>
      </p:grpSp>
      <p:sp>
        <p:nvSpPr>
          <p:cNvPr id="94" name="Rectangle 134">
            <a:extLst>
              <a:ext uri="{FF2B5EF4-FFF2-40B4-BE49-F238E27FC236}">
                <a16:creationId xmlns:a16="http://schemas.microsoft.com/office/drawing/2014/main" xmlns="" id="{5F765316-8086-4906-9BBB-9E00B601D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27775"/>
            <a:ext cx="1193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/>
                <a:ea typeface="+mn-ea"/>
                <a:cs typeface="Arial" pitchFamily="34" charset="0"/>
              </a:rPr>
              <a:t>Upward Mobility vs. Job Growth in the 30 Largest Metro Areas</a:t>
            </a:r>
          </a:p>
        </p:txBody>
      </p:sp>
    </p:spTree>
    <p:extLst>
      <p:ext uri="{BB962C8B-B14F-4D97-AF65-F5344CB8AC3E}">
        <p14:creationId xmlns:p14="http://schemas.microsoft.com/office/powerpoint/2010/main" val="324130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Five Strongest Correlates of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racial and income segregation associated with lower levels of mobility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0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4183" y="256402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Racial Segregation in Atlanta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533401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Whites (blue), Blacks (green), Asians (red), Hispanics (orange)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7001" y="6519446"/>
            <a:ext cx="4221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Cable (2013) based on Census 2010 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6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4183" y="256402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Racial Segregation in Sacramento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533401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Whites (blue), Blacks (green), Asians (red), Hispanics (orange)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1" y="6519446"/>
            <a:ext cx="4221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Cable (2013) based on Census 2010 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7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Five Strongest Correlates of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Inequality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 with smaller middle class have much less mobility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Five Strongest Correlates of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Inequality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Quality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expenditure, smaller classes, higher test scores correlated with more mobility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88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200" dirty="0">
                <a:ea typeface="ＭＳ Ｐゴシック" pitchFamily="34" charset="-128"/>
              </a:rPr>
              <a:t>Part 1</a:t>
            </a:r>
            <a:br>
              <a:rPr lang="en-US" sz="2200" dirty="0">
                <a:ea typeface="ＭＳ Ｐゴシック" pitchFamily="34" charset="-128"/>
              </a:rPr>
            </a:br>
            <a:r>
              <a:rPr lang="en-US" sz="2200" dirty="0">
                <a:ea typeface="ＭＳ Ｐゴシック" pitchFamily="34" charset="-128"/>
              </a:rPr>
              <a:t>Local Area Variation in Upward Mobility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3450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ＭＳ Ｐゴシック" pitchFamily="34" charset="-128"/>
              </a:rPr>
              <a:t>Causal Effects of Neighborhoods</a:t>
            </a:r>
          </a:p>
        </p:txBody>
      </p:sp>
    </p:spTree>
    <p:extLst>
      <p:ext uri="{BB962C8B-B14F-4D97-AF65-F5344CB8AC3E}">
        <p14:creationId xmlns:p14="http://schemas.microsoft.com/office/powerpoint/2010/main" val="2603911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Five Strongest Correlates of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Inequality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Structure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more single parents have much lower mobility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correlation even for kids whose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parents are married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4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Five Strongest Correlates of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Inequality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Quality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Structure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Capital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 takes a village to raise a child”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Putnam (1995): “Bowling Alone”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97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200" dirty="0">
                <a:ea typeface="ＭＳ Ｐゴシック" pitchFamily="34" charset="-128"/>
              </a:rPr>
              <a:t>Part 1</a:t>
            </a:r>
            <a:br>
              <a:rPr lang="en-US" sz="2200" dirty="0">
                <a:ea typeface="ＭＳ Ｐゴシック" pitchFamily="34" charset="-128"/>
              </a:rPr>
            </a:br>
            <a:r>
              <a:rPr lang="en-US" sz="2200" dirty="0">
                <a:ea typeface="ＭＳ Ｐゴシック" pitchFamily="34" charset="-128"/>
              </a:rPr>
              <a:t>Local Area Variation in Upward Mobility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3450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Policies to Improve Upward Mobility</a:t>
            </a:r>
          </a:p>
        </p:txBody>
      </p:sp>
    </p:spTree>
    <p:extLst>
      <p:ext uri="{BB962C8B-B14F-4D97-AF65-F5344CB8AC3E}">
        <p14:creationId xmlns:p14="http://schemas.microsoft.com/office/powerpoint/2010/main" val="3820704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Policy Interest in Increasing Upward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research has shifted national conversation on poverty to focus on income mobility and the role of childhood environment</a:t>
            </a:r>
          </a:p>
        </p:txBody>
      </p:sp>
    </p:spTree>
    <p:extLst>
      <p:ext uri="{BB962C8B-B14F-4D97-AF65-F5344CB8AC3E}">
        <p14:creationId xmlns:p14="http://schemas.microsoft.com/office/powerpoint/2010/main" val="1521881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6880" r="19733"/>
          <a:stretch/>
        </p:blipFill>
        <p:spPr>
          <a:xfrm>
            <a:off x="2609088" y="365760"/>
            <a:ext cx="7664882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9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F4F1C-A4B3-41B1-8B83-9F4643EF3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4182" r="14999" b="1905"/>
          <a:stretch/>
        </p:blipFill>
        <p:spPr>
          <a:xfrm>
            <a:off x="86387" y="228600"/>
            <a:ext cx="1201922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3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950A11F-4FAF-0544-9A3F-B378FDC3BA16}"/>
              </a:ext>
            </a:extLst>
          </p:cNvPr>
          <p:cNvSpPr>
            <a:spLocks/>
          </p:cNvSpPr>
          <p:nvPr/>
        </p:nvSpPr>
        <p:spPr>
          <a:xfrm>
            <a:off x="0" y="2505670"/>
            <a:ext cx="11721258" cy="92267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venir Roman" panose="02000503020000020003" pitchFamily="2" charset="0"/>
                <a:ea typeface="Lato" charset="0"/>
                <a:cs typeface="Lato" charset="0"/>
              </a:rPr>
              <a:t>Why are we here?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85CD88-567F-D242-89E8-5640A95931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92" y="0"/>
            <a:ext cx="7108837" cy="6853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6B096-1D9F-C945-8033-EAD525B5ACA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5132">
            <a:off x="4809802" y="924729"/>
            <a:ext cx="5694107" cy="494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8E8769-9B12-6C45-BE42-65284CC5F64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76">
            <a:off x="1298807" y="496359"/>
            <a:ext cx="4629791" cy="5762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0F7D74-441F-2947-BCF2-3763A21017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205">
            <a:off x="2298838" y="281789"/>
            <a:ext cx="4058962" cy="571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35E257-A4BD-BE4E-AEB1-A3EC450BB41A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90" y="2"/>
            <a:ext cx="5655213" cy="67991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9FB976-4AAC-8B42-876F-AC583E944F63}"/>
              </a:ext>
            </a:extLst>
          </p:cNvPr>
          <p:cNvSpPr>
            <a:spLocks/>
          </p:cNvSpPr>
          <p:nvPr/>
        </p:nvSpPr>
        <p:spPr>
          <a:xfrm>
            <a:off x="7466504" y="5605200"/>
            <a:ext cx="3769599" cy="1218339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4A854ADC-A97D-4012-AE5F-7F88AE754DC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39" y="106071"/>
            <a:ext cx="6720030" cy="66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59088B-E30B-4577-AB77-AD39AE8DA594}"/>
              </a:ext>
            </a:extLst>
          </p:cNvPr>
          <p:cNvSpPr txBox="1"/>
          <p:nvPr/>
        </p:nvSpPr>
        <p:spPr>
          <a:xfrm>
            <a:off x="3128839" y="899571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January 25, 2014</a:t>
            </a:r>
          </a:p>
        </p:txBody>
      </p:sp>
    </p:spTree>
    <p:extLst>
      <p:ext uri="{BB962C8B-B14F-4D97-AF65-F5344CB8AC3E}">
        <p14:creationId xmlns:p14="http://schemas.microsoft.com/office/powerpoint/2010/main" val="167133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8595FC-0565-4393-806D-5820538F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" y="108127"/>
            <a:ext cx="5518953" cy="664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144047-6415-46E0-8B65-197EE81A0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7" y="845844"/>
            <a:ext cx="4479655" cy="492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767C0-A4B3-4967-87CA-66AB9CAC2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288305" y="4418645"/>
            <a:ext cx="359057" cy="3086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9A6D61-1336-4B3A-804B-EFD12179C441}"/>
              </a:ext>
            </a:extLst>
          </p:cNvPr>
          <p:cNvSpPr txBox="1"/>
          <p:nvPr/>
        </p:nvSpPr>
        <p:spPr>
          <a:xfrm>
            <a:off x="10465697" y="6131976"/>
            <a:ext cx="823375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$56k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B3F1E5-B5AF-439C-BCD6-5324D6544384}"/>
              </a:ext>
            </a:extLst>
          </p:cNvPr>
          <p:cNvSpPr txBox="1"/>
          <p:nvPr/>
        </p:nvSpPr>
        <p:spPr>
          <a:xfrm>
            <a:off x="9154448" y="6131976"/>
            <a:ext cx="626769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$34k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55DDE8-7D44-44D9-890A-56AFC16C8065}"/>
              </a:ext>
            </a:extLst>
          </p:cNvPr>
          <p:cNvSpPr txBox="1"/>
          <p:nvPr/>
        </p:nvSpPr>
        <p:spPr>
          <a:xfrm>
            <a:off x="7551492" y="6131976"/>
            <a:ext cx="877887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FAA8C2F-942B-497B-BB5E-2703A4343254}"/>
              </a:ext>
            </a:extLst>
          </p:cNvPr>
          <p:cNvSpPr txBox="1">
            <a:spLocks/>
          </p:cNvSpPr>
          <p:nvPr/>
        </p:nvSpPr>
        <p:spPr>
          <a:xfrm>
            <a:off x="6553200" y="228600"/>
            <a:ext cx="5518954" cy="608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Geography of Opportunity in Charlotte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59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46B6B1-29A8-43FA-B343-90284EF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23" y="128141"/>
            <a:ext cx="1123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218660">
              <a:defRPr/>
            </a:pPr>
            <a:r>
              <a:rPr lang="en-US" sz="2400" b="1" dirty="0">
                <a:solidFill>
                  <a:srgbClr val="003366"/>
                </a:solidFill>
                <a:latin typeface="Lucida Sans" panose="020B0602030504020204" pitchFamily="34" charset="0"/>
              </a:rPr>
              <a:t>Two Approaches to Increasing Upward Mobility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45DAE5-2DCC-46C1-B13A-E3EBA235B450}"/>
              </a:ext>
            </a:extLst>
          </p:cNvPr>
          <p:cNvSpPr/>
          <p:nvPr/>
        </p:nvSpPr>
        <p:spPr>
          <a:xfrm>
            <a:off x="4169181" y="1889926"/>
            <a:ext cx="67940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Font typeface="Wingdings" panose="05000000000000000000" pitchFamily="2" charset="2"/>
              <a:buChar char="§"/>
              <a:defRPr/>
            </a:pPr>
            <a:r>
              <a:rPr lang="en-US" sz="2300" b="1" dirty="0">
                <a:solidFill>
                  <a:srgbClr val="003366"/>
                </a:solidFill>
                <a:latin typeface="Lucida Sans" panose="020B0602030504020204" pitchFamily="34" charset="0"/>
              </a:rPr>
              <a:t>Moving to Opportunity</a:t>
            </a:r>
            <a:r>
              <a:rPr lang="en-US" sz="2300" dirty="0">
                <a:solidFill>
                  <a:srgbClr val="003366"/>
                </a:solidFill>
                <a:latin typeface="Lucida Sans" panose="020B0602030504020204" pitchFamily="34" charset="0"/>
              </a:rPr>
              <a:t>: </a:t>
            </a:r>
            <a:r>
              <a:rPr lang="en-US" sz="2300" dirty="0">
                <a:solidFill>
                  <a:prstClr val="black"/>
                </a:solidFill>
                <a:latin typeface="Lucida Sans" panose="020B0602030504020204" pitchFamily="34" charset="0"/>
              </a:rPr>
              <a:t>Provide Affordable Housing in High-Opportunity Areas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Font typeface="Wingdings" panose="05000000000000000000" pitchFamily="2" charset="2"/>
              <a:buChar char="§"/>
              <a:defRPr/>
            </a:pPr>
            <a:endParaRPr lang="en-US" sz="230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defRPr/>
            </a:pPr>
            <a:endParaRPr lang="en-US" sz="230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defRPr/>
            </a:pPr>
            <a:endParaRPr lang="en-US" sz="230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Font typeface="Wingdings" panose="05000000000000000000" pitchFamily="2" charset="2"/>
              <a:buChar char="§"/>
              <a:defRPr/>
            </a:pPr>
            <a:endParaRPr lang="en-US" sz="230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Font typeface="Wingdings" panose="05000000000000000000" pitchFamily="2" charset="2"/>
              <a:buChar char="§"/>
              <a:defRPr/>
            </a:pPr>
            <a:r>
              <a:rPr lang="en-US" sz="2300" b="1" dirty="0">
                <a:solidFill>
                  <a:srgbClr val="003366"/>
                </a:solidFill>
                <a:latin typeface="Lucida Sans" panose="020B0602030504020204" pitchFamily="34" charset="0"/>
              </a:rPr>
              <a:t>Place-Based Investments</a:t>
            </a:r>
            <a:r>
              <a:rPr lang="en-US" sz="2300" dirty="0">
                <a:solidFill>
                  <a:srgbClr val="003366"/>
                </a:solidFill>
                <a:latin typeface="Lucida Sans" panose="020B0602030504020204" pitchFamily="34" charset="0"/>
              </a:rPr>
              <a:t>: </a:t>
            </a:r>
            <a:r>
              <a:rPr lang="en-US" sz="2300" dirty="0">
                <a:solidFill>
                  <a:prstClr val="black"/>
                </a:solidFill>
                <a:latin typeface="Lucida Sans" panose="020B0602030504020204" pitchFamily="34" charset="0"/>
              </a:rPr>
              <a:t>Increase Upward Mobility in Low-Opportunity Areas</a:t>
            </a:r>
          </a:p>
        </p:txBody>
      </p:sp>
      <p:sp>
        <p:nvSpPr>
          <p:cNvPr id="8" name="AutoShape 16" descr="Image result for moving truck icon">
            <a:extLst>
              <a:ext uri="{FF2B5EF4-FFF2-40B4-BE49-F238E27FC236}">
                <a16:creationId xmlns:a16="http://schemas.microsoft.com/office/drawing/2014/main" xmlns="" id="{974CFF7A-8E53-4252-895C-8F745BEB1B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5477" y="497473"/>
            <a:ext cx="5267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570" name="Picture 18" descr="Image result for moving truck icon">
            <a:extLst>
              <a:ext uri="{FF2B5EF4-FFF2-40B4-BE49-F238E27FC236}">
                <a16:creationId xmlns:a16="http://schemas.microsoft.com/office/drawing/2014/main" xmlns="" id="{0F54CE61-51CF-4BAE-AE00-0547418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65" y="1823745"/>
            <a:ext cx="1351834" cy="13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Image result for neighborhood icon">
            <a:extLst>
              <a:ext uri="{FF2B5EF4-FFF2-40B4-BE49-F238E27FC236}">
                <a16:creationId xmlns:a16="http://schemas.microsoft.com/office/drawing/2014/main" xmlns="" id="{CAF082D0-B9A3-4994-8B2B-8EC580A0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8" y="3532261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6" descr="Image result for place icon">
            <a:extLst>
              <a:ext uri="{FF2B5EF4-FFF2-40B4-BE49-F238E27FC236}">
                <a16:creationId xmlns:a16="http://schemas.microsoft.com/office/drawing/2014/main" xmlns="" id="{1A6FC918-5691-4B1A-9BCC-83C92F35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4913" y="1900238"/>
            <a:ext cx="2466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28" descr="Image result for place icon">
            <a:extLst>
              <a:ext uri="{FF2B5EF4-FFF2-40B4-BE49-F238E27FC236}">
                <a16:creationId xmlns:a16="http://schemas.microsoft.com/office/drawing/2014/main" xmlns="" id="{5ED23ACF-C769-490F-85FE-CA45C0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55" y="3476625"/>
            <a:ext cx="543588" cy="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lace icon">
            <a:extLst>
              <a:ext uri="{FF2B5EF4-FFF2-40B4-BE49-F238E27FC236}">
                <a16:creationId xmlns:a16="http://schemas.microsoft.com/office/drawing/2014/main" xmlns="" id="{1C56BCEA-2ADB-4C08-8874-8EDB8A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0" y="1693450"/>
            <a:ext cx="531404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08CC82C-F11F-4714-82FF-5873AD36D90F}"/>
              </a:ext>
            </a:extLst>
          </p:cNvPr>
          <p:cNvSpPr/>
          <p:nvPr/>
        </p:nvSpPr>
        <p:spPr>
          <a:xfrm>
            <a:off x="1295400" y="1019205"/>
            <a:ext cx="9925050" cy="496249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4" rIns="121629" bIns="60814" rtlCol="0" anchor="ctr"/>
          <a:lstStyle/>
          <a:p>
            <a:pPr algn="ctr" defTabSz="1218690">
              <a:defRPr/>
            </a:pPr>
            <a:endParaRPr lang="en-US" sz="21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4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Causal Effects of Neighborhoods vs.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5181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very different explanations for variation in children’s outcomes across areas: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Sorting: different people live in different places</a:t>
            </a:r>
          </a:p>
          <a:p>
            <a:pPr marL="857250" lvl="1" indent="-4572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 effects: places have a 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on upward mobility for a given person</a:t>
            </a:r>
          </a:p>
        </p:txBody>
      </p:sp>
    </p:spTree>
    <p:extLst>
      <p:ext uri="{BB962C8B-B14F-4D97-AF65-F5344CB8AC3E}">
        <p14:creationId xmlns:p14="http://schemas.microsoft.com/office/powerpoint/2010/main" val="1882723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200" dirty="0">
                <a:ea typeface="ＭＳ Ｐゴシック" pitchFamily="34" charset="-128"/>
              </a:rPr>
              <a:t>Part 1</a:t>
            </a:r>
            <a:br>
              <a:rPr lang="en-US" sz="2200" dirty="0">
                <a:ea typeface="ＭＳ Ｐゴシック" pitchFamily="34" charset="-128"/>
              </a:rPr>
            </a:br>
            <a:r>
              <a:rPr lang="en-US" sz="2200" dirty="0">
                <a:ea typeface="ＭＳ Ｐゴシック" pitchFamily="34" charset="-128"/>
              </a:rPr>
              <a:t>Local Area Variation in Upward Mobility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3524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  <a:cs typeface="Arial"/>
              </a:rPr>
              <a:t>Moving to Opportunity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784DBC6-6936-4588-9446-3DFD2D1ABCE1}"/>
              </a:ext>
            </a:extLst>
          </p:cNvPr>
          <p:cNvSpPr txBox="1">
            <a:spLocks/>
          </p:cNvSpPr>
          <p:nvPr/>
        </p:nvSpPr>
        <p:spPr bwMode="auto">
          <a:xfrm>
            <a:off x="1295400" y="5791200"/>
            <a:ext cx="1013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4pPr>
            <a:lvl5pPr marL="205422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5pPr>
            <a:lvl6pPr marL="2512248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69022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5793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2564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90512" algn="l">
              <a:spcBef>
                <a:spcPct val="0"/>
              </a:spcBef>
              <a:defRPr/>
            </a:pPr>
            <a:r>
              <a:rPr lang="en-US" sz="1800" kern="0" dirty="0">
                <a:solidFill>
                  <a:srgbClr val="222222"/>
                </a:solidFill>
                <a:ea typeface="Calibri"/>
                <a:cs typeface="Arial" panose="020B0604020202020204" pitchFamily="34" charset="0"/>
              </a:rPr>
              <a:t>Note: this Section is Based on: Chetty, Hendren, Katz. “The Long-Term Effects of Exposure to Better Neighborhoods: New Evidence from the Moving to Opportunity Experiment” </a:t>
            </a:r>
            <a:r>
              <a:rPr lang="en-US" sz="1800" i="1" kern="0" dirty="0">
                <a:solidFill>
                  <a:srgbClr val="222222"/>
                </a:solidFill>
                <a:ea typeface="Calibri"/>
                <a:cs typeface="Arial" panose="020B0604020202020204" pitchFamily="34" charset="0"/>
              </a:rPr>
              <a:t>AER </a:t>
            </a:r>
            <a:r>
              <a:rPr lang="en-US" sz="1800" kern="0" dirty="0">
                <a:solidFill>
                  <a:srgbClr val="222222"/>
                </a:solidFill>
                <a:ea typeface="Calibri"/>
                <a:cs typeface="Arial" panose="020B0604020202020204" pitchFamily="34" charset="0"/>
              </a:rPr>
              <a:t>2016</a:t>
            </a:r>
          </a:p>
          <a:p>
            <a:pPr marL="1147762" lvl="1" indent="-457200">
              <a:spcBef>
                <a:spcPct val="0"/>
              </a:spcBef>
              <a:buFont typeface="+mj-lt"/>
              <a:buAutoNum type="arabicPeriod"/>
              <a:defRPr/>
            </a:pPr>
            <a:endParaRPr lang="en-US" sz="1600" kern="0" dirty="0">
              <a:solidFill>
                <a:srgbClr val="222222"/>
              </a:solidFill>
              <a:ea typeface="Calibri"/>
            </a:endParaRPr>
          </a:p>
          <a:p>
            <a:pPr lvl="1"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sz="2400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24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11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9448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Many potential policies to help low-income families move to better neighborhoods: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Subsidized housing vouchers to rent better apartments</a:t>
            </a: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Mixed-income affordable housing developments (LIHTC)</a:t>
            </a: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Changes in zoning regulations and building restrictions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Are such housing policies effective in increasing social mobility?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Useful benchmark: </a:t>
            </a:r>
            <a:r>
              <a:rPr lang="en-US" sz="2200" dirty="0"/>
              <a:t>cash grants </a:t>
            </a:r>
            <a:r>
              <a:rPr lang="en-US" sz="2200" dirty="0">
                <a:ea typeface="ＭＳ Ｐゴシック"/>
                <a:cs typeface="ＭＳ Ｐゴシック"/>
              </a:rPr>
              <a:t>of an equivalent dollar amount to families with children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Affordable Housing Policies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412598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Economic theory predicts that </a:t>
            </a:r>
            <a:r>
              <a:rPr lang="en-US" sz="2200" b="1" dirty="0">
                <a:ea typeface="ＭＳ Ｐゴシック"/>
                <a:cs typeface="ＭＳ Ｐゴシック"/>
              </a:rPr>
              <a:t>cash grants</a:t>
            </a:r>
            <a:r>
              <a:rPr lang="en-US" sz="2200" dirty="0">
                <a:ea typeface="ＭＳ Ｐゴシック"/>
                <a:cs typeface="ＭＳ Ｐゴシック"/>
              </a:rPr>
              <a:t> of an equivalent dollar amount are better than expenditures on housing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Yet the U.S. spends $45 billion per year on housing vouchers, tax credits for developers, and public housing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Are these policies effective, and how can they be better designed to improve social mobility?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Study this question here by focusing specifically on the role of housing vouchers for low-income families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Affordable Housing Policies</a:t>
            </a:r>
          </a:p>
        </p:txBody>
      </p:sp>
    </p:spTree>
    <p:extLst>
      <p:ext uri="{BB962C8B-B14F-4D97-AF65-F5344CB8AC3E}">
        <p14:creationId xmlns:p14="http://schemas.microsoft.com/office/powerpoint/2010/main" val="264430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Question: will a given child </a:t>
            </a:r>
            <a:r>
              <a:rPr lang="en-US" sz="2200" i="1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’s earnings at age 30 (Y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) be higher if his/her family receives a housing voucher?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Definitions: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(V=1) = child’s earnings if family gets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(V=0) = child’s earnings if family does not get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Goal: estimate treatment effect of voucher on child </a:t>
            </a:r>
            <a:r>
              <a:rPr lang="en-US" sz="2200" i="1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: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Arial" panose="020B0604020202020204" pitchFamily="34" charset="0"/>
            </a:endParaRPr>
          </a:p>
          <a:p>
            <a:pPr marL="2227659" lvl="6" indent="0" fontAlgn="auto">
              <a:spcAft>
                <a:spcPts val="0"/>
              </a:spcAft>
              <a:buClr>
                <a:srgbClr val="1F497D"/>
              </a:buClr>
              <a:buSzTx/>
              <a:buNone/>
            </a:pPr>
            <a:r>
              <a:rPr lang="en-US" sz="22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sz="2200" b="1" baseline="-25000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= Y</a:t>
            </a:r>
            <a:r>
              <a:rPr lang="en-US" sz="2200" b="1" baseline="-25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(V=1) – Y</a:t>
            </a:r>
            <a:r>
              <a:rPr lang="en-US" sz="2200" b="1" baseline="-25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(V=0)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Studying the Effects of Housing Vouchers</a:t>
            </a:r>
          </a:p>
        </p:txBody>
      </p:sp>
    </p:spTree>
    <p:extLst>
      <p:ext uri="{BB962C8B-B14F-4D97-AF65-F5344CB8AC3E}">
        <p14:creationId xmlns:p14="http://schemas.microsoft.com/office/powerpoint/2010/main" val="2313865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143000" y="838200"/>
            <a:ext cx="9829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Fundamental problem in empirical science: we do not observe 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(V=1) and 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(V=0) for the same person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We only see one of the two </a:t>
            </a:r>
            <a:r>
              <a:rPr lang="en-US" sz="2200" b="1" dirty="0">
                <a:ea typeface="ＭＳ Ｐゴシック"/>
                <a:cs typeface="ＭＳ Ｐゴシック"/>
              </a:rPr>
              <a:t>potential outcomes </a:t>
            </a:r>
            <a:r>
              <a:rPr lang="en-US" sz="2200" dirty="0">
                <a:ea typeface="ＭＳ Ｐゴシック"/>
                <a:cs typeface="ＭＳ Ｐゴシック"/>
              </a:rPr>
              <a:t>for each child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Either the family received a voucher or didn’t…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How can we solve this problem?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This is the focus of research on </a:t>
            </a:r>
            <a:r>
              <a:rPr lang="en-US" sz="2200" b="1" dirty="0">
                <a:ea typeface="ＭＳ Ｐゴシック"/>
                <a:cs typeface="ＭＳ Ｐゴシック"/>
              </a:rPr>
              <a:t>causality</a:t>
            </a:r>
            <a:r>
              <a:rPr lang="en-US" sz="2200" dirty="0">
                <a:ea typeface="ＭＳ Ｐゴシック"/>
                <a:cs typeface="ＭＳ Ｐゴシック"/>
              </a:rPr>
              <a:t> in statistics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Studying the Effects of Housing Vouchers</a:t>
            </a:r>
          </a:p>
        </p:txBody>
      </p:sp>
    </p:spTree>
    <p:extLst>
      <p:ext uri="{BB962C8B-B14F-4D97-AF65-F5344CB8AC3E}">
        <p14:creationId xmlns:p14="http://schemas.microsoft.com/office/powerpoint/2010/main" val="735094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752600" y="838200"/>
            <a:ext cx="9067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Gold standard solution: run a randomized experiment </a:t>
            </a:r>
            <a:br>
              <a:rPr lang="en-US" sz="2200" dirty="0">
                <a:ea typeface="ＭＳ Ｐゴシック"/>
                <a:cs typeface="ＭＳ Ｐゴシック"/>
              </a:rPr>
            </a:br>
            <a:r>
              <a:rPr lang="en-US" sz="2200" dirty="0">
                <a:ea typeface="ＭＳ Ｐゴシック"/>
                <a:cs typeface="ＭＳ Ｐゴシック"/>
              </a:rPr>
              <a:t>(A/B testing in the lingo of tech firms)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Example: take 10,000 children and flip a coin to determine if they get a voucher or not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Difference in average earnings across the two groups is the </a:t>
            </a:r>
            <a:r>
              <a:rPr lang="en-US" sz="2200" b="1" dirty="0">
                <a:ea typeface="ＭＳ Ｐゴシック"/>
                <a:cs typeface="ＭＳ Ｐゴシック"/>
              </a:rPr>
              <a:t>average treatment effect</a:t>
            </a:r>
            <a:r>
              <a:rPr lang="en-US" sz="2200" dirty="0">
                <a:ea typeface="ＭＳ Ｐゴシック"/>
                <a:cs typeface="ＭＳ Ｐゴシック"/>
              </a:rPr>
              <a:t> of getting the voucher (average value of </a:t>
            </a:r>
            <a:r>
              <a:rPr lang="en-US" sz="2200" dirty="0" err="1">
                <a:ea typeface="ＭＳ Ｐゴシック"/>
                <a:cs typeface="ＭＳ Ｐゴシック"/>
              </a:rPr>
              <a:t>G</a:t>
            </a:r>
            <a:r>
              <a:rPr lang="en-US" sz="2200" baseline="-25000" dirty="0" err="1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)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Intuition: two groups are identical except for getting voucher </a:t>
            </a:r>
            <a:r>
              <a:rPr lang="en-US" sz="2200" dirty="0">
                <a:ea typeface="ＭＳ Ｐゴシック"/>
                <a:cs typeface="ＭＳ Ｐゴシック"/>
                <a:sym typeface="Wingdings" panose="05000000000000000000" pitchFamily="2" charset="2"/>
              </a:rPr>
              <a:t> difference in earnings capture causal effect of voucher</a:t>
            </a: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Randomized Experiments</a:t>
            </a:r>
          </a:p>
        </p:txBody>
      </p:sp>
    </p:spTree>
    <p:extLst>
      <p:ext uri="{BB962C8B-B14F-4D97-AF65-F5344CB8AC3E}">
        <p14:creationId xmlns:p14="http://schemas.microsoft.com/office/powerpoint/2010/main" val="190822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97536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Suppose we instead compared 10,000 people, half of whom applied for a voucher and half of whom didn’t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Could still compare average earnings in these two groups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But in this case, there is no guarantee that differences in earnings are only driven by the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There could be many other differences across the groups: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Those who applied may be more educated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Or they may live in worse areas to begin with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Randomization eliminates all other such differences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Importance of Randomization</a:t>
            </a:r>
          </a:p>
        </p:txBody>
      </p:sp>
    </p:spTree>
    <p:extLst>
      <p:ext uri="{BB962C8B-B14F-4D97-AF65-F5344CB8AC3E}">
        <p14:creationId xmlns:p14="http://schemas.microsoft.com/office/powerpoint/2010/main" val="2421903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Common problem in randomized experiments: non-compliance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 medical trials: patients may not take prescribed drugs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 voucher experiment: families offered a voucher may not actually use it to rent a new apartment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We can’t force people to comply with treatments; we can only offer them a treatment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How can we learn from experiments in the presence of such non-compliance?</a:t>
            </a:r>
            <a:br>
              <a:rPr lang="en-US" sz="2200" dirty="0">
                <a:ea typeface="ＭＳ Ｐゴシック"/>
                <a:cs typeface="ＭＳ Ｐゴシック"/>
              </a:rPr>
            </a:br>
            <a:r>
              <a:rPr lang="en-US" sz="2200" dirty="0">
                <a:ea typeface="ＭＳ Ｐゴシック"/>
                <a:cs typeface="ＭＳ Ｐゴシック"/>
              </a:rPr>
              <a:t/>
            </a:r>
            <a:br>
              <a:rPr lang="en-US" sz="2200" dirty="0">
                <a:ea typeface="ＭＳ Ｐゴシック"/>
                <a:cs typeface="ＭＳ Ｐゴシック"/>
              </a:rPr>
            </a:b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Non-Compliance in Randomized Experiments</a:t>
            </a:r>
          </a:p>
        </p:txBody>
      </p:sp>
    </p:spTree>
    <p:extLst>
      <p:ext uri="{BB962C8B-B14F-4D97-AF65-F5344CB8AC3E}">
        <p14:creationId xmlns:p14="http://schemas.microsoft.com/office/powerpoint/2010/main" val="513696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828800" y="838200"/>
            <a:ext cx="85344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10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Solution: adjust estimated impact for rate of compliance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Example: suppose half the people offered a voucher actually used it to rent a new apartment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Suppose raw difference in earnings between those offered voucher and not offered voucher is $1,000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Then effect of using voucher to rent a new apartment must be $2,000 (since there is no effect on those who don’t move)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More generally, divide estimated effect by rate of compliance:</a:t>
            </a:r>
          </a:p>
          <a:p>
            <a:pPr marL="0" lvl="1" indent="0" algn="ctr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0" lvl="1" indent="0" algn="ctr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r>
              <a:rPr lang="en-US" sz="2200" dirty="0">
                <a:ea typeface="ＭＳ Ｐゴシック"/>
                <a:cs typeface="ＭＳ Ｐゴシック"/>
              </a:rPr>
              <a:t>True Impact = Estimated Impact/Compliance Rate</a:t>
            </a:r>
            <a:br>
              <a:rPr lang="en-US" sz="2200" dirty="0">
                <a:ea typeface="ＭＳ Ｐゴシック"/>
                <a:cs typeface="ＭＳ Ｐゴシック"/>
              </a:rPr>
            </a:br>
            <a:r>
              <a:rPr lang="en-US" sz="2200" dirty="0">
                <a:ea typeface="ＭＳ Ｐゴシック"/>
                <a:cs typeface="ＭＳ Ｐゴシック"/>
              </a:rPr>
              <a:t/>
            </a:r>
            <a:br>
              <a:rPr lang="en-US" sz="2200" dirty="0">
                <a:ea typeface="ＭＳ Ｐゴシック"/>
                <a:cs typeface="ＭＳ Ｐゴシック"/>
              </a:rPr>
            </a:b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dirty="0">
                <a:solidFill>
                  <a:srgbClr val="002060"/>
                </a:solidFill>
                <a:latin typeface="Arial"/>
              </a:rPr>
              <a:t>Adjusting for Non-Compliance</a:t>
            </a:r>
          </a:p>
        </p:txBody>
      </p:sp>
    </p:spTree>
    <p:extLst>
      <p:ext uri="{BB962C8B-B14F-4D97-AF65-F5344CB8AC3E}">
        <p14:creationId xmlns:p14="http://schemas.microsoft.com/office/powerpoint/2010/main" val="382778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Identifying Causal Effects of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95400"/>
            <a:ext cx="9296400" cy="5181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experiment: randomly assign children to neighborhoods and compare outcomes in adulthood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approximate this experiment using a quasi-experimental design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3 million families who move across Census tracts in observational data</a:t>
            </a:r>
          </a:p>
          <a:p>
            <a:pPr lvl="1"/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idea: exploit variation in 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of child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family moves to identify causal effects of environment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477000"/>
            <a:ext cx="8179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</a:rPr>
              <a:t>Source: Chetty and Hendren QJE 2018; Chetty, Friedman, Hendren, Jones, Porter 2018</a:t>
            </a:r>
          </a:p>
        </p:txBody>
      </p:sp>
    </p:spTree>
    <p:extLst>
      <p:ext uri="{BB962C8B-B14F-4D97-AF65-F5344CB8AC3E}">
        <p14:creationId xmlns:p14="http://schemas.microsoft.com/office/powerpoint/2010/main" val="175524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0" y="83230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2332569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25379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27432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2948538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3149621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3354938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>
            <a:off x="35666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3771921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39730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41783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9" name="Line 18"/>
          <p:cNvSpPr>
            <a:spLocks noChangeShapeType="1"/>
          </p:cNvSpPr>
          <p:nvPr/>
        </p:nvSpPr>
        <p:spPr bwMode="auto">
          <a:xfrm>
            <a:off x="43836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>
            <a:off x="45910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>
            <a:off x="47963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50017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52070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8" name="Line 23"/>
          <p:cNvSpPr>
            <a:spLocks noChangeShapeType="1"/>
          </p:cNvSpPr>
          <p:nvPr/>
        </p:nvSpPr>
        <p:spPr bwMode="auto">
          <a:xfrm>
            <a:off x="54123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9" name="Line 24"/>
          <p:cNvSpPr>
            <a:spLocks noChangeShapeType="1"/>
          </p:cNvSpPr>
          <p:nvPr/>
        </p:nvSpPr>
        <p:spPr bwMode="auto">
          <a:xfrm>
            <a:off x="56197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0" name="Line 25"/>
          <p:cNvSpPr>
            <a:spLocks noChangeShapeType="1"/>
          </p:cNvSpPr>
          <p:nvPr/>
        </p:nvSpPr>
        <p:spPr bwMode="auto">
          <a:xfrm>
            <a:off x="58250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2" name="Line 26"/>
          <p:cNvSpPr>
            <a:spLocks noChangeShapeType="1"/>
          </p:cNvSpPr>
          <p:nvPr/>
        </p:nvSpPr>
        <p:spPr bwMode="auto">
          <a:xfrm>
            <a:off x="603040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3" name="Line 27"/>
          <p:cNvSpPr>
            <a:spLocks noChangeShapeType="1"/>
          </p:cNvSpPr>
          <p:nvPr/>
        </p:nvSpPr>
        <p:spPr bwMode="auto">
          <a:xfrm>
            <a:off x="6235716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4" name="Line 28"/>
          <p:cNvSpPr>
            <a:spLocks noChangeShapeType="1"/>
          </p:cNvSpPr>
          <p:nvPr/>
        </p:nvSpPr>
        <p:spPr bwMode="auto">
          <a:xfrm>
            <a:off x="644103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5" name="Line 29"/>
          <p:cNvSpPr>
            <a:spLocks noChangeShapeType="1"/>
          </p:cNvSpPr>
          <p:nvPr/>
        </p:nvSpPr>
        <p:spPr bwMode="auto">
          <a:xfrm>
            <a:off x="66484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6" name="Line 30"/>
          <p:cNvSpPr>
            <a:spLocks noChangeShapeType="1"/>
          </p:cNvSpPr>
          <p:nvPr/>
        </p:nvSpPr>
        <p:spPr bwMode="auto">
          <a:xfrm>
            <a:off x="685377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7" name="Line 31"/>
          <p:cNvSpPr>
            <a:spLocks noChangeShapeType="1"/>
          </p:cNvSpPr>
          <p:nvPr/>
        </p:nvSpPr>
        <p:spPr bwMode="auto">
          <a:xfrm>
            <a:off x="705908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8" name="Line 32"/>
          <p:cNvSpPr>
            <a:spLocks noChangeShapeType="1"/>
          </p:cNvSpPr>
          <p:nvPr/>
        </p:nvSpPr>
        <p:spPr bwMode="auto">
          <a:xfrm>
            <a:off x="72644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9" name="Line 33"/>
          <p:cNvSpPr>
            <a:spLocks noChangeShapeType="1"/>
          </p:cNvSpPr>
          <p:nvPr/>
        </p:nvSpPr>
        <p:spPr bwMode="auto">
          <a:xfrm>
            <a:off x="746972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0" name="Line 34"/>
          <p:cNvSpPr>
            <a:spLocks noChangeShapeType="1"/>
          </p:cNvSpPr>
          <p:nvPr/>
        </p:nvSpPr>
        <p:spPr bwMode="auto">
          <a:xfrm>
            <a:off x="76771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1" name="Line 35"/>
          <p:cNvSpPr>
            <a:spLocks noChangeShapeType="1"/>
          </p:cNvSpPr>
          <p:nvPr/>
        </p:nvSpPr>
        <p:spPr bwMode="auto">
          <a:xfrm>
            <a:off x="78824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8" name="Line 36"/>
          <p:cNvSpPr>
            <a:spLocks noChangeShapeType="1"/>
          </p:cNvSpPr>
          <p:nvPr/>
        </p:nvSpPr>
        <p:spPr bwMode="auto">
          <a:xfrm>
            <a:off x="80878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1" name="Line 37"/>
          <p:cNvSpPr>
            <a:spLocks noChangeShapeType="1"/>
          </p:cNvSpPr>
          <p:nvPr/>
        </p:nvSpPr>
        <p:spPr bwMode="auto">
          <a:xfrm>
            <a:off x="82931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2" name="Line 38"/>
          <p:cNvSpPr>
            <a:spLocks noChangeShapeType="1"/>
          </p:cNvSpPr>
          <p:nvPr/>
        </p:nvSpPr>
        <p:spPr bwMode="auto">
          <a:xfrm>
            <a:off x="84984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3" name="Line 39"/>
          <p:cNvSpPr>
            <a:spLocks noChangeShapeType="1"/>
          </p:cNvSpPr>
          <p:nvPr/>
        </p:nvSpPr>
        <p:spPr bwMode="auto">
          <a:xfrm>
            <a:off x="87058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4" name="Line 40"/>
          <p:cNvSpPr>
            <a:spLocks noChangeShapeType="1"/>
          </p:cNvSpPr>
          <p:nvPr/>
        </p:nvSpPr>
        <p:spPr bwMode="auto">
          <a:xfrm>
            <a:off x="89111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5" name="Line 41"/>
          <p:cNvSpPr>
            <a:spLocks noChangeShapeType="1"/>
          </p:cNvSpPr>
          <p:nvPr/>
        </p:nvSpPr>
        <p:spPr bwMode="auto">
          <a:xfrm>
            <a:off x="91165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6" name="Line 42"/>
          <p:cNvSpPr>
            <a:spLocks noChangeShapeType="1"/>
          </p:cNvSpPr>
          <p:nvPr/>
        </p:nvSpPr>
        <p:spPr bwMode="auto">
          <a:xfrm>
            <a:off x="93218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7" name="Line 43"/>
          <p:cNvSpPr>
            <a:spLocks noChangeShapeType="1"/>
          </p:cNvSpPr>
          <p:nvPr/>
        </p:nvSpPr>
        <p:spPr bwMode="auto">
          <a:xfrm>
            <a:off x="95271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8" name="Line 44"/>
          <p:cNvSpPr>
            <a:spLocks noChangeShapeType="1"/>
          </p:cNvSpPr>
          <p:nvPr/>
        </p:nvSpPr>
        <p:spPr bwMode="auto">
          <a:xfrm>
            <a:off x="97345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9" name="Line 45"/>
          <p:cNvSpPr>
            <a:spLocks noChangeShapeType="1"/>
          </p:cNvSpPr>
          <p:nvPr/>
        </p:nvSpPr>
        <p:spPr bwMode="auto">
          <a:xfrm>
            <a:off x="9939868" y="55821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0" name="Line 46"/>
          <p:cNvSpPr>
            <a:spLocks noChangeShapeType="1"/>
          </p:cNvSpPr>
          <p:nvPr/>
        </p:nvSpPr>
        <p:spPr bwMode="auto">
          <a:xfrm>
            <a:off x="2332569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1" name="Line 47"/>
          <p:cNvSpPr>
            <a:spLocks noChangeShapeType="1"/>
          </p:cNvSpPr>
          <p:nvPr/>
        </p:nvSpPr>
        <p:spPr bwMode="auto">
          <a:xfrm>
            <a:off x="25379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2" name="Line 48"/>
          <p:cNvSpPr>
            <a:spLocks noChangeShapeType="1"/>
          </p:cNvSpPr>
          <p:nvPr/>
        </p:nvSpPr>
        <p:spPr bwMode="auto">
          <a:xfrm>
            <a:off x="27432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3" name="Line 49"/>
          <p:cNvSpPr>
            <a:spLocks noChangeShapeType="1"/>
          </p:cNvSpPr>
          <p:nvPr/>
        </p:nvSpPr>
        <p:spPr bwMode="auto">
          <a:xfrm>
            <a:off x="2948538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4" name="Line 50"/>
          <p:cNvSpPr>
            <a:spLocks noChangeShapeType="1"/>
          </p:cNvSpPr>
          <p:nvPr/>
        </p:nvSpPr>
        <p:spPr bwMode="auto">
          <a:xfrm>
            <a:off x="3149621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5" name="Line 51"/>
          <p:cNvSpPr>
            <a:spLocks noChangeShapeType="1"/>
          </p:cNvSpPr>
          <p:nvPr/>
        </p:nvSpPr>
        <p:spPr bwMode="auto">
          <a:xfrm>
            <a:off x="3354938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6" name="Line 52"/>
          <p:cNvSpPr>
            <a:spLocks noChangeShapeType="1"/>
          </p:cNvSpPr>
          <p:nvPr/>
        </p:nvSpPr>
        <p:spPr bwMode="auto">
          <a:xfrm>
            <a:off x="35666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7" name="Line 53"/>
          <p:cNvSpPr>
            <a:spLocks noChangeShapeType="1"/>
          </p:cNvSpPr>
          <p:nvPr/>
        </p:nvSpPr>
        <p:spPr bwMode="auto">
          <a:xfrm>
            <a:off x="3771921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8" name="Line 54"/>
          <p:cNvSpPr>
            <a:spLocks noChangeShapeType="1"/>
          </p:cNvSpPr>
          <p:nvPr/>
        </p:nvSpPr>
        <p:spPr bwMode="auto">
          <a:xfrm>
            <a:off x="39730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9" name="Line 55"/>
          <p:cNvSpPr>
            <a:spLocks noChangeShapeType="1"/>
          </p:cNvSpPr>
          <p:nvPr/>
        </p:nvSpPr>
        <p:spPr bwMode="auto">
          <a:xfrm>
            <a:off x="41783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0" name="Line 56"/>
          <p:cNvSpPr>
            <a:spLocks noChangeShapeType="1"/>
          </p:cNvSpPr>
          <p:nvPr/>
        </p:nvSpPr>
        <p:spPr bwMode="auto">
          <a:xfrm>
            <a:off x="43836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1" name="Line 57"/>
          <p:cNvSpPr>
            <a:spLocks noChangeShapeType="1"/>
          </p:cNvSpPr>
          <p:nvPr/>
        </p:nvSpPr>
        <p:spPr bwMode="auto">
          <a:xfrm>
            <a:off x="45910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2" name="Line 58"/>
          <p:cNvSpPr>
            <a:spLocks noChangeShapeType="1"/>
          </p:cNvSpPr>
          <p:nvPr/>
        </p:nvSpPr>
        <p:spPr bwMode="auto">
          <a:xfrm>
            <a:off x="47963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3" name="Line 59"/>
          <p:cNvSpPr>
            <a:spLocks noChangeShapeType="1"/>
          </p:cNvSpPr>
          <p:nvPr/>
        </p:nvSpPr>
        <p:spPr bwMode="auto">
          <a:xfrm>
            <a:off x="50017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4" name="Line 60"/>
          <p:cNvSpPr>
            <a:spLocks noChangeShapeType="1"/>
          </p:cNvSpPr>
          <p:nvPr/>
        </p:nvSpPr>
        <p:spPr bwMode="auto">
          <a:xfrm>
            <a:off x="52070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5" name="Line 61"/>
          <p:cNvSpPr>
            <a:spLocks noChangeShapeType="1"/>
          </p:cNvSpPr>
          <p:nvPr/>
        </p:nvSpPr>
        <p:spPr bwMode="auto">
          <a:xfrm>
            <a:off x="54123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6" name="Line 62"/>
          <p:cNvSpPr>
            <a:spLocks noChangeShapeType="1"/>
          </p:cNvSpPr>
          <p:nvPr/>
        </p:nvSpPr>
        <p:spPr bwMode="auto">
          <a:xfrm>
            <a:off x="56197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7" name="Line 63"/>
          <p:cNvSpPr>
            <a:spLocks noChangeShapeType="1"/>
          </p:cNvSpPr>
          <p:nvPr/>
        </p:nvSpPr>
        <p:spPr bwMode="auto">
          <a:xfrm>
            <a:off x="58250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8" name="Line 64"/>
          <p:cNvSpPr>
            <a:spLocks noChangeShapeType="1"/>
          </p:cNvSpPr>
          <p:nvPr/>
        </p:nvSpPr>
        <p:spPr bwMode="auto">
          <a:xfrm>
            <a:off x="603040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9" name="Line 65"/>
          <p:cNvSpPr>
            <a:spLocks noChangeShapeType="1"/>
          </p:cNvSpPr>
          <p:nvPr/>
        </p:nvSpPr>
        <p:spPr bwMode="auto">
          <a:xfrm>
            <a:off x="6235716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0" name="Line 66"/>
          <p:cNvSpPr>
            <a:spLocks noChangeShapeType="1"/>
          </p:cNvSpPr>
          <p:nvPr/>
        </p:nvSpPr>
        <p:spPr bwMode="auto">
          <a:xfrm>
            <a:off x="644103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1" name="Line 67"/>
          <p:cNvSpPr>
            <a:spLocks noChangeShapeType="1"/>
          </p:cNvSpPr>
          <p:nvPr/>
        </p:nvSpPr>
        <p:spPr bwMode="auto">
          <a:xfrm>
            <a:off x="66484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685377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2" name="Line 69"/>
          <p:cNvSpPr>
            <a:spLocks noChangeShapeType="1"/>
          </p:cNvSpPr>
          <p:nvPr/>
        </p:nvSpPr>
        <p:spPr bwMode="auto">
          <a:xfrm>
            <a:off x="705908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3" name="Line 70"/>
          <p:cNvSpPr>
            <a:spLocks noChangeShapeType="1"/>
          </p:cNvSpPr>
          <p:nvPr/>
        </p:nvSpPr>
        <p:spPr bwMode="auto">
          <a:xfrm>
            <a:off x="72644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4" name="Line 71"/>
          <p:cNvSpPr>
            <a:spLocks noChangeShapeType="1"/>
          </p:cNvSpPr>
          <p:nvPr/>
        </p:nvSpPr>
        <p:spPr bwMode="auto">
          <a:xfrm>
            <a:off x="746972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5" name="Line 72"/>
          <p:cNvSpPr>
            <a:spLocks noChangeShapeType="1"/>
          </p:cNvSpPr>
          <p:nvPr/>
        </p:nvSpPr>
        <p:spPr bwMode="auto">
          <a:xfrm>
            <a:off x="76771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8" name="Line 73"/>
          <p:cNvSpPr>
            <a:spLocks noChangeShapeType="1"/>
          </p:cNvSpPr>
          <p:nvPr/>
        </p:nvSpPr>
        <p:spPr bwMode="auto">
          <a:xfrm>
            <a:off x="78824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9" name="Line 74"/>
          <p:cNvSpPr>
            <a:spLocks noChangeShapeType="1"/>
          </p:cNvSpPr>
          <p:nvPr/>
        </p:nvSpPr>
        <p:spPr bwMode="auto">
          <a:xfrm>
            <a:off x="80878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2" name="Line 75"/>
          <p:cNvSpPr>
            <a:spLocks noChangeShapeType="1"/>
          </p:cNvSpPr>
          <p:nvPr/>
        </p:nvSpPr>
        <p:spPr bwMode="auto">
          <a:xfrm>
            <a:off x="82931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3" name="Line 76"/>
          <p:cNvSpPr>
            <a:spLocks noChangeShapeType="1"/>
          </p:cNvSpPr>
          <p:nvPr/>
        </p:nvSpPr>
        <p:spPr bwMode="auto">
          <a:xfrm>
            <a:off x="84984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4" name="Line 77"/>
          <p:cNvSpPr>
            <a:spLocks noChangeShapeType="1"/>
          </p:cNvSpPr>
          <p:nvPr/>
        </p:nvSpPr>
        <p:spPr bwMode="auto">
          <a:xfrm>
            <a:off x="87058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5" name="Line 78"/>
          <p:cNvSpPr>
            <a:spLocks noChangeShapeType="1"/>
          </p:cNvSpPr>
          <p:nvPr/>
        </p:nvSpPr>
        <p:spPr bwMode="auto">
          <a:xfrm>
            <a:off x="89111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6" name="Line 79"/>
          <p:cNvSpPr>
            <a:spLocks noChangeShapeType="1"/>
          </p:cNvSpPr>
          <p:nvPr/>
        </p:nvSpPr>
        <p:spPr bwMode="auto">
          <a:xfrm>
            <a:off x="91165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7" name="Line 80"/>
          <p:cNvSpPr>
            <a:spLocks noChangeShapeType="1"/>
          </p:cNvSpPr>
          <p:nvPr/>
        </p:nvSpPr>
        <p:spPr bwMode="auto">
          <a:xfrm>
            <a:off x="93218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8" name="Line 81"/>
          <p:cNvSpPr>
            <a:spLocks noChangeShapeType="1"/>
          </p:cNvSpPr>
          <p:nvPr/>
        </p:nvSpPr>
        <p:spPr bwMode="auto">
          <a:xfrm>
            <a:off x="95271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9" name="Line 82"/>
          <p:cNvSpPr>
            <a:spLocks noChangeShapeType="1"/>
          </p:cNvSpPr>
          <p:nvPr/>
        </p:nvSpPr>
        <p:spPr bwMode="auto">
          <a:xfrm>
            <a:off x="97345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0" name="Line 83"/>
          <p:cNvSpPr>
            <a:spLocks noChangeShapeType="1"/>
          </p:cNvSpPr>
          <p:nvPr/>
        </p:nvSpPr>
        <p:spPr bwMode="auto">
          <a:xfrm>
            <a:off x="9939868" y="17975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0" name="Line 113"/>
          <p:cNvSpPr>
            <a:spLocks noChangeShapeType="1"/>
          </p:cNvSpPr>
          <p:nvPr/>
        </p:nvSpPr>
        <p:spPr bwMode="auto">
          <a:xfrm flipV="1">
            <a:off x="2332567" y="1175204"/>
            <a:ext cx="0" cy="4690533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1" name="Line 114"/>
          <p:cNvSpPr>
            <a:spLocks noChangeShapeType="1"/>
          </p:cNvSpPr>
          <p:nvPr/>
        </p:nvSpPr>
        <p:spPr bwMode="auto">
          <a:xfrm flipH="1">
            <a:off x="2235222" y="5582103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2" name="Rectangle 115"/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3" name="Line 116"/>
          <p:cNvSpPr>
            <a:spLocks noChangeShapeType="1"/>
          </p:cNvSpPr>
          <p:nvPr/>
        </p:nvSpPr>
        <p:spPr bwMode="auto">
          <a:xfrm flipH="1">
            <a:off x="2235222" y="41660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4" name="Rectangle 117"/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5" name="Line 118"/>
          <p:cNvSpPr>
            <a:spLocks noChangeShapeType="1"/>
          </p:cNvSpPr>
          <p:nvPr/>
        </p:nvSpPr>
        <p:spPr bwMode="auto">
          <a:xfrm flipH="1">
            <a:off x="2235222" y="27436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6" name="Rectangle 119"/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7" name="Line 120"/>
          <p:cNvSpPr>
            <a:spLocks noChangeShapeType="1"/>
          </p:cNvSpPr>
          <p:nvPr/>
        </p:nvSpPr>
        <p:spPr bwMode="auto">
          <a:xfrm flipH="1">
            <a:off x="2235222" y="1325485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8" name="Rectangle 121"/>
          <p:cNvSpPr>
            <a:spLocks noChangeArrowheads="1"/>
          </p:cNvSpPr>
          <p:nvPr/>
        </p:nvSpPr>
        <p:spPr bwMode="auto">
          <a:xfrm>
            <a:off x="1521885" y="11879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$41K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9" name="Rectangle 122"/>
          <p:cNvSpPr>
            <a:spLocks noChangeArrowheads="1"/>
          </p:cNvSpPr>
          <p:nvPr/>
        </p:nvSpPr>
        <p:spPr bwMode="auto">
          <a:xfrm rot="16200000">
            <a:off x="-355565" y="3451535"/>
            <a:ext cx="311142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Average Income at Age 35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0" name="Line 123"/>
          <p:cNvSpPr>
            <a:spLocks noChangeShapeType="1"/>
          </p:cNvSpPr>
          <p:nvPr/>
        </p:nvSpPr>
        <p:spPr bwMode="auto">
          <a:xfrm>
            <a:off x="2332572" y="5865735"/>
            <a:ext cx="76157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1" name="Line 124"/>
          <p:cNvSpPr>
            <a:spLocks noChangeShapeType="1"/>
          </p:cNvSpPr>
          <p:nvPr/>
        </p:nvSpPr>
        <p:spPr bwMode="auto">
          <a:xfrm>
            <a:off x="2482851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2" name="Rectangle 125"/>
          <p:cNvSpPr>
            <a:spLocks noChangeArrowheads="1"/>
          </p:cNvSpPr>
          <p:nvPr/>
        </p:nvSpPr>
        <p:spPr bwMode="auto">
          <a:xfrm>
            <a:off x="2408767" y="6007555"/>
            <a:ext cx="1538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3" name="Line 126"/>
          <p:cNvSpPr>
            <a:spLocks noChangeShapeType="1"/>
          </p:cNvSpPr>
          <p:nvPr/>
        </p:nvSpPr>
        <p:spPr bwMode="auto">
          <a:xfrm>
            <a:off x="4732867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4" name="Rectangle 127"/>
          <p:cNvSpPr>
            <a:spLocks noChangeArrowheads="1"/>
          </p:cNvSpPr>
          <p:nvPr/>
        </p:nvSpPr>
        <p:spPr bwMode="auto">
          <a:xfrm>
            <a:off x="4591072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10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5" name="Line 128"/>
          <p:cNvSpPr>
            <a:spLocks noChangeShapeType="1"/>
          </p:cNvSpPr>
          <p:nvPr/>
        </p:nvSpPr>
        <p:spPr bwMode="auto">
          <a:xfrm>
            <a:off x="7543800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6" name="Rectangle 129"/>
          <p:cNvSpPr>
            <a:spLocks noChangeArrowheads="1"/>
          </p:cNvSpPr>
          <p:nvPr/>
        </p:nvSpPr>
        <p:spPr bwMode="auto">
          <a:xfrm>
            <a:off x="740200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7" name="Line 130"/>
          <p:cNvSpPr>
            <a:spLocks noChangeShapeType="1"/>
          </p:cNvSpPr>
          <p:nvPr/>
        </p:nvSpPr>
        <p:spPr bwMode="auto">
          <a:xfrm>
            <a:off x="9798049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8" name="Rectangle 131"/>
          <p:cNvSpPr>
            <a:spLocks noChangeArrowheads="1"/>
          </p:cNvSpPr>
          <p:nvPr/>
        </p:nvSpPr>
        <p:spPr bwMode="auto">
          <a:xfrm>
            <a:off x="965625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28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9" name="Rectangle 132"/>
          <p:cNvSpPr>
            <a:spLocks noChangeArrowheads="1"/>
          </p:cNvSpPr>
          <p:nvPr/>
        </p:nvSpPr>
        <p:spPr bwMode="auto">
          <a:xfrm>
            <a:off x="4303185" y="6322939"/>
            <a:ext cx="38119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Age of Child when Parents Move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8734DFA8-9AB9-466D-87F8-7D03F673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80123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0" y="83230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2332569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25379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27432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2948538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3149621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3354938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>
            <a:off x="35666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3771921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39730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41783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9" name="Line 18"/>
          <p:cNvSpPr>
            <a:spLocks noChangeShapeType="1"/>
          </p:cNvSpPr>
          <p:nvPr/>
        </p:nvSpPr>
        <p:spPr bwMode="auto">
          <a:xfrm>
            <a:off x="43836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>
            <a:off x="45910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>
            <a:off x="47963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50017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52070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8" name="Line 23"/>
          <p:cNvSpPr>
            <a:spLocks noChangeShapeType="1"/>
          </p:cNvSpPr>
          <p:nvPr/>
        </p:nvSpPr>
        <p:spPr bwMode="auto">
          <a:xfrm>
            <a:off x="54123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9" name="Line 24"/>
          <p:cNvSpPr>
            <a:spLocks noChangeShapeType="1"/>
          </p:cNvSpPr>
          <p:nvPr/>
        </p:nvSpPr>
        <p:spPr bwMode="auto">
          <a:xfrm>
            <a:off x="56197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0" name="Line 25"/>
          <p:cNvSpPr>
            <a:spLocks noChangeShapeType="1"/>
          </p:cNvSpPr>
          <p:nvPr/>
        </p:nvSpPr>
        <p:spPr bwMode="auto">
          <a:xfrm>
            <a:off x="58250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2" name="Line 26"/>
          <p:cNvSpPr>
            <a:spLocks noChangeShapeType="1"/>
          </p:cNvSpPr>
          <p:nvPr/>
        </p:nvSpPr>
        <p:spPr bwMode="auto">
          <a:xfrm>
            <a:off x="603040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3" name="Line 27"/>
          <p:cNvSpPr>
            <a:spLocks noChangeShapeType="1"/>
          </p:cNvSpPr>
          <p:nvPr/>
        </p:nvSpPr>
        <p:spPr bwMode="auto">
          <a:xfrm>
            <a:off x="6235716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4" name="Line 28"/>
          <p:cNvSpPr>
            <a:spLocks noChangeShapeType="1"/>
          </p:cNvSpPr>
          <p:nvPr/>
        </p:nvSpPr>
        <p:spPr bwMode="auto">
          <a:xfrm>
            <a:off x="644103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5" name="Line 29"/>
          <p:cNvSpPr>
            <a:spLocks noChangeShapeType="1"/>
          </p:cNvSpPr>
          <p:nvPr/>
        </p:nvSpPr>
        <p:spPr bwMode="auto">
          <a:xfrm>
            <a:off x="66484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6" name="Line 30"/>
          <p:cNvSpPr>
            <a:spLocks noChangeShapeType="1"/>
          </p:cNvSpPr>
          <p:nvPr/>
        </p:nvSpPr>
        <p:spPr bwMode="auto">
          <a:xfrm>
            <a:off x="685377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7" name="Line 31"/>
          <p:cNvSpPr>
            <a:spLocks noChangeShapeType="1"/>
          </p:cNvSpPr>
          <p:nvPr/>
        </p:nvSpPr>
        <p:spPr bwMode="auto">
          <a:xfrm>
            <a:off x="705908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8" name="Line 32"/>
          <p:cNvSpPr>
            <a:spLocks noChangeShapeType="1"/>
          </p:cNvSpPr>
          <p:nvPr/>
        </p:nvSpPr>
        <p:spPr bwMode="auto">
          <a:xfrm>
            <a:off x="72644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9" name="Line 33"/>
          <p:cNvSpPr>
            <a:spLocks noChangeShapeType="1"/>
          </p:cNvSpPr>
          <p:nvPr/>
        </p:nvSpPr>
        <p:spPr bwMode="auto">
          <a:xfrm>
            <a:off x="746972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0" name="Line 34"/>
          <p:cNvSpPr>
            <a:spLocks noChangeShapeType="1"/>
          </p:cNvSpPr>
          <p:nvPr/>
        </p:nvSpPr>
        <p:spPr bwMode="auto">
          <a:xfrm>
            <a:off x="76771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1" name="Line 35"/>
          <p:cNvSpPr>
            <a:spLocks noChangeShapeType="1"/>
          </p:cNvSpPr>
          <p:nvPr/>
        </p:nvSpPr>
        <p:spPr bwMode="auto">
          <a:xfrm>
            <a:off x="78824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8" name="Line 36"/>
          <p:cNvSpPr>
            <a:spLocks noChangeShapeType="1"/>
          </p:cNvSpPr>
          <p:nvPr/>
        </p:nvSpPr>
        <p:spPr bwMode="auto">
          <a:xfrm>
            <a:off x="80878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1" name="Line 37"/>
          <p:cNvSpPr>
            <a:spLocks noChangeShapeType="1"/>
          </p:cNvSpPr>
          <p:nvPr/>
        </p:nvSpPr>
        <p:spPr bwMode="auto">
          <a:xfrm>
            <a:off x="82931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2" name="Line 38"/>
          <p:cNvSpPr>
            <a:spLocks noChangeShapeType="1"/>
          </p:cNvSpPr>
          <p:nvPr/>
        </p:nvSpPr>
        <p:spPr bwMode="auto">
          <a:xfrm>
            <a:off x="84984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3" name="Line 39"/>
          <p:cNvSpPr>
            <a:spLocks noChangeShapeType="1"/>
          </p:cNvSpPr>
          <p:nvPr/>
        </p:nvSpPr>
        <p:spPr bwMode="auto">
          <a:xfrm>
            <a:off x="87058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4" name="Line 40"/>
          <p:cNvSpPr>
            <a:spLocks noChangeShapeType="1"/>
          </p:cNvSpPr>
          <p:nvPr/>
        </p:nvSpPr>
        <p:spPr bwMode="auto">
          <a:xfrm>
            <a:off x="89111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5" name="Line 41"/>
          <p:cNvSpPr>
            <a:spLocks noChangeShapeType="1"/>
          </p:cNvSpPr>
          <p:nvPr/>
        </p:nvSpPr>
        <p:spPr bwMode="auto">
          <a:xfrm>
            <a:off x="91165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6" name="Line 42"/>
          <p:cNvSpPr>
            <a:spLocks noChangeShapeType="1"/>
          </p:cNvSpPr>
          <p:nvPr/>
        </p:nvSpPr>
        <p:spPr bwMode="auto">
          <a:xfrm>
            <a:off x="93218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7" name="Line 43"/>
          <p:cNvSpPr>
            <a:spLocks noChangeShapeType="1"/>
          </p:cNvSpPr>
          <p:nvPr/>
        </p:nvSpPr>
        <p:spPr bwMode="auto">
          <a:xfrm>
            <a:off x="95271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8" name="Line 44"/>
          <p:cNvSpPr>
            <a:spLocks noChangeShapeType="1"/>
          </p:cNvSpPr>
          <p:nvPr/>
        </p:nvSpPr>
        <p:spPr bwMode="auto">
          <a:xfrm>
            <a:off x="97345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9" name="Line 45"/>
          <p:cNvSpPr>
            <a:spLocks noChangeShapeType="1"/>
          </p:cNvSpPr>
          <p:nvPr/>
        </p:nvSpPr>
        <p:spPr bwMode="auto">
          <a:xfrm>
            <a:off x="9939868" y="55821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0" name="Line 46"/>
          <p:cNvSpPr>
            <a:spLocks noChangeShapeType="1"/>
          </p:cNvSpPr>
          <p:nvPr/>
        </p:nvSpPr>
        <p:spPr bwMode="auto">
          <a:xfrm>
            <a:off x="2332569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1" name="Line 47"/>
          <p:cNvSpPr>
            <a:spLocks noChangeShapeType="1"/>
          </p:cNvSpPr>
          <p:nvPr/>
        </p:nvSpPr>
        <p:spPr bwMode="auto">
          <a:xfrm>
            <a:off x="25379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2" name="Line 48"/>
          <p:cNvSpPr>
            <a:spLocks noChangeShapeType="1"/>
          </p:cNvSpPr>
          <p:nvPr/>
        </p:nvSpPr>
        <p:spPr bwMode="auto">
          <a:xfrm>
            <a:off x="27432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3" name="Line 49"/>
          <p:cNvSpPr>
            <a:spLocks noChangeShapeType="1"/>
          </p:cNvSpPr>
          <p:nvPr/>
        </p:nvSpPr>
        <p:spPr bwMode="auto">
          <a:xfrm>
            <a:off x="2948538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4" name="Line 50"/>
          <p:cNvSpPr>
            <a:spLocks noChangeShapeType="1"/>
          </p:cNvSpPr>
          <p:nvPr/>
        </p:nvSpPr>
        <p:spPr bwMode="auto">
          <a:xfrm>
            <a:off x="3149621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5" name="Line 51"/>
          <p:cNvSpPr>
            <a:spLocks noChangeShapeType="1"/>
          </p:cNvSpPr>
          <p:nvPr/>
        </p:nvSpPr>
        <p:spPr bwMode="auto">
          <a:xfrm>
            <a:off x="3354938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6" name="Line 52"/>
          <p:cNvSpPr>
            <a:spLocks noChangeShapeType="1"/>
          </p:cNvSpPr>
          <p:nvPr/>
        </p:nvSpPr>
        <p:spPr bwMode="auto">
          <a:xfrm>
            <a:off x="35666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7" name="Line 53"/>
          <p:cNvSpPr>
            <a:spLocks noChangeShapeType="1"/>
          </p:cNvSpPr>
          <p:nvPr/>
        </p:nvSpPr>
        <p:spPr bwMode="auto">
          <a:xfrm>
            <a:off x="3771921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8" name="Line 54"/>
          <p:cNvSpPr>
            <a:spLocks noChangeShapeType="1"/>
          </p:cNvSpPr>
          <p:nvPr/>
        </p:nvSpPr>
        <p:spPr bwMode="auto">
          <a:xfrm>
            <a:off x="39730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9" name="Line 55"/>
          <p:cNvSpPr>
            <a:spLocks noChangeShapeType="1"/>
          </p:cNvSpPr>
          <p:nvPr/>
        </p:nvSpPr>
        <p:spPr bwMode="auto">
          <a:xfrm>
            <a:off x="41783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0" name="Line 56"/>
          <p:cNvSpPr>
            <a:spLocks noChangeShapeType="1"/>
          </p:cNvSpPr>
          <p:nvPr/>
        </p:nvSpPr>
        <p:spPr bwMode="auto">
          <a:xfrm>
            <a:off x="43836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1" name="Line 57"/>
          <p:cNvSpPr>
            <a:spLocks noChangeShapeType="1"/>
          </p:cNvSpPr>
          <p:nvPr/>
        </p:nvSpPr>
        <p:spPr bwMode="auto">
          <a:xfrm>
            <a:off x="45910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2" name="Line 58"/>
          <p:cNvSpPr>
            <a:spLocks noChangeShapeType="1"/>
          </p:cNvSpPr>
          <p:nvPr/>
        </p:nvSpPr>
        <p:spPr bwMode="auto">
          <a:xfrm>
            <a:off x="47963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3" name="Line 59"/>
          <p:cNvSpPr>
            <a:spLocks noChangeShapeType="1"/>
          </p:cNvSpPr>
          <p:nvPr/>
        </p:nvSpPr>
        <p:spPr bwMode="auto">
          <a:xfrm>
            <a:off x="50017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4" name="Line 60"/>
          <p:cNvSpPr>
            <a:spLocks noChangeShapeType="1"/>
          </p:cNvSpPr>
          <p:nvPr/>
        </p:nvSpPr>
        <p:spPr bwMode="auto">
          <a:xfrm>
            <a:off x="52070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5" name="Line 61"/>
          <p:cNvSpPr>
            <a:spLocks noChangeShapeType="1"/>
          </p:cNvSpPr>
          <p:nvPr/>
        </p:nvSpPr>
        <p:spPr bwMode="auto">
          <a:xfrm>
            <a:off x="54123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6" name="Line 62"/>
          <p:cNvSpPr>
            <a:spLocks noChangeShapeType="1"/>
          </p:cNvSpPr>
          <p:nvPr/>
        </p:nvSpPr>
        <p:spPr bwMode="auto">
          <a:xfrm>
            <a:off x="56197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7" name="Line 63"/>
          <p:cNvSpPr>
            <a:spLocks noChangeShapeType="1"/>
          </p:cNvSpPr>
          <p:nvPr/>
        </p:nvSpPr>
        <p:spPr bwMode="auto">
          <a:xfrm>
            <a:off x="58250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8" name="Line 64"/>
          <p:cNvSpPr>
            <a:spLocks noChangeShapeType="1"/>
          </p:cNvSpPr>
          <p:nvPr/>
        </p:nvSpPr>
        <p:spPr bwMode="auto">
          <a:xfrm>
            <a:off x="603040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9" name="Line 65"/>
          <p:cNvSpPr>
            <a:spLocks noChangeShapeType="1"/>
          </p:cNvSpPr>
          <p:nvPr/>
        </p:nvSpPr>
        <p:spPr bwMode="auto">
          <a:xfrm>
            <a:off x="6235716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0" name="Line 66"/>
          <p:cNvSpPr>
            <a:spLocks noChangeShapeType="1"/>
          </p:cNvSpPr>
          <p:nvPr/>
        </p:nvSpPr>
        <p:spPr bwMode="auto">
          <a:xfrm>
            <a:off x="644103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1" name="Line 67"/>
          <p:cNvSpPr>
            <a:spLocks noChangeShapeType="1"/>
          </p:cNvSpPr>
          <p:nvPr/>
        </p:nvSpPr>
        <p:spPr bwMode="auto">
          <a:xfrm>
            <a:off x="66484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685377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2" name="Line 69"/>
          <p:cNvSpPr>
            <a:spLocks noChangeShapeType="1"/>
          </p:cNvSpPr>
          <p:nvPr/>
        </p:nvSpPr>
        <p:spPr bwMode="auto">
          <a:xfrm>
            <a:off x="705908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3" name="Line 70"/>
          <p:cNvSpPr>
            <a:spLocks noChangeShapeType="1"/>
          </p:cNvSpPr>
          <p:nvPr/>
        </p:nvSpPr>
        <p:spPr bwMode="auto">
          <a:xfrm>
            <a:off x="72644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4" name="Line 71"/>
          <p:cNvSpPr>
            <a:spLocks noChangeShapeType="1"/>
          </p:cNvSpPr>
          <p:nvPr/>
        </p:nvSpPr>
        <p:spPr bwMode="auto">
          <a:xfrm>
            <a:off x="746972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5" name="Line 72"/>
          <p:cNvSpPr>
            <a:spLocks noChangeShapeType="1"/>
          </p:cNvSpPr>
          <p:nvPr/>
        </p:nvSpPr>
        <p:spPr bwMode="auto">
          <a:xfrm>
            <a:off x="76771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8" name="Line 73"/>
          <p:cNvSpPr>
            <a:spLocks noChangeShapeType="1"/>
          </p:cNvSpPr>
          <p:nvPr/>
        </p:nvSpPr>
        <p:spPr bwMode="auto">
          <a:xfrm>
            <a:off x="78824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9" name="Line 74"/>
          <p:cNvSpPr>
            <a:spLocks noChangeShapeType="1"/>
          </p:cNvSpPr>
          <p:nvPr/>
        </p:nvSpPr>
        <p:spPr bwMode="auto">
          <a:xfrm>
            <a:off x="80878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2" name="Line 75"/>
          <p:cNvSpPr>
            <a:spLocks noChangeShapeType="1"/>
          </p:cNvSpPr>
          <p:nvPr/>
        </p:nvSpPr>
        <p:spPr bwMode="auto">
          <a:xfrm>
            <a:off x="82931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3" name="Line 76"/>
          <p:cNvSpPr>
            <a:spLocks noChangeShapeType="1"/>
          </p:cNvSpPr>
          <p:nvPr/>
        </p:nvSpPr>
        <p:spPr bwMode="auto">
          <a:xfrm>
            <a:off x="84984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4" name="Line 77"/>
          <p:cNvSpPr>
            <a:spLocks noChangeShapeType="1"/>
          </p:cNvSpPr>
          <p:nvPr/>
        </p:nvSpPr>
        <p:spPr bwMode="auto">
          <a:xfrm>
            <a:off x="87058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5" name="Line 78"/>
          <p:cNvSpPr>
            <a:spLocks noChangeShapeType="1"/>
          </p:cNvSpPr>
          <p:nvPr/>
        </p:nvSpPr>
        <p:spPr bwMode="auto">
          <a:xfrm>
            <a:off x="89111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6" name="Line 79"/>
          <p:cNvSpPr>
            <a:spLocks noChangeShapeType="1"/>
          </p:cNvSpPr>
          <p:nvPr/>
        </p:nvSpPr>
        <p:spPr bwMode="auto">
          <a:xfrm>
            <a:off x="91165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7" name="Line 80"/>
          <p:cNvSpPr>
            <a:spLocks noChangeShapeType="1"/>
          </p:cNvSpPr>
          <p:nvPr/>
        </p:nvSpPr>
        <p:spPr bwMode="auto">
          <a:xfrm>
            <a:off x="93218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8" name="Line 81"/>
          <p:cNvSpPr>
            <a:spLocks noChangeShapeType="1"/>
          </p:cNvSpPr>
          <p:nvPr/>
        </p:nvSpPr>
        <p:spPr bwMode="auto">
          <a:xfrm>
            <a:off x="95271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9" name="Line 82"/>
          <p:cNvSpPr>
            <a:spLocks noChangeShapeType="1"/>
          </p:cNvSpPr>
          <p:nvPr/>
        </p:nvSpPr>
        <p:spPr bwMode="auto">
          <a:xfrm>
            <a:off x="97345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0" name="Line 83"/>
          <p:cNvSpPr>
            <a:spLocks noChangeShapeType="1"/>
          </p:cNvSpPr>
          <p:nvPr/>
        </p:nvSpPr>
        <p:spPr bwMode="auto">
          <a:xfrm>
            <a:off x="9939868" y="17975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0" name="Line 113"/>
          <p:cNvSpPr>
            <a:spLocks noChangeShapeType="1"/>
          </p:cNvSpPr>
          <p:nvPr/>
        </p:nvSpPr>
        <p:spPr bwMode="auto">
          <a:xfrm flipV="1">
            <a:off x="2332567" y="1175204"/>
            <a:ext cx="0" cy="4690533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1" name="Line 114"/>
          <p:cNvSpPr>
            <a:spLocks noChangeShapeType="1"/>
          </p:cNvSpPr>
          <p:nvPr/>
        </p:nvSpPr>
        <p:spPr bwMode="auto">
          <a:xfrm flipH="1">
            <a:off x="2235222" y="5582103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3" name="Line 116"/>
          <p:cNvSpPr>
            <a:spLocks noChangeShapeType="1"/>
          </p:cNvSpPr>
          <p:nvPr/>
        </p:nvSpPr>
        <p:spPr bwMode="auto">
          <a:xfrm flipH="1">
            <a:off x="2235222" y="41660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5" name="Line 118"/>
          <p:cNvSpPr>
            <a:spLocks noChangeShapeType="1"/>
          </p:cNvSpPr>
          <p:nvPr/>
        </p:nvSpPr>
        <p:spPr bwMode="auto">
          <a:xfrm flipH="1">
            <a:off x="2235222" y="27436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7" name="Line 120"/>
          <p:cNvSpPr>
            <a:spLocks noChangeShapeType="1"/>
          </p:cNvSpPr>
          <p:nvPr/>
        </p:nvSpPr>
        <p:spPr bwMode="auto">
          <a:xfrm flipH="1">
            <a:off x="2235222" y="1325485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8" name="Rectangle 121"/>
          <p:cNvSpPr>
            <a:spLocks noChangeArrowheads="1"/>
          </p:cNvSpPr>
          <p:nvPr/>
        </p:nvSpPr>
        <p:spPr bwMode="auto">
          <a:xfrm>
            <a:off x="1521885" y="11879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$41K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9" name="Rectangle 122"/>
          <p:cNvSpPr>
            <a:spLocks noChangeArrowheads="1"/>
          </p:cNvSpPr>
          <p:nvPr/>
        </p:nvSpPr>
        <p:spPr bwMode="auto">
          <a:xfrm rot="16200000">
            <a:off x="-355565" y="3451535"/>
            <a:ext cx="311142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Average Income at Age 35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0" name="Line 123"/>
          <p:cNvSpPr>
            <a:spLocks noChangeShapeType="1"/>
          </p:cNvSpPr>
          <p:nvPr/>
        </p:nvSpPr>
        <p:spPr bwMode="auto">
          <a:xfrm>
            <a:off x="2332572" y="5865735"/>
            <a:ext cx="76157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1" name="Line 124"/>
          <p:cNvSpPr>
            <a:spLocks noChangeShapeType="1"/>
          </p:cNvSpPr>
          <p:nvPr/>
        </p:nvSpPr>
        <p:spPr bwMode="auto">
          <a:xfrm>
            <a:off x="2482851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2" name="Rectangle 125"/>
          <p:cNvSpPr>
            <a:spLocks noChangeArrowheads="1"/>
          </p:cNvSpPr>
          <p:nvPr/>
        </p:nvSpPr>
        <p:spPr bwMode="auto">
          <a:xfrm>
            <a:off x="2408767" y="6007555"/>
            <a:ext cx="1538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3" name="Line 126"/>
          <p:cNvSpPr>
            <a:spLocks noChangeShapeType="1"/>
          </p:cNvSpPr>
          <p:nvPr/>
        </p:nvSpPr>
        <p:spPr bwMode="auto">
          <a:xfrm>
            <a:off x="4732867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4" name="Rectangle 127"/>
          <p:cNvSpPr>
            <a:spLocks noChangeArrowheads="1"/>
          </p:cNvSpPr>
          <p:nvPr/>
        </p:nvSpPr>
        <p:spPr bwMode="auto">
          <a:xfrm>
            <a:off x="4591072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10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5" name="Line 128"/>
          <p:cNvSpPr>
            <a:spLocks noChangeShapeType="1"/>
          </p:cNvSpPr>
          <p:nvPr/>
        </p:nvSpPr>
        <p:spPr bwMode="auto">
          <a:xfrm>
            <a:off x="7543800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6" name="Rectangle 129"/>
          <p:cNvSpPr>
            <a:spLocks noChangeArrowheads="1"/>
          </p:cNvSpPr>
          <p:nvPr/>
        </p:nvSpPr>
        <p:spPr bwMode="auto">
          <a:xfrm>
            <a:off x="740200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7" name="Line 130"/>
          <p:cNvSpPr>
            <a:spLocks noChangeShapeType="1"/>
          </p:cNvSpPr>
          <p:nvPr/>
        </p:nvSpPr>
        <p:spPr bwMode="auto">
          <a:xfrm>
            <a:off x="9798049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8" name="Rectangle 131"/>
          <p:cNvSpPr>
            <a:spLocks noChangeArrowheads="1"/>
          </p:cNvSpPr>
          <p:nvPr/>
        </p:nvSpPr>
        <p:spPr bwMode="auto">
          <a:xfrm>
            <a:off x="965625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28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9" name="Rectangle 132"/>
          <p:cNvSpPr>
            <a:spLocks noChangeArrowheads="1"/>
          </p:cNvSpPr>
          <p:nvPr/>
        </p:nvSpPr>
        <p:spPr bwMode="auto">
          <a:xfrm>
            <a:off x="4303185" y="6322939"/>
            <a:ext cx="38119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Age of Child when Parents Move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775BAFB1-89CB-4735-BAA0-459449A52EF2}"/>
              </a:ext>
            </a:extLst>
          </p:cNvPr>
          <p:cNvSpPr txBox="1"/>
          <p:nvPr/>
        </p:nvSpPr>
        <p:spPr>
          <a:xfrm>
            <a:off x="2743205" y="1856105"/>
            <a:ext cx="5335433" cy="738502"/>
          </a:xfrm>
          <a:prstGeom prst="rect">
            <a:avLst/>
          </a:prstGeom>
          <a:noFill/>
        </p:spPr>
        <p:txBody>
          <a:bodyPr wrap="none" lIns="121760" tIns="60880" rIns="121760" bIns="60880" rtlCol="0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Move at age 2 from Roxbury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Savin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Hill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  <a:sym typeface="Wingdings" panose="05000000000000000000" pitchFamily="2" charset="2"/>
              </a:rPr>
              <a:t> average earnings of $38,000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5" name="Oval 84">
            <a:extLst>
              <a:ext uri="{FF2B5EF4-FFF2-40B4-BE49-F238E27FC236}">
                <a16:creationId xmlns:a16="http://schemas.microsoft.com/office/drawing/2014/main" xmlns="" id="{696B3EFB-8DC7-4D97-A8E1-577E6596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606" y="2121817"/>
            <a:ext cx="86783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7" name="Rectangle 115">
            <a:extLst>
              <a:ext uri="{FF2B5EF4-FFF2-40B4-BE49-F238E27FC236}">
                <a16:creationId xmlns:a16="http://schemas.microsoft.com/office/drawing/2014/main" xmlns="" id="{D22D628C-E4F0-4445-BF1F-C37031653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9" name="Rectangle 117">
            <a:extLst>
              <a:ext uri="{FF2B5EF4-FFF2-40B4-BE49-F238E27FC236}">
                <a16:creationId xmlns:a16="http://schemas.microsoft.com/office/drawing/2014/main" xmlns="" id="{8DC27625-CE3C-4126-B2C1-A309CB363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10" name="Rectangle 119">
            <a:extLst>
              <a:ext uri="{FF2B5EF4-FFF2-40B4-BE49-F238E27FC236}">
                <a16:creationId xmlns:a16="http://schemas.microsoft.com/office/drawing/2014/main" xmlns="" id="{71A23DD8-77D3-4023-B76A-379C9A165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822D0206-85D7-49C7-8CFA-EA8A292C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331091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0" y="83230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2332569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25379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27432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2948538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3149621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3354938" y="55821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>
            <a:off x="35666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3771921" y="55821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39730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41783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59" name="Line 18"/>
          <p:cNvSpPr>
            <a:spLocks noChangeShapeType="1"/>
          </p:cNvSpPr>
          <p:nvPr/>
        </p:nvSpPr>
        <p:spPr bwMode="auto">
          <a:xfrm>
            <a:off x="43836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>
            <a:off x="45910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>
            <a:off x="47963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50017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52070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8" name="Line 23"/>
          <p:cNvSpPr>
            <a:spLocks noChangeShapeType="1"/>
          </p:cNvSpPr>
          <p:nvPr/>
        </p:nvSpPr>
        <p:spPr bwMode="auto">
          <a:xfrm>
            <a:off x="54123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9" name="Line 24"/>
          <p:cNvSpPr>
            <a:spLocks noChangeShapeType="1"/>
          </p:cNvSpPr>
          <p:nvPr/>
        </p:nvSpPr>
        <p:spPr bwMode="auto">
          <a:xfrm>
            <a:off x="56197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0" name="Line 25"/>
          <p:cNvSpPr>
            <a:spLocks noChangeShapeType="1"/>
          </p:cNvSpPr>
          <p:nvPr/>
        </p:nvSpPr>
        <p:spPr bwMode="auto">
          <a:xfrm>
            <a:off x="58250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2" name="Line 26"/>
          <p:cNvSpPr>
            <a:spLocks noChangeShapeType="1"/>
          </p:cNvSpPr>
          <p:nvPr/>
        </p:nvSpPr>
        <p:spPr bwMode="auto">
          <a:xfrm>
            <a:off x="603040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3" name="Line 27"/>
          <p:cNvSpPr>
            <a:spLocks noChangeShapeType="1"/>
          </p:cNvSpPr>
          <p:nvPr/>
        </p:nvSpPr>
        <p:spPr bwMode="auto">
          <a:xfrm>
            <a:off x="6235716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4" name="Line 28"/>
          <p:cNvSpPr>
            <a:spLocks noChangeShapeType="1"/>
          </p:cNvSpPr>
          <p:nvPr/>
        </p:nvSpPr>
        <p:spPr bwMode="auto">
          <a:xfrm>
            <a:off x="644103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5" name="Line 29"/>
          <p:cNvSpPr>
            <a:spLocks noChangeShapeType="1"/>
          </p:cNvSpPr>
          <p:nvPr/>
        </p:nvSpPr>
        <p:spPr bwMode="auto">
          <a:xfrm>
            <a:off x="66484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6" name="Line 30"/>
          <p:cNvSpPr>
            <a:spLocks noChangeShapeType="1"/>
          </p:cNvSpPr>
          <p:nvPr/>
        </p:nvSpPr>
        <p:spPr bwMode="auto">
          <a:xfrm>
            <a:off x="685377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7" name="Line 31"/>
          <p:cNvSpPr>
            <a:spLocks noChangeShapeType="1"/>
          </p:cNvSpPr>
          <p:nvPr/>
        </p:nvSpPr>
        <p:spPr bwMode="auto">
          <a:xfrm>
            <a:off x="705908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8" name="Line 32"/>
          <p:cNvSpPr>
            <a:spLocks noChangeShapeType="1"/>
          </p:cNvSpPr>
          <p:nvPr/>
        </p:nvSpPr>
        <p:spPr bwMode="auto">
          <a:xfrm>
            <a:off x="7264404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99" name="Line 33"/>
          <p:cNvSpPr>
            <a:spLocks noChangeShapeType="1"/>
          </p:cNvSpPr>
          <p:nvPr/>
        </p:nvSpPr>
        <p:spPr bwMode="auto">
          <a:xfrm>
            <a:off x="7469720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0" name="Line 34"/>
          <p:cNvSpPr>
            <a:spLocks noChangeShapeType="1"/>
          </p:cNvSpPr>
          <p:nvPr/>
        </p:nvSpPr>
        <p:spPr bwMode="auto">
          <a:xfrm>
            <a:off x="76771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01" name="Line 35"/>
          <p:cNvSpPr>
            <a:spLocks noChangeShapeType="1"/>
          </p:cNvSpPr>
          <p:nvPr/>
        </p:nvSpPr>
        <p:spPr bwMode="auto">
          <a:xfrm>
            <a:off x="78824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08" name="Line 36"/>
          <p:cNvSpPr>
            <a:spLocks noChangeShapeType="1"/>
          </p:cNvSpPr>
          <p:nvPr/>
        </p:nvSpPr>
        <p:spPr bwMode="auto">
          <a:xfrm>
            <a:off x="80878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1" name="Line 37"/>
          <p:cNvSpPr>
            <a:spLocks noChangeShapeType="1"/>
          </p:cNvSpPr>
          <p:nvPr/>
        </p:nvSpPr>
        <p:spPr bwMode="auto">
          <a:xfrm>
            <a:off x="82931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2" name="Line 38"/>
          <p:cNvSpPr>
            <a:spLocks noChangeShapeType="1"/>
          </p:cNvSpPr>
          <p:nvPr/>
        </p:nvSpPr>
        <p:spPr bwMode="auto">
          <a:xfrm>
            <a:off x="84984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3" name="Line 39"/>
          <p:cNvSpPr>
            <a:spLocks noChangeShapeType="1"/>
          </p:cNvSpPr>
          <p:nvPr/>
        </p:nvSpPr>
        <p:spPr bwMode="auto">
          <a:xfrm>
            <a:off x="87058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4" name="Line 40"/>
          <p:cNvSpPr>
            <a:spLocks noChangeShapeType="1"/>
          </p:cNvSpPr>
          <p:nvPr/>
        </p:nvSpPr>
        <p:spPr bwMode="auto">
          <a:xfrm>
            <a:off x="8911189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5" name="Line 41"/>
          <p:cNvSpPr>
            <a:spLocks noChangeShapeType="1"/>
          </p:cNvSpPr>
          <p:nvPr/>
        </p:nvSpPr>
        <p:spPr bwMode="auto">
          <a:xfrm>
            <a:off x="9116505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6" name="Line 42"/>
          <p:cNvSpPr>
            <a:spLocks noChangeShapeType="1"/>
          </p:cNvSpPr>
          <p:nvPr/>
        </p:nvSpPr>
        <p:spPr bwMode="auto">
          <a:xfrm>
            <a:off x="9321822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7" name="Line 43"/>
          <p:cNvSpPr>
            <a:spLocks noChangeShapeType="1"/>
          </p:cNvSpPr>
          <p:nvPr/>
        </p:nvSpPr>
        <p:spPr bwMode="auto">
          <a:xfrm>
            <a:off x="9527138" y="55821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8" name="Line 44"/>
          <p:cNvSpPr>
            <a:spLocks noChangeShapeType="1"/>
          </p:cNvSpPr>
          <p:nvPr/>
        </p:nvSpPr>
        <p:spPr bwMode="auto">
          <a:xfrm>
            <a:off x="9734553" y="55821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29" name="Line 45"/>
          <p:cNvSpPr>
            <a:spLocks noChangeShapeType="1"/>
          </p:cNvSpPr>
          <p:nvPr/>
        </p:nvSpPr>
        <p:spPr bwMode="auto">
          <a:xfrm>
            <a:off x="9939868" y="55821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0" name="Line 46"/>
          <p:cNvSpPr>
            <a:spLocks noChangeShapeType="1"/>
          </p:cNvSpPr>
          <p:nvPr/>
        </p:nvSpPr>
        <p:spPr bwMode="auto">
          <a:xfrm>
            <a:off x="2332569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1" name="Line 47"/>
          <p:cNvSpPr>
            <a:spLocks noChangeShapeType="1"/>
          </p:cNvSpPr>
          <p:nvPr/>
        </p:nvSpPr>
        <p:spPr bwMode="auto">
          <a:xfrm>
            <a:off x="25379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2" name="Line 48"/>
          <p:cNvSpPr>
            <a:spLocks noChangeShapeType="1"/>
          </p:cNvSpPr>
          <p:nvPr/>
        </p:nvSpPr>
        <p:spPr bwMode="auto">
          <a:xfrm>
            <a:off x="27432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3" name="Line 49"/>
          <p:cNvSpPr>
            <a:spLocks noChangeShapeType="1"/>
          </p:cNvSpPr>
          <p:nvPr/>
        </p:nvSpPr>
        <p:spPr bwMode="auto">
          <a:xfrm>
            <a:off x="2948538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4" name="Line 50"/>
          <p:cNvSpPr>
            <a:spLocks noChangeShapeType="1"/>
          </p:cNvSpPr>
          <p:nvPr/>
        </p:nvSpPr>
        <p:spPr bwMode="auto">
          <a:xfrm>
            <a:off x="3149621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5" name="Line 51"/>
          <p:cNvSpPr>
            <a:spLocks noChangeShapeType="1"/>
          </p:cNvSpPr>
          <p:nvPr/>
        </p:nvSpPr>
        <p:spPr bwMode="auto">
          <a:xfrm>
            <a:off x="3354938" y="1797503"/>
            <a:ext cx="14181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6" name="Line 52"/>
          <p:cNvSpPr>
            <a:spLocks noChangeShapeType="1"/>
          </p:cNvSpPr>
          <p:nvPr/>
        </p:nvSpPr>
        <p:spPr bwMode="auto">
          <a:xfrm>
            <a:off x="35666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7" name="Line 53"/>
          <p:cNvSpPr>
            <a:spLocks noChangeShapeType="1"/>
          </p:cNvSpPr>
          <p:nvPr/>
        </p:nvSpPr>
        <p:spPr bwMode="auto">
          <a:xfrm>
            <a:off x="3771921" y="1797503"/>
            <a:ext cx="133351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8" name="Line 54"/>
          <p:cNvSpPr>
            <a:spLocks noChangeShapeType="1"/>
          </p:cNvSpPr>
          <p:nvPr/>
        </p:nvSpPr>
        <p:spPr bwMode="auto">
          <a:xfrm>
            <a:off x="39730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39" name="Line 55"/>
          <p:cNvSpPr>
            <a:spLocks noChangeShapeType="1"/>
          </p:cNvSpPr>
          <p:nvPr/>
        </p:nvSpPr>
        <p:spPr bwMode="auto">
          <a:xfrm>
            <a:off x="41783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0" name="Line 56"/>
          <p:cNvSpPr>
            <a:spLocks noChangeShapeType="1"/>
          </p:cNvSpPr>
          <p:nvPr/>
        </p:nvSpPr>
        <p:spPr bwMode="auto">
          <a:xfrm>
            <a:off x="43836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1" name="Line 57"/>
          <p:cNvSpPr>
            <a:spLocks noChangeShapeType="1"/>
          </p:cNvSpPr>
          <p:nvPr/>
        </p:nvSpPr>
        <p:spPr bwMode="auto">
          <a:xfrm>
            <a:off x="45910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2" name="Line 58"/>
          <p:cNvSpPr>
            <a:spLocks noChangeShapeType="1"/>
          </p:cNvSpPr>
          <p:nvPr/>
        </p:nvSpPr>
        <p:spPr bwMode="auto">
          <a:xfrm>
            <a:off x="47963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3" name="Line 59"/>
          <p:cNvSpPr>
            <a:spLocks noChangeShapeType="1"/>
          </p:cNvSpPr>
          <p:nvPr/>
        </p:nvSpPr>
        <p:spPr bwMode="auto">
          <a:xfrm>
            <a:off x="50017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4" name="Line 60"/>
          <p:cNvSpPr>
            <a:spLocks noChangeShapeType="1"/>
          </p:cNvSpPr>
          <p:nvPr/>
        </p:nvSpPr>
        <p:spPr bwMode="auto">
          <a:xfrm>
            <a:off x="52070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5" name="Line 61"/>
          <p:cNvSpPr>
            <a:spLocks noChangeShapeType="1"/>
          </p:cNvSpPr>
          <p:nvPr/>
        </p:nvSpPr>
        <p:spPr bwMode="auto">
          <a:xfrm>
            <a:off x="54123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6" name="Line 62"/>
          <p:cNvSpPr>
            <a:spLocks noChangeShapeType="1"/>
          </p:cNvSpPr>
          <p:nvPr/>
        </p:nvSpPr>
        <p:spPr bwMode="auto">
          <a:xfrm>
            <a:off x="56197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7" name="Line 63"/>
          <p:cNvSpPr>
            <a:spLocks noChangeShapeType="1"/>
          </p:cNvSpPr>
          <p:nvPr/>
        </p:nvSpPr>
        <p:spPr bwMode="auto">
          <a:xfrm>
            <a:off x="58250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8" name="Line 64"/>
          <p:cNvSpPr>
            <a:spLocks noChangeShapeType="1"/>
          </p:cNvSpPr>
          <p:nvPr/>
        </p:nvSpPr>
        <p:spPr bwMode="auto">
          <a:xfrm>
            <a:off x="603040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49" name="Line 65"/>
          <p:cNvSpPr>
            <a:spLocks noChangeShapeType="1"/>
          </p:cNvSpPr>
          <p:nvPr/>
        </p:nvSpPr>
        <p:spPr bwMode="auto">
          <a:xfrm>
            <a:off x="6235716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0" name="Line 66"/>
          <p:cNvSpPr>
            <a:spLocks noChangeShapeType="1"/>
          </p:cNvSpPr>
          <p:nvPr/>
        </p:nvSpPr>
        <p:spPr bwMode="auto">
          <a:xfrm>
            <a:off x="644103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1" name="Line 67"/>
          <p:cNvSpPr>
            <a:spLocks noChangeShapeType="1"/>
          </p:cNvSpPr>
          <p:nvPr/>
        </p:nvSpPr>
        <p:spPr bwMode="auto">
          <a:xfrm>
            <a:off x="66484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41" name="Line 68"/>
          <p:cNvSpPr>
            <a:spLocks noChangeShapeType="1"/>
          </p:cNvSpPr>
          <p:nvPr/>
        </p:nvSpPr>
        <p:spPr bwMode="auto">
          <a:xfrm>
            <a:off x="685377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2" name="Line 69"/>
          <p:cNvSpPr>
            <a:spLocks noChangeShapeType="1"/>
          </p:cNvSpPr>
          <p:nvPr/>
        </p:nvSpPr>
        <p:spPr bwMode="auto">
          <a:xfrm>
            <a:off x="705908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3" name="Line 70"/>
          <p:cNvSpPr>
            <a:spLocks noChangeShapeType="1"/>
          </p:cNvSpPr>
          <p:nvPr/>
        </p:nvSpPr>
        <p:spPr bwMode="auto">
          <a:xfrm>
            <a:off x="7264404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4" name="Line 71"/>
          <p:cNvSpPr>
            <a:spLocks noChangeShapeType="1"/>
          </p:cNvSpPr>
          <p:nvPr/>
        </p:nvSpPr>
        <p:spPr bwMode="auto">
          <a:xfrm>
            <a:off x="7469720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5" name="Line 72"/>
          <p:cNvSpPr>
            <a:spLocks noChangeShapeType="1"/>
          </p:cNvSpPr>
          <p:nvPr/>
        </p:nvSpPr>
        <p:spPr bwMode="auto">
          <a:xfrm>
            <a:off x="76771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8" name="Line 73"/>
          <p:cNvSpPr>
            <a:spLocks noChangeShapeType="1"/>
          </p:cNvSpPr>
          <p:nvPr/>
        </p:nvSpPr>
        <p:spPr bwMode="auto">
          <a:xfrm>
            <a:off x="78824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59" name="Line 74"/>
          <p:cNvSpPr>
            <a:spLocks noChangeShapeType="1"/>
          </p:cNvSpPr>
          <p:nvPr/>
        </p:nvSpPr>
        <p:spPr bwMode="auto">
          <a:xfrm>
            <a:off x="80878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2" name="Line 75"/>
          <p:cNvSpPr>
            <a:spLocks noChangeShapeType="1"/>
          </p:cNvSpPr>
          <p:nvPr/>
        </p:nvSpPr>
        <p:spPr bwMode="auto">
          <a:xfrm>
            <a:off x="82931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3" name="Line 76"/>
          <p:cNvSpPr>
            <a:spLocks noChangeShapeType="1"/>
          </p:cNvSpPr>
          <p:nvPr/>
        </p:nvSpPr>
        <p:spPr bwMode="auto">
          <a:xfrm>
            <a:off x="84984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4" name="Line 77"/>
          <p:cNvSpPr>
            <a:spLocks noChangeShapeType="1"/>
          </p:cNvSpPr>
          <p:nvPr/>
        </p:nvSpPr>
        <p:spPr bwMode="auto">
          <a:xfrm>
            <a:off x="87058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5" name="Line 78"/>
          <p:cNvSpPr>
            <a:spLocks noChangeShapeType="1"/>
          </p:cNvSpPr>
          <p:nvPr/>
        </p:nvSpPr>
        <p:spPr bwMode="auto">
          <a:xfrm>
            <a:off x="8911189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6" name="Line 79"/>
          <p:cNvSpPr>
            <a:spLocks noChangeShapeType="1"/>
          </p:cNvSpPr>
          <p:nvPr/>
        </p:nvSpPr>
        <p:spPr bwMode="auto">
          <a:xfrm>
            <a:off x="9116505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7" name="Line 80"/>
          <p:cNvSpPr>
            <a:spLocks noChangeShapeType="1"/>
          </p:cNvSpPr>
          <p:nvPr/>
        </p:nvSpPr>
        <p:spPr bwMode="auto">
          <a:xfrm>
            <a:off x="9321822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8" name="Line 81"/>
          <p:cNvSpPr>
            <a:spLocks noChangeShapeType="1"/>
          </p:cNvSpPr>
          <p:nvPr/>
        </p:nvSpPr>
        <p:spPr bwMode="auto">
          <a:xfrm>
            <a:off x="9527138" y="1797503"/>
            <a:ext cx="137583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99" name="Line 82"/>
          <p:cNvSpPr>
            <a:spLocks noChangeShapeType="1"/>
          </p:cNvSpPr>
          <p:nvPr/>
        </p:nvSpPr>
        <p:spPr bwMode="auto">
          <a:xfrm>
            <a:off x="9734553" y="1797503"/>
            <a:ext cx="135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0" name="Line 83"/>
          <p:cNvSpPr>
            <a:spLocks noChangeShapeType="1"/>
          </p:cNvSpPr>
          <p:nvPr/>
        </p:nvSpPr>
        <p:spPr bwMode="auto">
          <a:xfrm>
            <a:off x="9939868" y="1797503"/>
            <a:ext cx="8467" cy="0"/>
          </a:xfrm>
          <a:prstGeom prst="line">
            <a:avLst/>
          </a:prstGeom>
          <a:noFill/>
          <a:ln w="14288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1" name="Oval 84"/>
          <p:cNvSpPr>
            <a:spLocks noChangeArrowheads="1"/>
          </p:cNvSpPr>
          <p:nvPr/>
        </p:nvSpPr>
        <p:spPr bwMode="auto">
          <a:xfrm>
            <a:off x="2436305" y="2085390"/>
            <a:ext cx="86783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2" name="Oval 85"/>
          <p:cNvSpPr>
            <a:spLocks noChangeArrowheads="1"/>
          </p:cNvSpPr>
          <p:nvPr/>
        </p:nvSpPr>
        <p:spPr bwMode="auto">
          <a:xfrm>
            <a:off x="2715705" y="2140423"/>
            <a:ext cx="91017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3" name="Oval 86"/>
          <p:cNvSpPr>
            <a:spLocks noChangeArrowheads="1"/>
          </p:cNvSpPr>
          <p:nvPr/>
        </p:nvSpPr>
        <p:spPr bwMode="auto">
          <a:xfrm>
            <a:off x="2999338" y="2364790"/>
            <a:ext cx="8678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4" name="Oval 87"/>
          <p:cNvSpPr>
            <a:spLocks noChangeArrowheads="1"/>
          </p:cNvSpPr>
          <p:nvPr/>
        </p:nvSpPr>
        <p:spPr bwMode="auto">
          <a:xfrm>
            <a:off x="3278738" y="2519306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5" name="Oval 88"/>
          <p:cNvSpPr>
            <a:spLocks noChangeArrowheads="1"/>
          </p:cNvSpPr>
          <p:nvPr/>
        </p:nvSpPr>
        <p:spPr bwMode="auto">
          <a:xfrm>
            <a:off x="3562371" y="2286473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6" name="Oval 89"/>
          <p:cNvSpPr>
            <a:spLocks noChangeArrowheads="1"/>
          </p:cNvSpPr>
          <p:nvPr/>
        </p:nvSpPr>
        <p:spPr bwMode="auto">
          <a:xfrm>
            <a:off x="3839633" y="2582806"/>
            <a:ext cx="9313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07" name="Oval 90"/>
          <p:cNvSpPr>
            <a:spLocks noChangeArrowheads="1"/>
          </p:cNvSpPr>
          <p:nvPr/>
        </p:nvSpPr>
        <p:spPr bwMode="auto">
          <a:xfrm>
            <a:off x="4123267" y="2707690"/>
            <a:ext cx="9313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0" name="Oval 91"/>
          <p:cNvSpPr>
            <a:spLocks noChangeArrowheads="1"/>
          </p:cNvSpPr>
          <p:nvPr/>
        </p:nvSpPr>
        <p:spPr bwMode="auto">
          <a:xfrm>
            <a:off x="4402688" y="2948990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1" name="Oval 92"/>
          <p:cNvSpPr>
            <a:spLocks noChangeArrowheads="1"/>
          </p:cNvSpPr>
          <p:nvPr/>
        </p:nvSpPr>
        <p:spPr bwMode="auto">
          <a:xfrm>
            <a:off x="4686321" y="2807174"/>
            <a:ext cx="91017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2" name="Oval 93"/>
          <p:cNvSpPr>
            <a:spLocks noChangeArrowheads="1"/>
          </p:cNvSpPr>
          <p:nvPr/>
        </p:nvSpPr>
        <p:spPr bwMode="auto">
          <a:xfrm>
            <a:off x="4969954" y="3099252"/>
            <a:ext cx="86783" cy="9313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3" name="Oval 94"/>
          <p:cNvSpPr>
            <a:spLocks noChangeArrowheads="1"/>
          </p:cNvSpPr>
          <p:nvPr/>
        </p:nvSpPr>
        <p:spPr bwMode="auto">
          <a:xfrm>
            <a:off x="5249354" y="3063290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4" name="Oval 95"/>
          <p:cNvSpPr>
            <a:spLocks noChangeArrowheads="1"/>
          </p:cNvSpPr>
          <p:nvPr/>
        </p:nvSpPr>
        <p:spPr bwMode="auto">
          <a:xfrm>
            <a:off x="5532989" y="3406175"/>
            <a:ext cx="8678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5" name="Oval 96"/>
          <p:cNvSpPr>
            <a:spLocks noChangeArrowheads="1"/>
          </p:cNvSpPr>
          <p:nvPr/>
        </p:nvSpPr>
        <p:spPr bwMode="auto">
          <a:xfrm>
            <a:off x="5810252" y="3583969"/>
            <a:ext cx="93133" cy="9313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6" name="Oval 97"/>
          <p:cNvSpPr>
            <a:spLocks noChangeArrowheads="1"/>
          </p:cNvSpPr>
          <p:nvPr/>
        </p:nvSpPr>
        <p:spPr bwMode="auto">
          <a:xfrm>
            <a:off x="6093905" y="3594571"/>
            <a:ext cx="8678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7" name="Oval 98"/>
          <p:cNvSpPr>
            <a:spLocks noChangeArrowheads="1"/>
          </p:cNvSpPr>
          <p:nvPr/>
        </p:nvSpPr>
        <p:spPr bwMode="auto">
          <a:xfrm>
            <a:off x="6373305" y="3772374"/>
            <a:ext cx="91017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8" name="Oval 99"/>
          <p:cNvSpPr>
            <a:spLocks noChangeArrowheads="1"/>
          </p:cNvSpPr>
          <p:nvPr/>
        </p:nvSpPr>
        <p:spPr bwMode="auto">
          <a:xfrm>
            <a:off x="6656923" y="3996741"/>
            <a:ext cx="91017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19" name="Oval 100"/>
          <p:cNvSpPr>
            <a:spLocks noChangeArrowheads="1"/>
          </p:cNvSpPr>
          <p:nvPr/>
        </p:nvSpPr>
        <p:spPr bwMode="auto">
          <a:xfrm>
            <a:off x="6936319" y="4502603"/>
            <a:ext cx="91017" cy="88900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20" name="Oval 101"/>
          <p:cNvSpPr>
            <a:spLocks noChangeArrowheads="1"/>
          </p:cNvSpPr>
          <p:nvPr/>
        </p:nvSpPr>
        <p:spPr bwMode="auto">
          <a:xfrm>
            <a:off x="7219972" y="4650790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21" name="Oval 102"/>
          <p:cNvSpPr>
            <a:spLocks noChangeArrowheads="1"/>
          </p:cNvSpPr>
          <p:nvPr/>
        </p:nvSpPr>
        <p:spPr bwMode="auto">
          <a:xfrm>
            <a:off x="7497236" y="4741806"/>
            <a:ext cx="93133" cy="86783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22" name="Oval 103"/>
          <p:cNvSpPr>
            <a:spLocks noChangeArrowheads="1"/>
          </p:cNvSpPr>
          <p:nvPr/>
        </p:nvSpPr>
        <p:spPr bwMode="auto">
          <a:xfrm>
            <a:off x="7780868" y="5167257"/>
            <a:ext cx="9313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23" name="Oval 104"/>
          <p:cNvSpPr>
            <a:spLocks noChangeArrowheads="1"/>
          </p:cNvSpPr>
          <p:nvPr/>
        </p:nvSpPr>
        <p:spPr bwMode="auto">
          <a:xfrm>
            <a:off x="8064512" y="5107990"/>
            <a:ext cx="86783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2" name="Oval 105"/>
          <p:cNvSpPr>
            <a:spLocks noChangeArrowheads="1"/>
          </p:cNvSpPr>
          <p:nvPr/>
        </p:nvSpPr>
        <p:spPr bwMode="auto">
          <a:xfrm>
            <a:off x="8343921" y="5340824"/>
            <a:ext cx="91017" cy="91017"/>
          </a:xfrm>
          <a:prstGeom prst="ellipse">
            <a:avLst/>
          </a:prstGeom>
          <a:solidFill>
            <a:srgbClr val="1A476F"/>
          </a:solidFill>
          <a:ln w="23813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58" name="Freeform 111"/>
          <p:cNvSpPr>
            <a:spLocks/>
          </p:cNvSpPr>
          <p:nvPr/>
        </p:nvSpPr>
        <p:spPr bwMode="auto">
          <a:xfrm>
            <a:off x="2478620" y="2144643"/>
            <a:ext cx="6189133" cy="3433233"/>
          </a:xfrm>
          <a:custGeom>
            <a:avLst/>
            <a:gdLst>
              <a:gd name="T0" fmla="*/ 0 w 1354"/>
              <a:gd name="T1" fmla="*/ 0 h 751"/>
              <a:gd name="T2" fmla="*/ 62 w 1354"/>
              <a:gd name="T3" fmla="*/ 20 h 751"/>
              <a:gd name="T4" fmla="*/ 124 w 1354"/>
              <a:gd name="T5" fmla="*/ 42 h 751"/>
              <a:gd name="T6" fmla="*/ 185 w 1354"/>
              <a:gd name="T7" fmla="*/ 64 h 751"/>
              <a:gd name="T8" fmla="*/ 247 w 1354"/>
              <a:gd name="T9" fmla="*/ 87 h 751"/>
              <a:gd name="T10" fmla="*/ 308 w 1354"/>
              <a:gd name="T11" fmla="*/ 111 h 751"/>
              <a:gd name="T12" fmla="*/ 370 w 1354"/>
              <a:gd name="T13" fmla="*/ 136 h 751"/>
              <a:gd name="T14" fmla="*/ 431 w 1354"/>
              <a:gd name="T15" fmla="*/ 161 h 751"/>
              <a:gd name="T16" fmla="*/ 493 w 1354"/>
              <a:gd name="T17" fmla="*/ 188 h 751"/>
              <a:gd name="T18" fmla="*/ 554 w 1354"/>
              <a:gd name="T19" fmla="*/ 217 h 751"/>
              <a:gd name="T20" fmla="*/ 616 w 1354"/>
              <a:gd name="T21" fmla="*/ 248 h 751"/>
              <a:gd name="T22" fmla="*/ 678 w 1354"/>
              <a:gd name="T23" fmla="*/ 283 h 751"/>
              <a:gd name="T24" fmla="*/ 739 w 1354"/>
              <a:gd name="T25" fmla="*/ 320 h 751"/>
              <a:gd name="T26" fmla="*/ 801 w 1354"/>
              <a:gd name="T27" fmla="*/ 361 h 751"/>
              <a:gd name="T28" fmla="*/ 862 w 1354"/>
              <a:gd name="T29" fmla="*/ 403 h 751"/>
              <a:gd name="T30" fmla="*/ 924 w 1354"/>
              <a:gd name="T31" fmla="*/ 447 h 751"/>
              <a:gd name="T32" fmla="*/ 985 w 1354"/>
              <a:gd name="T33" fmla="*/ 492 h 751"/>
              <a:gd name="T34" fmla="*/ 1047 w 1354"/>
              <a:gd name="T35" fmla="*/ 537 h 751"/>
              <a:gd name="T36" fmla="*/ 1108 w 1354"/>
              <a:gd name="T37" fmla="*/ 583 h 751"/>
              <a:gd name="T38" fmla="*/ 1170 w 1354"/>
              <a:gd name="T39" fmla="*/ 629 h 751"/>
              <a:gd name="T40" fmla="*/ 1231 w 1354"/>
              <a:gd name="T41" fmla="*/ 674 h 751"/>
              <a:gd name="T42" fmla="*/ 1293 w 1354"/>
              <a:gd name="T43" fmla="*/ 714 h 751"/>
              <a:gd name="T44" fmla="*/ 1354 w 1354"/>
              <a:gd name="T45" fmla="*/ 751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54" h="751">
                <a:moveTo>
                  <a:pt x="0" y="0"/>
                </a:moveTo>
                <a:lnTo>
                  <a:pt x="62" y="20"/>
                </a:lnTo>
                <a:lnTo>
                  <a:pt x="124" y="42"/>
                </a:lnTo>
                <a:lnTo>
                  <a:pt x="185" y="64"/>
                </a:lnTo>
                <a:lnTo>
                  <a:pt x="247" y="87"/>
                </a:lnTo>
                <a:lnTo>
                  <a:pt x="308" y="111"/>
                </a:lnTo>
                <a:lnTo>
                  <a:pt x="370" y="136"/>
                </a:lnTo>
                <a:lnTo>
                  <a:pt x="431" y="161"/>
                </a:lnTo>
                <a:lnTo>
                  <a:pt x="493" y="188"/>
                </a:lnTo>
                <a:lnTo>
                  <a:pt x="554" y="217"/>
                </a:lnTo>
                <a:lnTo>
                  <a:pt x="616" y="248"/>
                </a:lnTo>
                <a:lnTo>
                  <a:pt x="678" y="283"/>
                </a:lnTo>
                <a:lnTo>
                  <a:pt x="739" y="320"/>
                </a:lnTo>
                <a:lnTo>
                  <a:pt x="801" y="361"/>
                </a:lnTo>
                <a:lnTo>
                  <a:pt x="862" y="403"/>
                </a:lnTo>
                <a:lnTo>
                  <a:pt x="924" y="447"/>
                </a:lnTo>
                <a:lnTo>
                  <a:pt x="985" y="492"/>
                </a:lnTo>
                <a:lnTo>
                  <a:pt x="1047" y="537"/>
                </a:lnTo>
                <a:lnTo>
                  <a:pt x="1108" y="583"/>
                </a:lnTo>
                <a:lnTo>
                  <a:pt x="1170" y="629"/>
                </a:lnTo>
                <a:lnTo>
                  <a:pt x="1231" y="674"/>
                </a:lnTo>
                <a:lnTo>
                  <a:pt x="1293" y="714"/>
                </a:lnTo>
                <a:lnTo>
                  <a:pt x="1354" y="751"/>
                </a:lnTo>
              </a:path>
            </a:pathLst>
          </a:custGeom>
          <a:noFill/>
          <a:ln w="23813">
            <a:solidFill>
              <a:schemeClr val="bg2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0" name="Line 113"/>
          <p:cNvSpPr>
            <a:spLocks noChangeShapeType="1"/>
          </p:cNvSpPr>
          <p:nvPr/>
        </p:nvSpPr>
        <p:spPr bwMode="auto">
          <a:xfrm flipV="1">
            <a:off x="2332567" y="1175204"/>
            <a:ext cx="0" cy="4690533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1" name="Line 114"/>
          <p:cNvSpPr>
            <a:spLocks noChangeShapeType="1"/>
          </p:cNvSpPr>
          <p:nvPr/>
        </p:nvSpPr>
        <p:spPr bwMode="auto">
          <a:xfrm flipH="1">
            <a:off x="2235222" y="5582103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3" name="Line 116"/>
          <p:cNvSpPr>
            <a:spLocks noChangeShapeType="1"/>
          </p:cNvSpPr>
          <p:nvPr/>
        </p:nvSpPr>
        <p:spPr bwMode="auto">
          <a:xfrm flipH="1">
            <a:off x="2235222" y="41660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5" name="Line 118"/>
          <p:cNvSpPr>
            <a:spLocks noChangeShapeType="1"/>
          </p:cNvSpPr>
          <p:nvPr/>
        </p:nvSpPr>
        <p:spPr bwMode="auto">
          <a:xfrm flipH="1">
            <a:off x="2235222" y="2743652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7" name="Line 120"/>
          <p:cNvSpPr>
            <a:spLocks noChangeShapeType="1"/>
          </p:cNvSpPr>
          <p:nvPr/>
        </p:nvSpPr>
        <p:spPr bwMode="auto">
          <a:xfrm flipH="1">
            <a:off x="2235222" y="1325485"/>
            <a:ext cx="973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8" name="Rectangle 121"/>
          <p:cNvSpPr>
            <a:spLocks noChangeArrowheads="1"/>
          </p:cNvSpPr>
          <p:nvPr/>
        </p:nvSpPr>
        <p:spPr bwMode="auto">
          <a:xfrm>
            <a:off x="1521885" y="11879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$41K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69" name="Rectangle 122"/>
          <p:cNvSpPr>
            <a:spLocks noChangeArrowheads="1"/>
          </p:cNvSpPr>
          <p:nvPr/>
        </p:nvSpPr>
        <p:spPr bwMode="auto">
          <a:xfrm rot="16200000">
            <a:off x="-355565" y="3451535"/>
            <a:ext cx="311142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Average Income at Age 35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0" name="Line 123"/>
          <p:cNvSpPr>
            <a:spLocks noChangeShapeType="1"/>
          </p:cNvSpPr>
          <p:nvPr/>
        </p:nvSpPr>
        <p:spPr bwMode="auto">
          <a:xfrm>
            <a:off x="2332572" y="5865735"/>
            <a:ext cx="76157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1" name="Line 124"/>
          <p:cNvSpPr>
            <a:spLocks noChangeShapeType="1"/>
          </p:cNvSpPr>
          <p:nvPr/>
        </p:nvSpPr>
        <p:spPr bwMode="auto">
          <a:xfrm>
            <a:off x="2482851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2" name="Rectangle 125"/>
          <p:cNvSpPr>
            <a:spLocks noChangeArrowheads="1"/>
          </p:cNvSpPr>
          <p:nvPr/>
        </p:nvSpPr>
        <p:spPr bwMode="auto">
          <a:xfrm>
            <a:off x="2408767" y="6007555"/>
            <a:ext cx="1538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3" name="Line 126"/>
          <p:cNvSpPr>
            <a:spLocks noChangeShapeType="1"/>
          </p:cNvSpPr>
          <p:nvPr/>
        </p:nvSpPr>
        <p:spPr bwMode="auto">
          <a:xfrm>
            <a:off x="4732867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4" name="Rectangle 127"/>
          <p:cNvSpPr>
            <a:spLocks noChangeArrowheads="1"/>
          </p:cNvSpPr>
          <p:nvPr/>
        </p:nvSpPr>
        <p:spPr bwMode="auto">
          <a:xfrm>
            <a:off x="4591072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10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5" name="Line 128"/>
          <p:cNvSpPr>
            <a:spLocks noChangeShapeType="1"/>
          </p:cNvSpPr>
          <p:nvPr/>
        </p:nvSpPr>
        <p:spPr bwMode="auto">
          <a:xfrm>
            <a:off x="7543800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6" name="Rectangle 129"/>
          <p:cNvSpPr>
            <a:spLocks noChangeArrowheads="1"/>
          </p:cNvSpPr>
          <p:nvPr/>
        </p:nvSpPr>
        <p:spPr bwMode="auto">
          <a:xfrm>
            <a:off x="740200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20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7" name="Line 130"/>
          <p:cNvSpPr>
            <a:spLocks noChangeShapeType="1"/>
          </p:cNvSpPr>
          <p:nvPr/>
        </p:nvSpPr>
        <p:spPr bwMode="auto">
          <a:xfrm>
            <a:off x="9798049" y="5865757"/>
            <a:ext cx="0" cy="9736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8" name="Rectangle 131"/>
          <p:cNvSpPr>
            <a:spLocks noChangeArrowheads="1"/>
          </p:cNvSpPr>
          <p:nvPr/>
        </p:nvSpPr>
        <p:spPr bwMode="auto">
          <a:xfrm>
            <a:off x="9656254" y="6007555"/>
            <a:ext cx="30777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28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379" name="Rectangle 132"/>
          <p:cNvSpPr>
            <a:spLocks noChangeArrowheads="1"/>
          </p:cNvSpPr>
          <p:nvPr/>
        </p:nvSpPr>
        <p:spPr bwMode="auto">
          <a:xfrm>
            <a:off x="4303185" y="6322939"/>
            <a:ext cx="38119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Age of Child when Parents Move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27" name="Rectangle 115">
            <a:extLst>
              <a:ext uri="{FF2B5EF4-FFF2-40B4-BE49-F238E27FC236}">
                <a16:creationId xmlns:a16="http://schemas.microsoft.com/office/drawing/2014/main" xmlns="" id="{01AABB88-8768-4B48-A1B3-22043EFB3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28" name="Rectangle 117">
            <a:extLst>
              <a:ext uri="{FF2B5EF4-FFF2-40B4-BE49-F238E27FC236}">
                <a16:creationId xmlns:a16="http://schemas.microsoft.com/office/drawing/2014/main" xmlns="" id="{1FEDC350-60BB-4930-B144-B8546E50F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29" name="Rectangle 119">
            <a:extLst>
              <a:ext uri="{FF2B5EF4-FFF2-40B4-BE49-F238E27FC236}">
                <a16:creationId xmlns:a16="http://schemas.microsoft.com/office/drawing/2014/main" xmlns="" id="{9F5D65D8-26BA-4BE0-95F8-320419066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DC51E724-CE30-4244-9ECD-165334638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144300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0" y="832301"/>
            <a:ext cx="10972800" cy="6858000"/>
            <a:chOff x="48" y="324"/>
            <a:chExt cx="5184" cy="3240"/>
          </a:xfrm>
        </p:grpSpPr>
        <p:sp>
          <p:nvSpPr>
            <p:cNvPr id="3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8" y="324"/>
              <a:ext cx="5184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1150" y="486"/>
              <a:ext cx="3598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1150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124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134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>
              <a:off x="1441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1536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>
              <a:off x="1633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>
              <a:off x="173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>
              <a:off x="1830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192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202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211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221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231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>
              <a:off x="241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Line 22"/>
            <p:cNvSpPr>
              <a:spLocks noChangeShapeType="1"/>
            </p:cNvSpPr>
            <p:nvPr/>
          </p:nvSpPr>
          <p:spPr bwMode="auto">
            <a:xfrm>
              <a:off x="250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Line 23"/>
            <p:cNvSpPr>
              <a:spLocks noChangeShapeType="1"/>
            </p:cNvSpPr>
            <p:nvPr/>
          </p:nvSpPr>
          <p:spPr bwMode="auto">
            <a:xfrm>
              <a:off x="260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Line 24"/>
            <p:cNvSpPr>
              <a:spLocks noChangeShapeType="1"/>
            </p:cNvSpPr>
            <p:nvPr/>
          </p:nvSpPr>
          <p:spPr bwMode="auto">
            <a:xfrm>
              <a:off x="2703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Line 25"/>
            <p:cNvSpPr>
              <a:spLocks noChangeShapeType="1"/>
            </p:cNvSpPr>
            <p:nvPr/>
          </p:nvSpPr>
          <p:spPr bwMode="auto">
            <a:xfrm>
              <a:off x="280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Line 26"/>
            <p:cNvSpPr>
              <a:spLocks noChangeShapeType="1"/>
            </p:cNvSpPr>
            <p:nvPr/>
          </p:nvSpPr>
          <p:spPr bwMode="auto">
            <a:xfrm>
              <a:off x="289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Line 27"/>
            <p:cNvSpPr>
              <a:spLocks noChangeShapeType="1"/>
            </p:cNvSpPr>
            <p:nvPr/>
          </p:nvSpPr>
          <p:spPr bwMode="auto">
            <a:xfrm>
              <a:off x="299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Line 28"/>
            <p:cNvSpPr>
              <a:spLocks noChangeShapeType="1"/>
            </p:cNvSpPr>
            <p:nvPr/>
          </p:nvSpPr>
          <p:spPr bwMode="auto">
            <a:xfrm>
              <a:off x="309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Line 29"/>
            <p:cNvSpPr>
              <a:spLocks noChangeShapeType="1"/>
            </p:cNvSpPr>
            <p:nvPr/>
          </p:nvSpPr>
          <p:spPr bwMode="auto">
            <a:xfrm>
              <a:off x="3189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Line 30"/>
            <p:cNvSpPr>
              <a:spLocks noChangeShapeType="1"/>
            </p:cNvSpPr>
            <p:nvPr/>
          </p:nvSpPr>
          <p:spPr bwMode="auto">
            <a:xfrm>
              <a:off x="328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Line 31"/>
            <p:cNvSpPr>
              <a:spLocks noChangeShapeType="1"/>
            </p:cNvSpPr>
            <p:nvPr/>
          </p:nvSpPr>
          <p:spPr bwMode="auto">
            <a:xfrm>
              <a:off x="338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Line 32"/>
            <p:cNvSpPr>
              <a:spLocks noChangeShapeType="1"/>
            </p:cNvSpPr>
            <p:nvPr/>
          </p:nvSpPr>
          <p:spPr bwMode="auto">
            <a:xfrm>
              <a:off x="348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Line 33"/>
            <p:cNvSpPr>
              <a:spLocks noChangeShapeType="1"/>
            </p:cNvSpPr>
            <p:nvPr/>
          </p:nvSpPr>
          <p:spPr bwMode="auto">
            <a:xfrm>
              <a:off x="357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Line 34"/>
            <p:cNvSpPr>
              <a:spLocks noChangeShapeType="1"/>
            </p:cNvSpPr>
            <p:nvPr/>
          </p:nvSpPr>
          <p:spPr bwMode="auto">
            <a:xfrm>
              <a:off x="3675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Line 35"/>
            <p:cNvSpPr>
              <a:spLocks noChangeShapeType="1"/>
            </p:cNvSpPr>
            <p:nvPr/>
          </p:nvSpPr>
          <p:spPr bwMode="auto">
            <a:xfrm>
              <a:off x="377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Line 36"/>
            <p:cNvSpPr>
              <a:spLocks noChangeShapeType="1"/>
            </p:cNvSpPr>
            <p:nvPr/>
          </p:nvSpPr>
          <p:spPr bwMode="auto">
            <a:xfrm>
              <a:off x="386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1" name="Line 37"/>
            <p:cNvSpPr>
              <a:spLocks noChangeShapeType="1"/>
            </p:cNvSpPr>
            <p:nvPr/>
          </p:nvSpPr>
          <p:spPr bwMode="auto">
            <a:xfrm>
              <a:off x="396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2" name="Line 38"/>
            <p:cNvSpPr>
              <a:spLocks noChangeShapeType="1"/>
            </p:cNvSpPr>
            <p:nvPr/>
          </p:nvSpPr>
          <p:spPr bwMode="auto">
            <a:xfrm>
              <a:off x="406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Line 39"/>
            <p:cNvSpPr>
              <a:spLocks noChangeShapeType="1"/>
            </p:cNvSpPr>
            <p:nvPr/>
          </p:nvSpPr>
          <p:spPr bwMode="auto">
            <a:xfrm>
              <a:off x="4161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Line 40"/>
            <p:cNvSpPr>
              <a:spLocks noChangeShapeType="1"/>
            </p:cNvSpPr>
            <p:nvPr/>
          </p:nvSpPr>
          <p:spPr bwMode="auto">
            <a:xfrm>
              <a:off x="425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5" name="Line 41"/>
            <p:cNvSpPr>
              <a:spLocks noChangeShapeType="1"/>
            </p:cNvSpPr>
            <p:nvPr/>
          </p:nvSpPr>
          <p:spPr bwMode="auto">
            <a:xfrm>
              <a:off x="435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6" name="Line 42"/>
            <p:cNvSpPr>
              <a:spLocks noChangeShapeType="1"/>
            </p:cNvSpPr>
            <p:nvPr/>
          </p:nvSpPr>
          <p:spPr bwMode="auto">
            <a:xfrm>
              <a:off x="445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Line 43"/>
            <p:cNvSpPr>
              <a:spLocks noChangeShapeType="1"/>
            </p:cNvSpPr>
            <p:nvPr/>
          </p:nvSpPr>
          <p:spPr bwMode="auto">
            <a:xfrm>
              <a:off x="454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Line 44"/>
            <p:cNvSpPr>
              <a:spLocks noChangeShapeType="1"/>
            </p:cNvSpPr>
            <p:nvPr/>
          </p:nvSpPr>
          <p:spPr bwMode="auto">
            <a:xfrm>
              <a:off x="464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29" name="Line 45"/>
            <p:cNvSpPr>
              <a:spLocks noChangeShapeType="1"/>
            </p:cNvSpPr>
            <p:nvPr/>
          </p:nvSpPr>
          <p:spPr bwMode="auto">
            <a:xfrm>
              <a:off x="4744" y="2568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0" name="Line 46"/>
            <p:cNvSpPr>
              <a:spLocks noChangeShapeType="1"/>
            </p:cNvSpPr>
            <p:nvPr/>
          </p:nvSpPr>
          <p:spPr bwMode="auto">
            <a:xfrm>
              <a:off x="1150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Line 47"/>
            <p:cNvSpPr>
              <a:spLocks noChangeShapeType="1"/>
            </p:cNvSpPr>
            <p:nvPr/>
          </p:nvSpPr>
          <p:spPr bwMode="auto">
            <a:xfrm>
              <a:off x="124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Line 48"/>
            <p:cNvSpPr>
              <a:spLocks noChangeShapeType="1"/>
            </p:cNvSpPr>
            <p:nvPr/>
          </p:nvSpPr>
          <p:spPr bwMode="auto">
            <a:xfrm>
              <a:off x="134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3" name="Line 49"/>
            <p:cNvSpPr>
              <a:spLocks noChangeShapeType="1"/>
            </p:cNvSpPr>
            <p:nvPr/>
          </p:nvSpPr>
          <p:spPr bwMode="auto">
            <a:xfrm>
              <a:off x="1441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4" name="Line 50"/>
            <p:cNvSpPr>
              <a:spLocks noChangeShapeType="1"/>
            </p:cNvSpPr>
            <p:nvPr/>
          </p:nvSpPr>
          <p:spPr bwMode="auto">
            <a:xfrm>
              <a:off x="1536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Line 51"/>
            <p:cNvSpPr>
              <a:spLocks noChangeShapeType="1"/>
            </p:cNvSpPr>
            <p:nvPr/>
          </p:nvSpPr>
          <p:spPr bwMode="auto">
            <a:xfrm>
              <a:off x="1633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6" name="Line 52"/>
            <p:cNvSpPr>
              <a:spLocks noChangeShapeType="1"/>
            </p:cNvSpPr>
            <p:nvPr/>
          </p:nvSpPr>
          <p:spPr bwMode="auto">
            <a:xfrm>
              <a:off x="173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7" name="Line 53"/>
            <p:cNvSpPr>
              <a:spLocks noChangeShapeType="1"/>
            </p:cNvSpPr>
            <p:nvPr/>
          </p:nvSpPr>
          <p:spPr bwMode="auto">
            <a:xfrm>
              <a:off x="1830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8" name="Line 54"/>
            <p:cNvSpPr>
              <a:spLocks noChangeShapeType="1"/>
            </p:cNvSpPr>
            <p:nvPr/>
          </p:nvSpPr>
          <p:spPr bwMode="auto">
            <a:xfrm>
              <a:off x="192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39" name="Line 55"/>
            <p:cNvSpPr>
              <a:spLocks noChangeShapeType="1"/>
            </p:cNvSpPr>
            <p:nvPr/>
          </p:nvSpPr>
          <p:spPr bwMode="auto">
            <a:xfrm>
              <a:off x="202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0" name="Line 56"/>
            <p:cNvSpPr>
              <a:spLocks noChangeShapeType="1"/>
            </p:cNvSpPr>
            <p:nvPr/>
          </p:nvSpPr>
          <p:spPr bwMode="auto">
            <a:xfrm>
              <a:off x="211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Line 57"/>
            <p:cNvSpPr>
              <a:spLocks noChangeShapeType="1"/>
            </p:cNvSpPr>
            <p:nvPr/>
          </p:nvSpPr>
          <p:spPr bwMode="auto">
            <a:xfrm>
              <a:off x="221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Line 58"/>
            <p:cNvSpPr>
              <a:spLocks noChangeShapeType="1"/>
            </p:cNvSpPr>
            <p:nvPr/>
          </p:nvSpPr>
          <p:spPr bwMode="auto">
            <a:xfrm>
              <a:off x="231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Line 59"/>
            <p:cNvSpPr>
              <a:spLocks noChangeShapeType="1"/>
            </p:cNvSpPr>
            <p:nvPr/>
          </p:nvSpPr>
          <p:spPr bwMode="auto">
            <a:xfrm>
              <a:off x="241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Line 60"/>
            <p:cNvSpPr>
              <a:spLocks noChangeShapeType="1"/>
            </p:cNvSpPr>
            <p:nvPr/>
          </p:nvSpPr>
          <p:spPr bwMode="auto">
            <a:xfrm>
              <a:off x="250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Line 61"/>
            <p:cNvSpPr>
              <a:spLocks noChangeShapeType="1"/>
            </p:cNvSpPr>
            <p:nvPr/>
          </p:nvSpPr>
          <p:spPr bwMode="auto">
            <a:xfrm>
              <a:off x="260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Line 62"/>
            <p:cNvSpPr>
              <a:spLocks noChangeShapeType="1"/>
            </p:cNvSpPr>
            <p:nvPr/>
          </p:nvSpPr>
          <p:spPr bwMode="auto">
            <a:xfrm>
              <a:off x="2703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Line 63"/>
            <p:cNvSpPr>
              <a:spLocks noChangeShapeType="1"/>
            </p:cNvSpPr>
            <p:nvPr/>
          </p:nvSpPr>
          <p:spPr bwMode="auto">
            <a:xfrm>
              <a:off x="280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Line 64"/>
            <p:cNvSpPr>
              <a:spLocks noChangeShapeType="1"/>
            </p:cNvSpPr>
            <p:nvPr/>
          </p:nvSpPr>
          <p:spPr bwMode="auto">
            <a:xfrm>
              <a:off x="289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Line 65"/>
            <p:cNvSpPr>
              <a:spLocks noChangeShapeType="1"/>
            </p:cNvSpPr>
            <p:nvPr/>
          </p:nvSpPr>
          <p:spPr bwMode="auto">
            <a:xfrm>
              <a:off x="299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0" name="Line 66"/>
            <p:cNvSpPr>
              <a:spLocks noChangeShapeType="1"/>
            </p:cNvSpPr>
            <p:nvPr/>
          </p:nvSpPr>
          <p:spPr bwMode="auto">
            <a:xfrm>
              <a:off x="309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1" name="Line 67"/>
            <p:cNvSpPr>
              <a:spLocks noChangeShapeType="1"/>
            </p:cNvSpPr>
            <p:nvPr/>
          </p:nvSpPr>
          <p:spPr bwMode="auto">
            <a:xfrm>
              <a:off x="3189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Line 68"/>
            <p:cNvSpPr>
              <a:spLocks noChangeShapeType="1"/>
            </p:cNvSpPr>
            <p:nvPr/>
          </p:nvSpPr>
          <p:spPr bwMode="auto">
            <a:xfrm>
              <a:off x="328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Line 69"/>
            <p:cNvSpPr>
              <a:spLocks noChangeShapeType="1"/>
            </p:cNvSpPr>
            <p:nvPr/>
          </p:nvSpPr>
          <p:spPr bwMode="auto">
            <a:xfrm>
              <a:off x="338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Line 70"/>
            <p:cNvSpPr>
              <a:spLocks noChangeShapeType="1"/>
            </p:cNvSpPr>
            <p:nvPr/>
          </p:nvSpPr>
          <p:spPr bwMode="auto">
            <a:xfrm>
              <a:off x="348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Line 71"/>
            <p:cNvSpPr>
              <a:spLocks noChangeShapeType="1"/>
            </p:cNvSpPr>
            <p:nvPr/>
          </p:nvSpPr>
          <p:spPr bwMode="auto">
            <a:xfrm>
              <a:off x="357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Line 72"/>
            <p:cNvSpPr>
              <a:spLocks noChangeShapeType="1"/>
            </p:cNvSpPr>
            <p:nvPr/>
          </p:nvSpPr>
          <p:spPr bwMode="auto">
            <a:xfrm>
              <a:off x="3675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Line 73"/>
            <p:cNvSpPr>
              <a:spLocks noChangeShapeType="1"/>
            </p:cNvSpPr>
            <p:nvPr/>
          </p:nvSpPr>
          <p:spPr bwMode="auto">
            <a:xfrm>
              <a:off x="377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Line 74"/>
            <p:cNvSpPr>
              <a:spLocks noChangeShapeType="1"/>
            </p:cNvSpPr>
            <p:nvPr/>
          </p:nvSpPr>
          <p:spPr bwMode="auto">
            <a:xfrm>
              <a:off x="386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Line 75"/>
            <p:cNvSpPr>
              <a:spLocks noChangeShapeType="1"/>
            </p:cNvSpPr>
            <p:nvPr/>
          </p:nvSpPr>
          <p:spPr bwMode="auto">
            <a:xfrm>
              <a:off x="396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Line 76"/>
            <p:cNvSpPr>
              <a:spLocks noChangeShapeType="1"/>
            </p:cNvSpPr>
            <p:nvPr/>
          </p:nvSpPr>
          <p:spPr bwMode="auto">
            <a:xfrm>
              <a:off x="406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Line 77"/>
            <p:cNvSpPr>
              <a:spLocks noChangeShapeType="1"/>
            </p:cNvSpPr>
            <p:nvPr/>
          </p:nvSpPr>
          <p:spPr bwMode="auto">
            <a:xfrm>
              <a:off x="4161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Line 78"/>
            <p:cNvSpPr>
              <a:spLocks noChangeShapeType="1"/>
            </p:cNvSpPr>
            <p:nvPr/>
          </p:nvSpPr>
          <p:spPr bwMode="auto">
            <a:xfrm>
              <a:off x="425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Line 79"/>
            <p:cNvSpPr>
              <a:spLocks noChangeShapeType="1"/>
            </p:cNvSpPr>
            <p:nvPr/>
          </p:nvSpPr>
          <p:spPr bwMode="auto">
            <a:xfrm>
              <a:off x="435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Line 80"/>
            <p:cNvSpPr>
              <a:spLocks noChangeShapeType="1"/>
            </p:cNvSpPr>
            <p:nvPr/>
          </p:nvSpPr>
          <p:spPr bwMode="auto">
            <a:xfrm>
              <a:off x="445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Line 81"/>
            <p:cNvSpPr>
              <a:spLocks noChangeShapeType="1"/>
            </p:cNvSpPr>
            <p:nvPr/>
          </p:nvSpPr>
          <p:spPr bwMode="auto">
            <a:xfrm>
              <a:off x="454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Line 82"/>
            <p:cNvSpPr>
              <a:spLocks noChangeShapeType="1"/>
            </p:cNvSpPr>
            <p:nvPr/>
          </p:nvSpPr>
          <p:spPr bwMode="auto">
            <a:xfrm>
              <a:off x="464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Line 83"/>
            <p:cNvSpPr>
              <a:spLocks noChangeShapeType="1"/>
            </p:cNvSpPr>
            <p:nvPr/>
          </p:nvSpPr>
          <p:spPr bwMode="auto">
            <a:xfrm>
              <a:off x="4744" y="780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Oval 84"/>
            <p:cNvSpPr>
              <a:spLocks noChangeArrowheads="1"/>
            </p:cNvSpPr>
            <p:nvPr/>
          </p:nvSpPr>
          <p:spPr bwMode="auto">
            <a:xfrm>
              <a:off x="1199" y="916"/>
              <a:ext cx="41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Oval 85"/>
            <p:cNvSpPr>
              <a:spLocks noChangeArrowheads="1"/>
            </p:cNvSpPr>
            <p:nvPr/>
          </p:nvSpPr>
          <p:spPr bwMode="auto">
            <a:xfrm>
              <a:off x="1331" y="942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Oval 86"/>
            <p:cNvSpPr>
              <a:spLocks noChangeArrowheads="1"/>
            </p:cNvSpPr>
            <p:nvPr/>
          </p:nvSpPr>
          <p:spPr bwMode="auto">
            <a:xfrm>
              <a:off x="1465" y="104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Oval 87"/>
            <p:cNvSpPr>
              <a:spLocks noChangeArrowheads="1"/>
            </p:cNvSpPr>
            <p:nvPr/>
          </p:nvSpPr>
          <p:spPr bwMode="auto">
            <a:xfrm>
              <a:off x="1597" y="112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Oval 88"/>
            <p:cNvSpPr>
              <a:spLocks noChangeArrowheads="1"/>
            </p:cNvSpPr>
            <p:nvPr/>
          </p:nvSpPr>
          <p:spPr bwMode="auto">
            <a:xfrm>
              <a:off x="1731" y="101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Oval 89"/>
            <p:cNvSpPr>
              <a:spLocks noChangeArrowheads="1"/>
            </p:cNvSpPr>
            <p:nvPr/>
          </p:nvSpPr>
          <p:spPr bwMode="auto">
            <a:xfrm>
              <a:off x="1862" y="1151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Oval 90"/>
            <p:cNvSpPr>
              <a:spLocks noChangeArrowheads="1"/>
            </p:cNvSpPr>
            <p:nvPr/>
          </p:nvSpPr>
          <p:spPr bwMode="auto">
            <a:xfrm>
              <a:off x="1996" y="1210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Oval 91"/>
            <p:cNvSpPr>
              <a:spLocks noChangeArrowheads="1"/>
            </p:cNvSpPr>
            <p:nvPr/>
          </p:nvSpPr>
          <p:spPr bwMode="auto">
            <a:xfrm>
              <a:off x="2128" y="132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Oval 92"/>
            <p:cNvSpPr>
              <a:spLocks noChangeArrowheads="1"/>
            </p:cNvSpPr>
            <p:nvPr/>
          </p:nvSpPr>
          <p:spPr bwMode="auto">
            <a:xfrm>
              <a:off x="2262" y="1257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Oval 93"/>
            <p:cNvSpPr>
              <a:spLocks noChangeArrowheads="1"/>
            </p:cNvSpPr>
            <p:nvPr/>
          </p:nvSpPr>
          <p:spPr bwMode="auto">
            <a:xfrm>
              <a:off x="2396" y="1395"/>
              <a:ext cx="41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Oval 94"/>
            <p:cNvSpPr>
              <a:spLocks noChangeArrowheads="1"/>
            </p:cNvSpPr>
            <p:nvPr/>
          </p:nvSpPr>
          <p:spPr bwMode="auto">
            <a:xfrm>
              <a:off x="2528" y="137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Oval 95"/>
            <p:cNvSpPr>
              <a:spLocks noChangeArrowheads="1"/>
            </p:cNvSpPr>
            <p:nvPr/>
          </p:nvSpPr>
          <p:spPr bwMode="auto">
            <a:xfrm>
              <a:off x="2662" y="1540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Oval 96"/>
            <p:cNvSpPr>
              <a:spLocks noChangeArrowheads="1"/>
            </p:cNvSpPr>
            <p:nvPr/>
          </p:nvSpPr>
          <p:spPr bwMode="auto">
            <a:xfrm>
              <a:off x="2793" y="1624"/>
              <a:ext cx="44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Oval 97"/>
            <p:cNvSpPr>
              <a:spLocks noChangeArrowheads="1"/>
            </p:cNvSpPr>
            <p:nvPr/>
          </p:nvSpPr>
          <p:spPr bwMode="auto">
            <a:xfrm>
              <a:off x="2927" y="1629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Oval 98"/>
            <p:cNvSpPr>
              <a:spLocks noChangeArrowheads="1"/>
            </p:cNvSpPr>
            <p:nvPr/>
          </p:nvSpPr>
          <p:spPr bwMode="auto">
            <a:xfrm>
              <a:off x="3059" y="1713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Oval 99"/>
            <p:cNvSpPr>
              <a:spLocks noChangeArrowheads="1"/>
            </p:cNvSpPr>
            <p:nvPr/>
          </p:nvSpPr>
          <p:spPr bwMode="auto">
            <a:xfrm>
              <a:off x="3193" y="1819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Oval 100"/>
            <p:cNvSpPr>
              <a:spLocks noChangeArrowheads="1"/>
            </p:cNvSpPr>
            <p:nvPr/>
          </p:nvSpPr>
          <p:spPr bwMode="auto">
            <a:xfrm>
              <a:off x="3325" y="2058"/>
              <a:ext cx="43" cy="42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Oval 101"/>
            <p:cNvSpPr>
              <a:spLocks noChangeArrowheads="1"/>
            </p:cNvSpPr>
            <p:nvPr/>
          </p:nvSpPr>
          <p:spPr bwMode="auto">
            <a:xfrm>
              <a:off x="3459" y="212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Oval 102"/>
            <p:cNvSpPr>
              <a:spLocks noChangeArrowheads="1"/>
            </p:cNvSpPr>
            <p:nvPr/>
          </p:nvSpPr>
          <p:spPr bwMode="auto">
            <a:xfrm>
              <a:off x="3590" y="2171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Oval 103"/>
            <p:cNvSpPr>
              <a:spLocks noChangeArrowheads="1"/>
            </p:cNvSpPr>
            <p:nvPr/>
          </p:nvSpPr>
          <p:spPr bwMode="auto">
            <a:xfrm>
              <a:off x="3724" y="2372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Oval 104"/>
            <p:cNvSpPr>
              <a:spLocks noChangeArrowheads="1"/>
            </p:cNvSpPr>
            <p:nvPr/>
          </p:nvSpPr>
          <p:spPr bwMode="auto">
            <a:xfrm>
              <a:off x="3858" y="2344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2" name="Oval 105"/>
            <p:cNvSpPr>
              <a:spLocks noChangeArrowheads="1"/>
            </p:cNvSpPr>
            <p:nvPr/>
          </p:nvSpPr>
          <p:spPr bwMode="auto">
            <a:xfrm>
              <a:off x="3990" y="245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3" name="Oval 106"/>
            <p:cNvSpPr>
              <a:spLocks noChangeArrowheads="1"/>
            </p:cNvSpPr>
            <p:nvPr/>
          </p:nvSpPr>
          <p:spPr bwMode="auto">
            <a:xfrm>
              <a:off x="4124" y="2547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4" name="Oval 107"/>
            <p:cNvSpPr>
              <a:spLocks noChangeArrowheads="1"/>
            </p:cNvSpPr>
            <p:nvPr/>
          </p:nvSpPr>
          <p:spPr bwMode="auto">
            <a:xfrm>
              <a:off x="4256" y="2503"/>
              <a:ext cx="43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5" name="Oval 108"/>
            <p:cNvSpPr>
              <a:spLocks noChangeArrowheads="1"/>
            </p:cNvSpPr>
            <p:nvPr/>
          </p:nvSpPr>
          <p:spPr bwMode="auto">
            <a:xfrm>
              <a:off x="4390" y="250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6" name="Oval 109"/>
            <p:cNvSpPr>
              <a:spLocks noChangeArrowheads="1"/>
            </p:cNvSpPr>
            <p:nvPr/>
          </p:nvSpPr>
          <p:spPr bwMode="auto">
            <a:xfrm>
              <a:off x="4521" y="2568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7" name="Oval 110"/>
            <p:cNvSpPr>
              <a:spLocks noChangeArrowheads="1"/>
            </p:cNvSpPr>
            <p:nvPr/>
          </p:nvSpPr>
          <p:spPr bwMode="auto">
            <a:xfrm>
              <a:off x="4655" y="2609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8" name="Freeform 111"/>
            <p:cNvSpPr>
              <a:spLocks/>
            </p:cNvSpPr>
            <p:nvPr/>
          </p:nvSpPr>
          <p:spPr bwMode="auto">
            <a:xfrm>
              <a:off x="1219" y="944"/>
              <a:ext cx="2924" cy="1622"/>
            </a:xfrm>
            <a:custGeom>
              <a:avLst/>
              <a:gdLst>
                <a:gd name="T0" fmla="*/ 0 w 1354"/>
                <a:gd name="T1" fmla="*/ 0 h 751"/>
                <a:gd name="T2" fmla="*/ 62 w 1354"/>
                <a:gd name="T3" fmla="*/ 20 h 751"/>
                <a:gd name="T4" fmla="*/ 124 w 1354"/>
                <a:gd name="T5" fmla="*/ 42 h 751"/>
                <a:gd name="T6" fmla="*/ 185 w 1354"/>
                <a:gd name="T7" fmla="*/ 64 h 751"/>
                <a:gd name="T8" fmla="*/ 247 w 1354"/>
                <a:gd name="T9" fmla="*/ 87 h 751"/>
                <a:gd name="T10" fmla="*/ 308 w 1354"/>
                <a:gd name="T11" fmla="*/ 111 h 751"/>
                <a:gd name="T12" fmla="*/ 370 w 1354"/>
                <a:gd name="T13" fmla="*/ 136 h 751"/>
                <a:gd name="T14" fmla="*/ 431 w 1354"/>
                <a:gd name="T15" fmla="*/ 161 h 751"/>
                <a:gd name="T16" fmla="*/ 493 w 1354"/>
                <a:gd name="T17" fmla="*/ 188 h 751"/>
                <a:gd name="T18" fmla="*/ 554 w 1354"/>
                <a:gd name="T19" fmla="*/ 217 h 751"/>
                <a:gd name="T20" fmla="*/ 616 w 1354"/>
                <a:gd name="T21" fmla="*/ 248 h 751"/>
                <a:gd name="T22" fmla="*/ 678 w 1354"/>
                <a:gd name="T23" fmla="*/ 283 h 751"/>
                <a:gd name="T24" fmla="*/ 739 w 1354"/>
                <a:gd name="T25" fmla="*/ 320 h 751"/>
                <a:gd name="T26" fmla="*/ 801 w 1354"/>
                <a:gd name="T27" fmla="*/ 361 h 751"/>
                <a:gd name="T28" fmla="*/ 862 w 1354"/>
                <a:gd name="T29" fmla="*/ 403 h 751"/>
                <a:gd name="T30" fmla="*/ 924 w 1354"/>
                <a:gd name="T31" fmla="*/ 447 h 751"/>
                <a:gd name="T32" fmla="*/ 985 w 1354"/>
                <a:gd name="T33" fmla="*/ 492 h 751"/>
                <a:gd name="T34" fmla="*/ 1047 w 1354"/>
                <a:gd name="T35" fmla="*/ 537 h 751"/>
                <a:gd name="T36" fmla="*/ 1108 w 1354"/>
                <a:gd name="T37" fmla="*/ 583 h 751"/>
                <a:gd name="T38" fmla="*/ 1170 w 1354"/>
                <a:gd name="T39" fmla="*/ 629 h 751"/>
                <a:gd name="T40" fmla="*/ 1231 w 1354"/>
                <a:gd name="T41" fmla="*/ 674 h 751"/>
                <a:gd name="T42" fmla="*/ 1293 w 1354"/>
                <a:gd name="T43" fmla="*/ 714 h 751"/>
                <a:gd name="T44" fmla="*/ 1354 w 1354"/>
                <a:gd name="T45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4" h="751">
                  <a:moveTo>
                    <a:pt x="0" y="0"/>
                  </a:moveTo>
                  <a:lnTo>
                    <a:pt x="62" y="20"/>
                  </a:lnTo>
                  <a:lnTo>
                    <a:pt x="124" y="42"/>
                  </a:lnTo>
                  <a:lnTo>
                    <a:pt x="185" y="64"/>
                  </a:lnTo>
                  <a:lnTo>
                    <a:pt x="247" y="87"/>
                  </a:lnTo>
                  <a:lnTo>
                    <a:pt x="308" y="111"/>
                  </a:lnTo>
                  <a:lnTo>
                    <a:pt x="370" y="136"/>
                  </a:lnTo>
                  <a:lnTo>
                    <a:pt x="431" y="161"/>
                  </a:lnTo>
                  <a:lnTo>
                    <a:pt x="493" y="188"/>
                  </a:lnTo>
                  <a:lnTo>
                    <a:pt x="554" y="217"/>
                  </a:lnTo>
                  <a:lnTo>
                    <a:pt x="616" y="248"/>
                  </a:lnTo>
                  <a:lnTo>
                    <a:pt x="678" y="283"/>
                  </a:lnTo>
                  <a:lnTo>
                    <a:pt x="739" y="320"/>
                  </a:lnTo>
                  <a:lnTo>
                    <a:pt x="801" y="361"/>
                  </a:lnTo>
                  <a:lnTo>
                    <a:pt x="862" y="403"/>
                  </a:lnTo>
                  <a:lnTo>
                    <a:pt x="924" y="447"/>
                  </a:lnTo>
                  <a:lnTo>
                    <a:pt x="985" y="492"/>
                  </a:lnTo>
                  <a:lnTo>
                    <a:pt x="1047" y="537"/>
                  </a:lnTo>
                  <a:lnTo>
                    <a:pt x="1108" y="583"/>
                  </a:lnTo>
                  <a:lnTo>
                    <a:pt x="1170" y="629"/>
                  </a:lnTo>
                  <a:lnTo>
                    <a:pt x="1231" y="674"/>
                  </a:lnTo>
                  <a:lnTo>
                    <a:pt x="1293" y="714"/>
                  </a:lnTo>
                  <a:lnTo>
                    <a:pt x="1354" y="751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59" name="Freeform 112"/>
            <p:cNvSpPr>
              <a:spLocks/>
            </p:cNvSpPr>
            <p:nvPr/>
          </p:nvSpPr>
          <p:spPr bwMode="auto">
            <a:xfrm>
              <a:off x="4143" y="2568"/>
              <a:ext cx="534" cy="0"/>
            </a:xfrm>
            <a:custGeom>
              <a:avLst/>
              <a:gdLst>
                <a:gd name="T0" fmla="*/ 4 w 247"/>
                <a:gd name="T1" fmla="*/ 8 w 247"/>
                <a:gd name="T2" fmla="*/ 12 w 247"/>
                <a:gd name="T3" fmla="*/ 16 w 247"/>
                <a:gd name="T4" fmla="*/ 20 w 247"/>
                <a:gd name="T5" fmla="*/ 24 w 247"/>
                <a:gd name="T6" fmla="*/ 28 w 247"/>
                <a:gd name="T7" fmla="*/ 33 w 247"/>
                <a:gd name="T8" fmla="*/ 37 w 247"/>
                <a:gd name="T9" fmla="*/ 41 w 247"/>
                <a:gd name="T10" fmla="*/ 45 w 247"/>
                <a:gd name="T11" fmla="*/ 49 w 247"/>
                <a:gd name="T12" fmla="*/ 53 w 247"/>
                <a:gd name="T13" fmla="*/ 57 w 247"/>
                <a:gd name="T14" fmla="*/ 61 w 247"/>
                <a:gd name="T15" fmla="*/ 66 w 247"/>
                <a:gd name="T16" fmla="*/ 70 w 247"/>
                <a:gd name="T17" fmla="*/ 74 w 247"/>
                <a:gd name="T18" fmla="*/ 78 w 247"/>
                <a:gd name="T19" fmla="*/ 82 w 247"/>
                <a:gd name="T20" fmla="*/ 86 w 247"/>
                <a:gd name="T21" fmla="*/ 90 w 247"/>
                <a:gd name="T22" fmla="*/ 94 w 247"/>
                <a:gd name="T23" fmla="*/ 98 w 247"/>
                <a:gd name="T24" fmla="*/ 103 w 247"/>
                <a:gd name="T25" fmla="*/ 107 w 247"/>
                <a:gd name="T26" fmla="*/ 111 w 247"/>
                <a:gd name="T27" fmla="*/ 115 w 247"/>
                <a:gd name="T28" fmla="*/ 119 w 247"/>
                <a:gd name="T29" fmla="*/ 123 w 247"/>
                <a:gd name="T30" fmla="*/ 127 w 247"/>
                <a:gd name="T31" fmla="*/ 131 w 247"/>
                <a:gd name="T32" fmla="*/ 136 w 247"/>
                <a:gd name="T33" fmla="*/ 140 w 247"/>
                <a:gd name="T34" fmla="*/ 144 w 247"/>
                <a:gd name="T35" fmla="*/ 148 w 247"/>
                <a:gd name="T36" fmla="*/ 152 w 247"/>
                <a:gd name="T37" fmla="*/ 156 w 247"/>
                <a:gd name="T38" fmla="*/ 160 w 247"/>
                <a:gd name="T39" fmla="*/ 164 w 247"/>
                <a:gd name="T40" fmla="*/ 168 w 247"/>
                <a:gd name="T41" fmla="*/ 173 w 247"/>
                <a:gd name="T42" fmla="*/ 177 w 247"/>
                <a:gd name="T43" fmla="*/ 181 w 247"/>
                <a:gd name="T44" fmla="*/ 185 w 247"/>
                <a:gd name="T45" fmla="*/ 189 w 247"/>
                <a:gd name="T46" fmla="*/ 193 w 247"/>
                <a:gd name="T47" fmla="*/ 197 w 247"/>
                <a:gd name="T48" fmla="*/ 201 w 247"/>
                <a:gd name="T49" fmla="*/ 206 w 247"/>
                <a:gd name="T50" fmla="*/ 210 w 247"/>
                <a:gd name="T51" fmla="*/ 214 w 247"/>
                <a:gd name="T52" fmla="*/ 218 w 247"/>
                <a:gd name="T53" fmla="*/ 222 w 247"/>
                <a:gd name="T54" fmla="*/ 226 w 247"/>
                <a:gd name="T55" fmla="*/ 230 w 247"/>
                <a:gd name="T56" fmla="*/ 234 w 247"/>
                <a:gd name="T57" fmla="*/ 238 w 247"/>
                <a:gd name="T58" fmla="*/ 243 w 247"/>
                <a:gd name="T59" fmla="*/ 247 w 2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247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5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1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0" y="0"/>
                  </a:lnTo>
                  <a:lnTo>
                    <a:pt x="181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5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2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7" y="0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0" name="Line 113"/>
            <p:cNvSpPr>
              <a:spLocks noChangeShapeType="1"/>
            </p:cNvSpPr>
            <p:nvPr/>
          </p:nvSpPr>
          <p:spPr bwMode="auto">
            <a:xfrm flipV="1">
              <a:off x="1150" y="486"/>
              <a:ext cx="0" cy="22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1" name="Line 114"/>
            <p:cNvSpPr>
              <a:spLocks noChangeShapeType="1"/>
            </p:cNvSpPr>
            <p:nvPr/>
          </p:nvSpPr>
          <p:spPr bwMode="auto">
            <a:xfrm flipH="1">
              <a:off x="1104" y="2568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3" name="Line 116"/>
            <p:cNvSpPr>
              <a:spLocks noChangeShapeType="1"/>
            </p:cNvSpPr>
            <p:nvPr/>
          </p:nvSpPr>
          <p:spPr bwMode="auto">
            <a:xfrm flipH="1">
              <a:off x="1104" y="1899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5" name="Line 118"/>
            <p:cNvSpPr>
              <a:spLocks noChangeShapeType="1"/>
            </p:cNvSpPr>
            <p:nvPr/>
          </p:nvSpPr>
          <p:spPr bwMode="auto">
            <a:xfrm flipH="1">
              <a:off x="1104" y="122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7" name="Line 120"/>
            <p:cNvSpPr>
              <a:spLocks noChangeShapeType="1"/>
            </p:cNvSpPr>
            <p:nvPr/>
          </p:nvSpPr>
          <p:spPr bwMode="auto">
            <a:xfrm flipH="1">
              <a:off x="1104" y="55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8" name="Rectangle 121"/>
            <p:cNvSpPr>
              <a:spLocks noChangeArrowheads="1"/>
            </p:cNvSpPr>
            <p:nvPr/>
          </p:nvSpPr>
          <p:spPr bwMode="auto">
            <a:xfrm>
              <a:off x="767" y="492"/>
              <a:ext cx="32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$41K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69" name="Rectangle 122"/>
            <p:cNvSpPr>
              <a:spLocks noChangeArrowheads="1"/>
            </p:cNvSpPr>
            <p:nvPr/>
          </p:nvSpPr>
          <p:spPr bwMode="auto">
            <a:xfrm rot="16200000">
              <a:off x="-119" y="1562"/>
              <a:ext cx="14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Average Income at Age 35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0" name="Line 123"/>
            <p:cNvSpPr>
              <a:spLocks noChangeShapeType="1"/>
            </p:cNvSpPr>
            <p:nvPr/>
          </p:nvSpPr>
          <p:spPr bwMode="auto">
            <a:xfrm>
              <a:off x="1150" y="2702"/>
              <a:ext cx="359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1" name="Line 124"/>
            <p:cNvSpPr>
              <a:spLocks noChangeShapeType="1"/>
            </p:cNvSpPr>
            <p:nvPr/>
          </p:nvSpPr>
          <p:spPr bwMode="auto">
            <a:xfrm>
              <a:off x="1221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2" name="Rectangle 125"/>
            <p:cNvSpPr>
              <a:spLocks noChangeArrowheads="1"/>
            </p:cNvSpPr>
            <p:nvPr/>
          </p:nvSpPr>
          <p:spPr bwMode="auto">
            <a:xfrm>
              <a:off x="1186" y="2769"/>
              <a:ext cx="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2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3" name="Line 126"/>
            <p:cNvSpPr>
              <a:spLocks noChangeShapeType="1"/>
            </p:cNvSpPr>
            <p:nvPr/>
          </p:nvSpPr>
          <p:spPr bwMode="auto">
            <a:xfrm>
              <a:off x="2284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4" name="Rectangle 127"/>
            <p:cNvSpPr>
              <a:spLocks noChangeArrowheads="1"/>
            </p:cNvSpPr>
            <p:nvPr/>
          </p:nvSpPr>
          <p:spPr bwMode="auto">
            <a:xfrm>
              <a:off x="2217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10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5" name="Line 128"/>
            <p:cNvSpPr>
              <a:spLocks noChangeShapeType="1"/>
            </p:cNvSpPr>
            <p:nvPr/>
          </p:nvSpPr>
          <p:spPr bwMode="auto">
            <a:xfrm>
              <a:off x="3612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6" name="Rectangle 129"/>
            <p:cNvSpPr>
              <a:spLocks noChangeArrowheads="1"/>
            </p:cNvSpPr>
            <p:nvPr/>
          </p:nvSpPr>
          <p:spPr bwMode="auto">
            <a:xfrm>
              <a:off x="3545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20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7" name="Line 130"/>
            <p:cNvSpPr>
              <a:spLocks noChangeShapeType="1"/>
            </p:cNvSpPr>
            <p:nvPr/>
          </p:nvSpPr>
          <p:spPr bwMode="auto">
            <a:xfrm>
              <a:off x="4677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Rectangle 131"/>
            <p:cNvSpPr>
              <a:spLocks noChangeArrowheads="1"/>
            </p:cNvSpPr>
            <p:nvPr/>
          </p:nvSpPr>
          <p:spPr bwMode="auto">
            <a:xfrm>
              <a:off x="4610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28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Rectangle 132"/>
            <p:cNvSpPr>
              <a:spLocks noChangeArrowheads="1"/>
            </p:cNvSpPr>
            <p:nvPr/>
          </p:nvSpPr>
          <p:spPr bwMode="auto">
            <a:xfrm>
              <a:off x="2081" y="2918"/>
              <a:ext cx="180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Age of Child when Parents Move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35" name="Rectangle 115">
            <a:extLst>
              <a:ext uri="{FF2B5EF4-FFF2-40B4-BE49-F238E27FC236}">
                <a16:creationId xmlns:a16="http://schemas.microsoft.com/office/drawing/2014/main" xmlns="" id="{3C885E34-EBDF-4E59-A87E-739BBF0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36" name="Rectangle 117">
            <a:extLst>
              <a:ext uri="{FF2B5EF4-FFF2-40B4-BE49-F238E27FC236}">
                <a16:creationId xmlns:a16="http://schemas.microsoft.com/office/drawing/2014/main" xmlns="" id="{99ED3D87-372F-4546-8F17-90B2D3A7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37" name="Rectangle 119">
            <a:extLst>
              <a:ext uri="{FF2B5EF4-FFF2-40B4-BE49-F238E27FC236}">
                <a16:creationId xmlns:a16="http://schemas.microsoft.com/office/drawing/2014/main" xmlns="" id="{C1C0EE01-BF8B-47A8-A8E9-F756EBBE9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8817FE89-83A1-4CFF-901F-916D753E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254981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Identifying Causal Effects of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181600"/>
          </a:xfrm>
        </p:spPr>
        <p:txBody>
          <a:bodyPr>
            <a:noAutofit/>
          </a:bodyPr>
          <a:lstStyle/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assumption: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moves to a better/worse area unrelated to other determinants of child’s outcomes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assumption might not hold for two reasons:</a:t>
            </a: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who move to good areas when their children are young might be different from those who move later</a:t>
            </a:r>
          </a:p>
          <a:p>
            <a:pPr marL="857250" lvl="1" indent="-457200">
              <a:buFont typeface="+mj-lt"/>
              <a:buAutoNum type="arabicPeriod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may be related to other factors (e.g., change in parents’ job) that affect children directly</a:t>
            </a:r>
          </a:p>
        </p:txBody>
      </p:sp>
    </p:spTree>
    <p:extLst>
      <p:ext uri="{BB962C8B-B14F-4D97-AF65-F5344CB8AC3E}">
        <p14:creationId xmlns:p14="http://schemas.microsoft.com/office/powerpoint/2010/main" val="2592784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eamer Template">
  <a:themeElements>
    <a:clrScheme name="Beamer Slides - Title and Outline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eamer Slides - Title and Outlines">
      <a:majorFont>
        <a:latin typeface="cmss10"/>
        <a:ea typeface=""/>
        <a:cs typeface="Arial"/>
      </a:majorFont>
      <a:minorFont>
        <a:latin typeface="cmss10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er Slides - Title and Out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amer Slides - Title and Outlines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88081</TotalTime>
  <Words>1524</Words>
  <Application>Microsoft Office PowerPoint</Application>
  <PresentationFormat>Custom</PresentationFormat>
  <Paragraphs>380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4_Office Theme</vt:lpstr>
      <vt:lpstr>3_Beamer Template</vt:lpstr>
      <vt:lpstr>1_Office Theme</vt:lpstr>
      <vt:lpstr>2_Office Theme</vt:lpstr>
      <vt:lpstr>13_Office Theme</vt:lpstr>
      <vt:lpstr>5_Office Theme</vt:lpstr>
      <vt:lpstr>8_Office Theme</vt:lpstr>
      <vt:lpstr>9_Office Theme</vt:lpstr>
      <vt:lpstr>3_Office Theme</vt:lpstr>
      <vt:lpstr>PowerPoint Presentation</vt:lpstr>
      <vt:lpstr>Part 1 Local Area Variation in Upward Mobility</vt:lpstr>
      <vt:lpstr>Causal Effects of Neighborhoods vs. Sorting</vt:lpstr>
      <vt:lpstr>Identifying Causal Effects of Neighborhoods</vt:lpstr>
      <vt:lpstr>PowerPoint Presentation</vt:lpstr>
      <vt:lpstr>PowerPoint Presentation</vt:lpstr>
      <vt:lpstr>PowerPoint Presentation</vt:lpstr>
      <vt:lpstr>PowerPoint Presentation</vt:lpstr>
      <vt:lpstr>Identifying Causal Effects of Neighborhoods</vt:lpstr>
      <vt:lpstr>Identifying Causal Effects of Neighborhoods</vt:lpstr>
      <vt:lpstr>Identifying Causal Effects of Neighborhoods</vt:lpstr>
      <vt:lpstr>Part 1 Local Area Variation in Upward Mobility</vt:lpstr>
      <vt:lpstr>Why Does Upward Mobility Differ Across Areas?</vt:lpstr>
      <vt:lpstr>PowerPoint Presentation</vt:lpstr>
      <vt:lpstr>Five Strongest Correlates of Upward Mobility</vt:lpstr>
      <vt:lpstr>PowerPoint Presentation</vt:lpstr>
      <vt:lpstr>PowerPoint Presentation</vt:lpstr>
      <vt:lpstr>Five Strongest Correlates of Upward Mobility</vt:lpstr>
      <vt:lpstr>Five Strongest Correlates of Upward Mobility</vt:lpstr>
      <vt:lpstr>Five Strongest Correlates of Upward Mobility</vt:lpstr>
      <vt:lpstr>Five Strongest Correlates of Upward Mobility</vt:lpstr>
      <vt:lpstr>Part 1 Local Area Variation in Upward Mobility</vt:lpstr>
      <vt:lpstr>Policy Interest in Increasing Upward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1 Local Area Variation in Upward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Raj</cp:lastModifiedBy>
  <cp:revision>4028</cp:revision>
  <cp:lastPrinted>2013-03-05T20:05:03Z</cp:lastPrinted>
  <dcterms:created xsi:type="dcterms:W3CDTF">2012-01-26T20:38:46Z</dcterms:created>
  <dcterms:modified xsi:type="dcterms:W3CDTF">2019-05-15T05:26:30Z</dcterms:modified>
</cp:coreProperties>
</file>