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0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1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3.xml" ContentType="application/vnd.openxmlformats-officedocument.theme+xml"/>
  <Override PartName="/ppt/slideLayouts/slideLayout12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39" r:id="rId3"/>
    <p:sldMasterId id="2147483811" r:id="rId4"/>
    <p:sldMasterId id="2147483835" r:id="rId5"/>
    <p:sldMasterId id="2147484079" r:id="rId6"/>
    <p:sldMasterId id="2147484093" r:id="rId7"/>
    <p:sldMasterId id="2147484169" r:id="rId8"/>
    <p:sldMasterId id="2147484173" r:id="rId9"/>
    <p:sldMasterId id="2147484257" r:id="rId10"/>
    <p:sldMasterId id="2147484260" r:id="rId11"/>
    <p:sldMasterId id="2147484272" r:id="rId12"/>
    <p:sldMasterId id="2147484284" r:id="rId13"/>
    <p:sldMasterId id="2147484296" r:id="rId14"/>
  </p:sldMasterIdLst>
  <p:notesMasterIdLst>
    <p:notesMasterId r:id="rId67"/>
  </p:notesMasterIdLst>
  <p:sldIdLst>
    <p:sldId id="2756" r:id="rId15"/>
    <p:sldId id="653" r:id="rId16"/>
    <p:sldId id="2758" r:id="rId17"/>
    <p:sldId id="674" r:id="rId18"/>
    <p:sldId id="686" r:id="rId19"/>
    <p:sldId id="629" r:id="rId20"/>
    <p:sldId id="687" r:id="rId21"/>
    <p:sldId id="654" r:id="rId22"/>
    <p:sldId id="688" r:id="rId23"/>
    <p:sldId id="655" r:id="rId24"/>
    <p:sldId id="689" r:id="rId25"/>
    <p:sldId id="622" r:id="rId26"/>
    <p:sldId id="623" r:id="rId27"/>
    <p:sldId id="624" r:id="rId28"/>
    <p:sldId id="625" r:id="rId29"/>
    <p:sldId id="704" r:id="rId30"/>
    <p:sldId id="626" r:id="rId31"/>
    <p:sldId id="707" r:id="rId32"/>
    <p:sldId id="706" r:id="rId33"/>
    <p:sldId id="708" r:id="rId34"/>
    <p:sldId id="705" r:id="rId35"/>
    <p:sldId id="709" r:id="rId36"/>
    <p:sldId id="712" r:id="rId37"/>
    <p:sldId id="690" r:id="rId38"/>
    <p:sldId id="691" r:id="rId39"/>
    <p:sldId id="713" r:id="rId40"/>
    <p:sldId id="692" r:id="rId41"/>
    <p:sldId id="714" r:id="rId42"/>
    <p:sldId id="2764" r:id="rId43"/>
    <p:sldId id="693" r:id="rId44"/>
    <p:sldId id="2765" r:id="rId45"/>
    <p:sldId id="694" r:id="rId46"/>
    <p:sldId id="695" r:id="rId47"/>
    <p:sldId id="715" r:id="rId48"/>
    <p:sldId id="716" r:id="rId49"/>
    <p:sldId id="697" r:id="rId50"/>
    <p:sldId id="696" r:id="rId51"/>
    <p:sldId id="721" r:id="rId52"/>
    <p:sldId id="717" r:id="rId53"/>
    <p:sldId id="703" r:id="rId54"/>
    <p:sldId id="722" r:id="rId55"/>
    <p:sldId id="3336" r:id="rId56"/>
    <p:sldId id="2760" r:id="rId57"/>
    <p:sldId id="340" r:id="rId58"/>
    <p:sldId id="2761" r:id="rId59"/>
    <p:sldId id="341" r:id="rId60"/>
    <p:sldId id="342" r:id="rId61"/>
    <p:sldId id="2762" r:id="rId62"/>
    <p:sldId id="294" r:id="rId63"/>
    <p:sldId id="2763" r:id="rId64"/>
    <p:sldId id="309" r:id="rId65"/>
    <p:sldId id="334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D53"/>
    <a:srgbClr val="72A1FF"/>
    <a:srgbClr val="90353B"/>
    <a:srgbClr val="C01B00"/>
    <a:srgbClr val="29A1BB"/>
    <a:srgbClr val="C10534"/>
    <a:srgbClr val="BF5159"/>
    <a:srgbClr val="0E6D87"/>
    <a:srgbClr val="FFA697"/>
    <a:srgbClr val="557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7"/>
    <p:restoredTop sz="89365" autoAdjust="0"/>
  </p:normalViewPr>
  <p:slideViewPr>
    <p:cSldViewPr>
      <p:cViewPr varScale="1">
        <p:scale>
          <a:sx n="76" d="100"/>
          <a:sy n="76" d="100"/>
        </p:scale>
        <p:origin x="85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2E38E-1CE7-4E8F-99A5-573EFEE53D24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1B12A-09BA-4142-9B30-ACAB8A1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zQtmZjMdejU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earch/photos/white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246F5-9D12-48FD-B271-F479458B03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481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839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F5536-7C40-4D79-8D59-3C9CBA8A0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313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F5536-7C40-4D79-8D59-3C9CBA8A0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416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F5536-7C40-4D79-8D59-3C9CBA8A0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206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1B12A-09BA-4142-9B30-ACAB8A18F6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970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853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1B12A-09BA-4142-9B30-ACAB8A18F6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33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399213" cy="360045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244" y="4560220"/>
            <a:ext cx="5364713" cy="4318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73" tIns="48636" rIns="97273" bIns="48636"/>
          <a:lstStyle/>
          <a:p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0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-128"/>
            </a:endParaRPr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834" eaLnBrk="0" hangingPunct="0"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1pPr>
            <a:lvl2pPr marL="821628" indent="-316011" defTabSz="963834" eaLnBrk="0" hangingPunct="0"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2pPr>
            <a:lvl3pPr marL="1264044" indent="-252809" defTabSz="963834" eaLnBrk="0" hangingPunct="0"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3pPr>
            <a:lvl4pPr marL="1769661" indent="-252809" defTabSz="963834" eaLnBrk="0" hangingPunct="0"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4pPr>
            <a:lvl5pPr marL="2275279" indent="-252809" defTabSz="963834" eaLnBrk="0" hangingPunct="0"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5pPr>
            <a:lvl6pPr marL="2780896" indent="-252809" defTabSz="96383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6pPr>
            <a:lvl7pPr marL="3286514" indent="-252809" defTabSz="96383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7pPr>
            <a:lvl8pPr marL="3792131" indent="-252809" defTabSz="96383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8pPr>
            <a:lvl9pPr marL="4297749" indent="-252809" defTabSz="96383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mss10" pitchFamily="34" charset="0"/>
                <a:ea typeface="ＭＳ Ｐゴシック" charset="-128"/>
              </a:defRPr>
            </a:lvl9pPr>
          </a:lstStyle>
          <a:p>
            <a:pPr marL="0" marR="0" lvl="0" indent="0" algn="r" defTabSz="9638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D3D68-A1D9-4607-9A03-1446F03E8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charset="0"/>
                <a:ea typeface="ＭＳ Ｐゴシック" charset="-128"/>
                <a:cs typeface="+mn-cs"/>
              </a:rPr>
              <a:pPr marL="0" marR="0" lvl="0" indent="0" algn="r" defTabSz="96383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785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617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1B12A-09BA-4142-9B30-ACAB8A18F6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32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443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390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1B12A-09BA-4142-9B30-ACAB8A18F6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067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1B12A-09BA-4142-9B30-ACAB8A18F6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305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511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9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910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6293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1842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F10CE-8EF3-49F1-8186-9988E5847E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3272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2890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6416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1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15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latin typeface="Arial" panose="020B0604020202020204" pitchFamily="34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88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203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26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8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361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5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22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79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222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056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137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457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084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265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9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2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2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90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803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764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877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571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750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015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923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756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4" indent="0" algn="ctr">
              <a:buNone/>
              <a:defRPr/>
            </a:lvl2pPr>
            <a:lvl3pPr marL="913544" indent="0" algn="ctr">
              <a:buNone/>
              <a:defRPr/>
            </a:lvl3pPr>
            <a:lvl4pPr marL="1370319" indent="0" algn="ctr">
              <a:buNone/>
              <a:defRPr/>
            </a:lvl4pPr>
            <a:lvl5pPr marL="1827089" indent="0" algn="ctr">
              <a:buNone/>
              <a:defRPr/>
            </a:lvl5pPr>
            <a:lvl6pPr marL="2283864" indent="0" algn="ctr">
              <a:buNone/>
              <a:defRPr/>
            </a:lvl6pPr>
            <a:lvl7pPr marL="2740634" indent="0" algn="ctr">
              <a:buNone/>
              <a:defRPr/>
            </a:lvl7pPr>
            <a:lvl8pPr marL="3197408" indent="0" algn="ctr">
              <a:buNone/>
              <a:defRPr/>
            </a:lvl8pPr>
            <a:lvl9pPr marL="365417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42073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59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755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7810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016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7049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38166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0441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8881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9634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319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82563"/>
            <a:ext cx="27432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563"/>
            <a:ext cx="80264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9541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1246-86F2-4122-8940-25D02CBFA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28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914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47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295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16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79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367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32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70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392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52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836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13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622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48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026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132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840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41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078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990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913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918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86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949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785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646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117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87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4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43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886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4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729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816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21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884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290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42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49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70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095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91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052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381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79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91B1-33CA-4797-A486-4DE301FD04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299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AF1CB-1821-450A-B919-7EF8CD8B3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0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08D5-5A09-4BE9-BEE7-876000EC11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01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E77ED-2508-4868-97A9-CFB16D3A0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2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3E54-8904-4621-B1AF-704DC13E29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766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3064-0685-4867-B612-832D43C7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4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6002-8091-4484-A916-42F338C71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97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CB3C-A7FD-45C4-B386-BFD0168F88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17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1B2A-FCEE-4CB2-8DE6-684F62281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7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0CB6-2378-4DAA-A158-D04718ED2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420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DD8F-6C0C-4267-AE63-5BDD89AE3E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258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BA262-D723-4A65-8E74-3F5C3268E0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169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3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FE5E-E125-44A4-BC80-E1C25214C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53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4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97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66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430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60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885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88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362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858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031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133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6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907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787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019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03161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3601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3018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644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4945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721" y="1906761"/>
            <a:ext cx="5111040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0080" y="1906761"/>
            <a:ext cx="5112961" cy="4319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847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918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06238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14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102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0632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2876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4482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1440" y="568860"/>
            <a:ext cx="2601601" cy="56569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721" y="568860"/>
            <a:ext cx="7622400" cy="56569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8196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37625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64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657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993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298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5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B158-2605-42C6-BA0A-CF8FF36FF42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68265" tIns="34289" rIns="68265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68265" tIns="34289" rIns="68265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076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</p:sldLayoutIdLst>
  <p:txStyles>
    <p:titleStyle>
      <a:lvl1pPr algn="ctr" defTabSz="909617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210" indent="-341210" algn="l" defTabSz="909617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39046" indent="-284344" algn="l" defTabSz="90961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37090" indent="-227474" algn="l" defTabSz="909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760" indent="-227474" algn="l" defTabSz="9096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436" indent="-227474" algn="l" defTabSz="9096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77" indent="-227474" algn="l" defTabSz="909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187" indent="-227474" algn="l" defTabSz="909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0995" indent="-227474" algn="l" defTabSz="909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942" indent="-227474" algn="l" defTabSz="909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4671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09617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64427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19235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74182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28850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83520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38313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2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9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82563"/>
            <a:ext cx="1097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69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ＭＳ Ｐゴシック" charset="0"/>
          <a:cs typeface="ＭＳ Ｐゴシック" charset="-128"/>
        </a:defRPr>
      </a:lvl5pPr>
      <a:lvl6pPr marL="456774" algn="ctr" rtl="0" fontAlgn="base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6pPr>
      <a:lvl7pPr marL="913544" algn="ctr" rtl="0" fontAlgn="base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7pPr>
      <a:lvl8pPr marL="1370319" algn="ctr" rtl="0" fontAlgn="base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8pPr>
      <a:lvl9pPr marL="1827089" algn="ctr" rtl="0" fontAlgn="base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D4B426F-A5BA-4ABF-BB9D-73A9DFEC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2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07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3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19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00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921EB-A704-48FE-99F3-1577746CE970}" type="slidenum">
              <a:rPr 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34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92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4720" y="568861"/>
            <a:ext cx="10408321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720" y="1906761"/>
            <a:ext cx="10408321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3198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729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2pPr>
      <a:lvl3pPr marL="587593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3pPr>
      <a:lvl4pPr marL="78345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4pPr>
      <a:lvl5pPr marL="979322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5pPr>
      <a:lvl6pPr marL="1394094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6pPr>
      <a:lvl7pPr marL="1808866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7pPr>
      <a:lvl8pPr marL="2223638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8pPr>
      <a:lvl9pPr marL="2638410" indent="-195864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cs typeface="msgothic" charset="0"/>
        </a:defRPr>
      </a:lvl9pPr>
    </p:titleStyle>
    <p:bodyStyle>
      <a:lvl1pPr marL="391729" indent="-293797" algn="l" defTabSz="414772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458" indent="-260673" algn="l" defTabSz="414772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9" kern="1200">
          <a:solidFill>
            <a:srgbClr val="000000"/>
          </a:solidFill>
          <a:latin typeface="+mn-lt"/>
          <a:ea typeface="+mn-ea"/>
          <a:cs typeface="+mn-cs"/>
        </a:defRPr>
      </a:lvl2pPr>
      <a:lvl3pPr marL="1175187" indent="-195864" algn="l" defTabSz="414772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916" indent="-195864" algn="l" defTabSz="414772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645" indent="-195864" algn="l" defTabSz="4147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00C8E7B-0686-4BFC-B5F1-F752A07E30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52" y="5589270"/>
            <a:ext cx="2695849" cy="471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96B79-6892-4840-AFBE-D6E8B9623C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/>
          <a:stretch/>
        </p:blipFill>
        <p:spPr>
          <a:xfrm>
            <a:off x="1" y="0"/>
            <a:ext cx="2044254" cy="1554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F665EC-45F8-4C55-9A7D-53893B9295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/>
          <a:stretch/>
        </p:blipFill>
        <p:spPr>
          <a:xfrm>
            <a:off x="1" y="1591253"/>
            <a:ext cx="2044256" cy="1554480"/>
          </a:xfrm>
          <a:prstGeom prst="rect">
            <a:avLst/>
          </a:prstGeom>
        </p:spPr>
      </p:pic>
      <p:pic>
        <p:nvPicPr>
          <p:cNvPr id="7" name="Picture 4" descr="https://images.unsplash.com/photo-1455849318743-b2233052fcff?ixlib=rb-0.3.5&amp;ixid=eyJhcHBfaWQiOjEyMDd9&amp;s=9da561905a3da8a8eb52a58208b4bfc0&amp;dpr=1&amp;auto=format&amp;fit=crop&amp;w=1000&amp;q=80&amp;cs=tinysrgb">
            <a:extLst>
              <a:ext uri="{FF2B5EF4-FFF2-40B4-BE49-F238E27FC236}">
                <a16:creationId xmlns:a16="http://schemas.microsoft.com/office/drawing/2014/main" id="{EAFC1F83-134D-4882-A129-6AC871BDD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r="7203"/>
          <a:stretch/>
        </p:blipFill>
        <p:spPr bwMode="auto">
          <a:xfrm>
            <a:off x="1" y="4716682"/>
            <a:ext cx="2044256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cK Date">
            <a:extLst>
              <a:ext uri="{FF2B5EF4-FFF2-40B4-BE49-F238E27FC236}">
                <a16:creationId xmlns:a16="http://schemas.microsoft.com/office/drawing/2014/main" id="{6A99B308-B936-4FA4-B9B6-582A8368AB5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819400" y="5687787"/>
            <a:ext cx="4935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50"/>
                <a:cs typeface="Arial" panose="020B0604020202020204" pitchFamily="34" charset="0"/>
              </a:rPr>
              <a:t>Spring 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5183AF-590B-4D1E-8557-E6E6F081DD98}"/>
              </a:ext>
            </a:extLst>
          </p:cNvPr>
          <p:cNvSpPr/>
          <p:nvPr/>
        </p:nvSpPr>
        <p:spPr>
          <a:xfrm>
            <a:off x="0" y="6261905"/>
            <a:ext cx="12192000" cy="596096"/>
          </a:xfrm>
          <a:prstGeom prst="rect">
            <a:avLst/>
          </a:prstGeom>
          <a:solidFill>
            <a:srgbClr val="1A4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266C45-7AE3-4067-B3ED-A81E05F0F295}"/>
              </a:ext>
            </a:extLst>
          </p:cNvPr>
          <p:cNvSpPr/>
          <p:nvPr/>
        </p:nvSpPr>
        <p:spPr>
          <a:xfrm>
            <a:off x="2714288" y="1452696"/>
            <a:ext cx="8739116" cy="2308320"/>
          </a:xfrm>
          <a:prstGeom prst="rect">
            <a:avLst/>
          </a:prstGeom>
          <a:noFill/>
          <a:effectLst/>
        </p:spPr>
        <p:txBody>
          <a:bodyPr wrap="square" lIns="91364" tIns="45718" rIns="91364" bIns="45718" anchor="ctr">
            <a:spAutoFit/>
          </a:bodyPr>
          <a:lstStyle/>
          <a:p>
            <a:pPr marL="0" marR="0" lvl="0" indent="0" algn="l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Lucida Sans"/>
                <a:ea typeface="ＭＳ Ｐゴシック" pitchFamily="34" charset="-128"/>
                <a:cs typeface="Arial" pitchFamily="34" charset="0"/>
              </a:rPr>
              <a:t>Using Big Data to Solve Economic and Social Problems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Lucida Sans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A476F"/>
              </a:solidFill>
              <a:effectLst/>
              <a:uLnTx/>
              <a:uFillTx/>
              <a:latin typeface="Lucida Sans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ＭＳ Ｐゴシック" pitchFamily="34" charset="-128"/>
                <a:cs typeface="Arial" pitchFamily="34" charset="0"/>
              </a:rPr>
              <a:t>Professor Raj Chetty </a:t>
            </a:r>
          </a:p>
          <a:p>
            <a:pPr marL="0" marR="0" lvl="0" indent="0" algn="l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ＭＳ Ｐゴシック" pitchFamily="34" charset="-128"/>
                <a:cs typeface="Arial" pitchFamily="34" charset="0"/>
              </a:rPr>
              <a:t>Head Section Leader: Gregory Bruich, Ph.D.</a:t>
            </a:r>
          </a:p>
        </p:txBody>
      </p:sp>
      <p:pic>
        <p:nvPicPr>
          <p:cNvPr id="1026" name="Picture 2" descr="City Lights of the United States 2012">
            <a:extLst>
              <a:ext uri="{FF2B5EF4-FFF2-40B4-BE49-F238E27FC236}">
                <a16:creationId xmlns:a16="http://schemas.microsoft.com/office/drawing/2014/main" id="{FD134B14-213D-451C-9B02-02CC26264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" r="4795"/>
          <a:stretch/>
        </p:blipFill>
        <p:spPr bwMode="auto">
          <a:xfrm>
            <a:off x="0" y="3182506"/>
            <a:ext cx="2044255" cy="14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arvard logo">
            <a:extLst>
              <a:ext uri="{FF2B5EF4-FFF2-40B4-BE49-F238E27FC236}">
                <a16:creationId xmlns:a16="http://schemas.microsoft.com/office/drawing/2014/main" id="{8FEA32A3-14C0-47F3-94B5-8AA9CCB0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72918"/>
            <a:ext cx="2010049" cy="50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9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2560638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Policies to Mitigate Climate Change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0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Given estimates of the costs of climate change, we can agree on targets in terms of reducing carbon emissions or air pollution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policies can we use to change human behavior to achieve these social goals?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Most common policy tool: corrective (“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Pigouvian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”) taxes that increase private costs of consumption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Can We Mitigate Climate Change and Reduce Pollution?</a:t>
            </a:r>
          </a:p>
        </p:txBody>
      </p:sp>
    </p:spTree>
    <p:extLst>
      <p:ext uri="{BB962C8B-B14F-4D97-AF65-F5344CB8AC3E}">
        <p14:creationId xmlns:p14="http://schemas.microsoft.com/office/powerpoint/2010/main" val="684057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99822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Taxes on gasoline are one potential way to reduce gas consumption and CO</a:t>
            </a:r>
            <a:r>
              <a:rPr lang="en-US" sz="22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emissions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First question: are gas tax changes passed through to consumers or do just they affect the profits of oil companies?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Doyle and </a:t>
            </a:r>
            <a:r>
              <a:rPr lang="en-US" sz="2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Sampatharank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(2008) study this question using state-level gas tax reforms and a difference-in-differences design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 prices spiked above $2.00 in 2000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suspended its gas tax on July 1 and reinstated it on Oct 30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 suspended its gas tax on July 1 and reinstated it on Dec 31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Effects of Gasoline Taxes</a:t>
            </a:r>
          </a:p>
        </p:txBody>
      </p:sp>
    </p:spTree>
    <p:extLst>
      <p:ext uri="{BB962C8B-B14F-4D97-AF65-F5344CB8AC3E}">
        <p14:creationId xmlns:p14="http://schemas.microsoft.com/office/powerpoint/2010/main" val="1618922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1"/>
          <p:cNvSpPr>
            <a:spLocks noChangeArrowheads="1"/>
          </p:cNvSpPr>
          <p:nvPr/>
        </p:nvSpPr>
        <p:spPr bwMode="auto">
          <a:xfrm>
            <a:off x="3200400" y="225426"/>
            <a:ext cx="577241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Summer 2000 Difference in Log Gas Prices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IL/IN vs. Neighboring States: MI, OH, MO, IA, WI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19" name="Object 2"/>
          <p:cNvGraphicFramePr>
            <a:graphicFrameLocks noChangeAspect="1"/>
          </p:cNvGraphicFramePr>
          <p:nvPr>
            <p:extLst/>
          </p:nvPr>
        </p:nvGraphicFramePr>
        <p:xfrm>
          <a:off x="2433537" y="1295400"/>
          <a:ext cx="7543800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hart" r:id="rId4" imgW="4886228" imgH="2695715" progId="Excel.Chart.8">
                  <p:embed/>
                </p:oleObj>
              </mc:Choice>
              <mc:Fallback>
                <p:oleObj name="Chart" r:id="rId4" imgW="4886228" imgH="2695715" progId="Excel.Chart.8">
                  <p:embed/>
                  <p:pic>
                    <p:nvPicPr>
                      <p:cNvPr id="1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537" y="1295400"/>
                        <a:ext cx="7543800" cy="416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147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2286000" y="1295400"/>
          <a:ext cx="7620000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hart" r:id="rId4" imgW="4876800" imgH="2667160" progId="Excel.Chart.8">
                  <p:embed/>
                </p:oleObj>
              </mc:Choice>
              <mc:Fallback>
                <p:oleObj name="Chart" r:id="rId4" imgW="4876800" imgH="2667160" progId="Excel.Char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95400"/>
                        <a:ext cx="7620000" cy="416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1"/>
          <p:cNvSpPr>
            <a:spLocks noChangeArrowheads="1"/>
          </p:cNvSpPr>
          <p:nvPr/>
        </p:nvSpPr>
        <p:spPr bwMode="auto">
          <a:xfrm>
            <a:off x="3873726" y="225426"/>
            <a:ext cx="47368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Fall 2000 Difference in Log Gas Prices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IL/IN vs. Neighboring States: MI, OH, IL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0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2286000" y="1295400"/>
          <a:ext cx="7772400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hart" r:id="rId4" imgW="4876800" imgH="2647910" progId="Excel.Chart.8">
                  <p:embed/>
                </p:oleObj>
              </mc:Choice>
              <mc:Fallback>
                <p:oleObj name="Chart" r:id="rId4" imgW="4876800" imgH="2647910" progId="Excel.Chart.8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95400"/>
                        <a:ext cx="7772400" cy="421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11"/>
          <p:cNvSpPr>
            <a:spLocks noChangeArrowheads="1"/>
          </p:cNvSpPr>
          <p:nvPr/>
        </p:nvSpPr>
        <p:spPr bwMode="auto">
          <a:xfrm>
            <a:off x="3505200" y="225426"/>
            <a:ext cx="56355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Winter 2000/2001 Difference in Log Gas Prices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IL vs. Neighboring States: MI, IA, WI, IN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3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92964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Finding: 10 cent increase in gas tax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7 cent increase in price paid by consumers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Implies that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gas taxes could potentially reduce consumption of gas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Next question: how much less gas do people use when prices go up?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Effects of Gasoline Taxes on Gasoline Prices</a:t>
            </a:r>
          </a:p>
        </p:txBody>
      </p:sp>
    </p:spTree>
    <p:extLst>
      <p:ext uri="{BB962C8B-B14F-4D97-AF65-F5344CB8AC3E}">
        <p14:creationId xmlns:p14="http://schemas.microsoft.com/office/powerpoint/2010/main" val="1755670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92964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 et al. (2014) generalize this approach to estimate effects of state tax changes on demand for gas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data covering all 50 states and exploit changes in tax rates in 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states from 1966-2008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Effects of Gasoline Taxes on Gasoline Demand</a:t>
            </a:r>
          </a:p>
        </p:txBody>
      </p:sp>
    </p:spTree>
    <p:extLst>
      <p:ext uri="{BB962C8B-B14F-4D97-AF65-F5344CB8AC3E}">
        <p14:creationId xmlns:p14="http://schemas.microsoft.com/office/powerpoint/2010/main" val="798000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901" r="4023" b="10410"/>
          <a:stretch/>
        </p:blipFill>
        <p:spPr>
          <a:xfrm>
            <a:off x="1066800" y="882316"/>
            <a:ext cx="10146812" cy="5670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06324" y="0"/>
            <a:ext cx="1122744" cy="35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7968" y="46598"/>
            <a:ext cx="9400032" cy="639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Changes in State Gas Taxes from 1987-2008 (cents per gallon)</a:t>
            </a:r>
          </a:p>
        </p:txBody>
      </p:sp>
    </p:spTree>
    <p:extLst>
      <p:ext uri="{BB962C8B-B14F-4D97-AF65-F5344CB8AC3E}">
        <p14:creationId xmlns:p14="http://schemas.microsoft.com/office/powerpoint/2010/main" val="59377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95250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generalize diff-in-diff approach to 50 states and 44 years (more than 500 “experiments”), use a method called fixed effects regression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Relate differential changes in a state’s gas consumption (relative to avg. national change in a given year) to differential change in its tax rate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Regress </a:t>
            </a:r>
            <a:r>
              <a:rPr lang="en-US" sz="2000" dirty="0" err="1">
                <a:solidFill>
                  <a:srgbClr val="000000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itchFamily="34" charset="0"/>
              </a:rPr>
              <a:t>D</a:t>
            </a:r>
            <a:r>
              <a:rPr lang="en-US" sz="2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g</a:t>
            </a:r>
            <a:r>
              <a:rPr lang="en-US" sz="2000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sy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itchFamily="34" charset="0"/>
              </a:rPr>
              <a:t>D</a:t>
            </a:r>
            <a:r>
              <a:rPr lang="en-US" sz="2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g</a:t>
            </a:r>
            <a:r>
              <a:rPr lang="en-US" sz="2000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y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on </a:t>
            </a:r>
            <a:r>
              <a:rPr lang="en-US" sz="2000" dirty="0" err="1">
                <a:solidFill>
                  <a:srgbClr val="000000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itchFamily="34" charset="0"/>
              </a:rPr>
              <a:t>D</a:t>
            </a:r>
            <a:r>
              <a:rPr lang="en-US" sz="2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tax</a:t>
            </a:r>
            <a:r>
              <a:rPr lang="en-US" sz="2000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sy</a:t>
            </a:r>
            <a:r>
              <a:rPr lang="en-US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latin typeface="Symbol" panose="05050102010706020507" pitchFamily="18" charset="2"/>
                <a:ea typeface="Cambria Math" panose="02040503050406030204" pitchFamily="18" charset="0"/>
                <a:cs typeface="Arial" pitchFamily="34" charset="0"/>
              </a:rPr>
              <a:t>D</a:t>
            </a:r>
            <a:r>
              <a:rPr lang="en-US" sz="2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tax</a:t>
            </a:r>
            <a:r>
              <a:rPr lang="en-US" sz="2000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y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tx2"/>
              </a:buClr>
              <a:buNone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Resulting coefficient represents causal effect of tax change assuming that trends would be parallel across states absent tax changes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Effects of Gasoline Taxes on Gasoline Demand</a:t>
            </a:r>
          </a:p>
        </p:txBody>
      </p:sp>
    </p:spTree>
    <p:extLst>
      <p:ext uri="{BB962C8B-B14F-4D97-AF65-F5344CB8AC3E}">
        <p14:creationId xmlns:p14="http://schemas.microsoft.com/office/powerpoint/2010/main" val="44724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Three general steps in estimating the social cost of carbon: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Predict impact of 1 extra ton of CO</a:t>
            </a:r>
            <a:r>
              <a:rPr lang="en-US" sz="20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climate using a climate forecasting model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Measure impacts of changes in climate 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economic productivity, health, property damage, etc.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Calculate current social cost by converting future costs to current dollars (discounting)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Estimating the Social Cost of Carbon</a:t>
            </a:r>
          </a:p>
        </p:txBody>
      </p:sp>
    </p:spTree>
    <p:extLst>
      <p:ext uri="{BB962C8B-B14F-4D97-AF65-F5344CB8AC3E}">
        <p14:creationId xmlns:p14="http://schemas.microsoft.com/office/powerpoint/2010/main" val="2428779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332"/>
            <a:ext cx="12192000" cy="67493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7200" y="3048000"/>
            <a:ext cx="1447800" cy="6858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84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92964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$1 increase in gas tax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17% reduction in gasoline consumption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Transportation sector accounts for about 1/3 of carbon emissions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$1 increase in gas tax reduces carbon emissions by about 5%</a:t>
            </a:r>
            <a:b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[Davis et al. 2011]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For comparison, scientists predict that we need to cut CO</a:t>
            </a:r>
            <a:r>
              <a:rPr lang="en-US" sz="22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2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emissions by about 50% to stop increase in global temperatures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Lesson: gas taxes make a difference, but need very large taxes to have a meaningful impact on climate change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Effects of Gasoline Taxes on Gasoline Demand</a:t>
            </a:r>
          </a:p>
        </p:txBody>
      </p:sp>
    </p:spTree>
    <p:extLst>
      <p:ext uri="{BB962C8B-B14F-4D97-AF65-F5344CB8AC3E}">
        <p14:creationId xmlns:p14="http://schemas.microsoft.com/office/powerpoint/2010/main" val="2579574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Next, consider effects of prices on electricity consumption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Electricity is priced using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tiered rates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price of an additional kilowatt is higher when you are already using a lot of electricity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Intended to discourage heavy usage without making electricity very expensive for the poor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Does tiered pricing work?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 of Electricity Prices on Electricity Usage</a:t>
            </a:r>
          </a:p>
        </p:txBody>
      </p:sp>
    </p:spTree>
    <p:extLst>
      <p:ext uri="{BB962C8B-B14F-4D97-AF65-F5344CB8AC3E}">
        <p14:creationId xmlns:p14="http://schemas.microsoft.com/office/powerpoint/2010/main" val="1704947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Impacts of tiered price schedules can be analyzed by examining distribution of outcome variable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 points where prices change, we expect “bunching” in the distribution if people are responding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Saez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2010]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Simplest example: progressive income tax schedule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 rate changes discontinuously at certain thresholds, analogous to a tiered pricing plan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Ex: low-income households receive Earned Income Tax Credit, which provides subsidies for earning more up to certain cutoffs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Analyzing Impacts of Tiered Price Schedules</a:t>
            </a:r>
          </a:p>
        </p:txBody>
      </p:sp>
    </p:spTree>
    <p:extLst>
      <p:ext uri="{BB962C8B-B14F-4D97-AF65-F5344CB8AC3E}">
        <p14:creationId xmlns:p14="http://schemas.microsoft.com/office/powerpoint/2010/main" val="2636502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2419350" y="578167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>
            <a:off x="2419350" y="478472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06" name="Line 13"/>
          <p:cNvSpPr>
            <a:spLocks noChangeShapeType="1"/>
          </p:cNvSpPr>
          <p:nvPr/>
        </p:nvSpPr>
        <p:spPr bwMode="auto">
          <a:xfrm>
            <a:off x="2419350" y="378142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07" name="Line 14"/>
          <p:cNvSpPr>
            <a:spLocks noChangeShapeType="1"/>
          </p:cNvSpPr>
          <p:nvPr/>
        </p:nvSpPr>
        <p:spPr bwMode="auto">
          <a:xfrm>
            <a:off x="2419350" y="278447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>
            <a:off x="2419350" y="178117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09" name="Line 16"/>
          <p:cNvSpPr>
            <a:spLocks noChangeShapeType="1"/>
          </p:cNvSpPr>
          <p:nvPr/>
        </p:nvSpPr>
        <p:spPr bwMode="auto">
          <a:xfrm>
            <a:off x="2419350" y="782639"/>
            <a:ext cx="7943850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10" name="Line 146"/>
          <p:cNvSpPr>
            <a:spLocks noChangeShapeType="1"/>
          </p:cNvSpPr>
          <p:nvPr/>
        </p:nvSpPr>
        <p:spPr bwMode="auto">
          <a:xfrm flipH="1">
            <a:off x="2328864" y="576421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11" name="Line 148"/>
          <p:cNvSpPr>
            <a:spLocks noChangeShapeType="1"/>
          </p:cNvSpPr>
          <p:nvPr/>
        </p:nvSpPr>
        <p:spPr bwMode="auto">
          <a:xfrm flipH="1">
            <a:off x="2328864" y="476726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12" name="Line 150"/>
          <p:cNvSpPr>
            <a:spLocks noChangeShapeType="1"/>
          </p:cNvSpPr>
          <p:nvPr/>
        </p:nvSpPr>
        <p:spPr bwMode="auto">
          <a:xfrm flipH="1">
            <a:off x="2328864" y="376396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13" name="Line 152"/>
          <p:cNvSpPr>
            <a:spLocks noChangeShapeType="1"/>
          </p:cNvSpPr>
          <p:nvPr/>
        </p:nvSpPr>
        <p:spPr bwMode="auto">
          <a:xfrm flipH="1">
            <a:off x="2328864" y="276701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14" name="Line 154"/>
          <p:cNvSpPr>
            <a:spLocks noChangeShapeType="1"/>
          </p:cNvSpPr>
          <p:nvPr/>
        </p:nvSpPr>
        <p:spPr bwMode="auto">
          <a:xfrm flipH="1">
            <a:off x="2328864" y="176371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15" name="Line 156"/>
          <p:cNvSpPr>
            <a:spLocks noChangeShapeType="1"/>
          </p:cNvSpPr>
          <p:nvPr/>
        </p:nvSpPr>
        <p:spPr bwMode="auto">
          <a:xfrm flipH="1">
            <a:off x="2328864" y="765175"/>
            <a:ext cx="920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16" name="Rectangle 61"/>
          <p:cNvSpPr>
            <a:spLocks noChangeArrowheads="1"/>
          </p:cNvSpPr>
          <p:nvPr/>
        </p:nvSpPr>
        <p:spPr bwMode="auto">
          <a:xfrm>
            <a:off x="1905000" y="5621339"/>
            <a:ext cx="3638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$0K</a:t>
            </a:r>
          </a:p>
        </p:txBody>
      </p:sp>
      <p:sp>
        <p:nvSpPr>
          <p:cNvPr id="117" name="Rectangle 63"/>
          <p:cNvSpPr>
            <a:spLocks noChangeArrowheads="1"/>
          </p:cNvSpPr>
          <p:nvPr/>
        </p:nvSpPr>
        <p:spPr bwMode="auto">
          <a:xfrm>
            <a:off x="1922118" y="4630739"/>
            <a:ext cx="3638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$1K</a:t>
            </a:r>
          </a:p>
        </p:txBody>
      </p:sp>
      <p:sp>
        <p:nvSpPr>
          <p:cNvPr id="118" name="Rectangle 63"/>
          <p:cNvSpPr>
            <a:spLocks noChangeArrowheads="1"/>
          </p:cNvSpPr>
          <p:nvPr/>
        </p:nvSpPr>
        <p:spPr bwMode="auto">
          <a:xfrm>
            <a:off x="1905000" y="3651251"/>
            <a:ext cx="3638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$2K</a:t>
            </a:r>
          </a:p>
        </p:txBody>
      </p:sp>
      <p:sp>
        <p:nvSpPr>
          <p:cNvPr id="119" name="Rectangle 63"/>
          <p:cNvSpPr>
            <a:spLocks noChangeArrowheads="1"/>
          </p:cNvSpPr>
          <p:nvPr/>
        </p:nvSpPr>
        <p:spPr bwMode="auto">
          <a:xfrm>
            <a:off x="1905000" y="2660651"/>
            <a:ext cx="3638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$3K</a:t>
            </a:r>
          </a:p>
        </p:txBody>
      </p:sp>
      <p:sp>
        <p:nvSpPr>
          <p:cNvPr id="120" name="Rectangle 63"/>
          <p:cNvSpPr>
            <a:spLocks noChangeArrowheads="1"/>
          </p:cNvSpPr>
          <p:nvPr/>
        </p:nvSpPr>
        <p:spPr bwMode="auto">
          <a:xfrm>
            <a:off x="1905000" y="1658939"/>
            <a:ext cx="3638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$4K</a:t>
            </a:r>
          </a:p>
        </p:txBody>
      </p:sp>
      <p:sp>
        <p:nvSpPr>
          <p:cNvPr id="121" name="Rectangle 63"/>
          <p:cNvSpPr>
            <a:spLocks noChangeArrowheads="1"/>
          </p:cNvSpPr>
          <p:nvPr/>
        </p:nvSpPr>
        <p:spPr bwMode="auto">
          <a:xfrm>
            <a:off x="1905000" y="620714"/>
            <a:ext cx="3638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$5K</a:t>
            </a:r>
          </a:p>
        </p:txBody>
      </p:sp>
      <p:sp>
        <p:nvSpPr>
          <p:cNvPr id="213010" name="Rectangle 112"/>
          <p:cNvSpPr>
            <a:spLocks noChangeArrowheads="1"/>
          </p:cNvSpPr>
          <p:nvPr/>
        </p:nvSpPr>
        <p:spPr bwMode="auto">
          <a:xfrm rot="-5400000">
            <a:off x="-900112" y="3214688"/>
            <a:ext cx="518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Earned Income Tax Credit</a:t>
            </a:r>
          </a:p>
        </p:txBody>
      </p:sp>
      <p:sp>
        <p:nvSpPr>
          <p:cNvPr id="213013" name="Rectangle 75"/>
          <p:cNvSpPr>
            <a:spLocks noChangeArrowheads="1"/>
          </p:cNvSpPr>
          <p:nvPr/>
        </p:nvSpPr>
        <p:spPr bwMode="auto">
          <a:xfrm>
            <a:off x="2455863" y="6080126"/>
            <a:ext cx="233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$0</a:t>
            </a:r>
          </a:p>
        </p:txBody>
      </p:sp>
      <p:sp>
        <p:nvSpPr>
          <p:cNvPr id="213015" name="Rectangle 77"/>
          <p:cNvSpPr>
            <a:spLocks noChangeArrowheads="1"/>
          </p:cNvSpPr>
          <p:nvPr/>
        </p:nvSpPr>
        <p:spPr bwMode="auto">
          <a:xfrm>
            <a:off x="4267200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$10K</a:t>
            </a:r>
          </a:p>
        </p:txBody>
      </p:sp>
      <p:sp>
        <p:nvSpPr>
          <p:cNvPr id="213017" name="Rectangle 79"/>
          <p:cNvSpPr>
            <a:spLocks noChangeArrowheads="1"/>
          </p:cNvSpPr>
          <p:nvPr/>
        </p:nvSpPr>
        <p:spPr bwMode="auto">
          <a:xfrm>
            <a:off x="6194425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$20K</a:t>
            </a:r>
          </a:p>
        </p:txBody>
      </p:sp>
      <p:sp>
        <p:nvSpPr>
          <p:cNvPr id="213019" name="Rectangle 81"/>
          <p:cNvSpPr>
            <a:spLocks noChangeArrowheads="1"/>
          </p:cNvSpPr>
          <p:nvPr/>
        </p:nvSpPr>
        <p:spPr bwMode="auto">
          <a:xfrm>
            <a:off x="8123238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$30K</a:t>
            </a:r>
          </a:p>
        </p:txBody>
      </p:sp>
      <p:sp>
        <p:nvSpPr>
          <p:cNvPr id="213021" name="Rectangle 83"/>
          <p:cNvSpPr>
            <a:spLocks noChangeArrowheads="1"/>
          </p:cNvSpPr>
          <p:nvPr/>
        </p:nvSpPr>
        <p:spPr bwMode="auto">
          <a:xfrm>
            <a:off x="10050463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$40K</a:t>
            </a:r>
          </a:p>
        </p:txBody>
      </p:sp>
      <p:sp>
        <p:nvSpPr>
          <p:cNvPr id="213022" name="Rectangle 107"/>
          <p:cNvSpPr>
            <a:spLocks noChangeArrowheads="1"/>
          </p:cNvSpPr>
          <p:nvPr/>
        </p:nvSpPr>
        <p:spPr bwMode="auto">
          <a:xfrm>
            <a:off x="2438400" y="6324600"/>
            <a:ext cx="800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Total Earnings (Real 2010 $)</a:t>
            </a:r>
          </a:p>
        </p:txBody>
      </p:sp>
      <p:sp>
        <p:nvSpPr>
          <p:cNvPr id="213034" name="Title 1"/>
          <p:cNvSpPr>
            <a:spLocks/>
          </p:cNvSpPr>
          <p:nvPr/>
        </p:nvSpPr>
        <p:spPr bwMode="auto">
          <a:xfrm>
            <a:off x="2133601" y="76200"/>
            <a:ext cx="838199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4" tIns="45678" rIns="91354" bIns="4567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17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2008 Federal Earned Income Tax Credit Amount for Single Parents</a:t>
            </a:r>
          </a:p>
        </p:txBody>
      </p:sp>
      <p:sp>
        <p:nvSpPr>
          <p:cNvPr id="213035" name="Rectangle 191"/>
          <p:cNvSpPr>
            <a:spLocks noChangeArrowheads="1"/>
          </p:cNvSpPr>
          <p:nvPr/>
        </p:nvSpPr>
        <p:spPr bwMode="gray">
          <a:xfrm>
            <a:off x="7594601" y="6611939"/>
            <a:ext cx="2205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Two or More Children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213036" name="Rectangle 192"/>
          <p:cNvSpPr>
            <a:spLocks noChangeArrowheads="1"/>
          </p:cNvSpPr>
          <p:nvPr/>
        </p:nvSpPr>
        <p:spPr bwMode="gray">
          <a:xfrm>
            <a:off x="4597400" y="6608764"/>
            <a:ext cx="1025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One Child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50" name="Line 189"/>
          <p:cNvSpPr>
            <a:spLocks noChangeShapeType="1"/>
          </p:cNvSpPr>
          <p:nvPr/>
        </p:nvSpPr>
        <p:spPr bwMode="gray">
          <a:xfrm>
            <a:off x="3581401" y="6731000"/>
            <a:ext cx="868363" cy="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 lIns="91354" tIns="45678" rIns="91354" bIns="4567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3038" name="Line 144"/>
          <p:cNvSpPr>
            <a:spLocks noChangeShapeType="1"/>
          </p:cNvSpPr>
          <p:nvPr/>
        </p:nvSpPr>
        <p:spPr bwMode="auto">
          <a:xfrm>
            <a:off x="6608764" y="6756400"/>
            <a:ext cx="858837" cy="1588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83" name="Line 16"/>
          <p:cNvSpPr>
            <a:spLocks noChangeShapeType="1"/>
          </p:cNvSpPr>
          <p:nvPr/>
        </p:nvSpPr>
        <p:spPr bwMode="auto">
          <a:xfrm flipV="1">
            <a:off x="4951414" y="565150"/>
            <a:ext cx="1587" cy="5359968"/>
          </a:xfrm>
          <a:prstGeom prst="line">
            <a:avLst/>
          </a:prstGeom>
          <a:noFill/>
          <a:ln w="28575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786" tIns="50893" rIns="101786" bIns="50893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84" name="Line 59"/>
          <p:cNvSpPr>
            <a:spLocks noChangeShapeType="1"/>
          </p:cNvSpPr>
          <p:nvPr/>
        </p:nvSpPr>
        <p:spPr bwMode="auto">
          <a:xfrm flipV="1">
            <a:off x="2427289" y="596716"/>
            <a:ext cx="1587" cy="532840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91" name="Line 73"/>
          <p:cNvSpPr>
            <a:spLocks noChangeShapeType="1"/>
          </p:cNvSpPr>
          <p:nvPr/>
        </p:nvSpPr>
        <p:spPr bwMode="auto">
          <a:xfrm>
            <a:off x="2427288" y="5925119"/>
            <a:ext cx="7999412" cy="1579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92" name="Line 74"/>
          <p:cNvSpPr>
            <a:spLocks noChangeShapeType="1"/>
          </p:cNvSpPr>
          <p:nvPr/>
        </p:nvSpPr>
        <p:spPr bwMode="auto">
          <a:xfrm>
            <a:off x="2571750" y="5925118"/>
            <a:ext cx="1588" cy="97856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93" name="Line 76"/>
          <p:cNvSpPr>
            <a:spLocks noChangeShapeType="1"/>
          </p:cNvSpPr>
          <p:nvPr/>
        </p:nvSpPr>
        <p:spPr bwMode="auto">
          <a:xfrm>
            <a:off x="4498975" y="5925118"/>
            <a:ext cx="1588" cy="97856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94" name="Line 78"/>
          <p:cNvSpPr>
            <a:spLocks noChangeShapeType="1"/>
          </p:cNvSpPr>
          <p:nvPr/>
        </p:nvSpPr>
        <p:spPr bwMode="auto">
          <a:xfrm>
            <a:off x="6426200" y="5925118"/>
            <a:ext cx="1588" cy="97856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95" name="Line 80"/>
          <p:cNvSpPr>
            <a:spLocks noChangeShapeType="1"/>
          </p:cNvSpPr>
          <p:nvPr/>
        </p:nvSpPr>
        <p:spPr bwMode="auto">
          <a:xfrm>
            <a:off x="8355014" y="5925118"/>
            <a:ext cx="1587" cy="97856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96" name="Line 82"/>
          <p:cNvSpPr>
            <a:spLocks noChangeShapeType="1"/>
          </p:cNvSpPr>
          <p:nvPr/>
        </p:nvSpPr>
        <p:spPr bwMode="auto">
          <a:xfrm>
            <a:off x="10282239" y="5925118"/>
            <a:ext cx="1587" cy="97856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97" name="Line 15"/>
          <p:cNvSpPr>
            <a:spLocks noChangeShapeType="1"/>
          </p:cNvSpPr>
          <p:nvPr/>
        </p:nvSpPr>
        <p:spPr bwMode="auto">
          <a:xfrm flipV="1">
            <a:off x="4341814" y="596716"/>
            <a:ext cx="1587" cy="5328402"/>
          </a:xfrm>
          <a:prstGeom prst="line">
            <a:avLst/>
          </a:prstGeom>
          <a:noFill/>
          <a:ln w="28575">
            <a:solidFill>
              <a:srgbClr val="1A47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786" tIns="50893" rIns="101786" bIns="50893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cxnSp>
        <p:nvCxnSpPr>
          <p:cNvPr id="98" name="Straight Connector 2"/>
          <p:cNvCxnSpPr>
            <a:cxnSpLocks noChangeShapeType="1"/>
          </p:cNvCxnSpPr>
          <p:nvPr/>
        </p:nvCxnSpPr>
        <p:spPr bwMode="auto">
          <a:xfrm rot="5400000" flipH="1" flipV="1">
            <a:off x="1949491" y="3384427"/>
            <a:ext cx="3016166" cy="1771650"/>
          </a:xfrm>
          <a:prstGeom prst="line">
            <a:avLst/>
          </a:prstGeom>
          <a:noFill/>
          <a:ln w="38100">
            <a:solidFill>
              <a:srgbClr val="1A47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Straight Connector 140"/>
          <p:cNvCxnSpPr>
            <a:cxnSpLocks noChangeShapeType="1"/>
          </p:cNvCxnSpPr>
          <p:nvPr/>
        </p:nvCxnSpPr>
        <p:spPr bwMode="auto">
          <a:xfrm flipH="1" flipV="1">
            <a:off x="5562600" y="2762170"/>
            <a:ext cx="3886200" cy="3030371"/>
          </a:xfrm>
          <a:prstGeom prst="line">
            <a:avLst/>
          </a:prstGeom>
          <a:noFill/>
          <a:ln w="38100">
            <a:solidFill>
              <a:srgbClr val="1A47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Connector 141"/>
          <p:cNvCxnSpPr>
            <a:cxnSpLocks noChangeShapeType="1"/>
          </p:cNvCxnSpPr>
          <p:nvPr/>
        </p:nvCxnSpPr>
        <p:spPr bwMode="auto">
          <a:xfrm>
            <a:off x="4322764" y="2762169"/>
            <a:ext cx="1239837" cy="0"/>
          </a:xfrm>
          <a:prstGeom prst="line">
            <a:avLst/>
          </a:prstGeom>
          <a:noFill/>
          <a:ln w="38100">
            <a:solidFill>
              <a:srgbClr val="1A47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Straight Connector 142"/>
          <p:cNvCxnSpPr>
            <a:cxnSpLocks noChangeShapeType="1"/>
          </p:cNvCxnSpPr>
          <p:nvPr/>
        </p:nvCxnSpPr>
        <p:spPr bwMode="auto">
          <a:xfrm flipV="1">
            <a:off x="2571750" y="640910"/>
            <a:ext cx="2381250" cy="5135847"/>
          </a:xfrm>
          <a:prstGeom prst="line">
            <a:avLst/>
          </a:prstGeom>
          <a:noFill/>
          <a:ln w="38100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Straight Connector 143"/>
          <p:cNvCxnSpPr>
            <a:cxnSpLocks noChangeShapeType="1"/>
          </p:cNvCxnSpPr>
          <p:nvPr/>
        </p:nvCxnSpPr>
        <p:spPr bwMode="auto">
          <a:xfrm flipH="1" flipV="1">
            <a:off x="5562600" y="640910"/>
            <a:ext cx="4648200" cy="5075871"/>
          </a:xfrm>
          <a:prstGeom prst="line">
            <a:avLst/>
          </a:prstGeom>
          <a:noFill/>
          <a:ln w="38100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Connector 144"/>
          <p:cNvCxnSpPr>
            <a:cxnSpLocks noChangeShapeType="1"/>
          </p:cNvCxnSpPr>
          <p:nvPr/>
        </p:nvCxnSpPr>
        <p:spPr bwMode="auto">
          <a:xfrm>
            <a:off x="4951414" y="640909"/>
            <a:ext cx="630237" cy="0"/>
          </a:xfrm>
          <a:prstGeom prst="line">
            <a:avLst/>
          </a:prstGeom>
          <a:noFill/>
          <a:ln w="38100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41853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2"/>
          <p:cNvSpPr>
            <a:spLocks noChangeArrowheads="1"/>
          </p:cNvSpPr>
          <p:nvPr/>
        </p:nvSpPr>
        <p:spPr bwMode="auto">
          <a:xfrm rot="-5400000">
            <a:off x="613570" y="3086895"/>
            <a:ext cx="2098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Percent of Tax Filers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419350" y="578167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419350" y="478472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419350" y="378142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2419350" y="278447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419350" y="1781175"/>
            <a:ext cx="7943850" cy="1588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2419350" y="782639"/>
            <a:ext cx="7943850" cy="1587"/>
          </a:xfrm>
          <a:prstGeom prst="line">
            <a:avLst/>
          </a:prstGeom>
          <a:noFill/>
          <a:ln w="22225">
            <a:solidFill>
              <a:srgbClr val="EAF2F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4" name="Freeform 71"/>
          <p:cNvSpPr>
            <a:spLocks/>
          </p:cNvSpPr>
          <p:nvPr/>
        </p:nvSpPr>
        <p:spPr bwMode="auto">
          <a:xfrm>
            <a:off x="2781300" y="1082675"/>
            <a:ext cx="6503988" cy="3729038"/>
          </a:xfrm>
          <a:custGeom>
            <a:avLst/>
            <a:gdLst>
              <a:gd name="T0" fmla="*/ 0 w 1194"/>
              <a:gd name="T1" fmla="*/ 2147483647 h 673"/>
              <a:gd name="T2" fmla="*/ 2147483647 w 1194"/>
              <a:gd name="T3" fmla="*/ 2147483647 h 673"/>
              <a:gd name="T4" fmla="*/ 2147483647 w 1194"/>
              <a:gd name="T5" fmla="*/ 2147483647 h 673"/>
              <a:gd name="T6" fmla="*/ 2147483647 w 1194"/>
              <a:gd name="T7" fmla="*/ 2147483647 h 673"/>
              <a:gd name="T8" fmla="*/ 2147483647 w 1194"/>
              <a:gd name="T9" fmla="*/ 2147483647 h 673"/>
              <a:gd name="T10" fmla="*/ 2147483647 w 1194"/>
              <a:gd name="T11" fmla="*/ 2147483647 h 673"/>
              <a:gd name="T12" fmla="*/ 2147483647 w 1194"/>
              <a:gd name="T13" fmla="*/ 2147483647 h 673"/>
              <a:gd name="T14" fmla="*/ 2147483647 w 1194"/>
              <a:gd name="T15" fmla="*/ 2147483647 h 673"/>
              <a:gd name="T16" fmla="*/ 2147483647 w 1194"/>
              <a:gd name="T17" fmla="*/ 0 h 673"/>
              <a:gd name="T18" fmla="*/ 2147483647 w 1194"/>
              <a:gd name="T19" fmla="*/ 2147483647 h 673"/>
              <a:gd name="T20" fmla="*/ 2147483647 w 1194"/>
              <a:gd name="T21" fmla="*/ 2147483647 h 673"/>
              <a:gd name="T22" fmla="*/ 2147483647 w 1194"/>
              <a:gd name="T23" fmla="*/ 2147483647 h 673"/>
              <a:gd name="T24" fmla="*/ 2147483647 w 1194"/>
              <a:gd name="T25" fmla="*/ 2147483647 h 673"/>
              <a:gd name="T26" fmla="*/ 2147483647 w 1194"/>
              <a:gd name="T27" fmla="*/ 2147483647 h 673"/>
              <a:gd name="T28" fmla="*/ 2147483647 w 1194"/>
              <a:gd name="T29" fmla="*/ 2147483647 h 673"/>
              <a:gd name="T30" fmla="*/ 2147483647 w 1194"/>
              <a:gd name="T31" fmla="*/ 2147483647 h 673"/>
              <a:gd name="T32" fmla="*/ 2147483647 w 1194"/>
              <a:gd name="T33" fmla="*/ 2147483647 h 673"/>
              <a:gd name="T34" fmla="*/ 2147483647 w 1194"/>
              <a:gd name="T35" fmla="*/ 2147483647 h 673"/>
              <a:gd name="T36" fmla="*/ 2147483647 w 1194"/>
              <a:gd name="T37" fmla="*/ 2147483647 h 673"/>
              <a:gd name="T38" fmla="*/ 2147483647 w 1194"/>
              <a:gd name="T39" fmla="*/ 2147483647 h 673"/>
              <a:gd name="T40" fmla="*/ 2147483647 w 1194"/>
              <a:gd name="T41" fmla="*/ 2147483647 h 673"/>
              <a:gd name="T42" fmla="*/ 2147483647 w 1194"/>
              <a:gd name="T43" fmla="*/ 2147483647 h 673"/>
              <a:gd name="T44" fmla="*/ 2147483647 w 1194"/>
              <a:gd name="T45" fmla="*/ 2147483647 h 673"/>
              <a:gd name="T46" fmla="*/ 2147483647 w 1194"/>
              <a:gd name="T47" fmla="*/ 2147483647 h 673"/>
              <a:gd name="T48" fmla="*/ 2147483647 w 1194"/>
              <a:gd name="T49" fmla="*/ 2147483647 h 673"/>
              <a:gd name="T50" fmla="*/ 2147483647 w 1194"/>
              <a:gd name="T51" fmla="*/ 2147483647 h 673"/>
              <a:gd name="T52" fmla="*/ 2147483647 w 1194"/>
              <a:gd name="T53" fmla="*/ 2147483647 h 673"/>
              <a:gd name="T54" fmla="*/ 2147483647 w 1194"/>
              <a:gd name="T55" fmla="*/ 2147483647 h 673"/>
              <a:gd name="T56" fmla="*/ 2147483647 w 1194"/>
              <a:gd name="T57" fmla="*/ 2147483647 h 673"/>
              <a:gd name="T58" fmla="*/ 2147483647 w 1194"/>
              <a:gd name="T59" fmla="*/ 2147483647 h 673"/>
              <a:gd name="T60" fmla="*/ 2147483647 w 1194"/>
              <a:gd name="T61" fmla="*/ 2147483647 h 673"/>
              <a:gd name="T62" fmla="*/ 2147483647 w 1194"/>
              <a:gd name="T63" fmla="*/ 2147483647 h 673"/>
              <a:gd name="T64" fmla="*/ 2147483647 w 1194"/>
              <a:gd name="T65" fmla="*/ 2147483647 h 673"/>
              <a:gd name="T66" fmla="*/ 2147483647 w 1194"/>
              <a:gd name="T67" fmla="*/ 2147483647 h 673"/>
              <a:gd name="T68" fmla="*/ 2147483647 w 1194"/>
              <a:gd name="T69" fmla="*/ 2147483647 h 6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94"/>
              <a:gd name="T106" fmla="*/ 0 h 673"/>
              <a:gd name="T107" fmla="*/ 1194 w 1194"/>
              <a:gd name="T108" fmla="*/ 673 h 67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94" h="673">
                <a:moveTo>
                  <a:pt x="0" y="673"/>
                </a:moveTo>
                <a:lnTo>
                  <a:pt x="35" y="600"/>
                </a:lnTo>
                <a:lnTo>
                  <a:pt x="70" y="539"/>
                </a:lnTo>
                <a:lnTo>
                  <a:pt x="105" y="488"/>
                </a:lnTo>
                <a:lnTo>
                  <a:pt x="140" y="452"/>
                </a:lnTo>
                <a:lnTo>
                  <a:pt x="175" y="415"/>
                </a:lnTo>
                <a:lnTo>
                  <a:pt x="210" y="375"/>
                </a:lnTo>
                <a:lnTo>
                  <a:pt x="245" y="295"/>
                </a:lnTo>
                <a:lnTo>
                  <a:pt x="281" y="0"/>
                </a:lnTo>
                <a:lnTo>
                  <a:pt x="316" y="150"/>
                </a:lnTo>
                <a:lnTo>
                  <a:pt x="351" y="235"/>
                </a:lnTo>
                <a:lnTo>
                  <a:pt x="386" y="252"/>
                </a:lnTo>
                <a:lnTo>
                  <a:pt x="421" y="249"/>
                </a:lnTo>
                <a:lnTo>
                  <a:pt x="456" y="258"/>
                </a:lnTo>
                <a:lnTo>
                  <a:pt x="491" y="246"/>
                </a:lnTo>
                <a:lnTo>
                  <a:pt x="526" y="222"/>
                </a:lnTo>
                <a:lnTo>
                  <a:pt x="562" y="275"/>
                </a:lnTo>
                <a:lnTo>
                  <a:pt x="597" y="286"/>
                </a:lnTo>
                <a:lnTo>
                  <a:pt x="632" y="284"/>
                </a:lnTo>
                <a:lnTo>
                  <a:pt x="667" y="290"/>
                </a:lnTo>
                <a:lnTo>
                  <a:pt x="702" y="296"/>
                </a:lnTo>
                <a:lnTo>
                  <a:pt x="737" y="299"/>
                </a:lnTo>
                <a:lnTo>
                  <a:pt x="772" y="316"/>
                </a:lnTo>
                <a:lnTo>
                  <a:pt x="808" y="324"/>
                </a:lnTo>
                <a:lnTo>
                  <a:pt x="843" y="335"/>
                </a:lnTo>
                <a:lnTo>
                  <a:pt x="878" y="348"/>
                </a:lnTo>
                <a:lnTo>
                  <a:pt x="913" y="359"/>
                </a:lnTo>
                <a:lnTo>
                  <a:pt x="948" y="376"/>
                </a:lnTo>
                <a:lnTo>
                  <a:pt x="983" y="391"/>
                </a:lnTo>
                <a:lnTo>
                  <a:pt x="1018" y="405"/>
                </a:lnTo>
                <a:lnTo>
                  <a:pt x="1053" y="419"/>
                </a:lnTo>
                <a:lnTo>
                  <a:pt x="1089" y="440"/>
                </a:lnTo>
                <a:lnTo>
                  <a:pt x="1124" y="453"/>
                </a:lnTo>
                <a:lnTo>
                  <a:pt x="1159" y="477"/>
                </a:lnTo>
                <a:lnTo>
                  <a:pt x="1194" y="509"/>
                </a:lnTo>
              </a:path>
            </a:pathLst>
          </a:cu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5" name="Oval 72"/>
          <p:cNvSpPr>
            <a:spLocks noChangeArrowheads="1"/>
          </p:cNvSpPr>
          <p:nvPr/>
        </p:nvSpPr>
        <p:spPr bwMode="auto">
          <a:xfrm>
            <a:off x="2706689" y="476250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6" name="Oval 73"/>
          <p:cNvSpPr>
            <a:spLocks noChangeArrowheads="1"/>
          </p:cNvSpPr>
          <p:nvPr/>
        </p:nvSpPr>
        <p:spPr bwMode="auto">
          <a:xfrm>
            <a:off x="2909888" y="4357688"/>
            <a:ext cx="100012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7" name="Oval 74"/>
          <p:cNvSpPr>
            <a:spLocks noChangeArrowheads="1"/>
          </p:cNvSpPr>
          <p:nvPr/>
        </p:nvSpPr>
        <p:spPr bwMode="auto">
          <a:xfrm>
            <a:off x="3101975" y="4019551"/>
            <a:ext cx="96838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8" name="Oval 75"/>
          <p:cNvSpPr>
            <a:spLocks noChangeArrowheads="1"/>
          </p:cNvSpPr>
          <p:nvPr/>
        </p:nvSpPr>
        <p:spPr bwMode="auto">
          <a:xfrm>
            <a:off x="3317876" y="373697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59" name="Oval 76"/>
          <p:cNvSpPr>
            <a:spLocks noChangeArrowheads="1"/>
          </p:cNvSpPr>
          <p:nvPr/>
        </p:nvSpPr>
        <p:spPr bwMode="auto">
          <a:xfrm>
            <a:off x="3508376" y="35369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0" name="Oval 77"/>
          <p:cNvSpPr>
            <a:spLocks noChangeArrowheads="1"/>
          </p:cNvSpPr>
          <p:nvPr/>
        </p:nvSpPr>
        <p:spPr bwMode="auto">
          <a:xfrm>
            <a:off x="3702050" y="3332163"/>
            <a:ext cx="96838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1" name="Oval 78"/>
          <p:cNvSpPr>
            <a:spLocks noChangeArrowheads="1"/>
          </p:cNvSpPr>
          <p:nvPr/>
        </p:nvSpPr>
        <p:spPr bwMode="auto">
          <a:xfrm>
            <a:off x="3886201" y="3111501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2" name="Oval 79"/>
          <p:cNvSpPr>
            <a:spLocks noChangeArrowheads="1"/>
          </p:cNvSpPr>
          <p:nvPr/>
        </p:nvSpPr>
        <p:spPr bwMode="auto">
          <a:xfrm>
            <a:off x="4076701" y="26670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3" name="Oval 80"/>
          <p:cNvSpPr>
            <a:spLocks noChangeArrowheads="1"/>
          </p:cNvSpPr>
          <p:nvPr/>
        </p:nvSpPr>
        <p:spPr bwMode="auto">
          <a:xfrm>
            <a:off x="4264026" y="1033464"/>
            <a:ext cx="98425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4" name="Oval 81"/>
          <p:cNvSpPr>
            <a:spLocks noChangeArrowheads="1"/>
          </p:cNvSpPr>
          <p:nvPr/>
        </p:nvSpPr>
        <p:spPr bwMode="auto">
          <a:xfrm>
            <a:off x="4471988" y="1863726"/>
            <a:ext cx="100012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5" name="Oval 82"/>
          <p:cNvSpPr>
            <a:spLocks noChangeArrowheads="1"/>
          </p:cNvSpPr>
          <p:nvPr/>
        </p:nvSpPr>
        <p:spPr bwMode="auto">
          <a:xfrm>
            <a:off x="4648200" y="2335213"/>
            <a:ext cx="96838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6" name="Oval 85"/>
          <p:cNvSpPr>
            <a:spLocks noChangeArrowheads="1"/>
          </p:cNvSpPr>
          <p:nvPr/>
        </p:nvSpPr>
        <p:spPr bwMode="auto">
          <a:xfrm>
            <a:off x="5192714" y="2462213"/>
            <a:ext cx="98425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7" name="Oval 86"/>
          <p:cNvSpPr>
            <a:spLocks noChangeArrowheads="1"/>
          </p:cNvSpPr>
          <p:nvPr/>
        </p:nvSpPr>
        <p:spPr bwMode="auto">
          <a:xfrm>
            <a:off x="5381626" y="2395538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8" name="Oval 87"/>
          <p:cNvSpPr>
            <a:spLocks noChangeArrowheads="1"/>
          </p:cNvSpPr>
          <p:nvPr/>
        </p:nvSpPr>
        <p:spPr bwMode="auto">
          <a:xfrm>
            <a:off x="5572126" y="2262188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69" name="Oval 88"/>
          <p:cNvSpPr>
            <a:spLocks noChangeArrowheads="1"/>
          </p:cNvSpPr>
          <p:nvPr/>
        </p:nvSpPr>
        <p:spPr bwMode="auto">
          <a:xfrm>
            <a:off x="5770564" y="2555876"/>
            <a:ext cx="96837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0" name="Oval 89"/>
          <p:cNvSpPr>
            <a:spLocks noChangeArrowheads="1"/>
          </p:cNvSpPr>
          <p:nvPr/>
        </p:nvSpPr>
        <p:spPr bwMode="auto">
          <a:xfrm>
            <a:off x="5959476" y="2617788"/>
            <a:ext cx="100013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1" name="Oval 90"/>
          <p:cNvSpPr>
            <a:spLocks noChangeArrowheads="1"/>
          </p:cNvSpPr>
          <p:nvPr/>
        </p:nvSpPr>
        <p:spPr bwMode="auto">
          <a:xfrm>
            <a:off x="6151564" y="2606676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2" name="Oval 91"/>
          <p:cNvSpPr>
            <a:spLocks noChangeArrowheads="1"/>
          </p:cNvSpPr>
          <p:nvPr/>
        </p:nvSpPr>
        <p:spPr bwMode="auto">
          <a:xfrm>
            <a:off x="6343650" y="2640013"/>
            <a:ext cx="95250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3" name="Oval 92"/>
          <p:cNvSpPr>
            <a:spLocks noChangeArrowheads="1"/>
          </p:cNvSpPr>
          <p:nvPr/>
        </p:nvSpPr>
        <p:spPr bwMode="auto">
          <a:xfrm>
            <a:off x="6532564" y="267335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4" name="Oval 93"/>
          <p:cNvSpPr>
            <a:spLocks noChangeArrowheads="1"/>
          </p:cNvSpPr>
          <p:nvPr/>
        </p:nvSpPr>
        <p:spPr bwMode="auto">
          <a:xfrm>
            <a:off x="6724651" y="2689226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5" name="Oval 94"/>
          <p:cNvSpPr>
            <a:spLocks noChangeArrowheads="1"/>
          </p:cNvSpPr>
          <p:nvPr/>
        </p:nvSpPr>
        <p:spPr bwMode="auto">
          <a:xfrm>
            <a:off x="6915150" y="2784476"/>
            <a:ext cx="96838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6" name="Oval 95"/>
          <p:cNvSpPr>
            <a:spLocks noChangeArrowheads="1"/>
          </p:cNvSpPr>
          <p:nvPr/>
        </p:nvSpPr>
        <p:spPr bwMode="auto">
          <a:xfrm>
            <a:off x="7110414" y="2828926"/>
            <a:ext cx="98425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7" name="Oval 96"/>
          <p:cNvSpPr>
            <a:spLocks noChangeArrowheads="1"/>
          </p:cNvSpPr>
          <p:nvPr/>
        </p:nvSpPr>
        <p:spPr bwMode="auto">
          <a:xfrm>
            <a:off x="7300914" y="2889251"/>
            <a:ext cx="96837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8" name="Oval 97"/>
          <p:cNvSpPr>
            <a:spLocks noChangeArrowheads="1"/>
          </p:cNvSpPr>
          <p:nvPr/>
        </p:nvSpPr>
        <p:spPr bwMode="auto">
          <a:xfrm>
            <a:off x="7489826" y="2960688"/>
            <a:ext cx="98425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79" name="Oval 98"/>
          <p:cNvSpPr>
            <a:spLocks noChangeArrowheads="1"/>
          </p:cNvSpPr>
          <p:nvPr/>
        </p:nvSpPr>
        <p:spPr bwMode="auto">
          <a:xfrm>
            <a:off x="7681914" y="302260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0" name="Oval 99"/>
          <p:cNvSpPr>
            <a:spLocks noChangeArrowheads="1"/>
          </p:cNvSpPr>
          <p:nvPr/>
        </p:nvSpPr>
        <p:spPr bwMode="auto">
          <a:xfrm>
            <a:off x="7874000" y="3116263"/>
            <a:ext cx="95250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1" name="Oval 100"/>
          <p:cNvSpPr>
            <a:spLocks noChangeArrowheads="1"/>
          </p:cNvSpPr>
          <p:nvPr/>
        </p:nvSpPr>
        <p:spPr bwMode="auto">
          <a:xfrm>
            <a:off x="8062914" y="3198813"/>
            <a:ext cx="98425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2" name="Oval 101"/>
          <p:cNvSpPr>
            <a:spLocks noChangeArrowheads="1"/>
          </p:cNvSpPr>
          <p:nvPr/>
        </p:nvSpPr>
        <p:spPr bwMode="auto">
          <a:xfrm>
            <a:off x="8255001" y="327660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3" name="Oval 102"/>
          <p:cNvSpPr>
            <a:spLocks noChangeArrowheads="1"/>
          </p:cNvSpPr>
          <p:nvPr/>
        </p:nvSpPr>
        <p:spPr bwMode="auto">
          <a:xfrm>
            <a:off x="8445500" y="3354388"/>
            <a:ext cx="96838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4" name="Oval 103"/>
          <p:cNvSpPr>
            <a:spLocks noChangeArrowheads="1"/>
          </p:cNvSpPr>
          <p:nvPr/>
        </p:nvSpPr>
        <p:spPr bwMode="auto">
          <a:xfrm>
            <a:off x="8642351" y="3470276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5" name="Oval 104"/>
          <p:cNvSpPr>
            <a:spLocks noChangeArrowheads="1"/>
          </p:cNvSpPr>
          <p:nvPr/>
        </p:nvSpPr>
        <p:spPr bwMode="auto">
          <a:xfrm>
            <a:off x="8832851" y="354330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6" name="Oval 105"/>
          <p:cNvSpPr>
            <a:spLocks noChangeArrowheads="1"/>
          </p:cNvSpPr>
          <p:nvPr/>
        </p:nvSpPr>
        <p:spPr bwMode="auto">
          <a:xfrm>
            <a:off x="9023350" y="3676651"/>
            <a:ext cx="96838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7" name="Oval 106"/>
          <p:cNvSpPr>
            <a:spLocks noChangeArrowheads="1"/>
          </p:cNvSpPr>
          <p:nvPr/>
        </p:nvSpPr>
        <p:spPr bwMode="auto">
          <a:xfrm>
            <a:off x="9213851" y="3852863"/>
            <a:ext cx="98425" cy="100012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8" name="Freeform 107"/>
          <p:cNvSpPr>
            <a:spLocks/>
          </p:cNvSpPr>
          <p:nvPr/>
        </p:nvSpPr>
        <p:spPr bwMode="auto">
          <a:xfrm>
            <a:off x="2713039" y="1109664"/>
            <a:ext cx="7462837" cy="4167187"/>
          </a:xfrm>
          <a:custGeom>
            <a:avLst/>
            <a:gdLst>
              <a:gd name="T0" fmla="*/ 0 w 1370"/>
              <a:gd name="T1" fmla="*/ 2147483647 h 752"/>
              <a:gd name="T2" fmla="*/ 2147483647 w 1370"/>
              <a:gd name="T3" fmla="*/ 2147483647 h 752"/>
              <a:gd name="T4" fmla="*/ 2147483647 w 1370"/>
              <a:gd name="T5" fmla="*/ 2147483647 h 752"/>
              <a:gd name="T6" fmla="*/ 2147483647 w 1370"/>
              <a:gd name="T7" fmla="*/ 2147483647 h 752"/>
              <a:gd name="T8" fmla="*/ 2147483647 w 1370"/>
              <a:gd name="T9" fmla="*/ 2147483647 h 752"/>
              <a:gd name="T10" fmla="*/ 2147483647 w 1370"/>
              <a:gd name="T11" fmla="*/ 2147483647 h 752"/>
              <a:gd name="T12" fmla="*/ 2147483647 w 1370"/>
              <a:gd name="T13" fmla="*/ 2147483647 h 752"/>
              <a:gd name="T14" fmla="*/ 2147483647 w 1370"/>
              <a:gd name="T15" fmla="*/ 2147483647 h 752"/>
              <a:gd name="T16" fmla="*/ 2147483647 w 1370"/>
              <a:gd name="T17" fmla="*/ 2147483647 h 752"/>
              <a:gd name="T18" fmla="*/ 2147483647 w 1370"/>
              <a:gd name="T19" fmla="*/ 2147483647 h 752"/>
              <a:gd name="T20" fmla="*/ 2147483647 w 1370"/>
              <a:gd name="T21" fmla="*/ 2147483647 h 752"/>
              <a:gd name="T22" fmla="*/ 2147483647 w 1370"/>
              <a:gd name="T23" fmla="*/ 2147483647 h 752"/>
              <a:gd name="T24" fmla="*/ 2147483647 w 1370"/>
              <a:gd name="T25" fmla="*/ 0 h 752"/>
              <a:gd name="T26" fmla="*/ 2147483647 w 1370"/>
              <a:gd name="T27" fmla="*/ 2147483647 h 752"/>
              <a:gd name="T28" fmla="*/ 2147483647 w 1370"/>
              <a:gd name="T29" fmla="*/ 2147483647 h 752"/>
              <a:gd name="T30" fmla="*/ 2147483647 w 1370"/>
              <a:gd name="T31" fmla="*/ 2147483647 h 752"/>
              <a:gd name="T32" fmla="*/ 2147483647 w 1370"/>
              <a:gd name="T33" fmla="*/ 2147483647 h 752"/>
              <a:gd name="T34" fmla="*/ 2147483647 w 1370"/>
              <a:gd name="T35" fmla="*/ 2147483647 h 752"/>
              <a:gd name="T36" fmla="*/ 2147483647 w 1370"/>
              <a:gd name="T37" fmla="*/ 2147483647 h 752"/>
              <a:gd name="T38" fmla="*/ 2147483647 w 1370"/>
              <a:gd name="T39" fmla="*/ 2147483647 h 752"/>
              <a:gd name="T40" fmla="*/ 2147483647 w 1370"/>
              <a:gd name="T41" fmla="*/ 2147483647 h 752"/>
              <a:gd name="T42" fmla="*/ 2147483647 w 1370"/>
              <a:gd name="T43" fmla="*/ 2147483647 h 752"/>
              <a:gd name="T44" fmla="*/ 2147483647 w 1370"/>
              <a:gd name="T45" fmla="*/ 2147483647 h 752"/>
              <a:gd name="T46" fmla="*/ 2147483647 w 1370"/>
              <a:gd name="T47" fmla="*/ 2147483647 h 752"/>
              <a:gd name="T48" fmla="*/ 2147483647 w 1370"/>
              <a:gd name="T49" fmla="*/ 2147483647 h 752"/>
              <a:gd name="T50" fmla="*/ 2147483647 w 1370"/>
              <a:gd name="T51" fmla="*/ 2147483647 h 752"/>
              <a:gd name="T52" fmla="*/ 2147483647 w 1370"/>
              <a:gd name="T53" fmla="*/ 2147483647 h 752"/>
              <a:gd name="T54" fmla="*/ 2147483647 w 1370"/>
              <a:gd name="T55" fmla="*/ 2147483647 h 752"/>
              <a:gd name="T56" fmla="*/ 2147483647 w 1370"/>
              <a:gd name="T57" fmla="*/ 2147483647 h 752"/>
              <a:gd name="T58" fmla="*/ 2147483647 w 1370"/>
              <a:gd name="T59" fmla="*/ 2147483647 h 752"/>
              <a:gd name="T60" fmla="*/ 2147483647 w 1370"/>
              <a:gd name="T61" fmla="*/ 2147483647 h 752"/>
              <a:gd name="T62" fmla="*/ 2147483647 w 1370"/>
              <a:gd name="T63" fmla="*/ 2147483647 h 752"/>
              <a:gd name="T64" fmla="*/ 2147483647 w 1370"/>
              <a:gd name="T65" fmla="*/ 2147483647 h 752"/>
              <a:gd name="T66" fmla="*/ 2147483647 w 1370"/>
              <a:gd name="T67" fmla="*/ 2147483647 h 752"/>
              <a:gd name="T68" fmla="*/ 2147483647 w 1370"/>
              <a:gd name="T69" fmla="*/ 2147483647 h 752"/>
              <a:gd name="T70" fmla="*/ 2147483647 w 1370"/>
              <a:gd name="T71" fmla="*/ 2147483647 h 752"/>
              <a:gd name="T72" fmla="*/ 2147483647 w 1370"/>
              <a:gd name="T73" fmla="*/ 2147483647 h 752"/>
              <a:gd name="T74" fmla="*/ 2147483647 w 1370"/>
              <a:gd name="T75" fmla="*/ 2147483647 h 752"/>
              <a:gd name="T76" fmla="*/ 2147483647 w 1370"/>
              <a:gd name="T77" fmla="*/ 2147483647 h 752"/>
              <a:gd name="T78" fmla="*/ 2147483647 w 1370"/>
              <a:gd name="T79" fmla="*/ 2147483647 h 75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70"/>
              <a:gd name="T121" fmla="*/ 0 h 752"/>
              <a:gd name="T122" fmla="*/ 1370 w 1370"/>
              <a:gd name="T123" fmla="*/ 752 h 75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70" h="752">
                <a:moveTo>
                  <a:pt x="0" y="752"/>
                </a:moveTo>
                <a:lnTo>
                  <a:pt x="35" y="709"/>
                </a:lnTo>
                <a:lnTo>
                  <a:pt x="70" y="677"/>
                </a:lnTo>
                <a:lnTo>
                  <a:pt x="105" y="634"/>
                </a:lnTo>
                <a:lnTo>
                  <a:pt x="140" y="608"/>
                </a:lnTo>
                <a:lnTo>
                  <a:pt x="175" y="584"/>
                </a:lnTo>
                <a:lnTo>
                  <a:pt x="210" y="561"/>
                </a:lnTo>
                <a:lnTo>
                  <a:pt x="245" y="530"/>
                </a:lnTo>
                <a:lnTo>
                  <a:pt x="281" y="491"/>
                </a:lnTo>
                <a:lnTo>
                  <a:pt x="316" y="434"/>
                </a:lnTo>
                <a:lnTo>
                  <a:pt x="351" y="378"/>
                </a:lnTo>
                <a:lnTo>
                  <a:pt x="386" y="284"/>
                </a:lnTo>
                <a:lnTo>
                  <a:pt x="421" y="0"/>
                </a:lnTo>
                <a:lnTo>
                  <a:pt x="456" y="132"/>
                </a:lnTo>
                <a:lnTo>
                  <a:pt x="491" y="217"/>
                </a:lnTo>
                <a:lnTo>
                  <a:pt x="526" y="235"/>
                </a:lnTo>
                <a:lnTo>
                  <a:pt x="562" y="250"/>
                </a:lnTo>
                <a:lnTo>
                  <a:pt x="597" y="303"/>
                </a:lnTo>
                <a:lnTo>
                  <a:pt x="632" y="309"/>
                </a:lnTo>
                <a:lnTo>
                  <a:pt x="667" y="307"/>
                </a:lnTo>
                <a:lnTo>
                  <a:pt x="702" y="324"/>
                </a:lnTo>
                <a:lnTo>
                  <a:pt x="737" y="327"/>
                </a:lnTo>
                <a:lnTo>
                  <a:pt x="772" y="339"/>
                </a:lnTo>
                <a:lnTo>
                  <a:pt x="808" y="348"/>
                </a:lnTo>
                <a:lnTo>
                  <a:pt x="843" y="347"/>
                </a:lnTo>
                <a:lnTo>
                  <a:pt x="878" y="365"/>
                </a:lnTo>
                <a:lnTo>
                  <a:pt x="913" y="372"/>
                </a:lnTo>
                <a:lnTo>
                  <a:pt x="948" y="377"/>
                </a:lnTo>
                <a:lnTo>
                  <a:pt x="983" y="391"/>
                </a:lnTo>
                <a:lnTo>
                  <a:pt x="1018" y="396"/>
                </a:lnTo>
                <a:lnTo>
                  <a:pt x="1053" y="411"/>
                </a:lnTo>
                <a:lnTo>
                  <a:pt x="1089" y="417"/>
                </a:lnTo>
                <a:lnTo>
                  <a:pt x="1124" y="430"/>
                </a:lnTo>
                <a:lnTo>
                  <a:pt x="1159" y="445"/>
                </a:lnTo>
                <a:lnTo>
                  <a:pt x="1194" y="459"/>
                </a:lnTo>
                <a:lnTo>
                  <a:pt x="1229" y="470"/>
                </a:lnTo>
                <a:lnTo>
                  <a:pt x="1264" y="482"/>
                </a:lnTo>
                <a:lnTo>
                  <a:pt x="1299" y="489"/>
                </a:lnTo>
                <a:lnTo>
                  <a:pt x="1334" y="504"/>
                </a:lnTo>
                <a:lnTo>
                  <a:pt x="1370" y="515"/>
                </a:lnTo>
              </a:path>
            </a:pathLst>
          </a:cu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89" name="Freeform 108"/>
          <p:cNvSpPr>
            <a:spLocks/>
          </p:cNvSpPr>
          <p:nvPr/>
        </p:nvSpPr>
        <p:spPr bwMode="auto">
          <a:xfrm>
            <a:off x="2655888" y="5211764"/>
            <a:ext cx="112712" cy="98425"/>
          </a:xfrm>
          <a:custGeom>
            <a:avLst/>
            <a:gdLst>
              <a:gd name="T0" fmla="*/ 2147483647 w 73"/>
              <a:gd name="T1" fmla="*/ 0 h 62"/>
              <a:gd name="T2" fmla="*/ 0 w 73"/>
              <a:gd name="T3" fmla="*/ 2147483647 h 62"/>
              <a:gd name="T4" fmla="*/ 2147483647 w 73"/>
              <a:gd name="T5" fmla="*/ 2147483647 h 62"/>
              <a:gd name="T6" fmla="*/ 2147483647 w 73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2"/>
              <a:gd name="T14" fmla="*/ 73 w 73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2">
                <a:moveTo>
                  <a:pt x="39" y="0"/>
                </a:moveTo>
                <a:lnTo>
                  <a:pt x="0" y="62"/>
                </a:lnTo>
                <a:lnTo>
                  <a:pt x="73" y="62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0" name="Freeform 109"/>
          <p:cNvSpPr>
            <a:spLocks/>
          </p:cNvSpPr>
          <p:nvPr/>
        </p:nvSpPr>
        <p:spPr bwMode="auto">
          <a:xfrm>
            <a:off x="2844800" y="4972051"/>
            <a:ext cx="114300" cy="100013"/>
          </a:xfrm>
          <a:custGeom>
            <a:avLst/>
            <a:gdLst>
              <a:gd name="T0" fmla="*/ 2147483647 w 74"/>
              <a:gd name="T1" fmla="*/ 0 h 63"/>
              <a:gd name="T2" fmla="*/ 0 w 74"/>
              <a:gd name="T3" fmla="*/ 2147483647 h 63"/>
              <a:gd name="T4" fmla="*/ 2147483647 w 74"/>
              <a:gd name="T5" fmla="*/ 2147483647 h 63"/>
              <a:gd name="T6" fmla="*/ 2147483647 w 74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3"/>
              <a:gd name="T14" fmla="*/ 74 w 74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3">
                <a:moveTo>
                  <a:pt x="39" y="0"/>
                </a:moveTo>
                <a:lnTo>
                  <a:pt x="0" y="63"/>
                </a:lnTo>
                <a:lnTo>
                  <a:pt x="74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1" name="Freeform 110"/>
          <p:cNvSpPr>
            <a:spLocks/>
          </p:cNvSpPr>
          <p:nvPr/>
        </p:nvSpPr>
        <p:spPr bwMode="auto">
          <a:xfrm>
            <a:off x="3036888" y="4789488"/>
            <a:ext cx="114300" cy="106362"/>
          </a:xfrm>
          <a:custGeom>
            <a:avLst/>
            <a:gdLst>
              <a:gd name="T0" fmla="*/ 2147483647 w 73"/>
              <a:gd name="T1" fmla="*/ 0 h 67"/>
              <a:gd name="T2" fmla="*/ 0 w 73"/>
              <a:gd name="T3" fmla="*/ 2147483647 h 67"/>
              <a:gd name="T4" fmla="*/ 2147483647 w 73"/>
              <a:gd name="T5" fmla="*/ 2147483647 h 67"/>
              <a:gd name="T6" fmla="*/ 2147483647 w 73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7"/>
              <a:gd name="T14" fmla="*/ 73 w 73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7">
                <a:moveTo>
                  <a:pt x="38" y="0"/>
                </a:moveTo>
                <a:lnTo>
                  <a:pt x="0" y="67"/>
                </a:lnTo>
                <a:lnTo>
                  <a:pt x="73" y="67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2" name="Freeform 111"/>
          <p:cNvSpPr>
            <a:spLocks/>
          </p:cNvSpPr>
          <p:nvPr/>
        </p:nvSpPr>
        <p:spPr bwMode="auto">
          <a:xfrm>
            <a:off x="3227388" y="4557713"/>
            <a:ext cx="119062" cy="100012"/>
          </a:xfrm>
          <a:custGeom>
            <a:avLst/>
            <a:gdLst>
              <a:gd name="T0" fmla="*/ 2147483647 w 77"/>
              <a:gd name="T1" fmla="*/ 0 h 63"/>
              <a:gd name="T2" fmla="*/ 0 w 77"/>
              <a:gd name="T3" fmla="*/ 2147483647 h 63"/>
              <a:gd name="T4" fmla="*/ 2147483647 w 77"/>
              <a:gd name="T5" fmla="*/ 2147483647 h 63"/>
              <a:gd name="T6" fmla="*/ 2147483647 w 77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3"/>
              <a:gd name="T14" fmla="*/ 77 w 77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3">
                <a:moveTo>
                  <a:pt x="38" y="0"/>
                </a:moveTo>
                <a:lnTo>
                  <a:pt x="0" y="63"/>
                </a:lnTo>
                <a:lnTo>
                  <a:pt x="77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3" name="Freeform 112"/>
          <p:cNvSpPr>
            <a:spLocks/>
          </p:cNvSpPr>
          <p:nvPr/>
        </p:nvSpPr>
        <p:spPr bwMode="auto">
          <a:xfrm>
            <a:off x="3417888" y="4413251"/>
            <a:ext cx="119062" cy="100013"/>
          </a:xfrm>
          <a:custGeom>
            <a:avLst/>
            <a:gdLst>
              <a:gd name="T0" fmla="*/ 2147483647 w 77"/>
              <a:gd name="T1" fmla="*/ 0 h 63"/>
              <a:gd name="T2" fmla="*/ 0 w 77"/>
              <a:gd name="T3" fmla="*/ 2147483647 h 63"/>
              <a:gd name="T4" fmla="*/ 2147483647 w 77"/>
              <a:gd name="T5" fmla="*/ 2147483647 h 63"/>
              <a:gd name="T6" fmla="*/ 2147483647 w 77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3"/>
              <a:gd name="T14" fmla="*/ 77 w 77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3">
                <a:moveTo>
                  <a:pt x="38" y="0"/>
                </a:moveTo>
                <a:lnTo>
                  <a:pt x="0" y="63"/>
                </a:lnTo>
                <a:lnTo>
                  <a:pt x="77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4" name="Freeform 113"/>
          <p:cNvSpPr>
            <a:spLocks/>
          </p:cNvSpPr>
          <p:nvPr/>
        </p:nvSpPr>
        <p:spPr bwMode="auto">
          <a:xfrm>
            <a:off x="3614738" y="4279901"/>
            <a:ext cx="112712" cy="100013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4" y="0"/>
                </a:moveTo>
                <a:lnTo>
                  <a:pt x="0" y="63"/>
                </a:lnTo>
                <a:lnTo>
                  <a:pt x="73" y="63"/>
                </a:lnTo>
                <a:lnTo>
                  <a:pt x="34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5" name="Freeform 114"/>
          <p:cNvSpPr>
            <a:spLocks/>
          </p:cNvSpPr>
          <p:nvPr/>
        </p:nvSpPr>
        <p:spPr bwMode="auto">
          <a:xfrm>
            <a:off x="3803650" y="4152901"/>
            <a:ext cx="114300" cy="100013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5" y="0"/>
                </a:moveTo>
                <a:lnTo>
                  <a:pt x="0" y="63"/>
                </a:lnTo>
                <a:lnTo>
                  <a:pt x="73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6" name="Freeform 115"/>
          <p:cNvSpPr>
            <a:spLocks/>
          </p:cNvSpPr>
          <p:nvPr/>
        </p:nvSpPr>
        <p:spPr bwMode="auto">
          <a:xfrm>
            <a:off x="3994150" y="3975101"/>
            <a:ext cx="114300" cy="104775"/>
          </a:xfrm>
          <a:custGeom>
            <a:avLst/>
            <a:gdLst>
              <a:gd name="T0" fmla="*/ 2147483647 w 73"/>
              <a:gd name="T1" fmla="*/ 0 h 66"/>
              <a:gd name="T2" fmla="*/ 0 w 73"/>
              <a:gd name="T3" fmla="*/ 2147483647 h 66"/>
              <a:gd name="T4" fmla="*/ 2147483647 w 73"/>
              <a:gd name="T5" fmla="*/ 2147483647 h 66"/>
              <a:gd name="T6" fmla="*/ 2147483647 w 73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6"/>
              <a:gd name="T14" fmla="*/ 73 w 73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6">
                <a:moveTo>
                  <a:pt x="35" y="0"/>
                </a:moveTo>
                <a:lnTo>
                  <a:pt x="0" y="66"/>
                </a:lnTo>
                <a:lnTo>
                  <a:pt x="73" y="66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7" name="Freeform 116"/>
          <p:cNvSpPr>
            <a:spLocks/>
          </p:cNvSpPr>
          <p:nvPr/>
        </p:nvSpPr>
        <p:spPr bwMode="auto">
          <a:xfrm>
            <a:off x="4186238" y="3763963"/>
            <a:ext cx="112712" cy="100012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9" y="0"/>
                </a:moveTo>
                <a:lnTo>
                  <a:pt x="0" y="63"/>
                </a:lnTo>
                <a:lnTo>
                  <a:pt x="73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8" name="Freeform 117"/>
          <p:cNvSpPr>
            <a:spLocks/>
          </p:cNvSpPr>
          <p:nvPr/>
        </p:nvSpPr>
        <p:spPr bwMode="auto">
          <a:xfrm>
            <a:off x="4375150" y="3449639"/>
            <a:ext cx="114300" cy="98425"/>
          </a:xfrm>
          <a:custGeom>
            <a:avLst/>
            <a:gdLst>
              <a:gd name="T0" fmla="*/ 2147483647 w 74"/>
              <a:gd name="T1" fmla="*/ 0 h 62"/>
              <a:gd name="T2" fmla="*/ 0 w 74"/>
              <a:gd name="T3" fmla="*/ 2147483647 h 62"/>
              <a:gd name="T4" fmla="*/ 2147483647 w 74"/>
              <a:gd name="T5" fmla="*/ 2147483647 h 62"/>
              <a:gd name="T6" fmla="*/ 2147483647 w 74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2"/>
              <a:gd name="T14" fmla="*/ 74 w 74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2">
                <a:moveTo>
                  <a:pt x="39" y="0"/>
                </a:moveTo>
                <a:lnTo>
                  <a:pt x="0" y="62"/>
                </a:lnTo>
                <a:lnTo>
                  <a:pt x="74" y="62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399" name="Freeform 118"/>
          <p:cNvSpPr>
            <a:spLocks/>
          </p:cNvSpPr>
          <p:nvPr/>
        </p:nvSpPr>
        <p:spPr bwMode="auto">
          <a:xfrm>
            <a:off x="4565650" y="3138488"/>
            <a:ext cx="115888" cy="100012"/>
          </a:xfrm>
          <a:custGeom>
            <a:avLst/>
            <a:gdLst>
              <a:gd name="T0" fmla="*/ 2147483647 w 74"/>
              <a:gd name="T1" fmla="*/ 0 h 63"/>
              <a:gd name="T2" fmla="*/ 0 w 74"/>
              <a:gd name="T3" fmla="*/ 2147483647 h 63"/>
              <a:gd name="T4" fmla="*/ 2147483647 w 74"/>
              <a:gd name="T5" fmla="*/ 2147483647 h 63"/>
              <a:gd name="T6" fmla="*/ 2147483647 w 74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3"/>
              <a:gd name="T14" fmla="*/ 74 w 74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3">
                <a:moveTo>
                  <a:pt x="39" y="0"/>
                </a:moveTo>
                <a:lnTo>
                  <a:pt x="0" y="63"/>
                </a:lnTo>
                <a:lnTo>
                  <a:pt x="74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0" name="Freeform 119"/>
          <p:cNvSpPr>
            <a:spLocks/>
          </p:cNvSpPr>
          <p:nvPr/>
        </p:nvSpPr>
        <p:spPr bwMode="auto">
          <a:xfrm>
            <a:off x="4757738" y="2611438"/>
            <a:ext cx="120650" cy="106362"/>
          </a:xfrm>
          <a:custGeom>
            <a:avLst/>
            <a:gdLst>
              <a:gd name="T0" fmla="*/ 2147483647 w 76"/>
              <a:gd name="T1" fmla="*/ 0 h 67"/>
              <a:gd name="T2" fmla="*/ 0 w 76"/>
              <a:gd name="T3" fmla="*/ 2147483647 h 67"/>
              <a:gd name="T4" fmla="*/ 2147483647 w 76"/>
              <a:gd name="T5" fmla="*/ 2147483647 h 67"/>
              <a:gd name="T6" fmla="*/ 2147483647 w 76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67"/>
              <a:gd name="T14" fmla="*/ 76 w 76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67">
                <a:moveTo>
                  <a:pt x="38" y="0"/>
                </a:moveTo>
                <a:lnTo>
                  <a:pt x="0" y="67"/>
                </a:lnTo>
                <a:lnTo>
                  <a:pt x="76" y="67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1" name="Freeform 120"/>
          <p:cNvSpPr>
            <a:spLocks/>
          </p:cNvSpPr>
          <p:nvPr/>
        </p:nvSpPr>
        <p:spPr bwMode="auto">
          <a:xfrm>
            <a:off x="4960938" y="1042988"/>
            <a:ext cx="119062" cy="100012"/>
          </a:xfrm>
          <a:custGeom>
            <a:avLst/>
            <a:gdLst>
              <a:gd name="T0" fmla="*/ 2147483647 w 77"/>
              <a:gd name="T1" fmla="*/ 0 h 63"/>
              <a:gd name="T2" fmla="*/ 0 w 77"/>
              <a:gd name="T3" fmla="*/ 2147483647 h 63"/>
              <a:gd name="T4" fmla="*/ 2147483647 w 77"/>
              <a:gd name="T5" fmla="*/ 2147483647 h 63"/>
              <a:gd name="T6" fmla="*/ 2147483647 w 77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3"/>
              <a:gd name="T14" fmla="*/ 77 w 77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3">
                <a:moveTo>
                  <a:pt x="38" y="0"/>
                </a:moveTo>
                <a:lnTo>
                  <a:pt x="0" y="63"/>
                </a:lnTo>
                <a:lnTo>
                  <a:pt x="77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2" name="Freeform 121"/>
          <p:cNvSpPr>
            <a:spLocks/>
          </p:cNvSpPr>
          <p:nvPr/>
        </p:nvSpPr>
        <p:spPr bwMode="auto">
          <a:xfrm>
            <a:off x="5145088" y="1774826"/>
            <a:ext cx="114300" cy="100013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4" y="0"/>
                </a:moveTo>
                <a:lnTo>
                  <a:pt x="0" y="63"/>
                </a:lnTo>
                <a:lnTo>
                  <a:pt x="73" y="63"/>
                </a:lnTo>
                <a:lnTo>
                  <a:pt x="34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3" name="Freeform 122"/>
          <p:cNvSpPr>
            <a:spLocks/>
          </p:cNvSpPr>
          <p:nvPr/>
        </p:nvSpPr>
        <p:spPr bwMode="auto">
          <a:xfrm>
            <a:off x="5378450" y="2246313"/>
            <a:ext cx="114300" cy="100012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5" y="0"/>
                </a:moveTo>
                <a:lnTo>
                  <a:pt x="0" y="63"/>
                </a:lnTo>
                <a:lnTo>
                  <a:pt x="73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4" name="Freeform 123"/>
          <p:cNvSpPr>
            <a:spLocks/>
          </p:cNvSpPr>
          <p:nvPr/>
        </p:nvSpPr>
        <p:spPr bwMode="auto">
          <a:xfrm>
            <a:off x="5567363" y="2346326"/>
            <a:ext cx="114300" cy="100013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5" y="0"/>
                </a:moveTo>
                <a:lnTo>
                  <a:pt x="0" y="63"/>
                </a:lnTo>
                <a:lnTo>
                  <a:pt x="73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5" name="Freeform 124"/>
          <p:cNvSpPr>
            <a:spLocks/>
          </p:cNvSpPr>
          <p:nvPr/>
        </p:nvSpPr>
        <p:spPr bwMode="auto">
          <a:xfrm>
            <a:off x="5759451" y="2424114"/>
            <a:ext cx="112713" cy="104775"/>
          </a:xfrm>
          <a:custGeom>
            <a:avLst/>
            <a:gdLst>
              <a:gd name="T0" fmla="*/ 2147483647 w 73"/>
              <a:gd name="T1" fmla="*/ 0 h 66"/>
              <a:gd name="T2" fmla="*/ 0 w 73"/>
              <a:gd name="T3" fmla="*/ 2147483647 h 66"/>
              <a:gd name="T4" fmla="*/ 2147483647 w 73"/>
              <a:gd name="T5" fmla="*/ 2147483647 h 66"/>
              <a:gd name="T6" fmla="*/ 2147483647 w 73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6"/>
              <a:gd name="T14" fmla="*/ 73 w 73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6">
                <a:moveTo>
                  <a:pt x="38" y="0"/>
                </a:moveTo>
                <a:lnTo>
                  <a:pt x="0" y="66"/>
                </a:lnTo>
                <a:lnTo>
                  <a:pt x="73" y="66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6" name="Freeform 125"/>
          <p:cNvSpPr>
            <a:spLocks/>
          </p:cNvSpPr>
          <p:nvPr/>
        </p:nvSpPr>
        <p:spPr bwMode="auto">
          <a:xfrm>
            <a:off x="5949950" y="2722563"/>
            <a:ext cx="114300" cy="100012"/>
          </a:xfrm>
          <a:custGeom>
            <a:avLst/>
            <a:gdLst>
              <a:gd name="T0" fmla="*/ 2147483647 w 74"/>
              <a:gd name="T1" fmla="*/ 0 h 63"/>
              <a:gd name="T2" fmla="*/ 0 w 74"/>
              <a:gd name="T3" fmla="*/ 2147483647 h 63"/>
              <a:gd name="T4" fmla="*/ 2147483647 w 74"/>
              <a:gd name="T5" fmla="*/ 2147483647 h 63"/>
              <a:gd name="T6" fmla="*/ 2147483647 w 74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3"/>
              <a:gd name="T14" fmla="*/ 74 w 74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3">
                <a:moveTo>
                  <a:pt x="39" y="0"/>
                </a:moveTo>
                <a:lnTo>
                  <a:pt x="0" y="63"/>
                </a:lnTo>
                <a:lnTo>
                  <a:pt x="74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7" name="Freeform 126"/>
          <p:cNvSpPr>
            <a:spLocks/>
          </p:cNvSpPr>
          <p:nvPr/>
        </p:nvSpPr>
        <p:spPr bwMode="auto">
          <a:xfrm>
            <a:off x="6138864" y="2755901"/>
            <a:ext cx="115887" cy="100013"/>
          </a:xfrm>
          <a:custGeom>
            <a:avLst/>
            <a:gdLst>
              <a:gd name="T0" fmla="*/ 2147483647 w 74"/>
              <a:gd name="T1" fmla="*/ 0 h 63"/>
              <a:gd name="T2" fmla="*/ 0 w 74"/>
              <a:gd name="T3" fmla="*/ 2147483647 h 63"/>
              <a:gd name="T4" fmla="*/ 2147483647 w 74"/>
              <a:gd name="T5" fmla="*/ 2147483647 h 63"/>
              <a:gd name="T6" fmla="*/ 2147483647 w 74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3"/>
              <a:gd name="T14" fmla="*/ 74 w 74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3">
                <a:moveTo>
                  <a:pt x="39" y="0"/>
                </a:moveTo>
                <a:lnTo>
                  <a:pt x="0" y="63"/>
                </a:lnTo>
                <a:lnTo>
                  <a:pt x="74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8" name="Freeform 127"/>
          <p:cNvSpPr>
            <a:spLocks/>
          </p:cNvSpPr>
          <p:nvPr/>
        </p:nvSpPr>
        <p:spPr bwMode="auto">
          <a:xfrm>
            <a:off x="6330950" y="2744788"/>
            <a:ext cx="120650" cy="106362"/>
          </a:xfrm>
          <a:custGeom>
            <a:avLst/>
            <a:gdLst>
              <a:gd name="T0" fmla="*/ 2147483647 w 76"/>
              <a:gd name="T1" fmla="*/ 0 h 67"/>
              <a:gd name="T2" fmla="*/ 0 w 76"/>
              <a:gd name="T3" fmla="*/ 2147483647 h 67"/>
              <a:gd name="T4" fmla="*/ 2147483647 w 76"/>
              <a:gd name="T5" fmla="*/ 2147483647 h 67"/>
              <a:gd name="T6" fmla="*/ 2147483647 w 76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67"/>
              <a:gd name="T14" fmla="*/ 76 w 76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67">
                <a:moveTo>
                  <a:pt x="38" y="0"/>
                </a:moveTo>
                <a:lnTo>
                  <a:pt x="0" y="67"/>
                </a:lnTo>
                <a:lnTo>
                  <a:pt x="76" y="67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09" name="Freeform 128"/>
          <p:cNvSpPr>
            <a:spLocks/>
          </p:cNvSpPr>
          <p:nvPr/>
        </p:nvSpPr>
        <p:spPr bwMode="auto">
          <a:xfrm>
            <a:off x="6524626" y="2840039"/>
            <a:ext cx="117475" cy="98425"/>
          </a:xfrm>
          <a:custGeom>
            <a:avLst/>
            <a:gdLst>
              <a:gd name="T0" fmla="*/ 2147483647 w 74"/>
              <a:gd name="T1" fmla="*/ 0 h 62"/>
              <a:gd name="T2" fmla="*/ 0 w 74"/>
              <a:gd name="T3" fmla="*/ 2147483647 h 62"/>
              <a:gd name="T4" fmla="*/ 2147483647 w 74"/>
              <a:gd name="T5" fmla="*/ 2147483647 h 62"/>
              <a:gd name="T6" fmla="*/ 2147483647 w 74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2"/>
              <a:gd name="T14" fmla="*/ 74 w 74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2">
                <a:moveTo>
                  <a:pt x="35" y="0"/>
                </a:moveTo>
                <a:lnTo>
                  <a:pt x="0" y="62"/>
                </a:lnTo>
                <a:lnTo>
                  <a:pt x="74" y="62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0" name="Freeform 129"/>
          <p:cNvSpPr>
            <a:spLocks/>
          </p:cNvSpPr>
          <p:nvPr/>
        </p:nvSpPr>
        <p:spPr bwMode="auto">
          <a:xfrm>
            <a:off x="6716714" y="2855913"/>
            <a:ext cx="115887" cy="100012"/>
          </a:xfrm>
          <a:custGeom>
            <a:avLst/>
            <a:gdLst>
              <a:gd name="T0" fmla="*/ 2147483647 w 74"/>
              <a:gd name="T1" fmla="*/ 0 h 63"/>
              <a:gd name="T2" fmla="*/ 0 w 74"/>
              <a:gd name="T3" fmla="*/ 2147483647 h 63"/>
              <a:gd name="T4" fmla="*/ 2147483647 w 74"/>
              <a:gd name="T5" fmla="*/ 2147483647 h 63"/>
              <a:gd name="T6" fmla="*/ 2147483647 w 74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3"/>
              <a:gd name="T14" fmla="*/ 74 w 74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3">
                <a:moveTo>
                  <a:pt x="35" y="0"/>
                </a:moveTo>
                <a:lnTo>
                  <a:pt x="0" y="63"/>
                </a:lnTo>
                <a:lnTo>
                  <a:pt x="74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1" name="Freeform 130"/>
          <p:cNvSpPr>
            <a:spLocks/>
          </p:cNvSpPr>
          <p:nvPr/>
        </p:nvSpPr>
        <p:spPr bwMode="auto">
          <a:xfrm>
            <a:off x="6910388" y="2922588"/>
            <a:ext cx="114300" cy="100012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5" y="0"/>
                </a:moveTo>
                <a:lnTo>
                  <a:pt x="0" y="63"/>
                </a:lnTo>
                <a:lnTo>
                  <a:pt x="73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2" name="Freeform 131"/>
          <p:cNvSpPr>
            <a:spLocks/>
          </p:cNvSpPr>
          <p:nvPr/>
        </p:nvSpPr>
        <p:spPr bwMode="auto">
          <a:xfrm>
            <a:off x="7097714" y="2971801"/>
            <a:ext cx="115887" cy="100013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3" name="Freeform 132"/>
          <p:cNvSpPr>
            <a:spLocks/>
          </p:cNvSpPr>
          <p:nvPr/>
        </p:nvSpPr>
        <p:spPr bwMode="auto">
          <a:xfrm>
            <a:off x="7288214" y="2967038"/>
            <a:ext cx="115887" cy="100012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4" name="Freeform 133"/>
          <p:cNvSpPr>
            <a:spLocks/>
          </p:cNvSpPr>
          <p:nvPr/>
        </p:nvSpPr>
        <p:spPr bwMode="auto">
          <a:xfrm>
            <a:off x="7481888" y="3060701"/>
            <a:ext cx="114300" cy="104775"/>
          </a:xfrm>
          <a:custGeom>
            <a:avLst/>
            <a:gdLst>
              <a:gd name="T0" fmla="*/ 2147483647 w 74"/>
              <a:gd name="T1" fmla="*/ 0 h 66"/>
              <a:gd name="T2" fmla="*/ 0 w 74"/>
              <a:gd name="T3" fmla="*/ 2147483647 h 66"/>
              <a:gd name="T4" fmla="*/ 2147483647 w 74"/>
              <a:gd name="T5" fmla="*/ 2147483647 h 66"/>
              <a:gd name="T6" fmla="*/ 2147483647 w 74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6"/>
              <a:gd name="T14" fmla="*/ 74 w 74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6">
                <a:moveTo>
                  <a:pt x="39" y="0"/>
                </a:moveTo>
                <a:lnTo>
                  <a:pt x="0" y="66"/>
                </a:lnTo>
                <a:lnTo>
                  <a:pt x="74" y="66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5" name="Freeform 134"/>
          <p:cNvSpPr>
            <a:spLocks/>
          </p:cNvSpPr>
          <p:nvPr/>
        </p:nvSpPr>
        <p:spPr bwMode="auto">
          <a:xfrm>
            <a:off x="7672389" y="3100389"/>
            <a:ext cx="117475" cy="104775"/>
          </a:xfrm>
          <a:custGeom>
            <a:avLst/>
            <a:gdLst>
              <a:gd name="T0" fmla="*/ 2147483647 w 77"/>
              <a:gd name="T1" fmla="*/ 0 h 66"/>
              <a:gd name="T2" fmla="*/ 0 w 77"/>
              <a:gd name="T3" fmla="*/ 2147483647 h 66"/>
              <a:gd name="T4" fmla="*/ 2147483647 w 77"/>
              <a:gd name="T5" fmla="*/ 2147483647 h 66"/>
              <a:gd name="T6" fmla="*/ 2147483647 w 77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6"/>
              <a:gd name="T14" fmla="*/ 77 w 77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6">
                <a:moveTo>
                  <a:pt x="39" y="0"/>
                </a:moveTo>
                <a:lnTo>
                  <a:pt x="0" y="66"/>
                </a:lnTo>
                <a:lnTo>
                  <a:pt x="77" y="66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6" name="Freeform 135"/>
          <p:cNvSpPr>
            <a:spLocks/>
          </p:cNvSpPr>
          <p:nvPr/>
        </p:nvSpPr>
        <p:spPr bwMode="auto">
          <a:xfrm>
            <a:off x="7862888" y="3133726"/>
            <a:ext cx="119062" cy="98425"/>
          </a:xfrm>
          <a:custGeom>
            <a:avLst/>
            <a:gdLst>
              <a:gd name="T0" fmla="*/ 2147483647 w 76"/>
              <a:gd name="T1" fmla="*/ 0 h 62"/>
              <a:gd name="T2" fmla="*/ 0 w 76"/>
              <a:gd name="T3" fmla="*/ 2147483647 h 62"/>
              <a:gd name="T4" fmla="*/ 2147483647 w 76"/>
              <a:gd name="T5" fmla="*/ 2147483647 h 62"/>
              <a:gd name="T6" fmla="*/ 2147483647 w 76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62"/>
              <a:gd name="T14" fmla="*/ 76 w 76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62">
                <a:moveTo>
                  <a:pt x="38" y="0"/>
                </a:moveTo>
                <a:lnTo>
                  <a:pt x="0" y="62"/>
                </a:lnTo>
                <a:lnTo>
                  <a:pt x="76" y="62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7" name="Freeform 136"/>
          <p:cNvSpPr>
            <a:spLocks/>
          </p:cNvSpPr>
          <p:nvPr/>
        </p:nvSpPr>
        <p:spPr bwMode="auto">
          <a:xfrm>
            <a:off x="8058150" y="3209926"/>
            <a:ext cx="115888" cy="100013"/>
          </a:xfrm>
          <a:custGeom>
            <a:avLst/>
            <a:gdLst>
              <a:gd name="T0" fmla="*/ 2147483647 w 74"/>
              <a:gd name="T1" fmla="*/ 0 h 63"/>
              <a:gd name="T2" fmla="*/ 0 w 74"/>
              <a:gd name="T3" fmla="*/ 2147483647 h 63"/>
              <a:gd name="T4" fmla="*/ 2147483647 w 74"/>
              <a:gd name="T5" fmla="*/ 2147483647 h 63"/>
              <a:gd name="T6" fmla="*/ 2147483647 w 74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3"/>
              <a:gd name="T14" fmla="*/ 74 w 74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3">
                <a:moveTo>
                  <a:pt x="35" y="0"/>
                </a:moveTo>
                <a:lnTo>
                  <a:pt x="0" y="63"/>
                </a:lnTo>
                <a:lnTo>
                  <a:pt x="74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8" name="Freeform 137"/>
          <p:cNvSpPr>
            <a:spLocks/>
          </p:cNvSpPr>
          <p:nvPr/>
        </p:nvSpPr>
        <p:spPr bwMode="auto">
          <a:xfrm>
            <a:off x="8248650" y="3238501"/>
            <a:ext cx="114300" cy="104775"/>
          </a:xfrm>
          <a:custGeom>
            <a:avLst/>
            <a:gdLst>
              <a:gd name="T0" fmla="*/ 2147483647 w 74"/>
              <a:gd name="T1" fmla="*/ 0 h 66"/>
              <a:gd name="T2" fmla="*/ 0 w 74"/>
              <a:gd name="T3" fmla="*/ 2147483647 h 66"/>
              <a:gd name="T4" fmla="*/ 2147483647 w 74"/>
              <a:gd name="T5" fmla="*/ 2147483647 h 66"/>
              <a:gd name="T6" fmla="*/ 2147483647 w 74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6"/>
              <a:gd name="T14" fmla="*/ 74 w 74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6">
                <a:moveTo>
                  <a:pt x="35" y="0"/>
                </a:moveTo>
                <a:lnTo>
                  <a:pt x="0" y="66"/>
                </a:lnTo>
                <a:lnTo>
                  <a:pt x="74" y="66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19" name="Freeform 138"/>
          <p:cNvSpPr>
            <a:spLocks/>
          </p:cNvSpPr>
          <p:nvPr/>
        </p:nvSpPr>
        <p:spPr bwMode="auto">
          <a:xfrm>
            <a:off x="8440738" y="3321051"/>
            <a:ext cx="114300" cy="100013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5" y="0"/>
                </a:moveTo>
                <a:lnTo>
                  <a:pt x="0" y="63"/>
                </a:lnTo>
                <a:lnTo>
                  <a:pt x="73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0" name="Freeform 139"/>
          <p:cNvSpPr>
            <a:spLocks/>
          </p:cNvSpPr>
          <p:nvPr/>
        </p:nvSpPr>
        <p:spPr bwMode="auto">
          <a:xfrm>
            <a:off x="8631238" y="3349626"/>
            <a:ext cx="114300" cy="104775"/>
          </a:xfrm>
          <a:custGeom>
            <a:avLst/>
            <a:gdLst>
              <a:gd name="T0" fmla="*/ 2147483647 w 73"/>
              <a:gd name="T1" fmla="*/ 0 h 66"/>
              <a:gd name="T2" fmla="*/ 0 w 73"/>
              <a:gd name="T3" fmla="*/ 2147483647 h 66"/>
              <a:gd name="T4" fmla="*/ 2147483647 w 73"/>
              <a:gd name="T5" fmla="*/ 2147483647 h 66"/>
              <a:gd name="T6" fmla="*/ 2147483647 w 73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6"/>
              <a:gd name="T14" fmla="*/ 73 w 73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6">
                <a:moveTo>
                  <a:pt x="38" y="0"/>
                </a:moveTo>
                <a:lnTo>
                  <a:pt x="0" y="66"/>
                </a:lnTo>
                <a:lnTo>
                  <a:pt x="73" y="66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1" name="Freeform 140"/>
          <p:cNvSpPr>
            <a:spLocks/>
          </p:cNvSpPr>
          <p:nvPr/>
        </p:nvSpPr>
        <p:spPr bwMode="auto">
          <a:xfrm>
            <a:off x="8820150" y="3427414"/>
            <a:ext cx="114300" cy="98425"/>
          </a:xfrm>
          <a:custGeom>
            <a:avLst/>
            <a:gdLst>
              <a:gd name="T0" fmla="*/ 2147483647 w 73"/>
              <a:gd name="T1" fmla="*/ 0 h 62"/>
              <a:gd name="T2" fmla="*/ 0 w 73"/>
              <a:gd name="T3" fmla="*/ 2147483647 h 62"/>
              <a:gd name="T4" fmla="*/ 2147483647 w 73"/>
              <a:gd name="T5" fmla="*/ 2147483647 h 62"/>
              <a:gd name="T6" fmla="*/ 2147483647 w 73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2"/>
              <a:gd name="T14" fmla="*/ 73 w 73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2">
                <a:moveTo>
                  <a:pt x="38" y="0"/>
                </a:moveTo>
                <a:lnTo>
                  <a:pt x="0" y="62"/>
                </a:lnTo>
                <a:lnTo>
                  <a:pt x="73" y="62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2" name="Freeform 141"/>
          <p:cNvSpPr>
            <a:spLocks/>
          </p:cNvSpPr>
          <p:nvPr/>
        </p:nvSpPr>
        <p:spPr bwMode="auto">
          <a:xfrm>
            <a:off x="9012238" y="3509963"/>
            <a:ext cx="112712" cy="100012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9" y="0"/>
                </a:moveTo>
                <a:lnTo>
                  <a:pt x="0" y="63"/>
                </a:lnTo>
                <a:lnTo>
                  <a:pt x="73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3" name="Freeform 142"/>
          <p:cNvSpPr>
            <a:spLocks/>
          </p:cNvSpPr>
          <p:nvPr/>
        </p:nvSpPr>
        <p:spPr bwMode="auto">
          <a:xfrm>
            <a:off x="9202739" y="3587751"/>
            <a:ext cx="117475" cy="100013"/>
          </a:xfrm>
          <a:custGeom>
            <a:avLst/>
            <a:gdLst>
              <a:gd name="T0" fmla="*/ 2147483647 w 77"/>
              <a:gd name="T1" fmla="*/ 0 h 63"/>
              <a:gd name="T2" fmla="*/ 0 w 77"/>
              <a:gd name="T3" fmla="*/ 2147483647 h 63"/>
              <a:gd name="T4" fmla="*/ 2147483647 w 77"/>
              <a:gd name="T5" fmla="*/ 2147483647 h 63"/>
              <a:gd name="T6" fmla="*/ 2147483647 w 77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63"/>
              <a:gd name="T14" fmla="*/ 77 w 77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63">
                <a:moveTo>
                  <a:pt x="39" y="0"/>
                </a:moveTo>
                <a:lnTo>
                  <a:pt x="0" y="63"/>
                </a:lnTo>
                <a:lnTo>
                  <a:pt x="77" y="63"/>
                </a:lnTo>
                <a:lnTo>
                  <a:pt x="39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4" name="Freeform 143"/>
          <p:cNvSpPr>
            <a:spLocks/>
          </p:cNvSpPr>
          <p:nvPr/>
        </p:nvSpPr>
        <p:spPr bwMode="auto">
          <a:xfrm>
            <a:off x="9393238" y="3648076"/>
            <a:ext cx="119062" cy="106363"/>
          </a:xfrm>
          <a:custGeom>
            <a:avLst/>
            <a:gdLst>
              <a:gd name="T0" fmla="*/ 2147483647 w 76"/>
              <a:gd name="T1" fmla="*/ 0 h 67"/>
              <a:gd name="T2" fmla="*/ 0 w 76"/>
              <a:gd name="T3" fmla="*/ 2147483647 h 67"/>
              <a:gd name="T4" fmla="*/ 2147483647 w 76"/>
              <a:gd name="T5" fmla="*/ 2147483647 h 67"/>
              <a:gd name="T6" fmla="*/ 2147483647 w 76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67"/>
              <a:gd name="T14" fmla="*/ 76 w 76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67">
                <a:moveTo>
                  <a:pt x="38" y="0"/>
                </a:moveTo>
                <a:lnTo>
                  <a:pt x="0" y="67"/>
                </a:lnTo>
                <a:lnTo>
                  <a:pt x="76" y="67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5" name="Freeform 144"/>
          <p:cNvSpPr>
            <a:spLocks/>
          </p:cNvSpPr>
          <p:nvPr/>
        </p:nvSpPr>
        <p:spPr bwMode="auto">
          <a:xfrm>
            <a:off x="9588500" y="3714751"/>
            <a:ext cx="114300" cy="100013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5" y="0"/>
                </a:moveTo>
                <a:lnTo>
                  <a:pt x="0" y="63"/>
                </a:lnTo>
                <a:lnTo>
                  <a:pt x="73" y="63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6" name="Freeform 145"/>
          <p:cNvSpPr>
            <a:spLocks/>
          </p:cNvSpPr>
          <p:nvPr/>
        </p:nvSpPr>
        <p:spPr bwMode="auto">
          <a:xfrm>
            <a:off x="9779000" y="3754439"/>
            <a:ext cx="114300" cy="98425"/>
          </a:xfrm>
          <a:custGeom>
            <a:avLst/>
            <a:gdLst>
              <a:gd name="T0" fmla="*/ 2147483647 w 74"/>
              <a:gd name="T1" fmla="*/ 0 h 62"/>
              <a:gd name="T2" fmla="*/ 0 w 74"/>
              <a:gd name="T3" fmla="*/ 2147483647 h 62"/>
              <a:gd name="T4" fmla="*/ 2147483647 w 74"/>
              <a:gd name="T5" fmla="*/ 2147483647 h 62"/>
              <a:gd name="T6" fmla="*/ 2147483647 w 74"/>
              <a:gd name="T7" fmla="*/ 0 h 62"/>
              <a:gd name="T8" fmla="*/ 0 60000 65536"/>
              <a:gd name="T9" fmla="*/ 0 60000 65536"/>
              <a:gd name="T10" fmla="*/ 0 60000 65536"/>
              <a:gd name="T11" fmla="*/ 0 60000 65536"/>
              <a:gd name="T12" fmla="*/ 0 w 74"/>
              <a:gd name="T13" fmla="*/ 0 h 62"/>
              <a:gd name="T14" fmla="*/ 74 w 74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" h="62">
                <a:moveTo>
                  <a:pt x="35" y="0"/>
                </a:moveTo>
                <a:lnTo>
                  <a:pt x="0" y="62"/>
                </a:lnTo>
                <a:lnTo>
                  <a:pt x="74" y="62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7" name="Freeform 146"/>
          <p:cNvSpPr>
            <a:spLocks/>
          </p:cNvSpPr>
          <p:nvPr/>
        </p:nvSpPr>
        <p:spPr bwMode="auto">
          <a:xfrm>
            <a:off x="9971088" y="3836989"/>
            <a:ext cx="112712" cy="104775"/>
          </a:xfrm>
          <a:custGeom>
            <a:avLst/>
            <a:gdLst>
              <a:gd name="T0" fmla="*/ 2147483647 w 73"/>
              <a:gd name="T1" fmla="*/ 0 h 66"/>
              <a:gd name="T2" fmla="*/ 0 w 73"/>
              <a:gd name="T3" fmla="*/ 2147483647 h 66"/>
              <a:gd name="T4" fmla="*/ 2147483647 w 73"/>
              <a:gd name="T5" fmla="*/ 2147483647 h 66"/>
              <a:gd name="T6" fmla="*/ 2147483647 w 73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6"/>
              <a:gd name="T14" fmla="*/ 73 w 73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6">
                <a:moveTo>
                  <a:pt x="34" y="0"/>
                </a:moveTo>
                <a:lnTo>
                  <a:pt x="0" y="66"/>
                </a:lnTo>
                <a:lnTo>
                  <a:pt x="73" y="66"/>
                </a:lnTo>
                <a:lnTo>
                  <a:pt x="34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28" name="Freeform 147"/>
          <p:cNvSpPr>
            <a:spLocks/>
          </p:cNvSpPr>
          <p:nvPr/>
        </p:nvSpPr>
        <p:spPr bwMode="auto">
          <a:xfrm>
            <a:off x="10161589" y="3897313"/>
            <a:ext cx="115887" cy="100012"/>
          </a:xfrm>
          <a:custGeom>
            <a:avLst/>
            <a:gdLst>
              <a:gd name="T0" fmla="*/ 2147483647 w 73"/>
              <a:gd name="T1" fmla="*/ 0 h 63"/>
              <a:gd name="T2" fmla="*/ 0 w 73"/>
              <a:gd name="T3" fmla="*/ 2147483647 h 63"/>
              <a:gd name="T4" fmla="*/ 2147483647 w 73"/>
              <a:gd name="T5" fmla="*/ 2147483647 h 63"/>
              <a:gd name="T6" fmla="*/ 2147483647 w 7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3"/>
              <a:gd name="T14" fmla="*/ 73 w 73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5" name="Line 146"/>
          <p:cNvSpPr>
            <a:spLocks noChangeShapeType="1"/>
          </p:cNvSpPr>
          <p:nvPr/>
        </p:nvSpPr>
        <p:spPr bwMode="auto">
          <a:xfrm flipH="1">
            <a:off x="2328864" y="576421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6" name="Line 148"/>
          <p:cNvSpPr>
            <a:spLocks noChangeShapeType="1"/>
          </p:cNvSpPr>
          <p:nvPr/>
        </p:nvSpPr>
        <p:spPr bwMode="auto">
          <a:xfrm flipH="1">
            <a:off x="2328864" y="476726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7" name="Line 150"/>
          <p:cNvSpPr>
            <a:spLocks noChangeShapeType="1"/>
          </p:cNvSpPr>
          <p:nvPr/>
        </p:nvSpPr>
        <p:spPr bwMode="auto">
          <a:xfrm flipH="1">
            <a:off x="2328864" y="376396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8" name="Line 152"/>
          <p:cNvSpPr>
            <a:spLocks noChangeShapeType="1"/>
          </p:cNvSpPr>
          <p:nvPr/>
        </p:nvSpPr>
        <p:spPr bwMode="auto">
          <a:xfrm flipH="1">
            <a:off x="2328864" y="276701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9" name="Line 154"/>
          <p:cNvSpPr>
            <a:spLocks noChangeShapeType="1"/>
          </p:cNvSpPr>
          <p:nvPr/>
        </p:nvSpPr>
        <p:spPr bwMode="auto">
          <a:xfrm flipH="1">
            <a:off x="2328864" y="1763714"/>
            <a:ext cx="92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80" name="Line 156"/>
          <p:cNvSpPr>
            <a:spLocks noChangeShapeType="1"/>
          </p:cNvSpPr>
          <p:nvPr/>
        </p:nvSpPr>
        <p:spPr bwMode="auto">
          <a:xfrm flipH="1">
            <a:off x="2328864" y="765175"/>
            <a:ext cx="920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81" name="Rectangle 61"/>
          <p:cNvSpPr>
            <a:spLocks noChangeArrowheads="1"/>
          </p:cNvSpPr>
          <p:nvPr/>
        </p:nvSpPr>
        <p:spPr bwMode="auto">
          <a:xfrm>
            <a:off x="2035175" y="5621339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0%</a:t>
            </a:r>
          </a:p>
        </p:txBody>
      </p:sp>
      <p:sp>
        <p:nvSpPr>
          <p:cNvPr id="182" name="Rectangle 63"/>
          <p:cNvSpPr>
            <a:spLocks noChangeArrowheads="1"/>
          </p:cNvSpPr>
          <p:nvPr/>
        </p:nvSpPr>
        <p:spPr bwMode="auto">
          <a:xfrm>
            <a:off x="1978025" y="4630739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1%</a:t>
            </a:r>
          </a:p>
        </p:txBody>
      </p:sp>
      <p:sp>
        <p:nvSpPr>
          <p:cNvPr id="183" name="Rectangle 63"/>
          <p:cNvSpPr>
            <a:spLocks noChangeArrowheads="1"/>
          </p:cNvSpPr>
          <p:nvPr/>
        </p:nvSpPr>
        <p:spPr bwMode="auto">
          <a:xfrm>
            <a:off x="1978025" y="3651251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2%</a:t>
            </a:r>
          </a:p>
        </p:txBody>
      </p:sp>
      <p:sp>
        <p:nvSpPr>
          <p:cNvPr id="184" name="Rectangle 63"/>
          <p:cNvSpPr>
            <a:spLocks noChangeArrowheads="1"/>
          </p:cNvSpPr>
          <p:nvPr/>
        </p:nvSpPr>
        <p:spPr bwMode="auto">
          <a:xfrm>
            <a:off x="1978025" y="2660651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3%</a:t>
            </a:r>
          </a:p>
        </p:txBody>
      </p:sp>
      <p:sp>
        <p:nvSpPr>
          <p:cNvPr id="185" name="Rectangle 63"/>
          <p:cNvSpPr>
            <a:spLocks noChangeArrowheads="1"/>
          </p:cNvSpPr>
          <p:nvPr/>
        </p:nvSpPr>
        <p:spPr bwMode="auto">
          <a:xfrm>
            <a:off x="1978025" y="1658939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4%</a:t>
            </a:r>
          </a:p>
        </p:txBody>
      </p:sp>
      <p:sp>
        <p:nvSpPr>
          <p:cNvPr id="186" name="Rectangle 63"/>
          <p:cNvSpPr>
            <a:spLocks noChangeArrowheads="1"/>
          </p:cNvSpPr>
          <p:nvPr/>
        </p:nvSpPr>
        <p:spPr bwMode="auto">
          <a:xfrm>
            <a:off x="1978025" y="620714"/>
            <a:ext cx="2965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5%</a:t>
            </a:r>
          </a:p>
        </p:txBody>
      </p:sp>
      <p:sp>
        <p:nvSpPr>
          <p:cNvPr id="14468" name="Line 32"/>
          <p:cNvSpPr>
            <a:spLocks noChangeShapeType="1"/>
          </p:cNvSpPr>
          <p:nvPr/>
        </p:nvSpPr>
        <p:spPr bwMode="auto">
          <a:xfrm flipV="1">
            <a:off x="4333875" y="2597150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69" name="Line 33"/>
          <p:cNvSpPr>
            <a:spLocks noChangeShapeType="1"/>
          </p:cNvSpPr>
          <p:nvPr/>
        </p:nvSpPr>
        <p:spPr bwMode="auto">
          <a:xfrm flipV="1">
            <a:off x="4333875" y="2397125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0" name="Line 34"/>
          <p:cNvSpPr>
            <a:spLocks noChangeShapeType="1"/>
          </p:cNvSpPr>
          <p:nvPr/>
        </p:nvSpPr>
        <p:spPr bwMode="auto">
          <a:xfrm flipV="1">
            <a:off x="4333875" y="2198688"/>
            <a:ext cx="1588" cy="131762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1" name="Line 35"/>
          <p:cNvSpPr>
            <a:spLocks noChangeShapeType="1"/>
          </p:cNvSpPr>
          <p:nvPr/>
        </p:nvSpPr>
        <p:spPr bwMode="auto">
          <a:xfrm flipV="1">
            <a:off x="4333875" y="1998663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2" name="Line 36"/>
          <p:cNvSpPr>
            <a:spLocks noChangeShapeType="1"/>
          </p:cNvSpPr>
          <p:nvPr/>
        </p:nvSpPr>
        <p:spPr bwMode="auto">
          <a:xfrm flipV="1">
            <a:off x="4333875" y="1798638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3" name="Line 37"/>
          <p:cNvSpPr>
            <a:spLocks noChangeShapeType="1"/>
          </p:cNvSpPr>
          <p:nvPr/>
        </p:nvSpPr>
        <p:spPr bwMode="auto">
          <a:xfrm flipV="1">
            <a:off x="4333875" y="1600201"/>
            <a:ext cx="1588" cy="131763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4" name="Line 38"/>
          <p:cNvSpPr>
            <a:spLocks noChangeShapeType="1"/>
          </p:cNvSpPr>
          <p:nvPr/>
        </p:nvSpPr>
        <p:spPr bwMode="auto">
          <a:xfrm flipV="1">
            <a:off x="4333875" y="1400175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5" name="Line 39"/>
          <p:cNvSpPr>
            <a:spLocks noChangeShapeType="1"/>
          </p:cNvSpPr>
          <p:nvPr/>
        </p:nvSpPr>
        <p:spPr bwMode="auto">
          <a:xfrm flipV="1">
            <a:off x="4333875" y="1200150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6" name="Line 40"/>
          <p:cNvSpPr>
            <a:spLocks noChangeShapeType="1"/>
          </p:cNvSpPr>
          <p:nvPr/>
        </p:nvSpPr>
        <p:spPr bwMode="auto">
          <a:xfrm flipV="1">
            <a:off x="4333875" y="1001713"/>
            <a:ext cx="1588" cy="131762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7" name="Line 41"/>
          <p:cNvSpPr>
            <a:spLocks noChangeShapeType="1"/>
          </p:cNvSpPr>
          <p:nvPr/>
        </p:nvSpPr>
        <p:spPr bwMode="auto">
          <a:xfrm flipV="1">
            <a:off x="4333875" y="801688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8" name="Line 42"/>
          <p:cNvSpPr>
            <a:spLocks noChangeShapeType="1"/>
          </p:cNvSpPr>
          <p:nvPr/>
        </p:nvSpPr>
        <p:spPr bwMode="auto">
          <a:xfrm flipV="1">
            <a:off x="4333875" y="630239"/>
            <a:ext cx="1588" cy="104775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79" name="Line 17"/>
          <p:cNvSpPr>
            <a:spLocks noChangeShapeType="1"/>
          </p:cNvSpPr>
          <p:nvPr/>
        </p:nvSpPr>
        <p:spPr bwMode="auto">
          <a:xfrm flipV="1">
            <a:off x="4333875" y="5589588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0" name="Line 18"/>
          <p:cNvSpPr>
            <a:spLocks noChangeShapeType="1"/>
          </p:cNvSpPr>
          <p:nvPr/>
        </p:nvSpPr>
        <p:spPr bwMode="auto">
          <a:xfrm flipV="1">
            <a:off x="4333875" y="5389563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1" name="Line 19"/>
          <p:cNvSpPr>
            <a:spLocks noChangeShapeType="1"/>
          </p:cNvSpPr>
          <p:nvPr/>
        </p:nvSpPr>
        <p:spPr bwMode="auto">
          <a:xfrm flipV="1">
            <a:off x="4333875" y="5191126"/>
            <a:ext cx="1588" cy="131763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2" name="Line 20"/>
          <p:cNvSpPr>
            <a:spLocks noChangeShapeType="1"/>
          </p:cNvSpPr>
          <p:nvPr/>
        </p:nvSpPr>
        <p:spPr bwMode="auto">
          <a:xfrm flipV="1">
            <a:off x="4333875" y="4991100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3" name="Line 21"/>
          <p:cNvSpPr>
            <a:spLocks noChangeShapeType="1"/>
          </p:cNvSpPr>
          <p:nvPr/>
        </p:nvSpPr>
        <p:spPr bwMode="auto">
          <a:xfrm flipV="1">
            <a:off x="4333875" y="4791075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4" name="Line 22"/>
          <p:cNvSpPr>
            <a:spLocks noChangeShapeType="1"/>
          </p:cNvSpPr>
          <p:nvPr/>
        </p:nvSpPr>
        <p:spPr bwMode="auto">
          <a:xfrm flipV="1">
            <a:off x="4333875" y="4592638"/>
            <a:ext cx="1588" cy="131762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5" name="Line 23"/>
          <p:cNvSpPr>
            <a:spLocks noChangeShapeType="1"/>
          </p:cNvSpPr>
          <p:nvPr/>
        </p:nvSpPr>
        <p:spPr bwMode="auto">
          <a:xfrm flipV="1">
            <a:off x="4333875" y="4392613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6" name="Line 24"/>
          <p:cNvSpPr>
            <a:spLocks noChangeShapeType="1"/>
          </p:cNvSpPr>
          <p:nvPr/>
        </p:nvSpPr>
        <p:spPr bwMode="auto">
          <a:xfrm flipV="1">
            <a:off x="4333875" y="4192588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7" name="Line 25"/>
          <p:cNvSpPr>
            <a:spLocks noChangeShapeType="1"/>
          </p:cNvSpPr>
          <p:nvPr/>
        </p:nvSpPr>
        <p:spPr bwMode="auto">
          <a:xfrm flipV="1">
            <a:off x="4333875" y="3994151"/>
            <a:ext cx="1588" cy="131763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8" name="Line 27"/>
          <p:cNvSpPr>
            <a:spLocks noChangeShapeType="1"/>
          </p:cNvSpPr>
          <p:nvPr/>
        </p:nvSpPr>
        <p:spPr bwMode="auto">
          <a:xfrm flipV="1">
            <a:off x="4333875" y="3594100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89" name="Line 28"/>
          <p:cNvSpPr>
            <a:spLocks noChangeShapeType="1"/>
          </p:cNvSpPr>
          <p:nvPr/>
        </p:nvSpPr>
        <p:spPr bwMode="auto">
          <a:xfrm flipV="1">
            <a:off x="4333875" y="3395663"/>
            <a:ext cx="1588" cy="131762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0" name="Line 29"/>
          <p:cNvSpPr>
            <a:spLocks noChangeShapeType="1"/>
          </p:cNvSpPr>
          <p:nvPr/>
        </p:nvSpPr>
        <p:spPr bwMode="auto">
          <a:xfrm flipV="1">
            <a:off x="4333875" y="3195638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1" name="Line 29"/>
          <p:cNvSpPr>
            <a:spLocks noChangeShapeType="1"/>
          </p:cNvSpPr>
          <p:nvPr/>
        </p:nvSpPr>
        <p:spPr bwMode="auto">
          <a:xfrm flipV="1">
            <a:off x="4333875" y="3195638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2" name="Line 30"/>
          <p:cNvSpPr>
            <a:spLocks noChangeShapeType="1"/>
          </p:cNvSpPr>
          <p:nvPr/>
        </p:nvSpPr>
        <p:spPr bwMode="auto">
          <a:xfrm flipV="1">
            <a:off x="4333875" y="2995613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3" name="Line 31"/>
          <p:cNvSpPr>
            <a:spLocks noChangeShapeType="1"/>
          </p:cNvSpPr>
          <p:nvPr/>
        </p:nvSpPr>
        <p:spPr bwMode="auto">
          <a:xfrm flipV="1">
            <a:off x="4333875" y="2797176"/>
            <a:ext cx="1588" cy="131763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4" name="Line 26"/>
          <p:cNvSpPr>
            <a:spLocks noChangeShapeType="1"/>
          </p:cNvSpPr>
          <p:nvPr/>
        </p:nvSpPr>
        <p:spPr bwMode="auto">
          <a:xfrm flipV="1">
            <a:off x="4333875" y="3794125"/>
            <a:ext cx="1588" cy="13335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5" name="Line 16"/>
          <p:cNvSpPr>
            <a:spLocks noChangeShapeType="1"/>
          </p:cNvSpPr>
          <p:nvPr/>
        </p:nvSpPr>
        <p:spPr bwMode="auto">
          <a:xfrm flipV="1">
            <a:off x="4333875" y="5789613"/>
            <a:ext cx="1588" cy="131762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6" name="Line 59"/>
          <p:cNvSpPr>
            <a:spLocks noChangeShapeType="1"/>
          </p:cNvSpPr>
          <p:nvPr/>
        </p:nvSpPr>
        <p:spPr bwMode="auto">
          <a:xfrm flipV="1">
            <a:off x="5011739" y="2597150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7" name="Line 60"/>
          <p:cNvSpPr>
            <a:spLocks noChangeShapeType="1"/>
          </p:cNvSpPr>
          <p:nvPr/>
        </p:nvSpPr>
        <p:spPr bwMode="auto">
          <a:xfrm flipV="1">
            <a:off x="5011739" y="2397125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8" name="Line 61"/>
          <p:cNvSpPr>
            <a:spLocks noChangeShapeType="1"/>
          </p:cNvSpPr>
          <p:nvPr/>
        </p:nvSpPr>
        <p:spPr bwMode="auto">
          <a:xfrm flipV="1">
            <a:off x="5011739" y="2198688"/>
            <a:ext cx="1587" cy="131762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499" name="Line 62"/>
          <p:cNvSpPr>
            <a:spLocks noChangeShapeType="1"/>
          </p:cNvSpPr>
          <p:nvPr/>
        </p:nvSpPr>
        <p:spPr bwMode="auto">
          <a:xfrm flipV="1">
            <a:off x="5011739" y="1998663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0" name="Line 63"/>
          <p:cNvSpPr>
            <a:spLocks noChangeShapeType="1"/>
          </p:cNvSpPr>
          <p:nvPr/>
        </p:nvSpPr>
        <p:spPr bwMode="auto">
          <a:xfrm flipV="1">
            <a:off x="5011739" y="1798638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1" name="Line 64"/>
          <p:cNvSpPr>
            <a:spLocks noChangeShapeType="1"/>
          </p:cNvSpPr>
          <p:nvPr/>
        </p:nvSpPr>
        <p:spPr bwMode="auto">
          <a:xfrm flipV="1">
            <a:off x="5011739" y="1600201"/>
            <a:ext cx="1587" cy="131763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2" name="Line 65"/>
          <p:cNvSpPr>
            <a:spLocks noChangeShapeType="1"/>
          </p:cNvSpPr>
          <p:nvPr/>
        </p:nvSpPr>
        <p:spPr bwMode="auto">
          <a:xfrm flipV="1">
            <a:off x="5011739" y="1400175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3" name="Line 66"/>
          <p:cNvSpPr>
            <a:spLocks noChangeShapeType="1"/>
          </p:cNvSpPr>
          <p:nvPr/>
        </p:nvSpPr>
        <p:spPr bwMode="auto">
          <a:xfrm flipV="1">
            <a:off x="5011739" y="1200150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4" name="Line 67"/>
          <p:cNvSpPr>
            <a:spLocks noChangeShapeType="1"/>
          </p:cNvSpPr>
          <p:nvPr/>
        </p:nvSpPr>
        <p:spPr bwMode="auto">
          <a:xfrm flipV="1">
            <a:off x="5011739" y="1001713"/>
            <a:ext cx="1587" cy="131762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5" name="Line 68"/>
          <p:cNvSpPr>
            <a:spLocks noChangeShapeType="1"/>
          </p:cNvSpPr>
          <p:nvPr/>
        </p:nvSpPr>
        <p:spPr bwMode="auto">
          <a:xfrm flipV="1">
            <a:off x="5011739" y="801688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6" name="Line 69"/>
          <p:cNvSpPr>
            <a:spLocks noChangeShapeType="1"/>
          </p:cNvSpPr>
          <p:nvPr/>
        </p:nvSpPr>
        <p:spPr bwMode="auto">
          <a:xfrm flipV="1">
            <a:off x="5011739" y="630239"/>
            <a:ext cx="1587" cy="104775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7" name="Line 43"/>
          <p:cNvSpPr>
            <a:spLocks noChangeShapeType="1"/>
          </p:cNvSpPr>
          <p:nvPr/>
        </p:nvSpPr>
        <p:spPr bwMode="auto">
          <a:xfrm flipV="1">
            <a:off x="5011739" y="5789613"/>
            <a:ext cx="1587" cy="131762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8" name="Line 44"/>
          <p:cNvSpPr>
            <a:spLocks noChangeShapeType="1"/>
          </p:cNvSpPr>
          <p:nvPr/>
        </p:nvSpPr>
        <p:spPr bwMode="auto">
          <a:xfrm flipV="1">
            <a:off x="5011739" y="5589588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09" name="Line 45"/>
          <p:cNvSpPr>
            <a:spLocks noChangeShapeType="1"/>
          </p:cNvSpPr>
          <p:nvPr/>
        </p:nvSpPr>
        <p:spPr bwMode="auto">
          <a:xfrm flipV="1">
            <a:off x="5011739" y="5389563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0" name="Line 46"/>
          <p:cNvSpPr>
            <a:spLocks noChangeShapeType="1"/>
          </p:cNvSpPr>
          <p:nvPr/>
        </p:nvSpPr>
        <p:spPr bwMode="auto">
          <a:xfrm flipV="1">
            <a:off x="5011739" y="5191126"/>
            <a:ext cx="1587" cy="131763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1" name="Line 47"/>
          <p:cNvSpPr>
            <a:spLocks noChangeShapeType="1"/>
          </p:cNvSpPr>
          <p:nvPr/>
        </p:nvSpPr>
        <p:spPr bwMode="auto">
          <a:xfrm flipV="1">
            <a:off x="5011739" y="4991100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2" name="Line 48"/>
          <p:cNvSpPr>
            <a:spLocks noChangeShapeType="1"/>
          </p:cNvSpPr>
          <p:nvPr/>
        </p:nvSpPr>
        <p:spPr bwMode="auto">
          <a:xfrm flipV="1">
            <a:off x="5011739" y="4791075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3" name="Line 49"/>
          <p:cNvSpPr>
            <a:spLocks noChangeShapeType="1"/>
          </p:cNvSpPr>
          <p:nvPr/>
        </p:nvSpPr>
        <p:spPr bwMode="auto">
          <a:xfrm flipV="1">
            <a:off x="5011739" y="4592638"/>
            <a:ext cx="1587" cy="131762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4" name="Line 50"/>
          <p:cNvSpPr>
            <a:spLocks noChangeShapeType="1"/>
          </p:cNvSpPr>
          <p:nvPr/>
        </p:nvSpPr>
        <p:spPr bwMode="auto">
          <a:xfrm flipV="1">
            <a:off x="5011739" y="4392613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5" name="Line 51"/>
          <p:cNvSpPr>
            <a:spLocks noChangeShapeType="1"/>
          </p:cNvSpPr>
          <p:nvPr/>
        </p:nvSpPr>
        <p:spPr bwMode="auto">
          <a:xfrm flipV="1">
            <a:off x="5011739" y="4192588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6" name="Line 52"/>
          <p:cNvSpPr>
            <a:spLocks noChangeShapeType="1"/>
          </p:cNvSpPr>
          <p:nvPr/>
        </p:nvSpPr>
        <p:spPr bwMode="auto">
          <a:xfrm flipV="1">
            <a:off x="5011739" y="3994151"/>
            <a:ext cx="1587" cy="131763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7" name="Line 53"/>
          <p:cNvSpPr>
            <a:spLocks noChangeShapeType="1"/>
          </p:cNvSpPr>
          <p:nvPr/>
        </p:nvSpPr>
        <p:spPr bwMode="auto">
          <a:xfrm flipV="1">
            <a:off x="5011739" y="3794125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8" name="Line 54"/>
          <p:cNvSpPr>
            <a:spLocks noChangeShapeType="1"/>
          </p:cNvSpPr>
          <p:nvPr/>
        </p:nvSpPr>
        <p:spPr bwMode="auto">
          <a:xfrm flipV="1">
            <a:off x="5011739" y="3594100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19" name="Line 55"/>
          <p:cNvSpPr>
            <a:spLocks noChangeShapeType="1"/>
          </p:cNvSpPr>
          <p:nvPr/>
        </p:nvSpPr>
        <p:spPr bwMode="auto">
          <a:xfrm flipV="1">
            <a:off x="5011739" y="3395663"/>
            <a:ext cx="1587" cy="131762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20" name="Line 56"/>
          <p:cNvSpPr>
            <a:spLocks noChangeShapeType="1"/>
          </p:cNvSpPr>
          <p:nvPr/>
        </p:nvSpPr>
        <p:spPr bwMode="auto">
          <a:xfrm flipV="1">
            <a:off x="5011739" y="3195638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21" name="Line 57"/>
          <p:cNvSpPr>
            <a:spLocks noChangeShapeType="1"/>
          </p:cNvSpPr>
          <p:nvPr/>
        </p:nvSpPr>
        <p:spPr bwMode="auto">
          <a:xfrm flipV="1">
            <a:off x="5011739" y="2995613"/>
            <a:ext cx="1587" cy="133350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22" name="Line 58"/>
          <p:cNvSpPr>
            <a:spLocks noChangeShapeType="1"/>
          </p:cNvSpPr>
          <p:nvPr/>
        </p:nvSpPr>
        <p:spPr bwMode="auto">
          <a:xfrm flipV="1">
            <a:off x="5011739" y="2797176"/>
            <a:ext cx="1587" cy="131763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23" name="Oval 83"/>
          <p:cNvSpPr>
            <a:spLocks noChangeArrowheads="1"/>
          </p:cNvSpPr>
          <p:nvPr/>
        </p:nvSpPr>
        <p:spPr bwMode="auto">
          <a:xfrm>
            <a:off x="4810125" y="2428876"/>
            <a:ext cx="96838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4524" name="Oval 84"/>
          <p:cNvSpPr>
            <a:spLocks noChangeArrowheads="1"/>
          </p:cNvSpPr>
          <p:nvPr/>
        </p:nvSpPr>
        <p:spPr bwMode="auto">
          <a:xfrm>
            <a:off x="5000626" y="24130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214169" name="Line 73"/>
          <p:cNvSpPr>
            <a:spLocks noChangeShapeType="1"/>
          </p:cNvSpPr>
          <p:nvPr/>
        </p:nvSpPr>
        <p:spPr bwMode="auto">
          <a:xfrm>
            <a:off x="2427288" y="5924550"/>
            <a:ext cx="799941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70" name="Line 74"/>
          <p:cNvSpPr>
            <a:spLocks noChangeShapeType="1"/>
          </p:cNvSpPr>
          <p:nvPr/>
        </p:nvSpPr>
        <p:spPr bwMode="auto">
          <a:xfrm>
            <a:off x="2571750" y="5924551"/>
            <a:ext cx="1588" cy="98425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71" name="Rectangle 75"/>
          <p:cNvSpPr>
            <a:spLocks noChangeArrowheads="1"/>
          </p:cNvSpPr>
          <p:nvPr/>
        </p:nvSpPr>
        <p:spPr bwMode="auto">
          <a:xfrm>
            <a:off x="2455863" y="6080126"/>
            <a:ext cx="233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$0</a:t>
            </a:r>
          </a:p>
        </p:txBody>
      </p:sp>
      <p:sp>
        <p:nvSpPr>
          <p:cNvPr id="214172" name="Line 76"/>
          <p:cNvSpPr>
            <a:spLocks noChangeShapeType="1"/>
          </p:cNvSpPr>
          <p:nvPr/>
        </p:nvSpPr>
        <p:spPr bwMode="auto">
          <a:xfrm>
            <a:off x="4498975" y="5924551"/>
            <a:ext cx="1588" cy="98425"/>
          </a:xfrm>
          <a:prstGeom prst="line">
            <a:avLst/>
          </a:prstGeom>
          <a:noFill/>
          <a:ln w="111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73" name="Rectangle 77"/>
          <p:cNvSpPr>
            <a:spLocks noChangeArrowheads="1"/>
          </p:cNvSpPr>
          <p:nvPr/>
        </p:nvSpPr>
        <p:spPr bwMode="auto">
          <a:xfrm>
            <a:off x="4267200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$10K</a:t>
            </a:r>
          </a:p>
        </p:txBody>
      </p:sp>
      <p:sp>
        <p:nvSpPr>
          <p:cNvPr id="214174" name="Line 78"/>
          <p:cNvSpPr>
            <a:spLocks noChangeShapeType="1"/>
          </p:cNvSpPr>
          <p:nvPr/>
        </p:nvSpPr>
        <p:spPr bwMode="auto">
          <a:xfrm>
            <a:off x="6426200" y="5924551"/>
            <a:ext cx="1588" cy="984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75" name="Rectangle 79"/>
          <p:cNvSpPr>
            <a:spLocks noChangeArrowheads="1"/>
          </p:cNvSpPr>
          <p:nvPr/>
        </p:nvSpPr>
        <p:spPr bwMode="auto">
          <a:xfrm>
            <a:off x="6194425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$20K</a:t>
            </a:r>
          </a:p>
        </p:txBody>
      </p:sp>
      <p:sp>
        <p:nvSpPr>
          <p:cNvPr id="214176" name="Line 80"/>
          <p:cNvSpPr>
            <a:spLocks noChangeShapeType="1"/>
          </p:cNvSpPr>
          <p:nvPr/>
        </p:nvSpPr>
        <p:spPr bwMode="auto">
          <a:xfrm>
            <a:off x="8355014" y="5924551"/>
            <a:ext cx="1587" cy="984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77" name="Rectangle 81"/>
          <p:cNvSpPr>
            <a:spLocks noChangeArrowheads="1"/>
          </p:cNvSpPr>
          <p:nvPr/>
        </p:nvSpPr>
        <p:spPr bwMode="auto">
          <a:xfrm>
            <a:off x="8123238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$30K</a:t>
            </a:r>
          </a:p>
        </p:txBody>
      </p:sp>
      <p:sp>
        <p:nvSpPr>
          <p:cNvPr id="214178" name="Line 82"/>
          <p:cNvSpPr>
            <a:spLocks noChangeShapeType="1"/>
          </p:cNvSpPr>
          <p:nvPr/>
        </p:nvSpPr>
        <p:spPr bwMode="auto">
          <a:xfrm>
            <a:off x="10282239" y="5924551"/>
            <a:ext cx="1587" cy="984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79" name="Rectangle 83"/>
          <p:cNvSpPr>
            <a:spLocks noChangeArrowheads="1"/>
          </p:cNvSpPr>
          <p:nvPr/>
        </p:nvSpPr>
        <p:spPr bwMode="auto">
          <a:xfrm>
            <a:off x="10050463" y="6080126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$40K</a:t>
            </a:r>
          </a:p>
        </p:txBody>
      </p:sp>
      <p:sp>
        <p:nvSpPr>
          <p:cNvPr id="214180" name="Rectangle 107"/>
          <p:cNvSpPr>
            <a:spLocks noChangeArrowheads="1"/>
          </p:cNvSpPr>
          <p:nvPr/>
        </p:nvSpPr>
        <p:spPr bwMode="auto">
          <a:xfrm>
            <a:off x="2362200" y="6354762"/>
            <a:ext cx="800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Total Earnings (Real 2010 $)</a:t>
            </a:r>
          </a:p>
        </p:txBody>
      </p:sp>
      <p:sp>
        <p:nvSpPr>
          <p:cNvPr id="214181" name="Rectangle 191"/>
          <p:cNvSpPr>
            <a:spLocks noChangeArrowheads="1"/>
          </p:cNvSpPr>
          <p:nvPr/>
        </p:nvSpPr>
        <p:spPr bwMode="gray">
          <a:xfrm>
            <a:off x="9175595" y="5413375"/>
            <a:ext cx="134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Two Children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214182" name="Rectangle 192"/>
          <p:cNvSpPr>
            <a:spLocks noChangeArrowheads="1"/>
          </p:cNvSpPr>
          <p:nvPr/>
        </p:nvSpPr>
        <p:spPr bwMode="gray">
          <a:xfrm>
            <a:off x="9184878" y="5105400"/>
            <a:ext cx="1025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One Child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229" name="Line 189"/>
          <p:cNvSpPr>
            <a:spLocks noChangeShapeType="1"/>
          </p:cNvSpPr>
          <p:nvPr/>
        </p:nvSpPr>
        <p:spPr bwMode="gray">
          <a:xfrm>
            <a:off x="8111884" y="5227636"/>
            <a:ext cx="868363" cy="0"/>
          </a:xfrm>
          <a:prstGeom prst="line">
            <a:avLst/>
          </a:prstGeom>
          <a:noFill/>
          <a:ln w="22225">
            <a:solidFill>
              <a:srgbClr val="1A476F"/>
            </a:solidFill>
            <a:round/>
            <a:headEnd/>
            <a:tailEnd/>
          </a:ln>
        </p:spPr>
        <p:txBody>
          <a:bodyPr lIns="91354" tIns="45678" rIns="91354" bIns="4567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84" name="Line 144"/>
          <p:cNvSpPr>
            <a:spLocks noChangeShapeType="1"/>
          </p:cNvSpPr>
          <p:nvPr/>
        </p:nvSpPr>
        <p:spPr bwMode="auto">
          <a:xfrm>
            <a:off x="8132763" y="5557836"/>
            <a:ext cx="858837" cy="1588"/>
          </a:xfrm>
          <a:prstGeom prst="line">
            <a:avLst/>
          </a:prstGeom>
          <a:noFill/>
          <a:ln w="22225">
            <a:solidFill>
              <a:srgbClr val="90353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85" name="Line 59"/>
          <p:cNvSpPr>
            <a:spLocks noChangeShapeType="1"/>
          </p:cNvSpPr>
          <p:nvPr/>
        </p:nvSpPr>
        <p:spPr bwMode="auto">
          <a:xfrm flipV="1">
            <a:off x="2427289" y="565150"/>
            <a:ext cx="1587" cy="53594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54" tIns="45678" rIns="91354" bIns="4567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14186" name="Oval 190"/>
          <p:cNvSpPr>
            <a:spLocks noChangeArrowheads="1"/>
          </p:cNvSpPr>
          <p:nvPr/>
        </p:nvSpPr>
        <p:spPr bwMode="gray">
          <a:xfrm>
            <a:off x="8503997" y="5173662"/>
            <a:ext cx="92075" cy="9207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round/>
            <a:headEnd/>
            <a:tailEnd/>
          </a:ln>
        </p:spPr>
        <p:txBody>
          <a:bodyPr lIns="91344" tIns="45672" rIns="91344" bIns="45672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sp>
        <p:nvSpPr>
          <p:cNvPr id="214187" name="Freeform 145"/>
          <p:cNvSpPr>
            <a:spLocks/>
          </p:cNvSpPr>
          <p:nvPr/>
        </p:nvSpPr>
        <p:spPr bwMode="auto">
          <a:xfrm>
            <a:off x="8504238" y="5478462"/>
            <a:ext cx="115887" cy="104775"/>
          </a:xfrm>
          <a:custGeom>
            <a:avLst/>
            <a:gdLst>
              <a:gd name="T0" fmla="*/ 2147483647 w 73"/>
              <a:gd name="T1" fmla="*/ 0 h 66"/>
              <a:gd name="T2" fmla="*/ 0 w 73"/>
              <a:gd name="T3" fmla="*/ 2147483647 h 66"/>
              <a:gd name="T4" fmla="*/ 2147483647 w 73"/>
              <a:gd name="T5" fmla="*/ 2147483647 h 66"/>
              <a:gd name="T6" fmla="*/ 2147483647 w 73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66"/>
              <a:gd name="T14" fmla="*/ 73 w 73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66">
                <a:moveTo>
                  <a:pt x="35" y="0"/>
                </a:moveTo>
                <a:lnTo>
                  <a:pt x="0" y="66"/>
                </a:lnTo>
                <a:lnTo>
                  <a:pt x="73" y="66"/>
                </a:lnTo>
                <a:lnTo>
                  <a:pt x="35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mss10" pitchFamily="34" charset="0"/>
              <a:ea typeface="ＭＳ Ｐゴシック" charset="-128"/>
              <a:cs typeface="Arial"/>
            </a:endParaRPr>
          </a:p>
        </p:txBody>
      </p:sp>
      <p:sp>
        <p:nvSpPr>
          <p:cNvPr id="234" name="Rectangle 85"/>
          <p:cNvSpPr>
            <a:spLocks noChangeArrowheads="1"/>
          </p:cNvSpPr>
          <p:nvPr/>
        </p:nvSpPr>
        <p:spPr bwMode="auto">
          <a:xfrm>
            <a:off x="1600200" y="76200"/>
            <a:ext cx="91440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4" tIns="45678" rIns="91354" bIns="4567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179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Income Distributions for Individuals with Children in 2008 Based on U.S. Tax Data</a:t>
            </a: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152400" y="6535579"/>
            <a:ext cx="3613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Source: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Chetty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, Friedman,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Saez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(2013)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955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Ito (2014) studies impact of prices on electricity usage using household-level billing data from utility companies in Orange County, CA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Begin by examining effect of tiered pricing on distribution of electricity consumption for customers of Southern California Edison (SCE)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Effects of Tiered Prices on Electricity Usage</a:t>
            </a:r>
          </a:p>
        </p:txBody>
      </p:sp>
    </p:spTree>
    <p:extLst>
      <p:ext uri="{BB962C8B-B14F-4D97-AF65-F5344CB8AC3E}">
        <p14:creationId xmlns:p14="http://schemas.microsoft.com/office/powerpoint/2010/main" val="528095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489075" y="25400"/>
            <a:ext cx="9178925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86960" y="180975"/>
            <a:ext cx="8489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Prices and Distribution of Electricity Consumption for SCE Customers in 2007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722397"/>
            <a:ext cx="81216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364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evidence of bunching at points where electricity prices jump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suggests that consumers are not responding to changes in tiered pricing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Two interpretations: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Consumer demand for electricity is insensitive to price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Lack of salience: consumers are unaware of electricity price schedule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Effects of Tiered Prices on Electricity Usage</a:t>
            </a:r>
          </a:p>
        </p:txBody>
      </p:sp>
    </p:spTree>
    <p:extLst>
      <p:ext uri="{BB962C8B-B14F-4D97-AF65-F5344CB8AC3E}">
        <p14:creationId xmlns:p14="http://schemas.microsoft.com/office/powerpoint/2010/main" val="136416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To distinguish between these explanations, Ito uses a second strategy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Utility company that provides service depends upon where families live: Southern California Edison (SCE) vs. San Diego Gas and Electric (SDG&amp;E)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Effects of Tiered Prices on Electricity Usage</a:t>
            </a:r>
          </a:p>
        </p:txBody>
      </p:sp>
    </p:spTree>
    <p:extLst>
      <p:ext uri="{BB962C8B-B14F-4D97-AF65-F5344CB8AC3E}">
        <p14:creationId xmlns:p14="http://schemas.microsoft.com/office/powerpoint/2010/main" val="45083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Three general steps in estimating the social cost of carbon: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Predict impact of 1 extra ton of CO</a:t>
            </a:r>
            <a:r>
              <a:rPr lang="en-US" sz="20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climate using a climate forecasting model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Measure impacts of changes in climate 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economic productivity, health, property damage, etc.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highlight>
                <a:srgbClr val="72A1FF"/>
              </a:highlight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>
                <a:highlight>
                  <a:srgbClr val="72A1FF"/>
                </a:highlight>
                <a:latin typeface="Arial" pitchFamily="34" charset="0"/>
                <a:cs typeface="Arial" pitchFamily="34" charset="0"/>
              </a:rPr>
              <a:t>Calculate current social cost by converting future costs to current dollars (discounting)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Estimating the Social Cost of Carbon</a:t>
            </a:r>
          </a:p>
        </p:txBody>
      </p:sp>
    </p:spTree>
    <p:extLst>
      <p:ext uri="{BB962C8B-B14F-4D97-AF65-F5344CB8AC3E}">
        <p14:creationId xmlns:p14="http://schemas.microsoft.com/office/powerpoint/2010/main" val="3799685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06538" y="25400"/>
            <a:ext cx="9374188" cy="6807200"/>
            <a:chOff x="949" y="16"/>
            <a:chExt cx="5905" cy="428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49" y="16"/>
              <a:ext cx="5782" cy="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071" y="90"/>
              <a:ext cx="578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 Spatial Discontinuity in Electric Utility Service Areas in Orange County, California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75"/>
              <a:ext cx="5460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Straight Arrow Connector 4"/>
          <p:cNvCxnSpPr/>
          <p:nvPr/>
        </p:nvCxnSpPr>
        <p:spPr>
          <a:xfrm flipH="1">
            <a:off x="9067800" y="2209800"/>
            <a:ext cx="762000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837094" y="1992868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458200" y="4042611"/>
            <a:ext cx="914400" cy="30078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39469" y="4143345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SDG&amp;E</a:t>
            </a:r>
          </a:p>
        </p:txBody>
      </p:sp>
    </p:spTree>
    <p:extLst>
      <p:ext uri="{BB962C8B-B14F-4D97-AF65-F5344CB8AC3E}">
        <p14:creationId xmlns:p14="http://schemas.microsoft.com/office/powerpoint/2010/main" val="1673679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To distinguish between these explanations, Ito uses a second strategy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Utility company that provides service depends upon where families live: Southern California Edison (SCE) vs. San Diego Gas and Electric (SDG&amp;E)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 August 2000, SDG&amp;E raised average electricity prices, while SCE did not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Uses a spatial regression-discontinuity design to estimate effect of this change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Effects of Tiered Prices on Electricity Usage</a:t>
            </a:r>
          </a:p>
        </p:txBody>
      </p:sp>
    </p:spTree>
    <p:extLst>
      <p:ext uri="{BB962C8B-B14F-4D97-AF65-F5344CB8AC3E}">
        <p14:creationId xmlns:p14="http://schemas.microsoft.com/office/powerpoint/2010/main" val="1941919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06538" y="25400"/>
            <a:ext cx="9178925" cy="6807200"/>
            <a:chOff x="949" y="16"/>
            <a:chExt cx="5782" cy="428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49" y="16"/>
              <a:ext cx="5782" cy="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7" y="65"/>
              <a:ext cx="376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Changes in Consumption from July 1999 to July 2000,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692" y="233"/>
              <a:ext cx="244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by Distance from the Utility Border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" y="567"/>
              <a:ext cx="4899" cy="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343400" y="3211960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1400" y="3200400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SDG&amp;E</a:t>
            </a:r>
          </a:p>
        </p:txBody>
      </p:sp>
    </p:spTree>
    <p:extLst>
      <p:ext uri="{BB962C8B-B14F-4D97-AF65-F5344CB8AC3E}">
        <p14:creationId xmlns:p14="http://schemas.microsoft.com/office/powerpoint/2010/main" val="3299700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06538" y="25400"/>
            <a:ext cx="9178925" cy="6807200"/>
            <a:chOff x="949" y="16"/>
            <a:chExt cx="5782" cy="428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49" y="16"/>
              <a:ext cx="5782" cy="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849" y="65"/>
              <a:ext cx="417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Changes in Consumption from August 1999 to August 2000,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692" y="233"/>
              <a:ext cx="244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by Distance from the Utility Border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" y="594"/>
              <a:ext cx="4870" cy="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343400" y="3211960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400" y="3200400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SDG&amp;E</a:t>
            </a:r>
          </a:p>
        </p:txBody>
      </p:sp>
    </p:spTree>
    <p:extLst>
      <p:ext uri="{BB962C8B-B14F-4D97-AF65-F5344CB8AC3E}">
        <p14:creationId xmlns:p14="http://schemas.microsoft.com/office/powerpoint/2010/main" val="1748920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Result: consumers are very sensitive to electricity prices when change is clearly visible, but do not respond to tiered pricing schedule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Implies that most consumers are not aware of the price they are paying for using additional electricity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Reinforces message that when designing corrective taxes, salience and structure of incentives matters as much as the dollars involved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Traditional economics assumption that consumers are fully rational and perfectly informed about prices does not hold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Effects of Tiered Prices on Electricity Usage</a:t>
            </a:r>
          </a:p>
        </p:txBody>
      </p:sp>
    </p:spTree>
    <p:extLst>
      <p:ext uri="{BB962C8B-B14F-4D97-AF65-F5344CB8AC3E}">
        <p14:creationId xmlns:p14="http://schemas.microsoft.com/office/powerpoint/2010/main" val="3423564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potential remedies to lack of effectiveness of tiered prices: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Make prices more salient to consumers using smart meters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Pioneering technological work in this area done by O-Power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 startAt="2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non-price tools motivated by results in social psychology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 startAt="2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Cialdini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and collaborators (2007) demonstrate that social comparisons and injunctive social norms have significant effects on electricity use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Can We Reduce Electricity Consumption More Effectively?</a:t>
            </a:r>
          </a:p>
        </p:txBody>
      </p:sp>
    </p:spTree>
    <p:extLst>
      <p:ext uri="{BB962C8B-B14F-4D97-AF65-F5344CB8AC3E}">
        <p14:creationId xmlns:p14="http://schemas.microsoft.com/office/powerpoint/2010/main" val="1984215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9335"/>
            <a:ext cx="12170664" cy="499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9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6402868"/>
            <a:ext cx="26481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Source: Schultz et al. (2007)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3600" y="304800"/>
            <a:ext cx="7373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Effects of Social Norm Treatments on Daily Electricity Consumption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0" y="838200"/>
            <a:ext cx="4470124" cy="5697379"/>
            <a:chOff x="3609113" y="914400"/>
            <a:chExt cx="4470124" cy="56973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7382" t="7807" r="766" b="48691"/>
            <a:stretch/>
          </p:blipFill>
          <p:spPr>
            <a:xfrm>
              <a:off x="3986463" y="1179095"/>
              <a:ext cx="4092774" cy="40227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" t="87623" r="767" b="-6821"/>
            <a:stretch/>
          </p:blipFill>
          <p:spPr>
            <a:xfrm>
              <a:off x="4171499" y="5257800"/>
              <a:ext cx="3372301" cy="135397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1726546" y="2796967"/>
              <a:ext cx="4134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Change in Electricity Usage (kWh/day)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572000" y="1179095"/>
              <a:ext cx="1905000" cy="4973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355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99822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 norms treatment reduces electricity usage by about 1 kilowatt-hour per day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Equivalent to about a 2.5% reduction in electricity usage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Analogous to turning off 10 hundred-watt lightbulbs for an hour a day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Modest effect, but does not require charging consumers higher prices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Magnitude of Social Norm Treatment</a:t>
            </a:r>
          </a:p>
        </p:txBody>
      </p:sp>
    </p:spTree>
    <p:extLst>
      <p:ext uri="{BB962C8B-B14F-4D97-AF65-F5344CB8AC3E}">
        <p14:creationId xmlns:p14="http://schemas.microsoft.com/office/powerpoint/2010/main" val="2494835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OPower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began mailing Home Energy Reports to millions of electricity customers in markets across the U.S.</a:t>
            </a:r>
          </a:p>
          <a:p>
            <a:pPr marL="0" indent="0">
              <a:spcBef>
                <a:spcPct val="20000"/>
              </a:spcBef>
              <a:buClr>
                <a:schemeClr val="tx2"/>
              </a:buClr>
              <a:buNone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some markets, mailings were randomly assigned, permitting experimental estimates of causal effects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Allcott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(2015) estimates impact of home energy reports for 111 markets separately to analyze whether impacts vary across areas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96CFA7-EDFF-4D74-A305-2D580468ACBE}"/>
              </a:ext>
            </a:extLst>
          </p:cNvPr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Differential Effects of Social Norms Across Markets</a:t>
            </a:r>
          </a:p>
        </p:txBody>
      </p:sp>
    </p:spTree>
    <p:extLst>
      <p:ext uri="{BB962C8B-B14F-4D97-AF65-F5344CB8AC3E}">
        <p14:creationId xmlns:p14="http://schemas.microsoft.com/office/powerpoint/2010/main" val="332592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968" y="1219200"/>
            <a:ext cx="9933432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Studies discussed thus far examine costs of environmental damage in a single year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Ex: loss of GDP of 23% in 2100 due to climate change or $6.5 billion cost of greater air pollution for kids born each year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Final step in calculating social costs of environmental damage: add up this sequence of costs to generate a single current value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Critical question in this step: how much is money tomorrow worth today?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If we don’t care about future generations, then costs are not large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If we care equally about all generations, costs can be infinite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Discounting Future Costs</a:t>
            </a:r>
          </a:p>
        </p:txBody>
      </p:sp>
    </p:spTree>
    <p:extLst>
      <p:ext uri="{BB962C8B-B14F-4D97-AF65-F5344CB8AC3E}">
        <p14:creationId xmlns:p14="http://schemas.microsoft.com/office/powerpoint/2010/main" val="3269797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11"/>
          <a:stretch/>
        </p:blipFill>
        <p:spPr>
          <a:xfrm>
            <a:off x="2310062" y="685800"/>
            <a:ext cx="7900737" cy="5957172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72614" y="256401"/>
            <a:ext cx="8775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Effects of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OPower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Home Energy Reports Across Utilities, by Program Start Date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264934" y="2998827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 in Electricity Usage (%)</a:t>
            </a:r>
          </a:p>
        </p:txBody>
      </p:sp>
    </p:spTree>
    <p:extLst>
      <p:ext uri="{BB962C8B-B14F-4D97-AF65-F5344CB8AC3E}">
        <p14:creationId xmlns:p14="http://schemas.microsoft.com/office/powerpoint/2010/main" val="3253261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93726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Illustrates an broader methodological lesson: experimental/quasi-experimental estimates in social science are not necessarily stable across settings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Important to continue to conduct studies across areas and time periods to understand policy impacts, rather than assuming effects will generalize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Site Selection Bias in Experimental Estimates</a:t>
            </a:r>
          </a:p>
        </p:txBody>
      </p:sp>
    </p:spTree>
    <p:extLst>
      <p:ext uri="{BB962C8B-B14F-4D97-AF65-F5344CB8AC3E}">
        <p14:creationId xmlns:p14="http://schemas.microsoft.com/office/powerpoint/2010/main" val="4205855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95250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Why might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public concern about climate 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 (and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hence 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political support)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 limited?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Moore et al. (2019) hypothesis: gradual change in climate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remarkability/salience of changes in climate lower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“Boiling frog” phenomenon: gradual increases in temperature go unnoticed, even though total absolute change relative to past is large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Present evidence for such adjustment of perceptions using data from Twitter to measure how much people discuss weather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Perceptions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926580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95250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Data: 2.2 billion geocoded Tweets from 2014-16 and local area temperature measurements from 1981-2016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Goal: estimate a model that relates frequency of weather related tweets to temperature anomalies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“Bag of words” classification algorithm: define a tweet as weather-related if it contains any word in a list of pre-defined weather related terms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Measuring Perceptions of Climate Change: Methods</a:t>
            </a:r>
          </a:p>
        </p:txBody>
      </p:sp>
    </p:spTree>
    <p:extLst>
      <p:ext uri="{BB962C8B-B14F-4D97-AF65-F5344CB8AC3E}">
        <p14:creationId xmlns:p14="http://schemas.microsoft.com/office/powerpoint/2010/main" val="1918322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7D997-E44D-4978-804F-280898734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11811001" cy="6857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arid, aridity, autumnal, balmy, barometric, blizzard, blizzards, blustering, blustery, blustery, breeze, breezes, breezy, </a:t>
            </a:r>
            <a:r>
              <a:rPr lang="en-US" sz="2000" dirty="0" err="1"/>
              <a:t>celsius</a:t>
            </a:r>
            <a:r>
              <a:rPr lang="en-US" sz="2000" dirty="0"/>
              <a:t>, chill, chilled, chillier, chilliest, chilly, cloud, cloudburst, cloudbursts, cloudier, cloudiest, clouds, cloudy, cold, colder, coldest, cooled, cooling, cools, cumulonimbus, cumulus, cyclone, cyclones, damp, damp, damper, damper, dampest, dampest, deluge, dew, dews, dewy, downdraft, downdrafts, downpour, downpours, drier, driest, drizzle, drizzled, drizzles, drizzly, drought, droughts, dry, dryline, </a:t>
            </a:r>
            <a:r>
              <a:rPr lang="en-US" sz="2000" dirty="0" err="1"/>
              <a:t>fahrenheit</a:t>
            </a:r>
            <a:r>
              <a:rPr lang="en-US" sz="2000" dirty="0"/>
              <a:t>, flood, flooded, flooding, floods, flurries, flurry, fog, fogbow, fogbows, fogged, fogging, foggy, fogs, forecast, forecasted, forecasting, forecasts, freeze, freezes, freezing, frigid, frost, frostier, frostiest, frosts, frosty, froze, frozen, gale, gales, galoshes, gust, gusting, gusts, gusty, haboob, haboobs, hail, hailed, hailing, hails, haze, hazes, hazy, heat, heated, heating, heats, hoarfrost, hot, hotter, hottest, humid, humidity, hurricane, hurricanes, icy, inclement, </a:t>
            </a:r>
            <a:r>
              <a:rPr lang="en-US" sz="2000" dirty="0" err="1"/>
              <a:t>landspout</a:t>
            </a:r>
            <a:r>
              <a:rPr lang="en-US" sz="2000" dirty="0"/>
              <a:t>, </a:t>
            </a:r>
            <a:r>
              <a:rPr lang="en-US" sz="2000" dirty="0" err="1"/>
              <a:t>landspouts</a:t>
            </a:r>
            <a:r>
              <a:rPr lang="en-US" sz="2000" dirty="0"/>
              <a:t>, lightning, lightnings, </a:t>
            </a:r>
            <a:r>
              <a:rPr lang="en-US" sz="2000" dirty="0" err="1"/>
              <a:t>macroburst</a:t>
            </a:r>
            <a:r>
              <a:rPr lang="en-US" sz="2000" dirty="0"/>
              <a:t>, </a:t>
            </a:r>
            <a:r>
              <a:rPr lang="en-US" sz="2000" dirty="0" err="1"/>
              <a:t>macrobursts</a:t>
            </a:r>
            <a:r>
              <a:rPr lang="en-US" sz="2000" dirty="0"/>
              <a:t>, </a:t>
            </a:r>
            <a:r>
              <a:rPr lang="en-US" sz="2000" dirty="0" err="1"/>
              <a:t>meteorologic</a:t>
            </a:r>
            <a:r>
              <a:rPr lang="en-US" sz="2000" dirty="0"/>
              <a:t>, meteorologist, meteorologists, meteorology, microburst, microbursts, microclimate, microclimates, millibar, millibars, mist, misted, mists, misty, moist, moisture, monsoon, monsoons, mugginess, muggy, nor'easter, nor'easters, </a:t>
            </a:r>
            <a:r>
              <a:rPr lang="en-US" sz="2000" dirty="0" err="1"/>
              <a:t>noreaster</a:t>
            </a:r>
            <a:r>
              <a:rPr lang="en-US" sz="2000" dirty="0"/>
              <a:t>, </a:t>
            </a:r>
            <a:r>
              <a:rPr lang="en-US" sz="2000" dirty="0" err="1"/>
              <a:t>noreasters</a:t>
            </a:r>
            <a:r>
              <a:rPr lang="en-US" sz="2000" dirty="0"/>
              <a:t>, overcast, parched, parching, precipitation, rain, rainboots, rainbow, rainbows, raincoat, raincoats, rained, rainfall, rainier, rainiest, raining, rains, rainy, sandstorm, sandstorms, scorcher, scorching, shower, showering, showers, sleet, slicker, slickers, slush, smog, smoggier, smoggiest, smoggy, snow, snowed, snowier, snowiest, snowing, </a:t>
            </a:r>
            <a:r>
              <a:rPr lang="en-US" sz="2000" dirty="0" err="1"/>
              <a:t>snowmageddon</a:t>
            </a:r>
            <a:r>
              <a:rPr lang="en-US" sz="2000" dirty="0"/>
              <a:t>, </a:t>
            </a:r>
            <a:r>
              <a:rPr lang="en-US" sz="2000" dirty="0" err="1"/>
              <a:t>snowpocalypse</a:t>
            </a:r>
            <a:r>
              <a:rPr lang="en-US" sz="2000" dirty="0"/>
              <a:t>, snows, snowy, sprinkle, sprinkling, squall, squalls, squally, storm, stormed, stormier, stormiest, storming, storms, stormy, stratocumulus, stratus, subtropical, summery, sun, sunnier, sunniest, sunny, temperate, temperature, tempest, thaw, thawed, thawing, thaws, thermometer, thunder, thundering, thunderstorm, thunderstorms, tornadic, tornado, tornadoes, tropical, troposphere, tsunami, turbulent, twister, twisters, typhoon, typhoons, umbrella, umbrellas, vane, warm, warmed, warms, weather, wet, wetter, wettest, wind, </a:t>
            </a:r>
            <a:r>
              <a:rPr lang="en-US" sz="2000" dirty="0" err="1"/>
              <a:t>windchill</a:t>
            </a:r>
            <a:r>
              <a:rPr lang="en-US" sz="2000" dirty="0"/>
              <a:t>, </a:t>
            </a:r>
            <a:r>
              <a:rPr lang="en-US" sz="2000" dirty="0" err="1"/>
              <a:t>windchills</a:t>
            </a:r>
            <a:r>
              <a:rPr lang="en-US" sz="2000" dirty="0"/>
              <a:t>, windier, windiest, windspeed, windy, wintery, wintry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D299F2-5AC9-4978-9F02-C21730D0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10515600" cy="73299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Related to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777498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95250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Data: 2.2 billion geocoded Tweets from 2014-16 and local area temperature measurements from 1981-2016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Goal: estimate a model that relates frequency of weather related tweets to temperature anomalies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“Bag of words” classification algorithm: define a tweet as weather-related if it contains any word in a list of pre-defined weather related terms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Validation: sample 6,000 tweets and manually define them as weather-related or not to evaluate accuracy of classification of algorithm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Measuring Perceptions of Climate Change: Methods</a:t>
            </a:r>
          </a:p>
        </p:txBody>
      </p:sp>
    </p:spTree>
    <p:extLst>
      <p:ext uri="{BB962C8B-B14F-4D97-AF65-F5344CB8AC3E}">
        <p14:creationId xmlns:p14="http://schemas.microsoft.com/office/powerpoint/2010/main" val="329087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E74E-7246-40CB-9A4C-E5BC116C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33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Correctly Classified Tweets (“True Positives”)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A2B70-E588-41F1-97FF-455D5F2F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5" y="949124"/>
            <a:ext cx="11115805" cy="585877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it's too hot to be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dressin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cute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swear when it comes to driving in the rain, people in Southern California are idiots on the road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Thinking of another day full of rain makes me cringe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It's pretty warm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so hot dawg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want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go swimming! Its too hot out here!!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cold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Hot as f**k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Something about a rainy day so cozy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am so mad about this snow outside omg..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weather is nuts!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1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A2B70-E588-41F1-97FF-455D5F2F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5" y="1143000"/>
            <a:ext cx="11115805" cy="59498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need an ice cold Bud Light. @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budlight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so tired of never being able to go out to dinner because everything is jam packed due to the Heat game. every year. Same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"The cold never bothered me anyway." This movie never gets old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me- he looks familiar. ash- he is familiar he's hot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live for all of the intense parts of songs by Arctic Monkeys.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1st degree burns from making hot coco. Hurts like hell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dad never failed to buy the ocean breeze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wish I could freeze moments to be able to appreciate them more. Things are so fleeting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67CFC9-B14B-4A2E-9FD0-9A29341D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33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Misclassified Tweets (“False Positives”)</a:t>
            </a:r>
          </a:p>
        </p:txBody>
      </p:sp>
    </p:spTree>
    <p:extLst>
      <p:ext uri="{BB962C8B-B14F-4D97-AF65-F5344CB8AC3E}">
        <p14:creationId xmlns:p14="http://schemas.microsoft.com/office/powerpoint/2010/main" val="3113769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95250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Data: 2.2 billion geocoded Tweets from 2014-16 and local area temperature measurements from 1981-2016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Goal: estimate a model that relates frequency of weather related tweets to temperature anomalies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“Bag of words” classification algorithm: define a tweet as weather-related if it contains any word in a list of pre-defined weather related terms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Validation: sample 6,000 tweets and manually define them as weather-related or not to evaluate accuracy of classification of algorithm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46% of tweets classified as “weather-related” are false positives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frequency of errors is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uncorrelated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with temperature fluctuations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unbiased estimates of link between weather and climate perceptions despite errors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Measuring Perceptions of Climate Change: Methods</a:t>
            </a:r>
          </a:p>
        </p:txBody>
      </p:sp>
    </p:spTree>
    <p:extLst>
      <p:ext uri="{BB962C8B-B14F-4D97-AF65-F5344CB8AC3E}">
        <p14:creationId xmlns:p14="http://schemas.microsoft.com/office/powerpoint/2010/main" val="2339140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9607FB-32E9-4731-AB95-DA80761EE8B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5"/>
          <a:stretch/>
        </p:blipFill>
        <p:spPr>
          <a:xfrm>
            <a:off x="2328126" y="660832"/>
            <a:ext cx="7535748" cy="627336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8DDAD1-E26B-48F9-AD4C-683E4CCBDA19}"/>
              </a:ext>
            </a:extLst>
          </p:cNvPr>
          <p:cNvCxnSpPr/>
          <p:nvPr/>
        </p:nvCxnSpPr>
        <p:spPr>
          <a:xfrm flipV="1">
            <a:off x="3350871" y="4982901"/>
            <a:ext cx="0" cy="671332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FA862F-B670-4A01-903F-30960F37AEB7}"/>
              </a:ext>
            </a:extLst>
          </p:cNvPr>
          <p:cNvCxnSpPr>
            <a:cxnSpLocks/>
          </p:cNvCxnSpPr>
          <p:nvPr/>
        </p:nvCxnSpPr>
        <p:spPr>
          <a:xfrm flipV="1">
            <a:off x="4666532" y="5457463"/>
            <a:ext cx="0" cy="19677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078DCF5-8795-4CC0-8CDD-45AC5BB87539}"/>
              </a:ext>
            </a:extLst>
          </p:cNvPr>
          <p:cNvSpPr txBox="1">
            <a:spLocks/>
          </p:cNvSpPr>
          <p:nvPr/>
        </p:nvSpPr>
        <p:spPr>
          <a:xfrm>
            <a:off x="1143000" y="90714"/>
            <a:ext cx="9525000" cy="671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Weather-Related Tweets vs. Temperature, by Historical Avg. Temperature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CD2016-AEC1-439A-9AFC-7906F9A2D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383179"/>
            <a:ext cx="25006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Source: Moore et al. (2019)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01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968" y="1219200"/>
            <a:ext cx="9400032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Challenge: how can we estimate how people value cash flows over a period of hundreds of years using real-world data?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 err="1">
                <a:latin typeface="Arial" panose="020B0604020202020204" pitchFamily="34" charset="0"/>
                <a:cs typeface="msgothic" charset="0"/>
              </a:rPr>
              <a:t>Giglio</a:t>
            </a: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, </a:t>
            </a:r>
            <a:r>
              <a:rPr lang="en-GB" altLang="en-US" sz="2000" dirty="0" err="1">
                <a:latin typeface="Arial" panose="020B0604020202020204" pitchFamily="34" charset="0"/>
                <a:cs typeface="msgothic" charset="0"/>
              </a:rPr>
              <a:t>Maggiori</a:t>
            </a: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, and </a:t>
            </a:r>
            <a:r>
              <a:rPr lang="en-GB" altLang="en-US" sz="2000" dirty="0" err="1">
                <a:latin typeface="Arial" panose="020B0604020202020204" pitchFamily="34" charset="0"/>
                <a:cs typeface="msgothic" charset="0"/>
              </a:rPr>
              <a:t>Stroebel</a:t>
            </a: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 (2015) develop an innovative approach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Use data on all residential properly sales in the U.K. and Singapore in 2000s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Compare how much people pay for two different types of housing contracts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Freeholds: perpetual ownership (like in the U.S.)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msgothic" charset="0"/>
              </a:rPr>
              <a:t>Leasehold: ownership for a fixed period (e.g., 100 years or 1000 years)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Estimating Long-Run Discount Rates</a:t>
            </a:r>
          </a:p>
        </p:txBody>
      </p:sp>
    </p:spTree>
    <p:extLst>
      <p:ext uri="{BB962C8B-B14F-4D97-AF65-F5344CB8AC3E}">
        <p14:creationId xmlns:p14="http://schemas.microsoft.com/office/powerpoint/2010/main" val="14399987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95250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Next, relate tweets in a given week to rate of temperature anomalies both in that week and to frequency of similar anomalies in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previous years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Dynamic adjustment model: captures how a sequence of anomalies (i.e., hotter temperatures over time) affect perceptions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Dynamic Adjustment Model</a:t>
            </a:r>
          </a:p>
        </p:txBody>
      </p:sp>
    </p:spTree>
    <p:extLst>
      <p:ext uri="{BB962C8B-B14F-4D97-AF65-F5344CB8AC3E}">
        <p14:creationId xmlns:p14="http://schemas.microsoft.com/office/powerpoint/2010/main" val="1011093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D3C18-8D67-4686-AF9C-B4619AE31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98"/>
          <a:stretch/>
        </p:blipFill>
        <p:spPr>
          <a:xfrm>
            <a:off x="228600" y="1676400"/>
            <a:ext cx="11734800" cy="27814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978D9A-8A6D-4512-98F1-9D47E0348CBE}"/>
              </a:ext>
            </a:extLst>
          </p:cNvPr>
          <p:cNvSpPr txBox="1">
            <a:spLocks/>
          </p:cNvSpPr>
          <p:nvPr/>
        </p:nvSpPr>
        <p:spPr>
          <a:xfrm>
            <a:off x="1143000" y="90714"/>
            <a:ext cx="9525000" cy="671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Short Run vs. Long Run Impacts of Temperature Anomalies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B5F4D-B894-465A-B653-2B14F29BA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383179"/>
            <a:ext cx="25006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Source: Moore et al. (2019)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4754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8F2094-6E31-4F97-950F-C902E4C31D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7" y="609600"/>
            <a:ext cx="9836833" cy="61290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D500B25-A9A4-47EC-B1EC-D8695E4BBB9B}"/>
              </a:ext>
            </a:extLst>
          </p:cNvPr>
          <p:cNvSpPr txBox="1">
            <a:spLocks/>
          </p:cNvSpPr>
          <p:nvPr/>
        </p:nvSpPr>
        <p:spPr>
          <a:xfrm>
            <a:off x="1143000" y="90714"/>
            <a:ext cx="9525000" cy="671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Perceived vs. Actual Changes in Temperature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4322AE-579C-4BE1-8BD2-14A1A34DD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383179"/>
            <a:ext cx="25006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Source: Moore et al. (2019)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37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881" y="164539"/>
            <a:ext cx="9008319" cy="65410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41758" y="41148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msgothic" charset="0"/>
              </a:rPr>
              <a:t>People pay 12% less for a house that they will own for 100 years relative to a house they will own forever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5241758" y="3657600"/>
            <a:ext cx="457200" cy="4572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90353B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784583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92202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msgothic" charset="0"/>
                <a:sym typeface="Wingdings" panose="05000000000000000000" pitchFamily="2" charset="2"/>
              </a:rPr>
              <a:t>Price discount even for 100 </a:t>
            </a:r>
            <a:r>
              <a:rPr lang="en-GB" altLang="en-US" sz="2000" dirty="0" err="1">
                <a:latin typeface="Arial" panose="020B0604020202020204" pitchFamily="34" charset="0"/>
                <a:cs typeface="msgothic" charset="0"/>
                <a:sym typeface="Wingdings" panose="05000000000000000000" pitchFamily="2" charset="2"/>
              </a:rPr>
              <a:t>yr</a:t>
            </a:r>
            <a:r>
              <a:rPr lang="en-GB" altLang="en-US" sz="2000" dirty="0">
                <a:latin typeface="Arial" panose="020B0604020202020204" pitchFamily="34" charset="0"/>
                <a:cs typeface="msgothic" charset="0"/>
                <a:sym typeface="Wingdings" panose="05000000000000000000" pitchFamily="2" charset="2"/>
              </a:rPr>
              <a:t>+ leaseholds shows that they place substantial value on money then will have more than 100 years from now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msgothic" charset="0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msgothic" charset="0"/>
                <a:sym typeface="Wingdings" panose="05000000000000000000" pitchFamily="2" charset="2"/>
              </a:rPr>
              <a:t>Implied annual discount rate is 2.6%, i.e. $1,000 a year from now is worth $974 today</a:t>
            </a:r>
            <a:endParaRPr lang="en-GB" altLang="en-US" sz="2000" dirty="0">
              <a:latin typeface="Arial" panose="020B0604020202020204" pitchFamily="34" charset="0"/>
              <a:cs typeface="msgothic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Estimating Long-Run Discount Rates</a:t>
            </a:r>
          </a:p>
        </p:txBody>
      </p:sp>
    </p:spTree>
    <p:extLst>
      <p:ext uri="{BB962C8B-B14F-4D97-AF65-F5344CB8AC3E}">
        <p14:creationId xmlns:p14="http://schemas.microsoft.com/office/powerpoint/2010/main" val="421099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Putting together all of these estimates, what is the social cost of carbon?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Obama Interagency Working Group on Social Cost of Carbon was tasked with answering this question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Compiled data on estimated impacts of carbon emissions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Applied a discount rate of 3% to future costs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tx2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 cost of carbon set at $40 per ton of CO</a:t>
            </a:r>
            <a:r>
              <a:rPr lang="en-US" sz="20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emitted</a:t>
            </a:r>
            <a:endParaRPr lang="en-US" sz="20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number is now used in numerous policy decisions, ranging from fuel-economy rules for cars to regulations on power plants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Summary: Social Cost of Carbon</a:t>
            </a:r>
          </a:p>
        </p:txBody>
      </p:sp>
    </p:spTree>
    <p:extLst>
      <p:ext uri="{BB962C8B-B14F-4D97-AF65-F5344CB8AC3E}">
        <p14:creationId xmlns:p14="http://schemas.microsoft.com/office/powerpoint/2010/main" val="56802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this social cost estimate is not set in stone and is highly debated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Trump administration suggests using a 7% discount rate instead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Yields a social cost of carbon of $5 per ton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[Greenstone </a:t>
            </a:r>
            <a:r>
              <a:rPr lang="en-US" sz="1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NYT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2016]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Would dramatically change the set of policies that the government will pursue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Summary: Social Cost of Carbon</a:t>
            </a:r>
          </a:p>
        </p:txBody>
      </p:sp>
    </p:spTree>
    <p:extLst>
      <p:ext uri="{BB962C8B-B14F-4D97-AF65-F5344CB8AC3E}">
        <p14:creationId xmlns:p14="http://schemas.microsoft.com/office/powerpoint/2010/main" val="28470451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Beamer Slides - Figures and Tables">
  <a:themeElements>
    <a:clrScheme name="Beamer Slides - Figures and Tabl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Figures and Tab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amer Slides - Figures and Tab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evel">
  <a:themeElements>
    <a:clrScheme name="Level 11">
      <a:dk1>
        <a:srgbClr val="000000"/>
      </a:dk1>
      <a:lt1>
        <a:srgbClr val="FFFFFF"/>
      </a:lt1>
      <a:dk2>
        <a:srgbClr val="120547"/>
      </a:dk2>
      <a:lt2>
        <a:srgbClr val="130AC2"/>
      </a:lt2>
      <a:accent1>
        <a:srgbClr val="99CC00"/>
      </a:accent1>
      <a:accent2>
        <a:srgbClr val="CFCCFC"/>
      </a:accent2>
      <a:accent3>
        <a:srgbClr val="FFFFFF"/>
      </a:accent3>
      <a:accent4>
        <a:srgbClr val="000000"/>
      </a:accent4>
      <a:accent5>
        <a:srgbClr val="CAE2AA"/>
      </a:accent5>
      <a:accent6>
        <a:srgbClr val="BBB9E4"/>
      </a:accent6>
      <a:hlink>
        <a:srgbClr val="FFCC00"/>
      </a:hlink>
      <a:folHlink>
        <a:srgbClr val="CC9900"/>
      </a:folHlink>
    </a:clrScheme>
    <a:fontScheme name="Lev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 pitchFamily="34" charset="-128"/>
            <a:cs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1A0769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CFCCFC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BB9E4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msgothic"/>
      </a:majorFont>
      <a:minorFont>
        <a:latin typeface="Times New Roman"/>
        <a:ea typeface="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  <a:cs typeface="ms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3153</Words>
  <Application>Microsoft Office PowerPoint</Application>
  <PresentationFormat>Widescreen</PresentationFormat>
  <Paragraphs>413</Paragraphs>
  <Slides>52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Chalkboard</vt:lpstr>
      <vt:lpstr>cmss10</vt:lpstr>
      <vt:lpstr>Lucida Sans</vt:lpstr>
      <vt:lpstr>Symbol</vt:lpstr>
      <vt:lpstr>Times New Roman</vt:lpstr>
      <vt:lpstr>Wingdings</vt:lpstr>
      <vt:lpstr>Office Theme</vt:lpstr>
      <vt:lpstr>Beamer Slides - Title and Outlines</vt:lpstr>
      <vt:lpstr>1_Beamer Template</vt:lpstr>
      <vt:lpstr>1_Beamer Slides - Title and Outlines</vt:lpstr>
      <vt:lpstr>2_Beamer Template</vt:lpstr>
      <vt:lpstr>Level</vt:lpstr>
      <vt:lpstr>1_Office Theme</vt:lpstr>
      <vt:lpstr>6_Office Theme</vt:lpstr>
      <vt:lpstr>2_Office Theme</vt:lpstr>
      <vt:lpstr>13_Office Theme</vt:lpstr>
      <vt:lpstr>8_Office Theme</vt:lpstr>
      <vt:lpstr>9_Office Theme</vt:lpstr>
      <vt:lpstr>Beamer Slides - Figures and Tables</vt:lpstr>
      <vt:lpstr>2_Default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Words Related to Climate Change</vt:lpstr>
      <vt:lpstr>PowerPoint Presentation</vt:lpstr>
      <vt:lpstr>Examples of Correctly Classified Tweets (“True Positives”)</vt:lpstr>
      <vt:lpstr>Examples of Misclassified Tweets (“False Positives”)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</dc:creator>
  <cp:lastModifiedBy>Gregory Bruich</cp:lastModifiedBy>
  <cp:revision>973</cp:revision>
  <dcterms:created xsi:type="dcterms:W3CDTF">2017-01-24T04:59:05Z</dcterms:created>
  <dcterms:modified xsi:type="dcterms:W3CDTF">2019-05-09T23:44:36Z</dcterms:modified>
</cp:coreProperties>
</file>